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9" r:id="rId3"/>
  </p:sldMasterIdLst>
  <p:notesMasterIdLst>
    <p:notesMasterId r:id="rId23"/>
  </p:notesMasterIdLst>
  <p:handoutMasterIdLst>
    <p:handoutMasterId r:id="rId24"/>
  </p:handoutMasterIdLst>
  <p:sldIdLst>
    <p:sldId id="276" r:id="rId4"/>
    <p:sldId id="277" r:id="rId5"/>
    <p:sldId id="256" r:id="rId6"/>
    <p:sldId id="257" r:id="rId7"/>
    <p:sldId id="279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8" r:id="rId16"/>
    <p:sldId id="270" r:id="rId17"/>
    <p:sldId id="272" r:id="rId18"/>
    <p:sldId id="280" r:id="rId19"/>
    <p:sldId id="273" r:id="rId20"/>
    <p:sldId id="278" r:id="rId21"/>
    <p:sldId id="281" r:id="rId22"/>
  </p:sldIdLst>
  <p:sldSz cx="9144000" cy="6858000" type="screen4x3"/>
  <p:notesSz cx="6858000" cy="9144000"/>
  <p:defaultTextStyle>
    <a:defPPr>
      <a:defRPr lang="nl-NL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76" autoAdjust="0"/>
    <p:restoredTop sz="94660"/>
  </p:normalViewPr>
  <p:slideViewPr>
    <p:cSldViewPr>
      <p:cViewPr varScale="1">
        <p:scale>
          <a:sx n="49" d="100"/>
          <a:sy n="49" d="100"/>
        </p:scale>
        <p:origin x="662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1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>
            <a:extLst>
              <a:ext uri="{FF2B5EF4-FFF2-40B4-BE49-F238E27FC236}">
                <a16:creationId xmlns:a16="http://schemas.microsoft.com/office/drawing/2014/main" id="{0208D028-A1EA-4463-B0BC-ED56783A5FCD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3251" name="Rectangle 3">
            <a:extLst>
              <a:ext uri="{FF2B5EF4-FFF2-40B4-BE49-F238E27FC236}">
                <a16:creationId xmlns:a16="http://schemas.microsoft.com/office/drawing/2014/main" id="{16A62442-B03B-42D8-A44C-2281352339C1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3252" name="Rectangle 4">
            <a:extLst>
              <a:ext uri="{FF2B5EF4-FFF2-40B4-BE49-F238E27FC236}">
                <a16:creationId xmlns:a16="http://schemas.microsoft.com/office/drawing/2014/main" id="{88E41CFA-EF66-455B-B989-5AD7DB567206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3253" name="Rectangle 5">
            <a:extLst>
              <a:ext uri="{FF2B5EF4-FFF2-40B4-BE49-F238E27FC236}">
                <a16:creationId xmlns:a16="http://schemas.microsoft.com/office/drawing/2014/main" id="{12E167D5-C012-4D8C-8447-49DF491E4B70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02B7E0A9-6F62-4BD7-9ABF-F03E7FA87E93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>
            <a:extLst>
              <a:ext uri="{FF2B5EF4-FFF2-40B4-BE49-F238E27FC236}">
                <a16:creationId xmlns:a16="http://schemas.microsoft.com/office/drawing/2014/main" id="{18756863-71F1-45CB-B7E2-12C12FEDA80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1E5E3F9-D6A6-48CD-A4FF-4367B4031555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D271EF29-CF65-4F0A-B99C-D282ACF9B81D}" type="datetimeFigureOut">
              <a:rPr lang="nl-NL"/>
              <a:pPr>
                <a:defRPr/>
              </a:pPr>
              <a:t>15-7-2018</a:t>
            </a:fld>
            <a:endParaRPr lang="nl-NL"/>
          </a:p>
        </p:txBody>
      </p:sp>
      <p:sp>
        <p:nvSpPr>
          <p:cNvPr id="4" name="Tijdelijke aanduiding voor dia-afbeelding 3">
            <a:extLst>
              <a:ext uri="{FF2B5EF4-FFF2-40B4-BE49-F238E27FC236}">
                <a16:creationId xmlns:a16="http://schemas.microsoft.com/office/drawing/2014/main" id="{9722D82F-450F-492E-9694-894AD6E4F225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nl-NL" noProof="0"/>
          </a:p>
        </p:txBody>
      </p:sp>
      <p:sp>
        <p:nvSpPr>
          <p:cNvPr id="5" name="Tijdelijke aanduiding voor notities 4">
            <a:extLst>
              <a:ext uri="{FF2B5EF4-FFF2-40B4-BE49-F238E27FC236}">
                <a16:creationId xmlns:a16="http://schemas.microsoft.com/office/drawing/2014/main" id="{1E88F71F-A648-4290-ADDB-1777B6DD6D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noProof="0"/>
              <a:t>Klik om de modelstijlen te bewerken</a:t>
            </a:r>
          </a:p>
          <a:p>
            <a:pPr lvl="1"/>
            <a:r>
              <a:rPr lang="nl-NL" noProof="0"/>
              <a:t>Tweede niveau</a:t>
            </a:r>
          </a:p>
          <a:p>
            <a:pPr lvl="2"/>
            <a:r>
              <a:rPr lang="nl-NL" noProof="0"/>
              <a:t>Derde niveau</a:t>
            </a:r>
          </a:p>
          <a:p>
            <a:pPr lvl="3"/>
            <a:r>
              <a:rPr lang="nl-NL" noProof="0"/>
              <a:t>Vierde niveau</a:t>
            </a:r>
          </a:p>
          <a:p>
            <a:pPr lvl="4"/>
            <a:r>
              <a:rPr lang="nl-NL" noProof="0"/>
              <a:t>Vijfde niveau</a:t>
            </a: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BE78ECA3-69C5-40CE-9AAE-84E4987DBFBA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1443E649-41EF-4894-B367-C8AA39E3F2E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337F2E43-CBDE-4B17-83CE-B8D232E4F8A3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jdelijke aanduiding voor dia-afbeelding 1">
            <a:extLst>
              <a:ext uri="{FF2B5EF4-FFF2-40B4-BE49-F238E27FC236}">
                <a16:creationId xmlns:a16="http://schemas.microsoft.com/office/drawing/2014/main" id="{63C0E19C-43F3-4EF9-8271-7E1C921E5CB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Tijdelijke aanduiding voor notities 2">
            <a:extLst>
              <a:ext uri="{FF2B5EF4-FFF2-40B4-BE49-F238E27FC236}">
                <a16:creationId xmlns:a16="http://schemas.microsoft.com/office/drawing/2014/main" id="{F3D4A530-DD4E-4A97-8B79-3609A672368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21508" name="Tijdelijke aanduiding voor dianummer 3">
            <a:extLst>
              <a:ext uri="{FF2B5EF4-FFF2-40B4-BE49-F238E27FC236}">
                <a16:creationId xmlns:a16="http://schemas.microsoft.com/office/drawing/2014/main" id="{52063165-4447-4432-8332-4CC81AED040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51FC2DF8-6D71-496E-AB4F-FB7C25D7D29A}" type="slidenum">
              <a:rPr lang="nl-NL" altLang="nl-NL"/>
              <a:pPr/>
              <a:t>16</a:t>
            </a:fld>
            <a:endParaRPr lang="nl-NL" altLang="nl-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DF1DBF4C-40A3-4ED6-9649-1E40F23B2B05}"/>
              </a:ext>
            </a:extLst>
          </p:cNvPr>
          <p:cNvGrpSpPr>
            <a:grpSpLocks/>
          </p:cNvGrpSpPr>
          <p:nvPr/>
        </p:nvGrpSpPr>
        <p:grpSpPr bwMode="auto">
          <a:xfrm>
            <a:off x="0" y="927100"/>
            <a:ext cx="8991600" cy="4495800"/>
            <a:chOff x="0" y="584"/>
            <a:chExt cx="5664" cy="2832"/>
          </a:xfrm>
        </p:grpSpPr>
        <p:sp>
          <p:nvSpPr>
            <p:cNvPr id="5" name="AutoShape 3">
              <a:extLst>
                <a:ext uri="{FF2B5EF4-FFF2-40B4-BE49-F238E27FC236}">
                  <a16:creationId xmlns:a16="http://schemas.microsoft.com/office/drawing/2014/main" id="{BFAD485B-83F6-4DAE-9B06-790230F0FE15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32" y="1304"/>
              <a:ext cx="4656" cy="2112"/>
            </a:xfrm>
            <a:prstGeom prst="roundRect">
              <a:avLst>
                <a:gd name="adj" fmla="val 16667"/>
              </a:avLst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endParaRPr lang="nl-NL" altLang="nl-NL" sz="2400">
                <a:latin typeface="Times New Roman" panose="02020603050405020304" pitchFamily="18" charset="0"/>
              </a:endParaRPr>
            </a:p>
          </p:txBody>
        </p:sp>
        <p:sp>
          <p:nvSpPr>
            <p:cNvPr id="6" name="Rectangle 4">
              <a:extLst>
                <a:ext uri="{FF2B5EF4-FFF2-40B4-BE49-F238E27FC236}">
                  <a16:creationId xmlns:a16="http://schemas.microsoft.com/office/drawing/2014/main" id="{54C510A8-97CF-4807-B02C-9F2C63521985}"/>
                </a:ext>
              </a:extLst>
            </p:cNvPr>
            <p:cNvSpPr>
              <a:spLocks noChangeArrowheads="1"/>
            </p:cNvSpPr>
            <p:nvPr userDrawn="1"/>
          </p:nvSpPr>
          <p:spPr bwMode="blackWhite">
            <a:xfrm>
              <a:off x="144" y="584"/>
              <a:ext cx="4512" cy="624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endParaRPr lang="nl-NL" altLang="nl-NL" sz="2400">
                <a:latin typeface="Times New Roman" panose="02020603050405020304" pitchFamily="18" charset="0"/>
              </a:endParaRPr>
            </a:p>
          </p:txBody>
        </p:sp>
        <p:sp>
          <p:nvSpPr>
            <p:cNvPr id="7" name="AutoShape 5">
              <a:extLst>
                <a:ext uri="{FF2B5EF4-FFF2-40B4-BE49-F238E27FC236}">
                  <a16:creationId xmlns:a16="http://schemas.microsoft.com/office/drawing/2014/main" id="{78E6FD9D-F3EF-4E1C-9650-4E2CC66D74B2}"/>
                </a:ext>
              </a:extLst>
            </p:cNvPr>
            <p:cNvSpPr>
              <a:spLocks noChangeArrowheads="1"/>
            </p:cNvSpPr>
            <p:nvPr userDrawn="1"/>
          </p:nvSpPr>
          <p:spPr bwMode="blackWhite">
            <a:xfrm>
              <a:off x="0" y="872"/>
              <a:ext cx="5664" cy="1152"/>
            </a:xfrm>
            <a:custGeom>
              <a:avLst/>
              <a:gdLst>
                <a:gd name="T0" fmla="*/ 0 w 4917"/>
                <a:gd name="T1" fmla="*/ 0 h 1000"/>
                <a:gd name="T2" fmla="*/ 38231 w 4917"/>
                <a:gd name="T3" fmla="*/ 0 h 1000"/>
                <a:gd name="T4" fmla="*/ 42569 w 4917"/>
                <a:gd name="T5" fmla="*/ 881 h 1000"/>
                <a:gd name="T6" fmla="*/ 38240 w 4917"/>
                <a:gd name="T7" fmla="*/ 1761 h 1000"/>
                <a:gd name="T8" fmla="*/ 0 w 4917"/>
                <a:gd name="T9" fmla="*/ 1761 h 10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917"/>
                <a:gd name="T16" fmla="*/ 0 h 1000"/>
                <a:gd name="T17" fmla="*/ 2459 w 4917"/>
                <a:gd name="T18" fmla="*/ 1000 h 10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917" h="1000">
                  <a:moveTo>
                    <a:pt x="0" y="0"/>
                  </a:moveTo>
                  <a:lnTo>
                    <a:pt x="4416" y="0"/>
                  </a:lnTo>
                  <a:cubicBezTo>
                    <a:pt x="4693" y="0"/>
                    <a:pt x="4917" y="223"/>
                    <a:pt x="4917" y="500"/>
                  </a:cubicBezTo>
                  <a:cubicBezTo>
                    <a:pt x="4917" y="776"/>
                    <a:pt x="4693" y="999"/>
                    <a:pt x="4417" y="1000"/>
                  </a:cubicBezTo>
                  <a:lnTo>
                    <a:pt x="0" y="1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8" name="Line 6">
              <a:extLst>
                <a:ext uri="{FF2B5EF4-FFF2-40B4-BE49-F238E27FC236}">
                  <a16:creationId xmlns:a16="http://schemas.microsoft.com/office/drawing/2014/main" id="{7F4C4FCE-2193-4751-AAA0-F1CEE9D05279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0" y="1928"/>
              <a:ext cx="5232" cy="0"/>
            </a:xfrm>
            <a:prstGeom prst="line">
              <a:avLst/>
            </a:prstGeom>
            <a:noFill/>
            <a:ln w="508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</p:grpSp>
      <p:sp>
        <p:nvSpPr>
          <p:cNvPr id="56327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28600" y="1427163"/>
            <a:ext cx="8077200" cy="16097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 noProof="0"/>
              <a:t>Klik om het opmaakprofiel te bewerken</a:t>
            </a:r>
          </a:p>
        </p:txBody>
      </p:sp>
      <p:sp>
        <p:nvSpPr>
          <p:cNvPr id="56328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441700"/>
            <a:ext cx="6629400" cy="16764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nl-NL" noProof="0"/>
              <a:t>Klik om het opmaakprofiel van de modelondertitel te bewerken</a:t>
            </a:r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2AAE68A6-70ED-4C98-B031-AE791D01658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7148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" name="Rectangle 10">
            <a:extLst>
              <a:ext uri="{FF2B5EF4-FFF2-40B4-BE49-F238E27FC236}">
                <a16:creationId xmlns:a16="http://schemas.microsoft.com/office/drawing/2014/main" id="{D9E0AC4B-6EDC-499E-94C6-43D96008A07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316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1" name="Rectangle 11">
            <a:extLst>
              <a:ext uri="{FF2B5EF4-FFF2-40B4-BE49-F238E27FC236}">
                <a16:creationId xmlns:a16="http://schemas.microsoft.com/office/drawing/2014/main" id="{43F75857-C42F-4406-BFF7-6581A200B39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71488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E37F9B5-BFFE-4741-BA9C-1811C15AE3D5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182376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Rectangle 8">
            <a:extLst>
              <a:ext uri="{FF2B5EF4-FFF2-40B4-BE49-F238E27FC236}">
                <a16:creationId xmlns:a16="http://schemas.microsoft.com/office/drawing/2014/main" id="{ECDAFC39-4D89-496B-8219-1030BC8DEBA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A76C1579-37EA-4FEC-B008-22B5614AA2E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C810169B-D64C-4099-8988-12C9C021DC5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A295A2-6A8F-4266-8486-D41C24C28142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7439700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450013" y="228600"/>
            <a:ext cx="2084387" cy="5791200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95263" y="228600"/>
            <a:ext cx="6102350" cy="5791200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Rectangle 8">
            <a:extLst>
              <a:ext uri="{FF2B5EF4-FFF2-40B4-BE49-F238E27FC236}">
                <a16:creationId xmlns:a16="http://schemas.microsoft.com/office/drawing/2014/main" id="{7BBAA593-E52F-4716-848A-3984DD884F7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0899F205-CF3C-4C14-8227-1BC3DC80D60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C6ADC0E3-0E2A-43B4-BCFB-25D8674FE19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FB6BC3-48DB-463E-9359-6FBD14E6F09D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769554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Rectangle 8">
            <a:extLst>
              <a:ext uri="{FF2B5EF4-FFF2-40B4-BE49-F238E27FC236}">
                <a16:creationId xmlns:a16="http://schemas.microsoft.com/office/drawing/2014/main" id="{6ECE8BFD-5629-4F3A-9733-71F5AFB3970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7223892B-7FCF-4691-A059-DB374AC13D6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B72EFCC6-ACB3-4773-A1A6-042CD0DA18B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98DAE4-5F4A-4779-BD14-B0C7C2DC5EEA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259496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Rectangle 8">
            <a:extLst>
              <a:ext uri="{FF2B5EF4-FFF2-40B4-BE49-F238E27FC236}">
                <a16:creationId xmlns:a16="http://schemas.microsoft.com/office/drawing/2014/main" id="{1357E1D0-B8FC-4767-8801-EA5BA15E63E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E0879C1B-DF45-4648-B45D-A00A61A7018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2694B40F-E41C-4625-AB25-17C0AD3DE17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557565-5F0E-4241-932C-22FE10A664C3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469396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53AE50D1-4927-48D9-BA81-3286567E82D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9">
            <a:extLst>
              <a:ext uri="{FF2B5EF4-FFF2-40B4-BE49-F238E27FC236}">
                <a16:creationId xmlns:a16="http://schemas.microsoft.com/office/drawing/2014/main" id="{2EF5728B-7F3B-497B-8187-7CA2973ACA3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10">
            <a:extLst>
              <a:ext uri="{FF2B5EF4-FFF2-40B4-BE49-F238E27FC236}">
                <a16:creationId xmlns:a16="http://schemas.microsoft.com/office/drawing/2014/main" id="{955F1660-7193-4A0E-B482-8FD175170E9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5C86AF-9445-42AD-81BE-7FACD0E2F41C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1109152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Rectangle 8">
            <a:extLst>
              <a:ext uri="{FF2B5EF4-FFF2-40B4-BE49-F238E27FC236}">
                <a16:creationId xmlns:a16="http://schemas.microsoft.com/office/drawing/2014/main" id="{F895E1A9-6088-4E35-A182-035380D0A17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" name="Rectangle 9">
            <a:extLst>
              <a:ext uri="{FF2B5EF4-FFF2-40B4-BE49-F238E27FC236}">
                <a16:creationId xmlns:a16="http://schemas.microsoft.com/office/drawing/2014/main" id="{2EBEF599-3AC6-4BC5-A9FD-993F94AB90B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Rectangle 10">
            <a:extLst>
              <a:ext uri="{FF2B5EF4-FFF2-40B4-BE49-F238E27FC236}">
                <a16:creationId xmlns:a16="http://schemas.microsoft.com/office/drawing/2014/main" id="{3E946D4F-08A0-4128-A5EC-2AB646DB3EE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DB55D1-C533-43D8-BBF4-F3BDDB16A5F7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42052900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Rectangle 8">
            <a:extLst>
              <a:ext uri="{FF2B5EF4-FFF2-40B4-BE49-F238E27FC236}">
                <a16:creationId xmlns:a16="http://schemas.microsoft.com/office/drawing/2014/main" id="{136D7876-91A5-4A17-B8FF-824E355A940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B2D3868E-C627-4785-A77B-4FB01AE5C45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AC36F4F8-5EF5-4DA9-9BAB-0875B8C5B22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5D3E7F-E416-4178-A9E9-6E53C64EF473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44787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>
            <a:extLst>
              <a:ext uri="{FF2B5EF4-FFF2-40B4-BE49-F238E27FC236}">
                <a16:creationId xmlns:a16="http://schemas.microsoft.com/office/drawing/2014/main" id="{CCCFFCA7-5AE5-4B5B-AE9D-BD12B231910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Rectangle 9">
            <a:extLst>
              <a:ext uri="{FF2B5EF4-FFF2-40B4-BE49-F238E27FC236}">
                <a16:creationId xmlns:a16="http://schemas.microsoft.com/office/drawing/2014/main" id="{401A6103-E371-4F00-9E0B-4404B72B94B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10">
            <a:extLst>
              <a:ext uri="{FF2B5EF4-FFF2-40B4-BE49-F238E27FC236}">
                <a16:creationId xmlns:a16="http://schemas.microsoft.com/office/drawing/2014/main" id="{0A479AF8-3B95-4C4B-BA6F-E9D0AA85039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A07DF2-468D-4E05-AEF6-52D19FECEE13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6582915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F521ECDB-B6EB-424C-B505-32DE73FC53B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9">
            <a:extLst>
              <a:ext uri="{FF2B5EF4-FFF2-40B4-BE49-F238E27FC236}">
                <a16:creationId xmlns:a16="http://schemas.microsoft.com/office/drawing/2014/main" id="{09A497D4-16B4-4716-8F16-A2C27299896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10">
            <a:extLst>
              <a:ext uri="{FF2B5EF4-FFF2-40B4-BE49-F238E27FC236}">
                <a16:creationId xmlns:a16="http://schemas.microsoft.com/office/drawing/2014/main" id="{A034AEB3-6339-45CC-8932-DB721464C11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025F0E-9631-47A6-AFF9-7E669C8B9C0C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2707972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A0F136D2-F1AA-4EB7-91A3-BC12311F7B4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9">
            <a:extLst>
              <a:ext uri="{FF2B5EF4-FFF2-40B4-BE49-F238E27FC236}">
                <a16:creationId xmlns:a16="http://schemas.microsoft.com/office/drawing/2014/main" id="{19FB7799-5476-46C2-8E1C-C21365CF0F3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10">
            <a:extLst>
              <a:ext uri="{FF2B5EF4-FFF2-40B4-BE49-F238E27FC236}">
                <a16:creationId xmlns:a16="http://schemas.microsoft.com/office/drawing/2014/main" id="{A4DAEEBF-48C7-4736-A0EE-E5B46C8828C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96F9DC-5173-41C1-9E30-AD720C7B082A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5139543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>
            <a:extLst>
              <a:ext uri="{FF2B5EF4-FFF2-40B4-BE49-F238E27FC236}">
                <a16:creationId xmlns:a16="http://schemas.microsoft.com/office/drawing/2014/main" id="{1AA31AEF-DB5A-44DD-93F0-0BD0B13EB5F7}"/>
              </a:ext>
            </a:extLst>
          </p:cNvPr>
          <p:cNvGrpSpPr>
            <a:grpSpLocks/>
          </p:cNvGrpSpPr>
          <p:nvPr/>
        </p:nvGrpSpPr>
        <p:grpSpPr bwMode="auto">
          <a:xfrm>
            <a:off x="0" y="152400"/>
            <a:ext cx="8686800" cy="6096000"/>
            <a:chOff x="0" y="96"/>
            <a:chExt cx="5472" cy="3840"/>
          </a:xfrm>
        </p:grpSpPr>
        <p:sp>
          <p:nvSpPr>
            <p:cNvPr id="1032" name="AutoShape 3">
              <a:extLst>
                <a:ext uri="{FF2B5EF4-FFF2-40B4-BE49-F238E27FC236}">
                  <a16:creationId xmlns:a16="http://schemas.microsoft.com/office/drawing/2014/main" id="{2AFD69AC-13AB-4BA9-AAF7-CAEA6D8049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0" y="336"/>
              <a:ext cx="5232" cy="3600"/>
            </a:xfrm>
            <a:prstGeom prst="roundRect">
              <a:avLst>
                <a:gd name="adj" fmla="val 13727"/>
              </a:avLst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endParaRPr lang="nl-NL" altLang="nl-NL" sz="2400">
                <a:latin typeface="Times New Roman" panose="02020603050405020304" pitchFamily="18" charset="0"/>
              </a:endParaRPr>
            </a:p>
          </p:txBody>
        </p:sp>
        <p:sp>
          <p:nvSpPr>
            <p:cNvPr id="1033" name="AutoShape 4">
              <a:extLst>
                <a:ext uri="{FF2B5EF4-FFF2-40B4-BE49-F238E27FC236}">
                  <a16:creationId xmlns:a16="http://schemas.microsoft.com/office/drawing/2014/main" id="{17062951-F4FC-4DB8-ACF0-B1111A896195}"/>
                </a:ext>
              </a:extLst>
            </p:cNvPr>
            <p:cNvSpPr>
              <a:spLocks noChangeArrowheads="1"/>
            </p:cNvSpPr>
            <p:nvPr/>
          </p:nvSpPr>
          <p:spPr bwMode="blackWhite">
            <a:xfrm>
              <a:off x="0" y="96"/>
              <a:ext cx="5376" cy="768"/>
            </a:xfrm>
            <a:custGeom>
              <a:avLst/>
              <a:gdLst>
                <a:gd name="T0" fmla="*/ 0 w 7000"/>
                <a:gd name="T1" fmla="*/ 0 h 1000"/>
                <a:gd name="T2" fmla="*/ 15827 w 7000"/>
                <a:gd name="T3" fmla="*/ 0 h 1000"/>
                <a:gd name="T4" fmla="*/ 17047 w 7000"/>
                <a:gd name="T5" fmla="*/ 174 h 1000"/>
                <a:gd name="T6" fmla="*/ 15829 w 7000"/>
                <a:gd name="T7" fmla="*/ 348 h 1000"/>
                <a:gd name="T8" fmla="*/ 0 w 7000"/>
                <a:gd name="T9" fmla="*/ 348 h 10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000"/>
                <a:gd name="T16" fmla="*/ 0 h 1000"/>
                <a:gd name="T17" fmla="*/ 3500 w 7000"/>
                <a:gd name="T18" fmla="*/ 1000 h 10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000" h="1000">
                  <a:moveTo>
                    <a:pt x="0" y="0"/>
                  </a:moveTo>
                  <a:lnTo>
                    <a:pt x="6499" y="0"/>
                  </a:lnTo>
                  <a:cubicBezTo>
                    <a:pt x="6776" y="0"/>
                    <a:pt x="7000" y="223"/>
                    <a:pt x="7000" y="500"/>
                  </a:cubicBezTo>
                  <a:cubicBezTo>
                    <a:pt x="7000" y="776"/>
                    <a:pt x="6776" y="999"/>
                    <a:pt x="6500" y="1000"/>
                  </a:cubicBezTo>
                  <a:lnTo>
                    <a:pt x="0" y="1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1034" name="Line 5">
              <a:extLst>
                <a:ext uri="{FF2B5EF4-FFF2-40B4-BE49-F238E27FC236}">
                  <a16:creationId xmlns:a16="http://schemas.microsoft.com/office/drawing/2014/main" id="{E88DBED8-7C89-4484-99F9-3FC6BF4206E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0" y="768"/>
              <a:ext cx="5088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</p:grpSp>
      <p:sp>
        <p:nvSpPr>
          <p:cNvPr id="1027" name="Rectangle 6">
            <a:extLst>
              <a:ext uri="{FF2B5EF4-FFF2-40B4-BE49-F238E27FC236}">
                <a16:creationId xmlns:a16="http://schemas.microsoft.com/office/drawing/2014/main" id="{84A632E8-F979-4CC9-B8FB-6A7BA004D5B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95263" y="228600"/>
            <a:ext cx="8015287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/>
              <a:t>Klik om het opmaakprofiel te bewerken</a:t>
            </a:r>
          </a:p>
        </p:txBody>
      </p:sp>
      <p:sp>
        <p:nvSpPr>
          <p:cNvPr id="1028" name="Rectangle 7">
            <a:extLst>
              <a:ext uri="{FF2B5EF4-FFF2-40B4-BE49-F238E27FC236}">
                <a16:creationId xmlns:a16="http://schemas.microsoft.com/office/drawing/2014/main" id="{C79B1E17-EF21-4695-A2A7-B2A4A97B963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7924800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/>
              <a:t>Klik om de opmaakprofielen van de modeltekst te bewerken</a:t>
            </a:r>
          </a:p>
          <a:p>
            <a:pPr lvl="1"/>
            <a:r>
              <a:rPr lang="nl-NL" altLang="nl-NL"/>
              <a:t>Tweede niveau</a:t>
            </a:r>
          </a:p>
          <a:p>
            <a:pPr lvl="2"/>
            <a:r>
              <a:rPr lang="nl-NL" altLang="nl-NL"/>
              <a:t>Derde niveau</a:t>
            </a:r>
          </a:p>
          <a:p>
            <a:pPr lvl="3"/>
            <a:r>
              <a:rPr lang="nl-NL" altLang="nl-NL"/>
              <a:t>Vierde niveau</a:t>
            </a:r>
          </a:p>
          <a:p>
            <a:pPr lvl="4"/>
            <a:r>
              <a:rPr lang="nl-NL" altLang="nl-NL"/>
              <a:t>Vijfde niveau</a:t>
            </a:r>
          </a:p>
        </p:txBody>
      </p:sp>
      <p:sp>
        <p:nvSpPr>
          <p:cNvPr id="55304" name="Rectangle 8">
            <a:extLst>
              <a:ext uri="{FF2B5EF4-FFF2-40B4-BE49-F238E27FC236}">
                <a16:creationId xmlns:a16="http://schemas.microsoft.com/office/drawing/2014/main" id="{6A8AC414-7ED3-475E-8FED-C8F66199CAEE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5305" name="Rectangle 9">
            <a:extLst>
              <a:ext uri="{FF2B5EF4-FFF2-40B4-BE49-F238E27FC236}">
                <a16:creationId xmlns:a16="http://schemas.microsoft.com/office/drawing/2014/main" id="{82F6C337-1A37-47AB-A5F4-F06246DBA537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5306" name="Rectangle 10">
            <a:extLst>
              <a:ext uri="{FF2B5EF4-FFF2-40B4-BE49-F238E27FC236}">
                <a16:creationId xmlns:a16="http://schemas.microsoft.com/office/drawing/2014/main" id="{4DD5908E-2F2F-4653-A9CA-04317A3D75A1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Arial Black" panose="020B0A04020102020204" pitchFamily="34" charset="0"/>
              </a:defRPr>
            </a:lvl1pPr>
          </a:lstStyle>
          <a:p>
            <a:pPr>
              <a:defRPr/>
            </a:pPr>
            <a:fld id="{FD50B6F7-C456-45E6-9617-FBE6504CF1DC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18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anose="05000000000000000000" pitchFamily="2" charset="2"/>
        <a:buChar char="l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l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anose="05000000000000000000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anose="05000000000000000000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1CC08348-7E9B-4668-8B74-F3DCD3A77C1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/>
              <a:t>VOOROORDELEN psychiatrie</a:t>
            </a:r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ACF44B81-B625-471B-9E87-7321EC4498F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nl-NL" altLang="nl-NL"/>
              <a:t>“Die is gek”</a:t>
            </a:r>
          </a:p>
          <a:p>
            <a:pPr eaLnBrk="1" hangingPunct="1"/>
            <a:endParaRPr lang="nl-NL" altLang="nl-NL"/>
          </a:p>
          <a:p>
            <a:pPr eaLnBrk="1" hangingPunct="1"/>
            <a:r>
              <a:rPr lang="nl-NL" altLang="nl-NL"/>
              <a:t>Heb jij wel eens een normaal mens ontmoet?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nl-NL" altLang="nl-NL"/>
          </a:p>
          <a:p>
            <a:pPr eaLnBrk="1" hangingPunct="1"/>
            <a:r>
              <a:rPr lang="nl-NL" altLang="nl-NL"/>
              <a:t>Het stellen van de juiste diagnose is moeilijk en tijdrovend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id="{B2E589F8-D068-4FD1-B24A-C0C49ED4B89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/>
              <a:t>Psychotische stoornissen</a:t>
            </a:r>
          </a:p>
        </p:txBody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65B55EFF-FB9B-40F1-BC9F-8BD8D05A814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11188" y="1600200"/>
            <a:ext cx="7923212" cy="5257800"/>
          </a:xfrm>
        </p:spPr>
        <p:txBody>
          <a:bodyPr/>
          <a:lstStyle/>
          <a:p>
            <a:pPr eaLnBrk="1" hangingPunct="1"/>
            <a:r>
              <a:rPr lang="nl-NL" altLang="nl-NL"/>
              <a:t>Psychose</a:t>
            </a:r>
          </a:p>
          <a:p>
            <a:pPr lvl="1" eaLnBrk="1" hangingPunct="1"/>
            <a:r>
              <a:rPr lang="nl-NL" altLang="nl-NL"/>
              <a:t>Verward, hallucineren, wanen</a:t>
            </a:r>
          </a:p>
          <a:p>
            <a:pPr lvl="1" eaLnBrk="1" hangingPunct="1"/>
            <a:r>
              <a:rPr lang="nl-NL" altLang="nl-NL"/>
              <a:t>Zeer angstig, heeft ergens een onjuiste overtuiging. Leeft niet in de ‘gewone’realiteit</a:t>
            </a:r>
          </a:p>
          <a:p>
            <a:pPr lvl="1" eaLnBrk="1" hangingPunct="1"/>
            <a:r>
              <a:rPr lang="nl-NL" altLang="nl-NL"/>
              <a:t>Kan iets zien ,ruiken ,voelen wat er niet is.</a:t>
            </a:r>
          </a:p>
          <a:p>
            <a:pPr lvl="1" eaLnBrk="1" hangingPunct="1"/>
            <a:r>
              <a:rPr lang="nl-NL" altLang="nl-NL"/>
              <a:t>Hoort vaak stemmen. Is vaak zeer angstig.</a:t>
            </a:r>
          </a:p>
          <a:p>
            <a:pPr lvl="1" eaLnBrk="1" hangingPunct="1"/>
            <a:r>
              <a:rPr lang="nl-NL" altLang="nl-NL"/>
              <a:t>Oorzaak: lich.ziekten, alcohol, drugs, ernstige depressie.</a:t>
            </a:r>
          </a:p>
          <a:p>
            <a:pPr lvl="1" eaLnBrk="1" hangingPunct="1"/>
            <a:r>
              <a:rPr lang="nl-NL" altLang="nl-NL"/>
              <a:t>In een MANIE, tegenovergestelde van depressie kan iemand psych. worden en de waan hebben van onkwetsbaar of heel rijk</a:t>
            </a:r>
          </a:p>
          <a:p>
            <a:pPr lvl="1" eaLnBrk="1" hangingPunct="1"/>
            <a:endParaRPr lang="nl-NL" altLang="nl-NL"/>
          </a:p>
          <a:p>
            <a:pPr eaLnBrk="1" hangingPunct="1"/>
            <a:endParaRPr lang="nl-NL" altLang="nl-NL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>
            <a:extLst>
              <a:ext uri="{FF2B5EF4-FFF2-40B4-BE49-F238E27FC236}">
                <a16:creationId xmlns:a16="http://schemas.microsoft.com/office/drawing/2014/main" id="{C9F6A132-2472-4CC9-943E-0791EFDB3F0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/>
              <a:t>Stemmingsstoornissen</a:t>
            </a: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029147BE-53F2-4421-BBEE-7CADA6404C0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68313" y="1412875"/>
            <a:ext cx="8067675" cy="5329238"/>
          </a:xfrm>
        </p:spPr>
        <p:txBody>
          <a:bodyPr/>
          <a:lstStyle/>
          <a:p>
            <a:pPr eaLnBrk="1" hangingPunct="1">
              <a:defRPr/>
            </a:pPr>
            <a:r>
              <a:rPr lang="nl-NL" dirty="0"/>
              <a:t>Depressie </a:t>
            </a:r>
          </a:p>
          <a:p>
            <a:pPr lvl="1" eaLnBrk="1" hangingPunct="1">
              <a:defRPr/>
            </a:pPr>
            <a:r>
              <a:rPr lang="nl-NL" dirty="0"/>
              <a:t>stemming verlaagd, </a:t>
            </a:r>
          </a:p>
          <a:p>
            <a:pPr lvl="1" eaLnBrk="1" hangingPunct="1">
              <a:defRPr/>
            </a:pPr>
            <a:r>
              <a:rPr lang="nl-NL" dirty="0"/>
              <a:t>traag, moe, geen eetlust, </a:t>
            </a:r>
          </a:p>
          <a:p>
            <a:pPr lvl="1" eaLnBrk="1" hangingPunct="1">
              <a:defRPr/>
            </a:pPr>
            <a:r>
              <a:rPr lang="nl-NL" dirty="0"/>
              <a:t>geen belangstelling, nergens zin in, </a:t>
            </a:r>
          </a:p>
          <a:p>
            <a:pPr lvl="1" eaLnBrk="1" hangingPunct="1">
              <a:defRPr/>
            </a:pPr>
            <a:r>
              <a:rPr lang="nl-NL" dirty="0"/>
              <a:t>Schuldgevoel</a:t>
            </a:r>
          </a:p>
          <a:p>
            <a:pPr lvl="1" eaLnBrk="1" hangingPunct="1">
              <a:defRPr/>
            </a:pPr>
            <a:r>
              <a:rPr lang="nl-NL" dirty="0"/>
              <a:t>Soms </a:t>
            </a:r>
            <a:r>
              <a:rPr lang="nl-NL" dirty="0" err="1"/>
              <a:t>suicidaal</a:t>
            </a:r>
            <a:endParaRPr lang="nl-NL" dirty="0"/>
          </a:p>
          <a:p>
            <a:pPr lvl="1" eaLnBrk="1" hangingPunct="1">
              <a:defRPr/>
            </a:pPr>
            <a:r>
              <a:rPr lang="nl-NL" dirty="0"/>
              <a:t>Een ernstige depressie is een hel; pat. Juist niet gemotiveerd voor behandeling.</a:t>
            </a:r>
          </a:p>
          <a:p>
            <a:pPr lvl="1" eaLnBrk="1" hangingPunct="1">
              <a:defRPr/>
            </a:pPr>
            <a:r>
              <a:rPr lang="nl-NL" dirty="0"/>
              <a:t>Medicatie geeft veel bijwerkingen, effect pas na 2 weken</a:t>
            </a:r>
          </a:p>
          <a:p>
            <a:pPr lvl="1" eaLnBrk="1" hangingPunct="1">
              <a:defRPr/>
            </a:pPr>
            <a:endParaRPr lang="nl-NL" dirty="0"/>
          </a:p>
          <a:p>
            <a:pPr marL="457200" lvl="1" indent="0" eaLnBrk="1" hangingPunct="1">
              <a:buFont typeface="Wingdings" panose="05000000000000000000" pitchFamily="2" charset="2"/>
              <a:buNone/>
              <a:defRPr/>
            </a:pPr>
            <a:endParaRPr lang="nl-NL" dirty="0"/>
          </a:p>
          <a:p>
            <a:pPr lvl="1" eaLnBrk="1" hangingPunct="1">
              <a:defRPr/>
            </a:pPr>
            <a:endParaRPr lang="nl-NL" dirty="0"/>
          </a:p>
          <a:p>
            <a:pPr marL="457200" lvl="1" indent="0" eaLnBrk="1" hangingPunct="1">
              <a:buFont typeface="Wingdings" panose="05000000000000000000" pitchFamily="2" charset="2"/>
              <a:buNone/>
              <a:defRPr/>
            </a:pPr>
            <a:endParaRPr lang="nl-NL" dirty="0"/>
          </a:p>
          <a:p>
            <a:pPr eaLnBrk="1" hangingPunct="1">
              <a:defRPr/>
            </a:pPr>
            <a:endParaRPr lang="nl-NL" sz="2800" dirty="0"/>
          </a:p>
          <a:p>
            <a:pPr eaLnBrk="1" hangingPunct="1">
              <a:defRPr/>
            </a:pPr>
            <a:endParaRPr lang="nl-NL" dirty="0"/>
          </a:p>
          <a:p>
            <a:pPr eaLnBrk="1" hangingPunct="1">
              <a:defRPr/>
            </a:pPr>
            <a:endParaRPr lang="nl-NL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>
            <a:extLst>
              <a:ext uri="{FF2B5EF4-FFF2-40B4-BE49-F238E27FC236}">
                <a16:creationId xmlns:a16="http://schemas.microsoft.com/office/drawing/2014/main" id="{BDCF2B19-2CBF-42E5-9820-35A8C95D69E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/>
              <a:t>Angststoornissen</a:t>
            </a:r>
          </a:p>
        </p:txBody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BA442C6E-EB49-4354-A466-15D10F2C137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11188" y="1600200"/>
            <a:ext cx="7923212" cy="5068888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nl-NL" altLang="nl-NL"/>
              <a:t>Paniekstoornis (</a:t>
            </a:r>
            <a:r>
              <a:rPr lang="nl-NL" altLang="nl-NL" sz="2000"/>
              <a:t>agorafobie:</a:t>
            </a:r>
            <a:r>
              <a:rPr lang="nl-NL" altLang="nl-NL"/>
              <a:t> </a:t>
            </a:r>
            <a:r>
              <a:rPr lang="nl-NL" altLang="nl-NL" sz="2000"/>
              <a:t>liftvrees, straatvrees</a:t>
            </a:r>
            <a:r>
              <a:rPr lang="nl-NL" altLang="nl-NL"/>
              <a:t>)</a:t>
            </a:r>
          </a:p>
          <a:p>
            <a:pPr eaLnBrk="1" hangingPunct="1">
              <a:lnSpc>
                <a:spcPct val="90000"/>
              </a:lnSpc>
            </a:pPr>
            <a:endParaRPr lang="nl-NL" altLang="nl-NL"/>
          </a:p>
          <a:p>
            <a:pPr eaLnBrk="1" hangingPunct="1">
              <a:lnSpc>
                <a:spcPct val="90000"/>
              </a:lnSpc>
            </a:pPr>
            <a:r>
              <a:rPr lang="nl-NL" altLang="nl-NL"/>
              <a:t>Sociale fobie (</a:t>
            </a:r>
            <a:r>
              <a:rPr lang="nl-NL" altLang="nl-NL" sz="2000"/>
              <a:t>vrees voor oordeel of bekeken te worden</a:t>
            </a:r>
            <a:r>
              <a:rPr lang="nl-NL" altLang="nl-NL"/>
              <a:t>)</a:t>
            </a:r>
          </a:p>
          <a:p>
            <a:pPr eaLnBrk="1" hangingPunct="1">
              <a:lnSpc>
                <a:spcPct val="90000"/>
              </a:lnSpc>
            </a:pPr>
            <a:endParaRPr lang="nl-NL" altLang="nl-NL"/>
          </a:p>
          <a:p>
            <a:pPr eaLnBrk="1" hangingPunct="1">
              <a:lnSpc>
                <a:spcPct val="90000"/>
              </a:lnSpc>
            </a:pPr>
            <a:r>
              <a:rPr lang="nl-NL" altLang="nl-NL"/>
              <a:t>Specifieke fobie (</a:t>
            </a:r>
            <a:r>
              <a:rPr lang="nl-NL" altLang="nl-NL" sz="2000"/>
              <a:t>spinnen, hoogte</a:t>
            </a:r>
            <a:r>
              <a:rPr lang="nl-NL" altLang="nl-NL"/>
              <a:t>)</a:t>
            </a:r>
          </a:p>
          <a:p>
            <a:pPr eaLnBrk="1" hangingPunct="1">
              <a:lnSpc>
                <a:spcPct val="90000"/>
              </a:lnSpc>
            </a:pPr>
            <a:endParaRPr lang="nl-NL" altLang="nl-NL"/>
          </a:p>
          <a:p>
            <a:pPr eaLnBrk="1" hangingPunct="1">
              <a:lnSpc>
                <a:spcPct val="90000"/>
              </a:lnSpc>
            </a:pPr>
            <a:r>
              <a:rPr lang="nl-NL" altLang="nl-NL"/>
              <a:t>Gegeneraliseerde angststoornis (</a:t>
            </a:r>
            <a:r>
              <a:rPr lang="nl-NL" altLang="nl-NL" sz="2000"/>
              <a:t>de mens lijdt het meest van de dingen die hij vreest in extreme mate</a:t>
            </a:r>
            <a:r>
              <a:rPr lang="nl-NL" altLang="nl-NL"/>
              <a:t>) dus voortdurende bezorgheid + allerlei lichamelijke klachten.</a:t>
            </a:r>
          </a:p>
          <a:p>
            <a:pPr eaLnBrk="1" hangingPunct="1">
              <a:lnSpc>
                <a:spcPct val="90000"/>
              </a:lnSpc>
            </a:pPr>
            <a:endParaRPr lang="nl-NL" altLang="nl-NL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nl-NL" altLang="nl-NL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nl-NL" altLang="nl-NL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5D17969B-B417-4E9B-8640-3DBE5A5CE54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/>
              <a:t>Somatoforme stoornissen</a:t>
            </a:r>
          </a:p>
        </p:txBody>
      </p:sp>
      <p:sp>
        <p:nvSpPr>
          <p:cNvPr id="17411" name="Rectangle 3">
            <a:extLst>
              <a:ext uri="{FF2B5EF4-FFF2-40B4-BE49-F238E27FC236}">
                <a16:creationId xmlns:a16="http://schemas.microsoft.com/office/drawing/2014/main" id="{7A62FBD9-9EDB-4857-9AE2-213ADDBA0CB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nl-NL" altLang="nl-NL" sz="2000"/>
          </a:p>
          <a:p>
            <a:pPr eaLnBrk="1" hangingPunct="1"/>
            <a:r>
              <a:rPr lang="nl-NL" altLang="nl-NL"/>
              <a:t>Hypochondrie</a:t>
            </a:r>
            <a:r>
              <a:rPr lang="nl-NL" altLang="nl-NL" sz="3600"/>
              <a:t> </a:t>
            </a:r>
            <a:r>
              <a:rPr lang="nl-NL" altLang="nl-NL" sz="2000"/>
              <a:t>(ziekteangst)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nl-NL" altLang="nl-NL" sz="2000"/>
          </a:p>
          <a:p>
            <a:pPr eaLnBrk="1" hangingPunct="1"/>
            <a:r>
              <a:rPr lang="nl-NL" altLang="nl-NL"/>
              <a:t>Ongedifferentieerde somatoforme stoornis </a:t>
            </a:r>
            <a:r>
              <a:rPr lang="nl-NL" altLang="nl-NL" sz="2000"/>
              <a:t>(chronische lichamelijke klachten ‘zonder’ oorzaak)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nl-NL" altLang="nl-NL" sz="2000"/>
              <a:t>Extreem b.v. verlamming, blindheid, niet kunnen spreken.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nl-NL" altLang="nl-NL" sz="2000"/>
              <a:t>Of ook: chron. lich.klachten zoals prikkelbare darmsyndroom, chronisch vermoeidheidssyndroom, spanningshoofdpijn.</a:t>
            </a:r>
          </a:p>
          <a:p>
            <a:pPr eaLnBrk="1" hangingPunct="1"/>
            <a:r>
              <a:rPr lang="nl-NL" altLang="nl-NL"/>
              <a:t>Somatisatiestoornis </a:t>
            </a:r>
            <a:r>
              <a:rPr lang="nl-NL" altLang="nl-NL" sz="2000"/>
              <a:t>(reactie op stress met extreem lich. klachten) </a:t>
            </a:r>
          </a:p>
          <a:p>
            <a:pPr eaLnBrk="1" hangingPunct="1"/>
            <a:endParaRPr lang="nl-NL" altLang="nl-NL" sz="2000"/>
          </a:p>
          <a:p>
            <a:pPr eaLnBrk="1" hangingPunct="1"/>
            <a:endParaRPr lang="nl-NL" altLang="nl-NL" sz="3600"/>
          </a:p>
          <a:p>
            <a:pPr lvl="1" eaLnBrk="1" hangingPunct="1"/>
            <a:endParaRPr lang="nl-NL" altLang="nl-NL" sz="3200"/>
          </a:p>
          <a:p>
            <a:pPr lvl="1" eaLnBrk="1" hangingPunct="1">
              <a:buFont typeface="Wingdings" panose="05000000000000000000" pitchFamily="2" charset="2"/>
              <a:buNone/>
            </a:pPr>
            <a:endParaRPr lang="nl-NL" altLang="nl-NL" sz="3200" u="sng"/>
          </a:p>
          <a:p>
            <a:pPr lvl="1" eaLnBrk="1" hangingPunct="1">
              <a:buFont typeface="Wingdings" panose="05000000000000000000" pitchFamily="2" charset="2"/>
              <a:buNone/>
            </a:pPr>
            <a:endParaRPr lang="nl-NL" altLang="nl-NL" sz="3200" u="sng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:a16="http://schemas.microsoft.com/office/drawing/2014/main" id="{E602EC6C-A284-4872-B8ED-A6E35367F4C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/>
              <a:t>Eetstoornissen</a:t>
            </a:r>
          </a:p>
        </p:txBody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29BA0D40-20B2-45A0-837C-6FC939798FA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nl-NL" altLang="nl-NL"/>
              <a:t>Anorexia nervosa</a:t>
            </a:r>
          </a:p>
          <a:p>
            <a:pPr lvl="1" eaLnBrk="1" hangingPunct="1"/>
            <a:r>
              <a:rPr lang="nl-NL" altLang="nl-NL"/>
              <a:t>Verstoord lichaamsbeeld</a:t>
            </a:r>
          </a:p>
          <a:p>
            <a:pPr lvl="1" eaLnBrk="1" hangingPunct="1"/>
            <a:r>
              <a:rPr lang="nl-NL" altLang="nl-NL"/>
              <a:t>Afvallen</a:t>
            </a:r>
          </a:p>
          <a:p>
            <a:pPr eaLnBrk="1" hangingPunct="1"/>
            <a:r>
              <a:rPr lang="nl-NL" altLang="nl-NL"/>
              <a:t>Boulimia nervosa</a:t>
            </a:r>
          </a:p>
          <a:p>
            <a:pPr lvl="1" eaLnBrk="1" hangingPunct="1"/>
            <a:r>
              <a:rPr lang="nl-NL" altLang="nl-NL"/>
              <a:t>Comorbiditeit </a:t>
            </a:r>
            <a:r>
              <a:rPr lang="nl-NL" altLang="nl-NL" sz="2000"/>
              <a:t>(depressie, borderline)</a:t>
            </a:r>
            <a:endParaRPr lang="nl-NL" altLang="nl-NL"/>
          </a:p>
          <a:p>
            <a:pPr lvl="1" eaLnBrk="1" hangingPunct="1"/>
            <a:r>
              <a:rPr lang="nl-NL" altLang="nl-NL"/>
              <a:t>Vreetbuien met compensatie</a:t>
            </a:r>
          </a:p>
          <a:p>
            <a:pPr eaLnBrk="1" hangingPunct="1"/>
            <a:r>
              <a:rPr lang="nl-NL" altLang="nl-NL"/>
              <a:t> Binge eating disorder</a:t>
            </a:r>
          </a:p>
          <a:p>
            <a:pPr lvl="1" eaLnBrk="1" hangingPunct="1"/>
            <a:r>
              <a:rPr lang="nl-NL" altLang="nl-NL"/>
              <a:t>Vreetbuien zonder compensatie</a:t>
            </a:r>
          </a:p>
          <a:p>
            <a:pPr lvl="1" eaLnBrk="1" hangingPunct="1"/>
            <a:endParaRPr lang="nl-NL" altLang="nl-NL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>
            <a:extLst>
              <a:ext uri="{FF2B5EF4-FFF2-40B4-BE49-F238E27FC236}">
                <a16:creationId xmlns:a16="http://schemas.microsoft.com/office/drawing/2014/main" id="{6EC0708F-4371-474D-A46C-09E184E6F35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nl-NL" dirty="0" err="1"/>
              <a:t>Insomnie</a:t>
            </a:r>
            <a:r>
              <a:rPr lang="nl-NL" dirty="0"/>
              <a:t>: slapeloosheid</a:t>
            </a:r>
          </a:p>
          <a:p>
            <a:pPr lvl="1" eaLnBrk="1" hangingPunct="1">
              <a:defRPr/>
            </a:pPr>
            <a:r>
              <a:rPr lang="nl-NL" dirty="0"/>
              <a:t>Psychisch</a:t>
            </a:r>
          </a:p>
          <a:p>
            <a:pPr lvl="1" eaLnBrk="1" hangingPunct="1">
              <a:defRPr/>
            </a:pPr>
            <a:r>
              <a:rPr lang="nl-NL" dirty="0"/>
              <a:t>Somatisch</a:t>
            </a:r>
          </a:p>
          <a:p>
            <a:pPr lvl="1" eaLnBrk="1" hangingPunct="1">
              <a:defRPr/>
            </a:pPr>
            <a:endParaRPr lang="nl-NL" dirty="0"/>
          </a:p>
          <a:p>
            <a:pPr marL="457200" lvl="1" indent="0" eaLnBrk="1" hangingPunct="1">
              <a:buFont typeface="Wingdings" panose="05000000000000000000" pitchFamily="2" charset="2"/>
              <a:buNone/>
              <a:defRPr/>
            </a:pPr>
            <a:r>
              <a:rPr lang="nl-NL" dirty="0"/>
              <a:t>DWANGSTOORNIS:  OCS of OCD</a:t>
            </a:r>
          </a:p>
          <a:p>
            <a:pPr marL="457200" lvl="1" indent="0" eaLnBrk="1" hangingPunct="1">
              <a:buFont typeface="Wingdings" panose="05000000000000000000" pitchFamily="2" charset="2"/>
              <a:buNone/>
              <a:defRPr/>
            </a:pPr>
            <a:r>
              <a:rPr lang="nl-NL" dirty="0"/>
              <a:t>Last van obsessies (dwanggedachten en compulsies (dwanghandelingen) </a:t>
            </a:r>
            <a:r>
              <a:rPr lang="nl-NL" dirty="0" err="1"/>
              <a:t>Wasdrang</a:t>
            </a:r>
            <a:r>
              <a:rPr lang="nl-NL" dirty="0"/>
              <a:t>, controleren, tellen, (min. een uur per dag)</a:t>
            </a:r>
          </a:p>
          <a:p>
            <a:pPr lvl="1" eaLnBrk="1" hangingPunct="1">
              <a:defRPr/>
            </a:pPr>
            <a:endParaRPr lang="nl-NL" dirty="0"/>
          </a:p>
          <a:p>
            <a:pPr lvl="1" eaLnBrk="1" hangingPunct="1">
              <a:defRPr/>
            </a:pPr>
            <a:endParaRPr lang="nl-NL" dirty="0"/>
          </a:p>
          <a:p>
            <a:pPr lvl="1" eaLnBrk="1" hangingPunct="1">
              <a:defRPr/>
            </a:pPr>
            <a:endParaRPr lang="nl-NL" dirty="0"/>
          </a:p>
          <a:p>
            <a:pPr lvl="1" eaLnBrk="1" hangingPunct="1">
              <a:defRPr/>
            </a:pPr>
            <a:endParaRPr lang="nl-NL" dirty="0"/>
          </a:p>
          <a:p>
            <a:pPr lvl="1" eaLnBrk="1" hangingPunct="1">
              <a:defRPr/>
            </a:pPr>
            <a:endParaRPr lang="nl-NL" dirty="0"/>
          </a:p>
          <a:p>
            <a:pPr lvl="1" eaLnBrk="1" hangingPunct="1">
              <a:defRPr/>
            </a:pPr>
            <a:endParaRPr lang="nl-NL" dirty="0"/>
          </a:p>
          <a:p>
            <a:pPr lvl="1" eaLnBrk="1" hangingPunct="1">
              <a:defRPr/>
            </a:pPr>
            <a:endParaRPr lang="nl-NL" dirty="0"/>
          </a:p>
          <a:p>
            <a:pPr lvl="1" eaLnBrk="1" hangingPunct="1">
              <a:defRPr/>
            </a:pPr>
            <a:endParaRPr lang="nl-NL" dirty="0"/>
          </a:p>
          <a:p>
            <a:pPr lvl="1" eaLnBrk="1" hangingPunct="1">
              <a:defRPr/>
            </a:pPr>
            <a:endParaRPr lang="nl-NL" dirty="0"/>
          </a:p>
          <a:p>
            <a:pPr marL="457200" lvl="1" indent="0" eaLnBrk="1" hangingPunct="1">
              <a:buFont typeface="Wingdings" panose="05000000000000000000" pitchFamily="2" charset="2"/>
              <a:buNone/>
              <a:defRPr/>
            </a:pPr>
            <a:endParaRPr lang="nl-NL" dirty="0"/>
          </a:p>
          <a:p>
            <a:pPr marL="457200" lvl="1" indent="0" eaLnBrk="1" hangingPunct="1">
              <a:buFont typeface="Wingdings" panose="05000000000000000000" pitchFamily="2" charset="2"/>
              <a:buNone/>
              <a:defRPr/>
            </a:pPr>
            <a:endParaRPr lang="nl-NL" dirty="0"/>
          </a:p>
          <a:p>
            <a:pPr marL="457200" lvl="1" indent="0" eaLnBrk="1" hangingPunct="1">
              <a:buFont typeface="Wingdings" panose="05000000000000000000" pitchFamily="2" charset="2"/>
              <a:buNone/>
              <a:defRPr/>
            </a:pPr>
            <a:endParaRPr lang="nl-NL" dirty="0"/>
          </a:p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endParaRPr lang="nl-NL" sz="2000" dirty="0"/>
          </a:p>
          <a:p>
            <a:pPr lvl="1" eaLnBrk="1" hangingPunct="1">
              <a:defRPr/>
            </a:pPr>
            <a:endParaRPr lang="nl-NL" sz="2000" dirty="0"/>
          </a:p>
        </p:txBody>
      </p:sp>
      <p:sp>
        <p:nvSpPr>
          <p:cNvPr id="19459" name="Titel 1">
            <a:extLst>
              <a:ext uri="{FF2B5EF4-FFF2-40B4-BE49-F238E27FC236}">
                <a16:creationId xmlns:a16="http://schemas.microsoft.com/office/drawing/2014/main" id="{58CC3F12-A774-4ADC-A837-8193A60CFC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/>
              <a:t>Insomnie /dwangstoornissen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el 1">
            <a:extLst>
              <a:ext uri="{FF2B5EF4-FFF2-40B4-BE49-F238E27FC236}">
                <a16:creationId xmlns:a16="http://schemas.microsoft.com/office/drawing/2014/main" id="{CECA6190-771E-464F-BD87-BC71B0DD5E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4288" y="115888"/>
            <a:ext cx="8015288" cy="3529012"/>
          </a:xfrm>
        </p:spPr>
        <p:txBody>
          <a:bodyPr/>
          <a:lstStyle/>
          <a:p>
            <a:r>
              <a:rPr lang="nl-NL" altLang="nl-NL"/>
              <a:t>PTSS: drama wordt steeds opnieuw beleefd. </a:t>
            </a:r>
            <a:br>
              <a:rPr lang="nl-NL" altLang="nl-NL"/>
            </a:br>
            <a:r>
              <a:rPr lang="nl-NL" altLang="nl-NL"/>
              <a:t>Prikkelbaar, geheugenverlies.</a:t>
            </a:r>
            <a:br>
              <a:rPr lang="nl-NL" altLang="nl-NL"/>
            </a:br>
            <a:r>
              <a:rPr lang="nl-NL" altLang="nl-NL"/>
              <a:t>Bij langer dan 4 weken behandelen met psychothrapie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extLst>
              <a:ext uri="{FF2B5EF4-FFF2-40B4-BE49-F238E27FC236}">
                <a16:creationId xmlns:a16="http://schemas.microsoft.com/office/drawing/2014/main" id="{8533353E-92B1-43AC-AC9D-1F3A767919B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/>
              <a:t>Conatieve </a:t>
            </a:r>
            <a:r>
              <a:rPr lang="nl-NL" altLang="nl-NL" sz="2000"/>
              <a:t>(mbt de wilskracht) </a:t>
            </a:r>
            <a:r>
              <a:rPr lang="nl-NL" altLang="nl-NL"/>
              <a:t>stoornissen</a:t>
            </a:r>
          </a:p>
        </p:txBody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305FCD3A-2C99-48BB-B901-A13AF7E7484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nl-NL" altLang="nl-NL"/>
              <a:t>Verslaving</a:t>
            </a:r>
          </a:p>
          <a:p>
            <a:pPr lvl="1" eaLnBrk="1" hangingPunct="1"/>
            <a:r>
              <a:rPr lang="nl-NL" altLang="nl-NL"/>
              <a:t>Vaak in combi met psychiatrisch beeld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nl-NL" altLang="nl-NL"/>
              <a:t>	(persoonlijkheidsstoornis)</a:t>
            </a:r>
          </a:p>
          <a:p>
            <a:pPr lvl="1" eaLnBrk="1" hangingPunct="1"/>
            <a:r>
              <a:rPr lang="nl-NL" altLang="nl-NL"/>
              <a:t>Hersenziekte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endParaRPr lang="nl-NL" altLang="nl-NL"/>
          </a:p>
          <a:p>
            <a:pPr lvl="1" eaLnBrk="1" hangingPunct="1">
              <a:buFont typeface="Wingdings" panose="05000000000000000000" pitchFamily="2" charset="2"/>
              <a:buNone/>
            </a:pPr>
            <a:endParaRPr lang="nl-NL" altLang="nl-NL"/>
          </a:p>
          <a:p>
            <a:pPr eaLnBrk="1" hangingPunct="1"/>
            <a:endParaRPr lang="nl-NL" altLang="nl-NL"/>
          </a:p>
        </p:txBody>
      </p:sp>
      <p:sp>
        <p:nvSpPr>
          <p:cNvPr id="22532" name="Rectangle 4">
            <a:extLst>
              <a:ext uri="{FF2B5EF4-FFF2-40B4-BE49-F238E27FC236}">
                <a16:creationId xmlns:a16="http://schemas.microsoft.com/office/drawing/2014/main" id="{1D92AF77-01B0-4DF4-B3B2-FF68FBC4B0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4200" y="5008563"/>
            <a:ext cx="43021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SzPct val="4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4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4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4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4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nl-NL" altLang="nl-NL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>
            <a:extLst>
              <a:ext uri="{FF2B5EF4-FFF2-40B4-BE49-F238E27FC236}">
                <a16:creationId xmlns:a16="http://schemas.microsoft.com/office/drawing/2014/main" id="{CAE517A1-5583-4961-8353-FD53342D446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/>
              <a:t>TS-dreiging</a:t>
            </a:r>
          </a:p>
        </p:txBody>
      </p:sp>
      <p:sp>
        <p:nvSpPr>
          <p:cNvPr id="23555" name="Rectangle 3">
            <a:extLst>
              <a:ext uri="{FF2B5EF4-FFF2-40B4-BE49-F238E27FC236}">
                <a16:creationId xmlns:a16="http://schemas.microsoft.com/office/drawing/2014/main" id="{A66405ED-27E2-46DB-862C-AC1842DDAD6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nl-NL" altLang="nl-NL"/>
              <a:t>Aankondiging zelfdoding</a:t>
            </a:r>
          </a:p>
          <a:p>
            <a:pPr eaLnBrk="1" hangingPunct="1"/>
            <a:r>
              <a:rPr lang="nl-NL" altLang="nl-NL"/>
              <a:t>Verward</a:t>
            </a:r>
          </a:p>
          <a:p>
            <a:pPr eaLnBrk="1" hangingPunct="1"/>
            <a:r>
              <a:rPr lang="nl-NL" altLang="nl-NL"/>
              <a:t>Adres achterhalen voor spoedvisite</a:t>
            </a:r>
          </a:p>
          <a:p>
            <a:pPr eaLnBrk="1" hangingPunct="1"/>
            <a:endParaRPr lang="nl-NL" altLang="nl-NL"/>
          </a:p>
          <a:p>
            <a:pPr eaLnBrk="1" hangingPunct="1"/>
            <a:r>
              <a:rPr lang="nl-NL" altLang="nl-NL"/>
              <a:t>IBS = </a:t>
            </a:r>
            <a:r>
              <a:rPr lang="nl-NL" altLang="nl-NL" u="sng"/>
              <a:t>i</a:t>
            </a:r>
            <a:r>
              <a:rPr lang="nl-NL" altLang="nl-NL"/>
              <a:t>n</a:t>
            </a:r>
            <a:r>
              <a:rPr lang="nl-NL" altLang="nl-NL" u="sng"/>
              <a:t>b</a:t>
            </a:r>
            <a:r>
              <a:rPr lang="nl-NL" altLang="nl-NL"/>
              <a:t>ewaring</a:t>
            </a:r>
            <a:r>
              <a:rPr lang="nl-NL" altLang="nl-NL" u="sng"/>
              <a:t>s</a:t>
            </a:r>
            <a:r>
              <a:rPr lang="nl-NL" altLang="nl-NL"/>
              <a:t>telling (bescherming vd patient)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C711D2CF-570A-4290-801B-ED52B395384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/>
              <a:t>Overspannen / burn out</a:t>
            </a:r>
          </a:p>
        </p:txBody>
      </p:sp>
      <p:sp>
        <p:nvSpPr>
          <p:cNvPr id="6147" name="Rectangle 3">
            <a:extLst>
              <a:ext uri="{FF2B5EF4-FFF2-40B4-BE49-F238E27FC236}">
                <a16:creationId xmlns:a16="http://schemas.microsoft.com/office/drawing/2014/main" id="{79976130-C49B-424B-97DB-0474ED22D62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nl-NL" altLang="nl-NL"/>
              <a:t>Normaal evenwicht in draaglast </a:t>
            </a:r>
            <a:r>
              <a:rPr lang="nl-NL" altLang="nl-NL" sz="2000"/>
              <a:t>(belastende omstandigheden: buiten jezelf) </a:t>
            </a:r>
            <a:endParaRPr lang="nl-NL" altLang="nl-NL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nl-NL" altLang="nl-NL"/>
              <a:t>	en draagkracht </a:t>
            </a:r>
            <a:r>
              <a:rPr lang="nl-NL" altLang="nl-NL" sz="2000"/>
              <a:t>(persoonlijke eigenschappen)</a:t>
            </a:r>
          </a:p>
          <a:p>
            <a:pPr eaLnBrk="1" hangingPunct="1"/>
            <a:r>
              <a:rPr lang="nl-NL" altLang="nl-NL"/>
              <a:t>Draaglast vergroot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nl-NL" altLang="nl-NL"/>
              <a:t>	of</a:t>
            </a:r>
          </a:p>
          <a:p>
            <a:pPr eaLnBrk="1" hangingPunct="1"/>
            <a:r>
              <a:rPr lang="nl-NL" altLang="nl-NL"/>
              <a:t>Draagkracht verminderd</a:t>
            </a:r>
          </a:p>
          <a:p>
            <a:pPr lvl="1" eaLnBrk="1" hangingPunct="1"/>
            <a:r>
              <a:rPr lang="nl-NL" altLang="nl-NL"/>
              <a:t>Somber, moe, angstig, onzeker, hoofdpijn, duizelig, snel geprikkeld, etc.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>
            <a:extLst>
              <a:ext uri="{FF2B5EF4-FFF2-40B4-BE49-F238E27FC236}">
                <a16:creationId xmlns:a16="http://schemas.microsoft.com/office/drawing/2014/main" id="{B4DE086A-A04E-4F6A-B41F-5F502CE6B29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/>
              <a:t>PSYCHIATRIE</a:t>
            </a:r>
          </a:p>
        </p:txBody>
      </p:sp>
      <p:sp>
        <p:nvSpPr>
          <p:cNvPr id="7171" name="Rectangle 5">
            <a:extLst>
              <a:ext uri="{FF2B5EF4-FFF2-40B4-BE49-F238E27FC236}">
                <a16:creationId xmlns:a16="http://schemas.microsoft.com/office/drawing/2014/main" id="{2583F220-75F0-4809-B41A-5CD417537A3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nl-NL" altLang="nl-NL"/>
              <a:t>Integrale behandelmethode m.b.v. medicijnen</a:t>
            </a:r>
          </a:p>
          <a:p>
            <a:pPr eaLnBrk="1" hangingPunct="1"/>
            <a:r>
              <a:rPr lang="nl-NL" altLang="nl-NL"/>
              <a:t>Anamnese en psych.onderzoek vallen vaak samen</a:t>
            </a:r>
          </a:p>
          <a:p>
            <a:pPr eaLnBrk="1" hangingPunct="1"/>
            <a:r>
              <a:rPr lang="nl-NL" altLang="nl-NL"/>
              <a:t>Comorbiditeit</a:t>
            </a:r>
          </a:p>
          <a:p>
            <a:pPr eaLnBrk="1" hangingPunct="1"/>
            <a:r>
              <a:rPr lang="nl-NL" altLang="nl-NL"/>
              <a:t>DSM-classificatie </a:t>
            </a:r>
            <a:r>
              <a:rPr lang="nl-NL" altLang="nl-NL" sz="1800"/>
              <a:t>(diagnostic and statistical manual of mental disorders)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E655294E-E98A-4CCF-84CE-3D75FED33FE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/>
              <a:t>DSM-classificatie</a:t>
            </a:r>
          </a:p>
        </p:txBody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8B395674-DB62-467C-8F66-B89BCF0FE86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nl-NL" altLang="nl-NL"/>
              <a:t>As I: psychiatrische stoornis</a:t>
            </a:r>
          </a:p>
          <a:p>
            <a:pPr eaLnBrk="1" hangingPunct="1"/>
            <a:r>
              <a:rPr lang="nl-NL" altLang="nl-NL"/>
              <a:t>As II: pers.stoorn/ment.retard.</a:t>
            </a:r>
          </a:p>
          <a:p>
            <a:pPr eaLnBrk="1" hangingPunct="1"/>
            <a:r>
              <a:rPr lang="nl-NL" altLang="nl-NL"/>
              <a:t>As III: lichamelijke klachten</a:t>
            </a:r>
          </a:p>
          <a:p>
            <a:pPr eaLnBrk="1" hangingPunct="1"/>
            <a:r>
              <a:rPr lang="nl-NL" altLang="nl-NL"/>
              <a:t>As IV: sociale problemen</a:t>
            </a:r>
          </a:p>
          <a:p>
            <a:pPr eaLnBrk="1" hangingPunct="1"/>
            <a:r>
              <a:rPr lang="nl-NL" altLang="nl-NL"/>
              <a:t>As V: GAF-score (</a:t>
            </a:r>
            <a:r>
              <a:rPr lang="nl-NL" altLang="nl-NL" sz="2000"/>
              <a:t>global assessment of functioning)</a:t>
            </a:r>
            <a:endParaRPr lang="nl-NL" altLang="nl-NL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7573D4FD-3502-4D69-9DE0-B7C3650AE19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b="1">
                <a:solidFill>
                  <a:schemeClr val="tx1"/>
                </a:solidFill>
              </a:rPr>
              <a:t>Vijf assen</a:t>
            </a:r>
          </a:p>
        </p:txBody>
      </p:sp>
      <p:sp>
        <p:nvSpPr>
          <p:cNvPr id="9219" name="Rectangle 3">
            <a:extLst>
              <a:ext uri="{FF2B5EF4-FFF2-40B4-BE49-F238E27FC236}">
                <a16:creationId xmlns:a16="http://schemas.microsoft.com/office/drawing/2014/main" id="{A58A7DFB-E775-4826-9C1C-05D9AE562F0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11188" y="1557338"/>
            <a:ext cx="7853362" cy="4967287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nl-NL" altLang="nl-NL" sz="2800"/>
              <a:t>as I :  b.v. depressieve stoornis </a:t>
            </a:r>
          </a:p>
          <a:p>
            <a:pPr eaLnBrk="1" hangingPunct="1">
              <a:lnSpc>
                <a:spcPct val="90000"/>
              </a:lnSpc>
            </a:pPr>
            <a:endParaRPr lang="nl-NL" altLang="nl-NL" sz="2800"/>
          </a:p>
          <a:p>
            <a:pPr eaLnBrk="1" hangingPunct="1">
              <a:lnSpc>
                <a:spcPct val="90000"/>
              </a:lnSpc>
            </a:pPr>
            <a:r>
              <a:rPr lang="nl-NL" altLang="nl-NL" sz="2800"/>
              <a:t>as II:  persoonlijkheidsstoornissen</a:t>
            </a:r>
          </a:p>
          <a:p>
            <a:pPr eaLnBrk="1" hangingPunct="1">
              <a:lnSpc>
                <a:spcPct val="90000"/>
              </a:lnSpc>
            </a:pPr>
            <a:endParaRPr lang="nl-NL" altLang="nl-NL" sz="2800"/>
          </a:p>
          <a:p>
            <a:pPr eaLnBrk="1" hangingPunct="1">
              <a:lnSpc>
                <a:spcPct val="90000"/>
              </a:lnSpc>
            </a:pPr>
            <a:r>
              <a:rPr lang="nl-NL" altLang="nl-NL" sz="2800"/>
              <a:t>as III: lichamelijke aandoening (relevant voor het begrijpen van een psychische stoornis)</a:t>
            </a:r>
          </a:p>
          <a:p>
            <a:pPr eaLnBrk="1" hangingPunct="1">
              <a:lnSpc>
                <a:spcPct val="90000"/>
              </a:lnSpc>
            </a:pPr>
            <a:endParaRPr lang="nl-NL" altLang="nl-NL" sz="2800"/>
          </a:p>
          <a:p>
            <a:pPr eaLnBrk="1" hangingPunct="1">
              <a:lnSpc>
                <a:spcPct val="90000"/>
              </a:lnSpc>
            </a:pPr>
            <a:r>
              <a:rPr lang="nl-NL" altLang="nl-NL" sz="2800"/>
              <a:t>as IV: psychosociale en omgevingsfactoren (b.v. scheiding) </a:t>
            </a:r>
          </a:p>
          <a:p>
            <a:pPr eaLnBrk="1" hangingPunct="1">
              <a:lnSpc>
                <a:spcPct val="90000"/>
              </a:lnSpc>
            </a:pPr>
            <a:endParaRPr lang="nl-NL" altLang="nl-NL" sz="2800"/>
          </a:p>
          <a:p>
            <a:pPr eaLnBrk="1" hangingPunct="1">
              <a:lnSpc>
                <a:spcPct val="90000"/>
              </a:lnSpc>
            </a:pPr>
            <a:r>
              <a:rPr lang="nl-NL" altLang="nl-NL" sz="2800"/>
              <a:t>as V: Algehele beoordeling van het functioneren. ( 0 – 100)</a:t>
            </a:r>
          </a:p>
          <a:p>
            <a:pPr eaLnBrk="1" hangingPunct="1">
              <a:lnSpc>
                <a:spcPct val="90000"/>
              </a:lnSpc>
            </a:pPr>
            <a:endParaRPr lang="nl-NL" altLang="nl-NL" sz="28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>
            <a:extLst>
              <a:ext uri="{FF2B5EF4-FFF2-40B4-BE49-F238E27FC236}">
                <a16:creationId xmlns:a16="http://schemas.microsoft.com/office/drawing/2014/main" id="{2C3424D3-785D-4D22-94EB-EEA8F93FE22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sz="3800"/>
              <a:t>Voorbeeld GAF </a:t>
            </a:r>
            <a:r>
              <a:rPr lang="nl-NL" altLang="nl-NL" sz="2000"/>
              <a:t>global assessment of functioning</a:t>
            </a:r>
            <a:endParaRPr lang="nl-NL" altLang="nl-NL" sz="3800"/>
          </a:p>
        </p:txBody>
      </p:sp>
      <p:sp>
        <p:nvSpPr>
          <p:cNvPr id="10243" name="Rectangle 5">
            <a:extLst>
              <a:ext uri="{FF2B5EF4-FFF2-40B4-BE49-F238E27FC236}">
                <a16:creationId xmlns:a16="http://schemas.microsoft.com/office/drawing/2014/main" id="{2C2B380F-FE32-4A89-B56F-949E1F4AB6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4213" y="1484313"/>
            <a:ext cx="6173787" cy="448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SzPct val="4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4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4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4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4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nl-NL" altLang="nl-NL" sz="1800"/>
              <a:t>GAF-score van 1-100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nl-NL" altLang="nl-NL" sz="1800"/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nl-NL" altLang="nl-NL" sz="1800"/>
              <a:t>91-100: Uitstekend functioneren bij een groot aantal activiteiten, de problemen in het leven lopen nooit uit de hand, persoon wordt op prijs gesteld door anderen door veel goede kwaliteiten. Geen symptomen.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nl-NL" altLang="nl-NL" sz="1800"/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nl-NL" altLang="nl-NL" sz="1800"/>
              <a:t>61-70 Enige lichte symptomen OF enige problemen in sociaal functioneren, op het werk of op school, maar functioneert over het algemeen behoorlijk goed, heeft goede inter-persoonlijke contacten.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nl-NL" altLang="nl-NL" sz="1800"/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nl-NL" altLang="nl-NL" sz="1800"/>
              <a:t>1-10 Blijvend gevaar zichzelf of anderen te verwonden OF blijvend onvermogen de persoonlijke hygiëne te onderhouden OF ernstig suïcidaal gedrag met duidelijke doodsverwachting.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>
            <a:extLst>
              <a:ext uri="{FF2B5EF4-FFF2-40B4-BE49-F238E27FC236}">
                <a16:creationId xmlns:a16="http://schemas.microsoft.com/office/drawing/2014/main" id="{34593FD1-80B6-4DA4-8704-260316F966D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/>
              <a:t>Behandelmethoden</a:t>
            </a: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F55C05B4-55C6-43D6-9703-6CFA3EFEC63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nl-NL" altLang="nl-NL" u="sng"/>
              <a:t>Biologisch</a:t>
            </a:r>
            <a:r>
              <a:rPr lang="nl-NL" altLang="nl-NL"/>
              <a:t>: invloed op het lichaam</a:t>
            </a:r>
          </a:p>
          <a:p>
            <a:pPr lvl="1" eaLnBrk="1" hangingPunct="1"/>
            <a:r>
              <a:rPr lang="nl-NL" altLang="nl-NL"/>
              <a:t>Psychofarmaca: middelen die de hersenfunctie veranderen</a:t>
            </a:r>
          </a:p>
          <a:p>
            <a:pPr lvl="2" eaLnBrk="1" hangingPunct="1"/>
            <a:r>
              <a:rPr lang="nl-NL" altLang="nl-NL"/>
              <a:t>depressie en angststoornissen</a:t>
            </a:r>
          </a:p>
          <a:p>
            <a:pPr lvl="2" eaLnBrk="1" hangingPunct="1"/>
            <a:endParaRPr lang="nl-NL" altLang="nl-NL"/>
          </a:p>
          <a:p>
            <a:pPr lvl="1" eaLnBrk="1" hangingPunct="1"/>
            <a:r>
              <a:rPr lang="nl-NL" altLang="nl-NL"/>
              <a:t>ECT: elektroconvulsietherapie</a:t>
            </a:r>
          </a:p>
          <a:p>
            <a:pPr lvl="2" eaLnBrk="1" hangingPunct="1"/>
            <a:r>
              <a:rPr lang="nl-NL" altLang="nl-NL"/>
              <a:t>ernstige depressie waarbij op medicijnen niet wordt gereageerd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nl-NL" altLang="nl-NL"/>
              <a:t>	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endParaRPr lang="nl-NL" altLang="nl-NL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>
            <a:extLst>
              <a:ext uri="{FF2B5EF4-FFF2-40B4-BE49-F238E27FC236}">
                <a16:creationId xmlns:a16="http://schemas.microsoft.com/office/drawing/2014/main" id="{10C2AD69-23CA-41C2-8E4A-035450D0D04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/>
              <a:t>Vervolg behandelmethoden</a:t>
            </a: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B45F7526-072A-4F28-AD34-7F195CBD9BA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nl-NL" altLang="nl-NL" u="sng"/>
              <a:t>Psychologisch</a:t>
            </a:r>
            <a:r>
              <a:rPr lang="nl-NL" altLang="nl-NL"/>
              <a:t> (invloed op de geest)</a:t>
            </a:r>
          </a:p>
          <a:p>
            <a:pPr lvl="1" eaLnBrk="1" hangingPunct="1"/>
            <a:r>
              <a:rPr lang="nl-NL" altLang="nl-NL"/>
              <a:t>Psychotherapie</a:t>
            </a:r>
          </a:p>
          <a:p>
            <a:pPr lvl="2" eaLnBrk="1" hangingPunct="1"/>
            <a:r>
              <a:rPr lang="nl-NL" altLang="nl-NL"/>
              <a:t>Inzicht in eigen psychisch functioneren</a:t>
            </a:r>
          </a:p>
          <a:p>
            <a:pPr lvl="2" eaLnBrk="1" hangingPunct="1">
              <a:buFont typeface="Wingdings" panose="05000000000000000000" pitchFamily="2" charset="2"/>
              <a:buNone/>
            </a:pPr>
            <a:endParaRPr lang="nl-NL" altLang="nl-NL"/>
          </a:p>
          <a:p>
            <a:pPr lvl="1" eaLnBrk="1" hangingPunct="1"/>
            <a:r>
              <a:rPr lang="nl-NL" altLang="nl-NL"/>
              <a:t>Cognitieve gedragstherapie</a:t>
            </a:r>
          </a:p>
          <a:p>
            <a:pPr lvl="2" eaLnBrk="1" hangingPunct="1"/>
            <a:r>
              <a:rPr lang="nl-NL" altLang="nl-NL"/>
              <a:t>Veranderen van cognities: gedachten en overtuigingen</a:t>
            </a:r>
          </a:p>
          <a:p>
            <a:pPr lvl="2" eaLnBrk="1" hangingPunct="1"/>
            <a:r>
              <a:rPr lang="nl-NL" altLang="nl-NL"/>
              <a:t>Veranderen van gedrag</a:t>
            </a:r>
          </a:p>
          <a:p>
            <a:pPr lvl="2" eaLnBrk="1" hangingPunct="1"/>
            <a:r>
              <a:rPr lang="nl-NL" altLang="nl-NL"/>
              <a:t>Gevolg: verandering van gevoelens/angsten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>
            <a:extLst>
              <a:ext uri="{FF2B5EF4-FFF2-40B4-BE49-F238E27FC236}">
                <a16:creationId xmlns:a16="http://schemas.microsoft.com/office/drawing/2014/main" id="{0EFB5A42-8503-44EB-9446-4F836AAEBF5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/>
              <a:t>Cognitieve stoornissen</a:t>
            </a: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4F1D828F-0013-47A1-8020-67B8241D85E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nl-NL" dirty="0"/>
              <a:t>Delier</a:t>
            </a:r>
          </a:p>
          <a:p>
            <a:pPr lvl="1" eaLnBrk="1" hangingPunct="1">
              <a:defRPr/>
            </a:pPr>
            <a:r>
              <a:rPr lang="nl-NL" dirty="0"/>
              <a:t>Bewustzijn is in wisselende mate gedaald</a:t>
            </a:r>
          </a:p>
          <a:p>
            <a:pPr lvl="1" eaLnBrk="1" hangingPunct="1">
              <a:defRPr/>
            </a:pPr>
            <a:r>
              <a:rPr lang="nl-NL" dirty="0"/>
              <a:t>Vaak visuele hallucinaties</a:t>
            </a:r>
          </a:p>
          <a:p>
            <a:pPr lvl="1" eaLnBrk="1" hangingPunct="1">
              <a:defRPr/>
            </a:pPr>
            <a:r>
              <a:rPr lang="nl-NL" dirty="0"/>
              <a:t>oorzaak: hersenfunctie verstoord door lichamelijk probleem </a:t>
            </a:r>
            <a:r>
              <a:rPr lang="nl-NL" sz="2000" dirty="0"/>
              <a:t>(pneumonie/urineweginfectie/)</a:t>
            </a:r>
          </a:p>
          <a:p>
            <a:pPr lvl="1" eaLnBrk="1" hangingPunct="1">
              <a:defRPr/>
            </a:pPr>
            <a:r>
              <a:rPr lang="nl-NL" sz="2000" dirty="0"/>
              <a:t>Onder ziekenhuispatiënten komt delier veel voor.</a:t>
            </a:r>
            <a:endParaRPr lang="nl-NL" sz="3200" dirty="0"/>
          </a:p>
          <a:p>
            <a:pPr lvl="1" eaLnBrk="1" hangingPunct="1">
              <a:defRPr/>
            </a:pPr>
            <a:r>
              <a:rPr lang="nl-NL" sz="3200" dirty="0"/>
              <a:t>Dementie: m.n. Alzheimer gaat vaak gepaard met psychische problemen</a:t>
            </a:r>
          </a:p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endParaRPr lang="nl-NL" dirty="0"/>
          </a:p>
          <a:p>
            <a:pPr lvl="1" eaLnBrk="1" hangingPunct="1">
              <a:buFont typeface="Wingdings" panose="05000000000000000000" pitchFamily="2" charset="2"/>
              <a:buNone/>
              <a:defRPr/>
            </a:pPr>
            <a:r>
              <a:rPr lang="nl-NL" dirty="0"/>
              <a:t>	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Radial">
  <a:themeElements>
    <a:clrScheme name="Radial 4">
      <a:dk1>
        <a:srgbClr val="993300"/>
      </a:dk1>
      <a:lt1>
        <a:srgbClr val="FFFFFF"/>
      </a:lt1>
      <a:dk2>
        <a:srgbClr val="431A01"/>
      </a:dk2>
      <a:lt2>
        <a:srgbClr val="FFFFFF"/>
      </a:lt2>
      <a:accent1>
        <a:srgbClr val="FFCC00"/>
      </a:accent1>
      <a:accent2>
        <a:srgbClr val="FF9966"/>
      </a:accent2>
      <a:accent3>
        <a:srgbClr val="B0ABAA"/>
      </a:accent3>
      <a:accent4>
        <a:srgbClr val="DADADA"/>
      </a:accent4>
      <a:accent5>
        <a:srgbClr val="FFE2AA"/>
      </a:accent5>
      <a:accent6>
        <a:srgbClr val="E78A5C"/>
      </a:accent6>
      <a:hlink>
        <a:srgbClr val="FF6600"/>
      </a:hlink>
      <a:folHlink>
        <a:srgbClr val="CC3300"/>
      </a:folHlink>
    </a:clrScheme>
    <a:fontScheme name="Radial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Radial 1">
        <a:dk1>
          <a:srgbClr val="000000"/>
        </a:dk1>
        <a:lt1>
          <a:srgbClr val="FFFFFF"/>
        </a:lt1>
        <a:dk2>
          <a:srgbClr val="FFFFFF"/>
        </a:dk2>
        <a:lt2>
          <a:srgbClr val="669999"/>
        </a:lt2>
        <a:accent1>
          <a:srgbClr val="99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8A8AE7"/>
        </a:accent6>
        <a:hlink>
          <a:srgbClr val="996666"/>
        </a:hlink>
        <a:folHlink>
          <a:srgbClr val="66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dial 2">
        <a:dk1>
          <a:srgbClr val="000000"/>
        </a:dk1>
        <a:lt1>
          <a:srgbClr val="FFFFFF"/>
        </a:lt1>
        <a:dk2>
          <a:srgbClr val="FFFFFF"/>
        </a:dk2>
        <a:lt2>
          <a:srgbClr val="817F3F"/>
        </a:lt2>
        <a:accent1>
          <a:srgbClr val="FFCC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8A00"/>
        </a:accent6>
        <a:hlink>
          <a:srgbClr val="996666"/>
        </a:hlink>
        <a:folHlink>
          <a:srgbClr val="C9450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dial 3">
        <a:dk1>
          <a:srgbClr val="CC6600"/>
        </a:dk1>
        <a:lt1>
          <a:srgbClr val="FFFFFF"/>
        </a:lt1>
        <a:dk2>
          <a:srgbClr val="800000"/>
        </a:dk2>
        <a:lt2>
          <a:srgbClr val="FFFFFF"/>
        </a:lt2>
        <a:accent1>
          <a:srgbClr val="FF6600"/>
        </a:accent1>
        <a:accent2>
          <a:srgbClr val="33CCCC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2DB9B9"/>
        </a:accent6>
        <a:hlink>
          <a:srgbClr val="99FF33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4">
        <a:dk1>
          <a:srgbClr val="993300"/>
        </a:dk1>
        <a:lt1>
          <a:srgbClr val="FFFFFF"/>
        </a:lt1>
        <a:dk2>
          <a:srgbClr val="431A01"/>
        </a:dk2>
        <a:lt2>
          <a:srgbClr val="FFFFFF"/>
        </a:lt2>
        <a:accent1>
          <a:srgbClr val="FFCC00"/>
        </a:accent1>
        <a:accent2>
          <a:srgbClr val="FF9966"/>
        </a:accent2>
        <a:accent3>
          <a:srgbClr val="B0ABAA"/>
        </a:accent3>
        <a:accent4>
          <a:srgbClr val="DADADA"/>
        </a:accent4>
        <a:accent5>
          <a:srgbClr val="FFE2AA"/>
        </a:accent5>
        <a:accent6>
          <a:srgbClr val="E78A5C"/>
        </a:accent6>
        <a:hlink>
          <a:srgbClr val="FF66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5">
        <a:dk1>
          <a:srgbClr val="75878B"/>
        </a:dk1>
        <a:lt1>
          <a:srgbClr val="FFFFFF"/>
        </a:lt1>
        <a:dk2>
          <a:srgbClr val="260000"/>
        </a:dk2>
        <a:lt2>
          <a:srgbClr val="FFFFFF"/>
        </a:lt2>
        <a:accent1>
          <a:srgbClr val="0099CC"/>
        </a:accent1>
        <a:accent2>
          <a:srgbClr val="FF3300"/>
        </a:accent2>
        <a:accent3>
          <a:srgbClr val="ACAAAA"/>
        </a:accent3>
        <a:accent4>
          <a:srgbClr val="DADADA"/>
        </a:accent4>
        <a:accent5>
          <a:srgbClr val="AACAE2"/>
        </a:accent5>
        <a:accent6>
          <a:srgbClr val="E72D00"/>
        </a:accent6>
        <a:hlink>
          <a:srgbClr val="FFCC00"/>
        </a:hlink>
        <a:folHlink>
          <a:srgbClr val="CC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6">
        <a:dk1>
          <a:srgbClr val="666699"/>
        </a:dk1>
        <a:lt1>
          <a:srgbClr val="FFFFFF"/>
        </a:lt1>
        <a:dk2>
          <a:srgbClr val="000000"/>
        </a:dk2>
        <a:lt2>
          <a:srgbClr val="FFFFFF"/>
        </a:lt2>
        <a:accent1>
          <a:srgbClr val="9966FF"/>
        </a:accent1>
        <a:accent2>
          <a:srgbClr val="99CCFF"/>
        </a:accent2>
        <a:accent3>
          <a:srgbClr val="AAAAAA"/>
        </a:accent3>
        <a:accent4>
          <a:srgbClr val="DADADA"/>
        </a:accent4>
        <a:accent5>
          <a:srgbClr val="CAB8FF"/>
        </a:accent5>
        <a:accent6>
          <a:srgbClr val="8AB9E7"/>
        </a:accent6>
        <a:hlink>
          <a:srgbClr val="FFFFCC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7">
        <a:dk1>
          <a:srgbClr val="666699"/>
        </a:dk1>
        <a:lt1>
          <a:srgbClr val="FFFFFF"/>
        </a:lt1>
        <a:dk2>
          <a:srgbClr val="2A2A40"/>
        </a:dk2>
        <a:lt2>
          <a:srgbClr val="FFFFFF"/>
        </a:lt2>
        <a:accent1>
          <a:srgbClr val="006699"/>
        </a:accent1>
        <a:accent2>
          <a:srgbClr val="CC9900"/>
        </a:accent2>
        <a:accent3>
          <a:srgbClr val="ACACAF"/>
        </a:accent3>
        <a:accent4>
          <a:srgbClr val="DADADA"/>
        </a:accent4>
        <a:accent5>
          <a:srgbClr val="AAB8CA"/>
        </a:accent5>
        <a:accent6>
          <a:srgbClr val="B98A00"/>
        </a:accent6>
        <a:hlink>
          <a:srgbClr val="CC6600"/>
        </a:hlink>
        <a:folHlink>
          <a:srgbClr val="6C94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8">
        <a:dk1>
          <a:srgbClr val="BECBD8"/>
        </a:dk1>
        <a:lt1>
          <a:srgbClr val="FFFFFF"/>
        </a:lt1>
        <a:dk2>
          <a:srgbClr val="2B335B"/>
        </a:dk2>
        <a:lt2>
          <a:srgbClr val="FFFFFF"/>
        </a:lt2>
        <a:accent1>
          <a:srgbClr val="0099CC"/>
        </a:accent1>
        <a:accent2>
          <a:srgbClr val="B5DBE3"/>
        </a:accent2>
        <a:accent3>
          <a:srgbClr val="ACADB5"/>
        </a:accent3>
        <a:accent4>
          <a:srgbClr val="DADADA"/>
        </a:accent4>
        <a:accent5>
          <a:srgbClr val="AACAE2"/>
        </a:accent5>
        <a:accent6>
          <a:srgbClr val="A4C6CE"/>
        </a:accent6>
        <a:hlink>
          <a:srgbClr val="FFCC00"/>
        </a:hlink>
        <a:folHlink>
          <a:srgbClr val="586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9">
        <a:dk1>
          <a:srgbClr val="3333FF"/>
        </a:dk1>
        <a:lt1>
          <a:srgbClr val="FFFFFF"/>
        </a:lt1>
        <a:dk2>
          <a:srgbClr val="000099"/>
        </a:dk2>
        <a:lt2>
          <a:srgbClr val="FFFFFF"/>
        </a:lt2>
        <a:accent1>
          <a:srgbClr val="339966"/>
        </a:accent1>
        <a:accent2>
          <a:srgbClr val="9999FF"/>
        </a:accent2>
        <a:accent3>
          <a:srgbClr val="AAAACA"/>
        </a:accent3>
        <a:accent4>
          <a:srgbClr val="DADADA"/>
        </a:accent4>
        <a:accent5>
          <a:srgbClr val="ADCAB8"/>
        </a:accent5>
        <a:accent6>
          <a:srgbClr val="8A8AE7"/>
        </a:accent6>
        <a:hlink>
          <a:srgbClr val="FFFF99"/>
        </a:hlink>
        <a:folHlink>
          <a:srgbClr val="17A0D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10">
        <a:dk1>
          <a:srgbClr val="808000"/>
        </a:dk1>
        <a:lt1>
          <a:srgbClr val="FFFFFF"/>
        </a:lt1>
        <a:dk2>
          <a:srgbClr val="354418"/>
        </a:dk2>
        <a:lt2>
          <a:srgbClr val="FFFFFF"/>
        </a:lt2>
        <a:accent1>
          <a:srgbClr val="60897C"/>
        </a:accent1>
        <a:accent2>
          <a:srgbClr val="99CC00"/>
        </a:accent2>
        <a:accent3>
          <a:srgbClr val="AEB0AB"/>
        </a:accent3>
        <a:accent4>
          <a:srgbClr val="DADADA"/>
        </a:accent4>
        <a:accent5>
          <a:srgbClr val="B6C4BF"/>
        </a:accent5>
        <a:accent6>
          <a:srgbClr val="8AB900"/>
        </a:accent6>
        <a:hlink>
          <a:srgbClr val="CCCC00"/>
        </a:hlink>
        <a:folHlink>
          <a:srgbClr val="66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2BD5A48643D904F97D662C48648E8F8" ma:contentTypeVersion="4" ma:contentTypeDescription="Een nieuw document maken." ma:contentTypeScope="" ma:versionID="2283641bf2c77eb3e3f1a1ca5aed390c">
  <xsd:schema xmlns:xsd="http://www.w3.org/2001/XMLSchema" xmlns:xs="http://www.w3.org/2001/XMLSchema" xmlns:p="http://schemas.microsoft.com/office/2006/metadata/properties" xmlns:ns2="c7ead509-2764-4262-b0e3-d990ce7b6307" xmlns:ns3="0033191b-e24d-4e4a-bc7b-195b292d667b" targetNamespace="http://schemas.microsoft.com/office/2006/metadata/properties" ma:root="true" ma:fieldsID="8ae7c5fc2543e450650001781ae779f5" ns2:_="" ns3:_="">
    <xsd:import namespace="c7ead509-2764-4262-b0e3-d990ce7b6307"/>
    <xsd:import namespace="0033191b-e24d-4e4a-bc7b-195b292d667b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7ead509-2764-4262-b0e3-d990ce7b6307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033191b-e24d-4e4a-bc7b-195b292d667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DA6A1EB-BB27-4EA8-BCF5-D0728B40294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3259E39-4DF1-41EC-AFCA-89B9F5B2416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7ead509-2764-4262-b0e3-d990ce7b6307"/>
    <ds:schemaRef ds:uri="0033191b-e24d-4e4a-bc7b-195b292d667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360</TotalTime>
  <Words>707</Words>
  <Application>Microsoft Office PowerPoint</Application>
  <PresentationFormat>Diavoorstelling (4:3)</PresentationFormat>
  <Paragraphs>152</Paragraphs>
  <Slides>19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19</vt:i4>
      </vt:variant>
    </vt:vector>
  </HeadingPairs>
  <TitlesOfParts>
    <vt:vector size="25" baseType="lpstr">
      <vt:lpstr>Arial</vt:lpstr>
      <vt:lpstr>Arial Black</vt:lpstr>
      <vt:lpstr>Calibri</vt:lpstr>
      <vt:lpstr>Times New Roman</vt:lpstr>
      <vt:lpstr>Wingdings</vt:lpstr>
      <vt:lpstr>Radial</vt:lpstr>
      <vt:lpstr>VOOROORDELEN psychiatrie</vt:lpstr>
      <vt:lpstr>Overspannen / burn out</vt:lpstr>
      <vt:lpstr>PSYCHIATRIE</vt:lpstr>
      <vt:lpstr>DSM-classificatie</vt:lpstr>
      <vt:lpstr>Vijf assen</vt:lpstr>
      <vt:lpstr>Voorbeeld GAF global assessment of functioning</vt:lpstr>
      <vt:lpstr>Behandelmethoden</vt:lpstr>
      <vt:lpstr>Vervolg behandelmethoden</vt:lpstr>
      <vt:lpstr>Cognitieve stoornissen</vt:lpstr>
      <vt:lpstr>Psychotische stoornissen</vt:lpstr>
      <vt:lpstr>Stemmingsstoornissen</vt:lpstr>
      <vt:lpstr>Angststoornissen</vt:lpstr>
      <vt:lpstr>Somatoforme stoornissen</vt:lpstr>
      <vt:lpstr>Eetstoornissen</vt:lpstr>
      <vt:lpstr>Insomnie /dwangstoornissen</vt:lpstr>
      <vt:lpstr>PTSS: drama wordt steeds opnieuw beleefd.  Prikkelbaar, geheugenverlies. Bij langer dan 4 weken behandelen met psychothrapie</vt:lpstr>
      <vt:lpstr>Conatieve (mbt de wilskracht) stoornissen</vt:lpstr>
      <vt:lpstr>TS-dreiging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PSYCHIATRIE</dc:title>
  <dc:creator>vredelust</dc:creator>
  <cp:lastModifiedBy>Bouke Cuperus</cp:lastModifiedBy>
  <cp:revision>33</cp:revision>
  <dcterms:created xsi:type="dcterms:W3CDTF">2009-04-22T09:48:56Z</dcterms:created>
  <dcterms:modified xsi:type="dcterms:W3CDTF">2018-07-15T11:04:11Z</dcterms:modified>
</cp:coreProperties>
</file>