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72" r:id="rId4"/>
    <p:sldId id="284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4" r:id="rId16"/>
    <p:sldId id="283" r:id="rId17"/>
    <p:sldId id="277" r:id="rId18"/>
    <p:sldId id="269" r:id="rId19"/>
    <p:sldId id="268" r:id="rId20"/>
    <p:sldId id="278" r:id="rId21"/>
    <p:sldId id="271" r:id="rId22"/>
    <p:sldId id="275" r:id="rId23"/>
    <p:sldId id="276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76179189-60B6-409E-BA38-7451B36BFB33}">
          <p14:sldIdLst>
            <p14:sldId id="256"/>
            <p14:sldId id="257"/>
            <p14:sldId id="272"/>
            <p14:sldId id="284"/>
            <p14:sldId id="258"/>
            <p14:sldId id="260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74"/>
            <p14:sldId id="283"/>
            <p14:sldId id="277"/>
            <p14:sldId id="269"/>
            <p14:sldId id="268"/>
            <p14:sldId id="278"/>
            <p14:sldId id="271"/>
            <p14:sldId id="275"/>
            <p14:sldId id="276"/>
            <p14:sldId id="279"/>
            <p14:sldId id="280"/>
          </p14:sldIdLst>
        </p14:section>
        <p14:section name="Naamloze sectie" id="{A60A40AD-851B-4B75-A09D-490493CAF67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6B03D5-3707-493B-82EE-AFCFF4EB21A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430AB62-6F9A-4F30-99C3-8CD76A7CCF5E}">
      <dgm:prSet/>
      <dgm:spPr/>
      <dgm:t>
        <a:bodyPr/>
        <a:lstStyle/>
        <a:p>
          <a:r>
            <a:rPr lang="nl-NL" b="0" i="0" dirty="0"/>
            <a:t>lezen toelichting op examen E zie wiki</a:t>
          </a:r>
          <a:endParaRPr lang="en-US" dirty="0"/>
        </a:p>
      </dgm:t>
    </dgm:pt>
    <dgm:pt modelId="{C4137DB6-291A-477C-8EFC-69A74E711CCB}" type="parTrans" cxnId="{B4AAE7BC-057A-4A54-8399-A9D56A609DE7}">
      <dgm:prSet/>
      <dgm:spPr/>
      <dgm:t>
        <a:bodyPr/>
        <a:lstStyle/>
        <a:p>
          <a:endParaRPr lang="en-US"/>
        </a:p>
      </dgm:t>
    </dgm:pt>
    <dgm:pt modelId="{E0369D9B-4E5A-414D-825D-B0C73D6FCB6A}" type="sibTrans" cxnId="{B4AAE7BC-057A-4A54-8399-A9D56A609DE7}">
      <dgm:prSet/>
      <dgm:spPr/>
      <dgm:t>
        <a:bodyPr/>
        <a:lstStyle/>
        <a:p>
          <a:endParaRPr lang="en-US"/>
        </a:p>
      </dgm:t>
    </dgm:pt>
    <dgm:pt modelId="{C2FBDDAD-3790-4D85-A7C9-2595BAC5221B}">
      <dgm:prSet/>
      <dgm:spPr/>
      <dgm:t>
        <a:bodyPr/>
        <a:lstStyle/>
        <a:p>
          <a:r>
            <a:rPr lang="nl-NL" b="0" i="0"/>
            <a:t>Lees de toelichting t/m sprint 4 zie wiki</a:t>
          </a:r>
          <a:endParaRPr lang="en-US"/>
        </a:p>
      </dgm:t>
    </dgm:pt>
    <dgm:pt modelId="{1651DBF8-EA3F-44C2-B17E-9F11BDA08E59}" type="parTrans" cxnId="{46522511-B95A-4134-9D3E-A495B7BC9D82}">
      <dgm:prSet/>
      <dgm:spPr/>
      <dgm:t>
        <a:bodyPr/>
        <a:lstStyle/>
        <a:p>
          <a:endParaRPr lang="en-US"/>
        </a:p>
      </dgm:t>
    </dgm:pt>
    <dgm:pt modelId="{E92B05A4-E3C8-4B1E-9ACB-F472A4CA3A73}" type="sibTrans" cxnId="{46522511-B95A-4134-9D3E-A495B7BC9D82}">
      <dgm:prSet/>
      <dgm:spPr/>
      <dgm:t>
        <a:bodyPr/>
        <a:lstStyle/>
        <a:p>
          <a:endParaRPr lang="en-US"/>
        </a:p>
      </dgm:t>
    </dgm:pt>
    <dgm:pt modelId="{0138E111-CA81-45F3-8083-DD91ABE571FF}" type="pres">
      <dgm:prSet presAssocID="{996B03D5-3707-493B-82EE-AFCFF4EB21A2}" presName="root" presStyleCnt="0">
        <dgm:presLayoutVars>
          <dgm:dir/>
          <dgm:resizeHandles val="exact"/>
        </dgm:presLayoutVars>
      </dgm:prSet>
      <dgm:spPr/>
    </dgm:pt>
    <dgm:pt modelId="{CDB74D76-4DA7-437B-A5A4-9F5B6678CC59}" type="pres">
      <dgm:prSet presAssocID="{0430AB62-6F9A-4F30-99C3-8CD76A7CCF5E}" presName="compNode" presStyleCnt="0"/>
      <dgm:spPr/>
    </dgm:pt>
    <dgm:pt modelId="{C5BB2115-4224-4054-996E-4B7BD2BF3F96}" type="pres">
      <dgm:prSet presAssocID="{0430AB62-6F9A-4F30-99C3-8CD76A7CCF5E}" presName="bgRect" presStyleLbl="bgShp" presStyleIdx="0" presStyleCnt="2"/>
      <dgm:spPr/>
    </dgm:pt>
    <dgm:pt modelId="{1DDC63F0-C43F-476F-8AE6-8D35C978A707}" type="pres">
      <dgm:prSet presAssocID="{0430AB62-6F9A-4F30-99C3-8CD76A7CCF5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40731BAB-22B1-4186-B253-49BF7454F233}" type="pres">
      <dgm:prSet presAssocID="{0430AB62-6F9A-4F30-99C3-8CD76A7CCF5E}" presName="spaceRect" presStyleCnt="0"/>
      <dgm:spPr/>
    </dgm:pt>
    <dgm:pt modelId="{873CA34C-05F4-4A70-A6A7-801FFCDB67C0}" type="pres">
      <dgm:prSet presAssocID="{0430AB62-6F9A-4F30-99C3-8CD76A7CCF5E}" presName="parTx" presStyleLbl="revTx" presStyleIdx="0" presStyleCnt="2">
        <dgm:presLayoutVars>
          <dgm:chMax val="0"/>
          <dgm:chPref val="0"/>
        </dgm:presLayoutVars>
      </dgm:prSet>
      <dgm:spPr/>
    </dgm:pt>
    <dgm:pt modelId="{3175E6DC-3282-4205-8CFB-17CA2B10CE20}" type="pres">
      <dgm:prSet presAssocID="{E0369D9B-4E5A-414D-825D-B0C73D6FCB6A}" presName="sibTrans" presStyleCnt="0"/>
      <dgm:spPr/>
    </dgm:pt>
    <dgm:pt modelId="{993F46A6-34C8-40BB-ADDE-0CD304101C05}" type="pres">
      <dgm:prSet presAssocID="{C2FBDDAD-3790-4D85-A7C9-2595BAC5221B}" presName="compNode" presStyleCnt="0"/>
      <dgm:spPr/>
    </dgm:pt>
    <dgm:pt modelId="{B38C3D10-2DD3-498F-8334-4345F1B596FB}" type="pres">
      <dgm:prSet presAssocID="{C2FBDDAD-3790-4D85-A7C9-2595BAC5221B}" presName="bgRect" presStyleLbl="bgShp" presStyleIdx="1" presStyleCnt="2"/>
      <dgm:spPr/>
    </dgm:pt>
    <dgm:pt modelId="{C2EB1A2E-79C9-444F-85E3-0DE281FCFA97}" type="pres">
      <dgm:prSet presAssocID="{C2FBDDAD-3790-4D85-A7C9-2595BAC5221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00F01443-1B8C-4167-AA4F-25C064B493B2}" type="pres">
      <dgm:prSet presAssocID="{C2FBDDAD-3790-4D85-A7C9-2595BAC5221B}" presName="spaceRect" presStyleCnt="0"/>
      <dgm:spPr/>
    </dgm:pt>
    <dgm:pt modelId="{3BBB019A-2E18-4620-BFB4-C063DD331937}" type="pres">
      <dgm:prSet presAssocID="{C2FBDDAD-3790-4D85-A7C9-2595BAC5221B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46522511-B95A-4134-9D3E-A495B7BC9D82}" srcId="{996B03D5-3707-493B-82EE-AFCFF4EB21A2}" destId="{C2FBDDAD-3790-4D85-A7C9-2595BAC5221B}" srcOrd="1" destOrd="0" parTransId="{1651DBF8-EA3F-44C2-B17E-9F11BDA08E59}" sibTransId="{E92B05A4-E3C8-4B1E-9ACB-F472A4CA3A73}"/>
    <dgm:cxn modelId="{7515E434-57E2-45E3-9BB6-7484156F4DFB}" type="presOf" srcId="{C2FBDDAD-3790-4D85-A7C9-2595BAC5221B}" destId="{3BBB019A-2E18-4620-BFB4-C063DD331937}" srcOrd="0" destOrd="0" presId="urn:microsoft.com/office/officeart/2018/2/layout/IconVerticalSolidList"/>
    <dgm:cxn modelId="{255DAB3B-75BE-4D9A-8816-82ACDA10FE43}" type="presOf" srcId="{0430AB62-6F9A-4F30-99C3-8CD76A7CCF5E}" destId="{873CA34C-05F4-4A70-A6A7-801FFCDB67C0}" srcOrd="0" destOrd="0" presId="urn:microsoft.com/office/officeart/2018/2/layout/IconVerticalSolidList"/>
    <dgm:cxn modelId="{4DB8C792-2B0B-4019-BDE9-ACE01FE69914}" type="presOf" srcId="{996B03D5-3707-493B-82EE-AFCFF4EB21A2}" destId="{0138E111-CA81-45F3-8083-DD91ABE571FF}" srcOrd="0" destOrd="0" presId="urn:microsoft.com/office/officeart/2018/2/layout/IconVerticalSolidList"/>
    <dgm:cxn modelId="{B4AAE7BC-057A-4A54-8399-A9D56A609DE7}" srcId="{996B03D5-3707-493B-82EE-AFCFF4EB21A2}" destId="{0430AB62-6F9A-4F30-99C3-8CD76A7CCF5E}" srcOrd="0" destOrd="0" parTransId="{C4137DB6-291A-477C-8EFC-69A74E711CCB}" sibTransId="{E0369D9B-4E5A-414D-825D-B0C73D6FCB6A}"/>
    <dgm:cxn modelId="{568A0A5F-C7DE-475D-9FDB-B2BC39ABFF07}" type="presParOf" srcId="{0138E111-CA81-45F3-8083-DD91ABE571FF}" destId="{CDB74D76-4DA7-437B-A5A4-9F5B6678CC59}" srcOrd="0" destOrd="0" presId="urn:microsoft.com/office/officeart/2018/2/layout/IconVerticalSolidList"/>
    <dgm:cxn modelId="{9569860F-D8BB-4016-BBEA-C5F0C26131F5}" type="presParOf" srcId="{CDB74D76-4DA7-437B-A5A4-9F5B6678CC59}" destId="{C5BB2115-4224-4054-996E-4B7BD2BF3F96}" srcOrd="0" destOrd="0" presId="urn:microsoft.com/office/officeart/2018/2/layout/IconVerticalSolidList"/>
    <dgm:cxn modelId="{DD2D25B3-458B-4ED6-8200-037AE61D92E0}" type="presParOf" srcId="{CDB74D76-4DA7-437B-A5A4-9F5B6678CC59}" destId="{1DDC63F0-C43F-476F-8AE6-8D35C978A707}" srcOrd="1" destOrd="0" presId="urn:microsoft.com/office/officeart/2018/2/layout/IconVerticalSolidList"/>
    <dgm:cxn modelId="{77E78055-1219-4B12-8CAE-143228ACAA95}" type="presParOf" srcId="{CDB74D76-4DA7-437B-A5A4-9F5B6678CC59}" destId="{40731BAB-22B1-4186-B253-49BF7454F233}" srcOrd="2" destOrd="0" presId="urn:microsoft.com/office/officeart/2018/2/layout/IconVerticalSolidList"/>
    <dgm:cxn modelId="{CAE95E8C-A22C-4B5B-9521-D724BCC3310F}" type="presParOf" srcId="{CDB74D76-4DA7-437B-A5A4-9F5B6678CC59}" destId="{873CA34C-05F4-4A70-A6A7-801FFCDB67C0}" srcOrd="3" destOrd="0" presId="urn:microsoft.com/office/officeart/2018/2/layout/IconVerticalSolidList"/>
    <dgm:cxn modelId="{B1E28C2D-6D95-49C5-9743-D7B289250040}" type="presParOf" srcId="{0138E111-CA81-45F3-8083-DD91ABE571FF}" destId="{3175E6DC-3282-4205-8CFB-17CA2B10CE20}" srcOrd="1" destOrd="0" presId="urn:microsoft.com/office/officeart/2018/2/layout/IconVerticalSolidList"/>
    <dgm:cxn modelId="{FE5A8DD1-FD36-4D8A-A0DC-BC69282DC274}" type="presParOf" srcId="{0138E111-CA81-45F3-8083-DD91ABE571FF}" destId="{993F46A6-34C8-40BB-ADDE-0CD304101C05}" srcOrd="2" destOrd="0" presId="urn:microsoft.com/office/officeart/2018/2/layout/IconVerticalSolidList"/>
    <dgm:cxn modelId="{3BE9E067-E814-4F8E-822A-2187C08A4E31}" type="presParOf" srcId="{993F46A6-34C8-40BB-ADDE-0CD304101C05}" destId="{B38C3D10-2DD3-498F-8334-4345F1B596FB}" srcOrd="0" destOrd="0" presId="urn:microsoft.com/office/officeart/2018/2/layout/IconVerticalSolidList"/>
    <dgm:cxn modelId="{59C9B70A-8EEF-4B6D-9657-83E4583677A1}" type="presParOf" srcId="{993F46A6-34C8-40BB-ADDE-0CD304101C05}" destId="{C2EB1A2E-79C9-444F-85E3-0DE281FCFA97}" srcOrd="1" destOrd="0" presId="urn:microsoft.com/office/officeart/2018/2/layout/IconVerticalSolidList"/>
    <dgm:cxn modelId="{0BA39B00-9C84-46EE-9A89-15E283EF1C39}" type="presParOf" srcId="{993F46A6-34C8-40BB-ADDE-0CD304101C05}" destId="{00F01443-1B8C-4167-AA4F-25C064B493B2}" srcOrd="2" destOrd="0" presId="urn:microsoft.com/office/officeart/2018/2/layout/IconVerticalSolidList"/>
    <dgm:cxn modelId="{EF524AB3-4DDC-4D1B-A43C-FF06A521F2A2}" type="presParOf" srcId="{993F46A6-34C8-40BB-ADDE-0CD304101C05}" destId="{3BBB019A-2E18-4620-BFB4-C063DD33193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1F5A93-1EA6-48EF-BE74-7C5A04ADE6E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E7E115DE-5C13-473B-86E3-00063474D124}">
      <dgm:prSet/>
      <dgm:spPr/>
      <dgm:t>
        <a:bodyPr/>
        <a:lstStyle/>
        <a:p>
          <a:r>
            <a:rPr lang="nl-NL" b="0" i="0"/>
            <a:t>Dit </a:t>
          </a:r>
          <a:r>
            <a:rPr lang="nl-NL" b="1" i="0"/>
            <a:t>eerste</a:t>
          </a:r>
          <a:r>
            <a:rPr lang="nl-NL" b="0" i="0"/>
            <a:t> deel van het examen leg je vast in een </a:t>
          </a:r>
          <a:r>
            <a:rPr lang="nl-NL" b="1" i="0"/>
            <a:t>verslag</a:t>
          </a:r>
          <a:r>
            <a:rPr lang="nl-NL" b="0" i="0"/>
            <a:t> (product). </a:t>
          </a:r>
          <a:endParaRPr lang="en-US"/>
        </a:p>
      </dgm:t>
    </dgm:pt>
    <dgm:pt modelId="{B010F0EF-C380-4FC2-8934-0AB6752514B6}" type="parTrans" cxnId="{BED3E46F-6430-46A0-A16F-70D0429FE10D}">
      <dgm:prSet/>
      <dgm:spPr/>
      <dgm:t>
        <a:bodyPr/>
        <a:lstStyle/>
        <a:p>
          <a:endParaRPr lang="en-US"/>
        </a:p>
      </dgm:t>
    </dgm:pt>
    <dgm:pt modelId="{AB3D71DD-5B3F-4AB7-8BD6-D3E7BFB5F9F4}" type="sibTrans" cxnId="{BED3E46F-6430-46A0-A16F-70D0429FE10D}">
      <dgm:prSet/>
      <dgm:spPr/>
      <dgm:t>
        <a:bodyPr/>
        <a:lstStyle/>
        <a:p>
          <a:endParaRPr lang="en-US"/>
        </a:p>
      </dgm:t>
    </dgm:pt>
    <dgm:pt modelId="{29F8ACE8-763B-4347-9F80-A6ABFD51918E}">
      <dgm:prSet/>
      <dgm:spPr/>
      <dgm:t>
        <a:bodyPr/>
        <a:lstStyle/>
        <a:p>
          <a:r>
            <a:rPr lang="nl-NL" b="0" i="0"/>
            <a:t>De onderzoeksvragen en je doel komen terug in de inleiding van je verslag. </a:t>
          </a:r>
          <a:endParaRPr lang="en-US"/>
        </a:p>
      </dgm:t>
    </dgm:pt>
    <dgm:pt modelId="{F7A7D7CD-33CB-48C8-ACC5-55FA7E17A704}" type="parTrans" cxnId="{BF07D278-E299-4FE3-861A-ACDB86450C99}">
      <dgm:prSet/>
      <dgm:spPr/>
      <dgm:t>
        <a:bodyPr/>
        <a:lstStyle/>
        <a:p>
          <a:endParaRPr lang="en-US"/>
        </a:p>
      </dgm:t>
    </dgm:pt>
    <dgm:pt modelId="{6999F165-E285-4200-8EF7-075E5254508E}" type="sibTrans" cxnId="{BF07D278-E299-4FE3-861A-ACDB86450C99}">
      <dgm:prSet/>
      <dgm:spPr/>
      <dgm:t>
        <a:bodyPr/>
        <a:lstStyle/>
        <a:p>
          <a:endParaRPr lang="en-US"/>
        </a:p>
      </dgm:t>
    </dgm:pt>
    <dgm:pt modelId="{CF240542-F152-4183-868E-9CFC1A36AFA8}" type="pres">
      <dgm:prSet presAssocID="{C91F5A93-1EA6-48EF-BE74-7C5A04ADE6E4}" presName="root" presStyleCnt="0">
        <dgm:presLayoutVars>
          <dgm:dir/>
          <dgm:resizeHandles val="exact"/>
        </dgm:presLayoutVars>
      </dgm:prSet>
      <dgm:spPr/>
    </dgm:pt>
    <dgm:pt modelId="{B66523A0-80C6-4D9E-BCE8-CABADDD9AE95}" type="pres">
      <dgm:prSet presAssocID="{E7E115DE-5C13-473B-86E3-00063474D124}" presName="compNode" presStyleCnt="0"/>
      <dgm:spPr/>
    </dgm:pt>
    <dgm:pt modelId="{A7DBADFB-FC54-459F-AB32-BA9162585786}" type="pres">
      <dgm:prSet presAssocID="{E7E115DE-5C13-473B-86E3-00063474D124}" presName="bgRect" presStyleLbl="bgShp" presStyleIdx="0" presStyleCnt="2"/>
      <dgm:spPr/>
    </dgm:pt>
    <dgm:pt modelId="{2619786E-3501-4F43-B9A7-CF7F3DED475C}" type="pres">
      <dgm:prSet presAssocID="{E7E115DE-5C13-473B-86E3-00063474D12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rtemonnee"/>
        </a:ext>
      </dgm:extLst>
    </dgm:pt>
    <dgm:pt modelId="{FE03C1B8-3CCF-4579-B5C1-BD4235566E94}" type="pres">
      <dgm:prSet presAssocID="{E7E115DE-5C13-473B-86E3-00063474D124}" presName="spaceRect" presStyleCnt="0"/>
      <dgm:spPr/>
    </dgm:pt>
    <dgm:pt modelId="{0518D2F9-D8BE-4975-8D91-54A369FD50DB}" type="pres">
      <dgm:prSet presAssocID="{E7E115DE-5C13-473B-86E3-00063474D124}" presName="parTx" presStyleLbl="revTx" presStyleIdx="0" presStyleCnt="2">
        <dgm:presLayoutVars>
          <dgm:chMax val="0"/>
          <dgm:chPref val="0"/>
        </dgm:presLayoutVars>
      </dgm:prSet>
      <dgm:spPr/>
    </dgm:pt>
    <dgm:pt modelId="{A001953C-8C86-4D3B-8C4E-95B78B7E4311}" type="pres">
      <dgm:prSet presAssocID="{AB3D71DD-5B3F-4AB7-8BD6-D3E7BFB5F9F4}" presName="sibTrans" presStyleCnt="0"/>
      <dgm:spPr/>
    </dgm:pt>
    <dgm:pt modelId="{0BB43CB2-A510-4164-90F3-1FF1333ABA63}" type="pres">
      <dgm:prSet presAssocID="{29F8ACE8-763B-4347-9F80-A6ABFD51918E}" presName="compNode" presStyleCnt="0"/>
      <dgm:spPr/>
    </dgm:pt>
    <dgm:pt modelId="{985AC147-020B-4E11-883D-2ED0A2727A3D}" type="pres">
      <dgm:prSet presAssocID="{29F8ACE8-763B-4347-9F80-A6ABFD51918E}" presName="bgRect" presStyleLbl="bgShp" presStyleIdx="1" presStyleCnt="2"/>
      <dgm:spPr/>
    </dgm:pt>
    <dgm:pt modelId="{668D6C9F-ED01-4CA9-97B9-636CD8807FAC}" type="pres">
      <dgm:prSet presAssocID="{29F8ACE8-763B-4347-9F80-A6ABFD51918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7E377C6A-7DCC-4FB4-83BA-0B47A035C861}" type="pres">
      <dgm:prSet presAssocID="{29F8ACE8-763B-4347-9F80-A6ABFD51918E}" presName="spaceRect" presStyleCnt="0"/>
      <dgm:spPr/>
    </dgm:pt>
    <dgm:pt modelId="{EAFFFD48-C3FE-4B4C-A2B9-26A13CA3E63B}" type="pres">
      <dgm:prSet presAssocID="{29F8ACE8-763B-4347-9F80-A6ABFD51918E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B127863-B737-4649-A447-A6D90BDEBD4E}" type="presOf" srcId="{29F8ACE8-763B-4347-9F80-A6ABFD51918E}" destId="{EAFFFD48-C3FE-4B4C-A2B9-26A13CA3E63B}" srcOrd="0" destOrd="0" presId="urn:microsoft.com/office/officeart/2018/2/layout/IconVerticalSolidList"/>
    <dgm:cxn modelId="{2A7ADB6D-00BD-4212-98C5-EFA13CD0BDF7}" type="presOf" srcId="{E7E115DE-5C13-473B-86E3-00063474D124}" destId="{0518D2F9-D8BE-4975-8D91-54A369FD50DB}" srcOrd="0" destOrd="0" presId="urn:microsoft.com/office/officeart/2018/2/layout/IconVerticalSolidList"/>
    <dgm:cxn modelId="{BED3E46F-6430-46A0-A16F-70D0429FE10D}" srcId="{C91F5A93-1EA6-48EF-BE74-7C5A04ADE6E4}" destId="{E7E115DE-5C13-473B-86E3-00063474D124}" srcOrd="0" destOrd="0" parTransId="{B010F0EF-C380-4FC2-8934-0AB6752514B6}" sibTransId="{AB3D71DD-5B3F-4AB7-8BD6-D3E7BFB5F9F4}"/>
    <dgm:cxn modelId="{BF07D278-E299-4FE3-861A-ACDB86450C99}" srcId="{C91F5A93-1EA6-48EF-BE74-7C5A04ADE6E4}" destId="{29F8ACE8-763B-4347-9F80-A6ABFD51918E}" srcOrd="1" destOrd="0" parTransId="{F7A7D7CD-33CB-48C8-ACC5-55FA7E17A704}" sibTransId="{6999F165-E285-4200-8EF7-075E5254508E}"/>
    <dgm:cxn modelId="{86003979-CABB-4CC2-BBFF-1C89412D4302}" type="presOf" srcId="{C91F5A93-1EA6-48EF-BE74-7C5A04ADE6E4}" destId="{CF240542-F152-4183-868E-9CFC1A36AFA8}" srcOrd="0" destOrd="0" presId="urn:microsoft.com/office/officeart/2018/2/layout/IconVerticalSolidList"/>
    <dgm:cxn modelId="{3BE56180-BB70-46C0-BC58-9180016EF75F}" type="presParOf" srcId="{CF240542-F152-4183-868E-9CFC1A36AFA8}" destId="{B66523A0-80C6-4D9E-BCE8-CABADDD9AE95}" srcOrd="0" destOrd="0" presId="urn:microsoft.com/office/officeart/2018/2/layout/IconVerticalSolidList"/>
    <dgm:cxn modelId="{3CB6B052-19DD-4266-A863-460D650D1307}" type="presParOf" srcId="{B66523A0-80C6-4D9E-BCE8-CABADDD9AE95}" destId="{A7DBADFB-FC54-459F-AB32-BA9162585786}" srcOrd="0" destOrd="0" presId="urn:microsoft.com/office/officeart/2018/2/layout/IconVerticalSolidList"/>
    <dgm:cxn modelId="{F905847E-BDE7-4D7D-B192-332DFC770EBD}" type="presParOf" srcId="{B66523A0-80C6-4D9E-BCE8-CABADDD9AE95}" destId="{2619786E-3501-4F43-B9A7-CF7F3DED475C}" srcOrd="1" destOrd="0" presId="urn:microsoft.com/office/officeart/2018/2/layout/IconVerticalSolidList"/>
    <dgm:cxn modelId="{E5EAEA84-4EE3-4A86-91CF-3B23430D8D1A}" type="presParOf" srcId="{B66523A0-80C6-4D9E-BCE8-CABADDD9AE95}" destId="{FE03C1B8-3CCF-4579-B5C1-BD4235566E94}" srcOrd="2" destOrd="0" presId="urn:microsoft.com/office/officeart/2018/2/layout/IconVerticalSolidList"/>
    <dgm:cxn modelId="{DB598D87-5684-42C8-A4C0-7762D291367E}" type="presParOf" srcId="{B66523A0-80C6-4D9E-BCE8-CABADDD9AE95}" destId="{0518D2F9-D8BE-4975-8D91-54A369FD50DB}" srcOrd="3" destOrd="0" presId="urn:microsoft.com/office/officeart/2018/2/layout/IconVerticalSolidList"/>
    <dgm:cxn modelId="{BCB42533-355C-4590-A7C8-852F6BBE020C}" type="presParOf" srcId="{CF240542-F152-4183-868E-9CFC1A36AFA8}" destId="{A001953C-8C86-4D3B-8C4E-95B78B7E4311}" srcOrd="1" destOrd="0" presId="urn:microsoft.com/office/officeart/2018/2/layout/IconVerticalSolidList"/>
    <dgm:cxn modelId="{BC64BC73-61C7-4274-8140-7CAA79E3F926}" type="presParOf" srcId="{CF240542-F152-4183-868E-9CFC1A36AFA8}" destId="{0BB43CB2-A510-4164-90F3-1FF1333ABA63}" srcOrd="2" destOrd="0" presId="urn:microsoft.com/office/officeart/2018/2/layout/IconVerticalSolidList"/>
    <dgm:cxn modelId="{E7E746E9-4CA3-49E5-8A06-757B2EBA9E27}" type="presParOf" srcId="{0BB43CB2-A510-4164-90F3-1FF1333ABA63}" destId="{985AC147-020B-4E11-883D-2ED0A2727A3D}" srcOrd="0" destOrd="0" presId="urn:microsoft.com/office/officeart/2018/2/layout/IconVerticalSolidList"/>
    <dgm:cxn modelId="{84C1B1FD-4B99-44E2-A8DE-309526FC5254}" type="presParOf" srcId="{0BB43CB2-A510-4164-90F3-1FF1333ABA63}" destId="{668D6C9F-ED01-4CA9-97B9-636CD8807FAC}" srcOrd="1" destOrd="0" presId="urn:microsoft.com/office/officeart/2018/2/layout/IconVerticalSolidList"/>
    <dgm:cxn modelId="{4DC90CE7-4A21-4622-ADE2-553185B524C6}" type="presParOf" srcId="{0BB43CB2-A510-4164-90F3-1FF1333ABA63}" destId="{7E377C6A-7DCC-4FB4-83BA-0B47A035C861}" srcOrd="2" destOrd="0" presId="urn:microsoft.com/office/officeart/2018/2/layout/IconVerticalSolidList"/>
    <dgm:cxn modelId="{51F1F06F-1DFE-4606-93FE-EA87406127A0}" type="presParOf" srcId="{0BB43CB2-A510-4164-90F3-1FF1333ABA63}" destId="{EAFFFD48-C3FE-4B4C-A2B9-26A13CA3E63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B2115-4224-4054-996E-4B7BD2BF3F96}">
      <dsp:nvSpPr>
        <dsp:cNvPr id="0" name=""/>
        <dsp:cNvSpPr/>
      </dsp:nvSpPr>
      <dsp:spPr>
        <a:xfrm>
          <a:off x="0" y="852586"/>
          <a:ext cx="6391275" cy="15740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C63F0-C43F-476F-8AE6-8D35C978A707}">
      <dsp:nvSpPr>
        <dsp:cNvPr id="0" name=""/>
        <dsp:cNvSpPr/>
      </dsp:nvSpPr>
      <dsp:spPr>
        <a:xfrm>
          <a:off x="476136" y="1206738"/>
          <a:ext cx="865703" cy="8657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CA34C-05F4-4A70-A6A7-801FFCDB67C0}">
      <dsp:nvSpPr>
        <dsp:cNvPr id="0" name=""/>
        <dsp:cNvSpPr/>
      </dsp:nvSpPr>
      <dsp:spPr>
        <a:xfrm>
          <a:off x="1817977" y="852586"/>
          <a:ext cx="4573297" cy="157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582" tIns="166582" rIns="166582" bIns="1665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 dirty="0"/>
            <a:t>lezen toelichting op examen E zie wiki</a:t>
          </a:r>
          <a:endParaRPr lang="en-US" sz="2500" kern="1200" dirty="0"/>
        </a:p>
      </dsp:txBody>
      <dsp:txXfrm>
        <a:off x="1817977" y="852586"/>
        <a:ext cx="4573297" cy="1574006"/>
      </dsp:txXfrm>
    </dsp:sp>
    <dsp:sp modelId="{B38C3D10-2DD3-498F-8334-4345F1B596FB}">
      <dsp:nvSpPr>
        <dsp:cNvPr id="0" name=""/>
        <dsp:cNvSpPr/>
      </dsp:nvSpPr>
      <dsp:spPr>
        <a:xfrm>
          <a:off x="0" y="2820094"/>
          <a:ext cx="6391275" cy="15740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EB1A2E-79C9-444F-85E3-0DE281FCFA97}">
      <dsp:nvSpPr>
        <dsp:cNvPr id="0" name=""/>
        <dsp:cNvSpPr/>
      </dsp:nvSpPr>
      <dsp:spPr>
        <a:xfrm>
          <a:off x="476136" y="3174245"/>
          <a:ext cx="865703" cy="8657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BB019A-2E18-4620-BFB4-C063DD331937}">
      <dsp:nvSpPr>
        <dsp:cNvPr id="0" name=""/>
        <dsp:cNvSpPr/>
      </dsp:nvSpPr>
      <dsp:spPr>
        <a:xfrm>
          <a:off x="1817977" y="2820094"/>
          <a:ext cx="4573297" cy="157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582" tIns="166582" rIns="166582" bIns="1665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Lees de toelichting t/m sprint 4 zie wiki</a:t>
          </a:r>
          <a:endParaRPr lang="en-US" sz="2500" kern="1200"/>
        </a:p>
      </dsp:txBody>
      <dsp:txXfrm>
        <a:off x="1817977" y="2820094"/>
        <a:ext cx="4573297" cy="1574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DBADFB-FC54-459F-AB32-BA9162585786}">
      <dsp:nvSpPr>
        <dsp:cNvPr id="0" name=""/>
        <dsp:cNvSpPr/>
      </dsp:nvSpPr>
      <dsp:spPr>
        <a:xfrm>
          <a:off x="0" y="852586"/>
          <a:ext cx="6391275" cy="15740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9786E-3501-4F43-B9A7-CF7F3DED475C}">
      <dsp:nvSpPr>
        <dsp:cNvPr id="0" name=""/>
        <dsp:cNvSpPr/>
      </dsp:nvSpPr>
      <dsp:spPr>
        <a:xfrm>
          <a:off x="476136" y="1206738"/>
          <a:ext cx="865703" cy="8657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8D2F9-D8BE-4975-8D91-54A369FD50DB}">
      <dsp:nvSpPr>
        <dsp:cNvPr id="0" name=""/>
        <dsp:cNvSpPr/>
      </dsp:nvSpPr>
      <dsp:spPr>
        <a:xfrm>
          <a:off x="1817977" y="852586"/>
          <a:ext cx="4573297" cy="157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582" tIns="166582" rIns="166582" bIns="1665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Dit </a:t>
          </a:r>
          <a:r>
            <a:rPr lang="nl-NL" sz="2500" b="1" i="0" kern="1200"/>
            <a:t>eerste</a:t>
          </a:r>
          <a:r>
            <a:rPr lang="nl-NL" sz="2500" b="0" i="0" kern="1200"/>
            <a:t> deel van het examen leg je vast in een </a:t>
          </a:r>
          <a:r>
            <a:rPr lang="nl-NL" sz="2500" b="1" i="0" kern="1200"/>
            <a:t>verslag</a:t>
          </a:r>
          <a:r>
            <a:rPr lang="nl-NL" sz="2500" b="0" i="0" kern="1200"/>
            <a:t> (product). </a:t>
          </a:r>
          <a:endParaRPr lang="en-US" sz="2500" kern="1200"/>
        </a:p>
      </dsp:txBody>
      <dsp:txXfrm>
        <a:off x="1817977" y="852586"/>
        <a:ext cx="4573297" cy="1574006"/>
      </dsp:txXfrm>
    </dsp:sp>
    <dsp:sp modelId="{985AC147-020B-4E11-883D-2ED0A2727A3D}">
      <dsp:nvSpPr>
        <dsp:cNvPr id="0" name=""/>
        <dsp:cNvSpPr/>
      </dsp:nvSpPr>
      <dsp:spPr>
        <a:xfrm>
          <a:off x="0" y="2820094"/>
          <a:ext cx="6391275" cy="15740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D6C9F-ED01-4CA9-97B9-636CD8807FAC}">
      <dsp:nvSpPr>
        <dsp:cNvPr id="0" name=""/>
        <dsp:cNvSpPr/>
      </dsp:nvSpPr>
      <dsp:spPr>
        <a:xfrm>
          <a:off x="476136" y="3174245"/>
          <a:ext cx="865703" cy="8657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FFFD48-C3FE-4B4C-A2B9-26A13CA3E63B}">
      <dsp:nvSpPr>
        <dsp:cNvPr id="0" name=""/>
        <dsp:cNvSpPr/>
      </dsp:nvSpPr>
      <dsp:spPr>
        <a:xfrm>
          <a:off x="1817977" y="2820094"/>
          <a:ext cx="4573297" cy="157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582" tIns="166582" rIns="166582" bIns="1665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De onderzoeksvragen en je doel komen terug in de inleiding van je verslag. </a:t>
          </a:r>
          <a:endParaRPr lang="en-US" sz="2500" kern="1200"/>
        </a:p>
      </dsp:txBody>
      <dsp:txXfrm>
        <a:off x="1817977" y="2820094"/>
        <a:ext cx="4573297" cy="1574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8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4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88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00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28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28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09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5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6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7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1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9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49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DA34B8A-FA8D-4E16-AD72-7B60B1C25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6885D229-60DD-4D71-8181-10E781C14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0B0DAA45-BE66-4F0C-93A6-519D94107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EF449A3D-A43B-4688-BD89-35734D0072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74E9975C-AF3D-48EF-B3F0-112A01A382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F00A076-2FEA-40D1-8F85-842481797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A2E68741-6133-4CAA-BF3C-F0E6CF40C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2" name="Freeform 5">
              <a:extLst>
                <a:ext uri="{FF2B5EF4-FFF2-40B4-BE49-F238E27FC236}">
                  <a16:creationId xmlns:a16="http://schemas.microsoft.com/office/drawing/2014/main" id="{76C01C64-4A8B-42FC-93C5-2D6A3EBAB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5">
              <a:extLst>
                <a:ext uri="{FF2B5EF4-FFF2-40B4-BE49-F238E27FC236}">
                  <a16:creationId xmlns:a16="http://schemas.microsoft.com/office/drawing/2014/main" id="{D969AEA9-C1EE-45E1-9964-D9705492E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4" name="Freeform 5">
              <a:extLst>
                <a:ext uri="{FF2B5EF4-FFF2-40B4-BE49-F238E27FC236}">
                  <a16:creationId xmlns:a16="http://schemas.microsoft.com/office/drawing/2014/main" id="{4845E67D-4E5B-44B3-AB74-5E95C839E7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079CE317-680B-449C-A423-71C1FE06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F70C2B8F-6B1B-46D5-86E6-40F36C695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5">
            <a:extLst>
              <a:ext uri="{FF2B5EF4-FFF2-40B4-BE49-F238E27FC236}">
                <a16:creationId xmlns:a16="http://schemas.microsoft.com/office/drawing/2014/main" id="{DB521824-592C-476A-AB0A-CA0C6D1F3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2749EFA-8EE4-4EB8-9424-8E593B932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54" name="Freeform 5">
            <a:extLst>
              <a:ext uri="{FF2B5EF4-FFF2-40B4-BE49-F238E27FC236}">
                <a16:creationId xmlns:a16="http://schemas.microsoft.com/office/drawing/2014/main" id="{B5C860C9-D4F9-4350-80DA-0D1CD36C7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9098" y="629265"/>
            <a:ext cx="5132438" cy="16223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Pit </a:t>
            </a:r>
            <a:r>
              <a:rPr lang="en-US" sz="3600" b="1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periode</a:t>
            </a:r>
            <a:r>
              <a:rPr lang="en-US" sz="3600" b="1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8</a:t>
            </a:r>
          </a:p>
        </p:txBody>
      </p:sp>
      <p:pic>
        <p:nvPicPr>
          <p:cNvPr id="1026" name="Picture 2" descr="Tips voor examenleerlingen gebundeld in e-book - Onderwijs van Morgen">
            <a:extLst>
              <a:ext uri="{FF2B5EF4-FFF2-40B4-BE49-F238E27FC236}">
                <a16:creationId xmlns:a16="http://schemas.microsoft.com/office/drawing/2014/main" id="{A1F615A4-9597-4E30-AA32-420ABED12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4836" y="1729635"/>
            <a:ext cx="4828707" cy="341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" name="Rectangle 155">
            <a:extLst>
              <a:ext uri="{FF2B5EF4-FFF2-40B4-BE49-F238E27FC236}">
                <a16:creationId xmlns:a16="http://schemas.microsoft.com/office/drawing/2014/main" id="{538A90C8-AE0E-4EBA-9AF8-EEDB20602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9098" y="2418735"/>
            <a:ext cx="5132439" cy="38117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Wingdings 3" charset="2"/>
              <a:buChar char=""/>
            </a:pPr>
            <a:r>
              <a:rPr lang="en-US" b="1" dirty="0">
                <a:solidFill>
                  <a:srgbClr val="FFFFFF"/>
                </a:solidFill>
              </a:rPr>
              <a:t>Examen E</a:t>
            </a:r>
          </a:p>
          <a:p>
            <a:pPr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Examen 11: </a:t>
            </a:r>
            <a:r>
              <a:rPr lang="en-US" dirty="0" err="1">
                <a:solidFill>
                  <a:srgbClr val="FFFFFF"/>
                </a:solidFill>
              </a:rPr>
              <a:t>Werkt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aan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bevorderen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bewaken</a:t>
            </a:r>
            <a:r>
              <a:rPr lang="en-US" dirty="0">
                <a:solidFill>
                  <a:srgbClr val="FFFFFF"/>
                </a:solidFill>
              </a:rPr>
              <a:t> van </a:t>
            </a:r>
            <a:r>
              <a:rPr lang="en-US" dirty="0" err="1">
                <a:solidFill>
                  <a:srgbClr val="FFFFFF"/>
                </a:solidFill>
              </a:rPr>
              <a:t>kwaliteitszorg</a:t>
            </a:r>
            <a:endParaRPr lang="en-US" dirty="0">
              <a:solidFill>
                <a:srgbClr val="FFFFFF"/>
              </a:solidFill>
            </a:endParaRPr>
          </a:p>
          <a:p>
            <a:pPr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Examen 12: </a:t>
            </a:r>
            <a:r>
              <a:rPr lang="en-US" dirty="0" err="1">
                <a:solidFill>
                  <a:srgbClr val="FFFFFF"/>
                </a:solidFill>
              </a:rPr>
              <a:t>Werkt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aan</a:t>
            </a:r>
            <a:r>
              <a:rPr lang="en-US" dirty="0">
                <a:solidFill>
                  <a:srgbClr val="FFFFFF"/>
                </a:solidFill>
              </a:rPr>
              <a:t> de eigen </a:t>
            </a:r>
            <a:r>
              <a:rPr lang="en-US" dirty="0" err="1">
                <a:solidFill>
                  <a:srgbClr val="FFFFFF"/>
                </a:solidFill>
              </a:rPr>
              <a:t>deskundigheid</a:t>
            </a:r>
            <a:endParaRPr lang="en-US" dirty="0">
              <a:solidFill>
                <a:srgbClr val="FFFFFF"/>
              </a:solidFill>
            </a:endParaRPr>
          </a:p>
          <a:p>
            <a:pPr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2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Plan van aanpak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/>
              <a:t>Je hebt je onderwerp bepaalt. Hoe nu verder?</a:t>
            </a:r>
          </a:p>
          <a:p>
            <a:r>
              <a:rPr lang="nl-NL" sz="2000"/>
              <a:t>Vul de volgende onderzoeksvraag aan: </a:t>
            </a:r>
          </a:p>
          <a:p>
            <a:pPr marL="0" indent="0">
              <a:buNone/>
            </a:pPr>
            <a:endParaRPr lang="nl-NL" sz="2000"/>
          </a:p>
          <a:p>
            <a:pPr marL="0" indent="0">
              <a:buNone/>
            </a:pPr>
            <a:r>
              <a:rPr lang="nl-NL" sz="2000" b="1" i="1"/>
              <a:t>Wat kan ik als begeleider-MZ/verzorgende-IG doen om het (knelpunt) ……… in de (setting) ……… / voor (de doelgroep) …….. te verbeteren?</a:t>
            </a:r>
            <a:endParaRPr lang="nl-NL" sz="2000"/>
          </a:p>
          <a:p>
            <a:endParaRPr lang="nl-NL" sz="2000"/>
          </a:p>
          <a:p>
            <a:r>
              <a:rPr lang="nl-NL" sz="2000"/>
              <a:t>Splits deze vraagstelling op in deelvragen:</a:t>
            </a:r>
          </a:p>
          <a:p>
            <a:pPr marL="0" indent="0">
              <a:buNone/>
            </a:pPr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93616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Deelvragen: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 b="1"/>
              <a:t>Wat</a:t>
            </a:r>
            <a:r>
              <a:rPr lang="nl-NL" sz="2000"/>
              <a:t> is er aan de hand? Benoem het knelpunt/probleem </a:t>
            </a:r>
          </a:p>
          <a:p>
            <a:r>
              <a:rPr lang="nl-NL" sz="2000" b="1"/>
              <a:t>Wanneer</a:t>
            </a:r>
            <a:r>
              <a:rPr lang="nl-NL" sz="2000"/>
              <a:t> doet het knelpunt zich voor?</a:t>
            </a:r>
          </a:p>
          <a:p>
            <a:r>
              <a:rPr lang="nl-NL" sz="2000" b="1"/>
              <a:t>Waar</a:t>
            </a:r>
            <a:r>
              <a:rPr lang="nl-NL" sz="2000"/>
              <a:t> doet het knelpunt zich voor?</a:t>
            </a:r>
          </a:p>
          <a:p>
            <a:r>
              <a:rPr lang="nl-NL" sz="2000" b="1"/>
              <a:t>Wie</a:t>
            </a:r>
            <a:r>
              <a:rPr lang="nl-NL" sz="2000"/>
              <a:t> zijn er bij betrokken?</a:t>
            </a:r>
          </a:p>
          <a:p>
            <a:r>
              <a:rPr lang="nl-NL" sz="2000" b="1"/>
              <a:t>Waarom</a:t>
            </a:r>
            <a:r>
              <a:rPr lang="nl-NL" sz="2000"/>
              <a:t> is het een probleem/wat zijn de consequenties en gevolgen?</a:t>
            </a:r>
          </a:p>
          <a:p>
            <a:r>
              <a:rPr lang="nl-NL" sz="2000" b="1"/>
              <a:t>Hoe</a:t>
            </a:r>
            <a:r>
              <a:rPr lang="nl-NL" sz="2000"/>
              <a:t> kan het knelpunt worden opgelost/welke ideeën zijn hierover?</a:t>
            </a:r>
          </a:p>
          <a:p>
            <a:r>
              <a:rPr lang="nl-NL" sz="2000"/>
              <a:t>Tot slot: formuleer het </a:t>
            </a:r>
            <a:r>
              <a:rPr lang="nl-NL" sz="2000" b="1"/>
              <a:t>doel</a:t>
            </a:r>
            <a:r>
              <a:rPr lang="nl-NL" sz="2000"/>
              <a:t> dat je wilt bereiken. En doe dit </a:t>
            </a:r>
            <a:r>
              <a:rPr lang="nl-NL" sz="2000" b="1"/>
              <a:t>SMART</a:t>
            </a:r>
            <a:r>
              <a:rPr lang="nl-NL" sz="2000"/>
              <a:t>.</a:t>
            </a:r>
          </a:p>
          <a:p>
            <a:endParaRPr lang="nl-NL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570623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8BCF048-8940-4354-B9EC-5AD74E28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24C14A-78BD-44B0-82BE-6A0D0A270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9F3D29-EDB1-4F1C-A0E0-36F28CE17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82F4AB-C7B8-4A86-9927-AA106AA27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B26874-5AFA-4D1E-94A9-53AF9790D7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DA6C95-40F8-4305-89F6-17F6167C0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2FA2D29-AEEE-4FFA-B233-94FBE84C9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DA5143E-FA8E-4EC1-99F7-35AE5AD4E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verslag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C28BCC9-4093-4FD5-83EB-7EC297F51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B57D7E7-D4F0-47CB-86B7-3247A61EC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378625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5107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AF10A03D-B8D7-4106-B452-8F3C71462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65159176-5854-41AA-8779-1E39496D3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2FA54D7-F682-4168-A15B-6262BF16A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5" name="Freeform 5">
            <a:extLst>
              <a:ext uri="{FF2B5EF4-FFF2-40B4-BE49-F238E27FC236}">
                <a16:creationId xmlns:a16="http://schemas.microsoft.com/office/drawing/2014/main" id="{439C4658-FDF2-4373-8344-47DA03B04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>
                <a:solidFill>
                  <a:schemeClr val="tx1"/>
                </a:solidFill>
              </a:rPr>
              <a:t>Week 2: bronnen verzamelen en taken verdelen</a:t>
            </a:r>
          </a:p>
        </p:txBody>
      </p:sp>
      <p:pic>
        <p:nvPicPr>
          <p:cNvPr id="3074" name="Picture 2" descr="Afbeeldingsresultaat voor boe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2" r="6873" b="3"/>
          <a:stretch/>
        </p:blipFill>
        <p:spPr bwMode="auto">
          <a:xfrm>
            <a:off x="5194608" y="803750"/>
            <a:ext cx="3113903" cy="254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websit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4" r="14312" b="-1"/>
          <a:stretch/>
        </p:blipFill>
        <p:spPr bwMode="auto">
          <a:xfrm>
            <a:off x="8472235" y="803753"/>
            <a:ext cx="3113904" cy="254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C0246788-5559-4236-B1FF-BE8D22104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5" y="2120900"/>
            <a:ext cx="3133726" cy="38989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400" b="1">
                <a:solidFill>
                  <a:schemeClr val="tx1"/>
                </a:solidFill>
              </a:rPr>
              <a:t>Verzamel 4 bronnen</a:t>
            </a:r>
            <a:r>
              <a:rPr lang="nl-NL" sz="1400">
                <a:solidFill>
                  <a:schemeClr val="tx1"/>
                </a:solidFill>
              </a:rPr>
              <a:t>: een boek of een hoofdstuk uit een boek, een website, een groot artikel of meerdere kleine artikelen en een deskundige. Iedere student kiest 1 bron, maar je bent samen verantwoordelijk voor het eindresultaat!</a:t>
            </a:r>
          </a:p>
          <a:p>
            <a:pPr>
              <a:lnSpc>
                <a:spcPct val="90000"/>
              </a:lnSpc>
            </a:pPr>
            <a:r>
              <a:rPr lang="nl-NL" sz="1400">
                <a:solidFill>
                  <a:schemeClr val="tx1"/>
                </a:solidFill>
              </a:rPr>
              <a:t>Laat de bronnen en de interviewvragen goedkeuren door je docent.</a:t>
            </a:r>
          </a:p>
          <a:p>
            <a:pPr>
              <a:lnSpc>
                <a:spcPct val="90000"/>
              </a:lnSpc>
            </a:pPr>
            <a:r>
              <a:rPr lang="nl-NL" sz="1400">
                <a:solidFill>
                  <a:schemeClr val="tx1"/>
                </a:solidFill>
              </a:rPr>
              <a:t>Werk de deelvragen uit met behulp van de informatie uit de bronnen. Iedere student maakt 2 hoofdstukken (2 bronnen).</a:t>
            </a:r>
          </a:p>
          <a:p>
            <a:pPr>
              <a:lnSpc>
                <a:spcPct val="90000"/>
              </a:lnSpc>
            </a:pPr>
            <a:endParaRPr lang="nl-NL" sz="140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nl-NL" sz="140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nl-NL" sz="1400">
              <a:solidFill>
                <a:schemeClr val="tx1"/>
              </a:solidFill>
            </a:endParaRPr>
          </a:p>
        </p:txBody>
      </p:sp>
      <p:pic>
        <p:nvPicPr>
          <p:cNvPr id="3076" name="Picture 4" descr="Afbeeldingsresultaat voor artike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42236"/>
          <a:stretch/>
        </p:blipFill>
        <p:spPr bwMode="auto">
          <a:xfrm>
            <a:off x="5194608" y="3511958"/>
            <a:ext cx="3113903" cy="254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deskundi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" r="8883" b="-2"/>
          <a:stretch/>
        </p:blipFill>
        <p:spPr bwMode="auto">
          <a:xfrm>
            <a:off x="8472235" y="3511960"/>
            <a:ext cx="3113904" cy="254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055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Conclusie en aanbevelingen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/>
              <a:t>Op basis van de literatuurstudie die jullie hebben gedaan en dus ook je deskundigheid hebt vergroot, ga je samen werken aan een conclusie.</a:t>
            </a:r>
          </a:p>
          <a:p>
            <a:r>
              <a:rPr lang="nl-NL" sz="2000"/>
              <a:t>In je conclusie geef je antwoord op de vraagstelling.</a:t>
            </a:r>
          </a:p>
          <a:p>
            <a:r>
              <a:rPr lang="nl-NL" sz="2000"/>
              <a:t>In je aanbevelingen schrijf je wat de MzVz-er zou moeten doen om het knelpunt aan te pakken en/of het doel te bereiken. </a:t>
            </a:r>
          </a:p>
        </p:txBody>
      </p:sp>
    </p:spTree>
    <p:extLst>
      <p:ext uri="{BB962C8B-B14F-4D97-AF65-F5344CB8AC3E}">
        <p14:creationId xmlns:p14="http://schemas.microsoft.com/office/powerpoint/2010/main" val="515467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endParaRPr lang="nl-NL"/>
          </a:p>
        </p:txBody>
      </p:sp>
      <p:pic>
        <p:nvPicPr>
          <p:cNvPr id="1030" name="Picture 6" descr="http://www.educatie21.nl/wp-content/uploads/2017/05/conclus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5" r="4" b="9291"/>
          <a:stretch/>
        </p:blipFill>
        <p:spPr bwMode="auto">
          <a:xfrm>
            <a:off x="1151467" y="2775951"/>
            <a:ext cx="4345024" cy="3067163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80954" y="2603500"/>
            <a:ext cx="5211979" cy="3416300"/>
          </a:xfrm>
        </p:spPr>
        <p:txBody>
          <a:bodyPr anchor="ctr">
            <a:normAutofit/>
          </a:bodyPr>
          <a:lstStyle/>
          <a:p>
            <a:endParaRPr lang="nl-NL"/>
          </a:p>
          <a:p>
            <a:r>
              <a:rPr lang="nl-NL"/>
              <a:t>Geef antwoord op je vraagstelling </a:t>
            </a:r>
          </a:p>
          <a:p>
            <a:r>
              <a:rPr lang="nl-NL"/>
              <a:t>Is de doelstelling bereikt</a:t>
            </a:r>
          </a:p>
          <a:p>
            <a:r>
              <a:rPr lang="nl-NL"/>
              <a:t>Wat de </a:t>
            </a:r>
            <a:r>
              <a:rPr lang="nl-NL" err="1"/>
              <a:t>MzVz</a:t>
            </a:r>
            <a:r>
              <a:rPr lang="nl-NL"/>
              <a:t>-er het beste zou kunnen doen om het knelpunt op te lossen en het doel te bereiken</a:t>
            </a:r>
          </a:p>
          <a:p>
            <a:endParaRPr lang="nl-NL"/>
          </a:p>
          <a:p>
            <a:r>
              <a:rPr lang="nl-NL"/>
              <a:t>Checklist verslag!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898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aanbevelingen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/>
              <a:t>Benoem de aanbevelingen die jullie hebben gevonden in de literatuur.</a:t>
            </a:r>
          </a:p>
          <a:p>
            <a:r>
              <a:rPr lang="nl-NL" sz="2000"/>
              <a:t>Het gaat om aanbevelingen die kunnen helpen het knelpunt op te lossen/te verminderen.</a:t>
            </a:r>
          </a:p>
        </p:txBody>
      </p:sp>
    </p:spTree>
    <p:extLst>
      <p:ext uri="{BB962C8B-B14F-4D97-AF65-F5344CB8AC3E}">
        <p14:creationId xmlns:p14="http://schemas.microsoft.com/office/powerpoint/2010/main" val="2659406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Het verbetervoorstel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/>
              <a:t>Kies een knelpunt en doe een voorstel om de kwaliteit van zorg te verbeteren. Betrek hierin kennis van de </a:t>
            </a:r>
            <a:r>
              <a:rPr lang="nl-NL" sz="2400" b="1"/>
              <a:t>wetgeving</a:t>
            </a:r>
            <a:r>
              <a:rPr lang="nl-NL" sz="2400"/>
              <a:t> en van </a:t>
            </a:r>
            <a:r>
              <a:rPr lang="nl-NL" sz="2400" b="1"/>
              <a:t>procedures</a:t>
            </a:r>
            <a:r>
              <a:rPr lang="nl-NL" sz="2400"/>
              <a:t> en </a:t>
            </a:r>
            <a:r>
              <a:rPr lang="nl-NL" sz="2400" b="1"/>
              <a:t>protocollen</a:t>
            </a:r>
            <a:r>
              <a:rPr lang="nl-NL" sz="2400"/>
              <a:t> over kwaliteitszorg en kwaliteitszorgsystemen.</a:t>
            </a:r>
          </a:p>
          <a:p>
            <a:r>
              <a:rPr lang="nl-NL" sz="2400"/>
              <a:t>Je werkt de </a:t>
            </a:r>
            <a:r>
              <a:rPr lang="nl-NL" sz="2400" b="1"/>
              <a:t>aanbevelingen</a:t>
            </a:r>
            <a:r>
              <a:rPr lang="nl-NL" sz="2400"/>
              <a:t> van je verslag verder uit</a:t>
            </a:r>
          </a:p>
        </p:txBody>
      </p:sp>
    </p:spTree>
    <p:extLst>
      <p:ext uri="{BB962C8B-B14F-4D97-AF65-F5344CB8AC3E}">
        <p14:creationId xmlns:p14="http://schemas.microsoft.com/office/powerpoint/2010/main" val="1881310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reflectie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1" y="2065867"/>
            <a:ext cx="10131425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/>
          </a:p>
          <a:p>
            <a:pPr marL="0" indent="0">
              <a:buNone/>
            </a:pPr>
            <a:endParaRPr lang="nl-NL" sz="2400"/>
          </a:p>
          <a:p>
            <a:pPr marL="0" indent="0">
              <a:buNone/>
            </a:pPr>
            <a:endParaRPr lang="nl-NL" sz="2400"/>
          </a:p>
          <a:p>
            <a:pPr marL="0" indent="0">
              <a:buNone/>
            </a:pPr>
            <a:r>
              <a:rPr lang="nl-NL" sz="2400"/>
              <a:t>Vertel in de reflectie iets over hoe de samenwerking is geweest. Hoe hebben jullie dit project aangepakt?</a:t>
            </a:r>
          </a:p>
          <a:p>
            <a:endParaRPr lang="nl-NL" sz="2400"/>
          </a:p>
        </p:txBody>
      </p:sp>
      <p:pic>
        <p:nvPicPr>
          <p:cNvPr id="5122" name="Picture 2" descr="Afbeeldingsresultaat voor reflec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551" y="385762"/>
            <a:ext cx="1810748" cy="30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507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nl-NL"/>
              <a:t>Verslag compleet maken</a:t>
            </a:r>
          </a:p>
        </p:txBody>
      </p:sp>
      <p:pic>
        <p:nvPicPr>
          <p:cNvPr id="4098" name="Picture 2" descr="Afbeeldingsresultaat voor versla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8" r="2" b="2"/>
          <a:stretch/>
        </p:blipFill>
        <p:spPr bwMode="auto">
          <a:xfrm>
            <a:off x="1151467" y="2775951"/>
            <a:ext cx="4345024" cy="3067163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80954" y="2603500"/>
            <a:ext cx="5211979" cy="3416300"/>
          </a:xfrm>
        </p:spPr>
        <p:txBody>
          <a:bodyPr anchor="ctr">
            <a:normAutofit fontScale="62500" lnSpcReduction="20000"/>
          </a:bodyPr>
          <a:lstStyle/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Je verslag bestaat uit: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Inleiding hierin zet je examennummer en naam examen, de hoofdvraag, deelvragen, doel en opbouw van je verslag;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 4 hoofdstukken (literatuuronderzoek), boek, deskundige, artikelen, websites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Hoofdstuk 5 samenvatting deelvragen uit elke bron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Hoofdstuk 6 De conclusie en aanbevelingen vanuit de literatuur.</a:t>
            </a:r>
          </a:p>
          <a:p>
            <a:pPr marL="0" indent="0" algn="l" fontAlgn="base">
              <a:buNone/>
            </a:pPr>
            <a:b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nl-NL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Bijlage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Verbeterplan</a:t>
            </a:r>
          </a:p>
          <a:p>
            <a:pPr algn="l" fontAlgn="base"/>
            <a:r>
              <a:rPr lang="nl-NL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Achtergrond informatie</a:t>
            </a:r>
            <a:endParaRPr lang="nl-NL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Reflectie</a:t>
            </a:r>
          </a:p>
          <a:p>
            <a:pPr algn="l" fontAlgn="base"/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Bronnenlijst</a:t>
            </a:r>
          </a:p>
        </p:txBody>
      </p:sp>
    </p:spTree>
    <p:extLst>
      <p:ext uri="{BB962C8B-B14F-4D97-AF65-F5344CB8AC3E}">
        <p14:creationId xmlns:p14="http://schemas.microsoft.com/office/powerpoint/2010/main" val="98867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10C9632-BB6F-48EE-AB65-501878BA5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EC8AAB6-953B-4D29-9967-3C44D06BB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77" name="Freeform 5">
            <a:extLst>
              <a:ext uri="{FF2B5EF4-FFF2-40B4-BE49-F238E27FC236}">
                <a16:creationId xmlns:a16="http://schemas.microsoft.com/office/drawing/2014/main" id="{C89ED458-2326-40DC-9C7B-1A717B655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Examen E:</a:t>
            </a:r>
          </a:p>
        </p:txBody>
      </p:sp>
      <p:pic>
        <p:nvPicPr>
          <p:cNvPr id="6148" name="Picture 4" descr="Afbeeldingsresultaat voor deskundighei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5" r="1" b="207"/>
          <a:stretch/>
        </p:blipFill>
        <p:spPr bwMode="auto">
          <a:xfrm>
            <a:off x="5194607" y="803751"/>
            <a:ext cx="6391533" cy="525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6F9D1DE6-E368-4F07-85F9-D5B767477D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63B1F66-4ACE-4A01-8ADF-F175A9C35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F8448ED-9332-4A9B-8CAB-B1985E596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5" y="2120900"/>
            <a:ext cx="3133726" cy="38989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Werkt aan bevorderen en bewaken van kwaliteitszorg</a:t>
            </a:r>
          </a:p>
          <a:p>
            <a:r>
              <a:rPr lang="nl-NL">
                <a:solidFill>
                  <a:schemeClr val="tx1"/>
                </a:solidFill>
              </a:rPr>
              <a:t>Werkt aan de eigen deskundigheid</a:t>
            </a:r>
          </a:p>
          <a:p>
            <a:endParaRPr lang="nl-NL">
              <a:solidFill>
                <a:schemeClr val="tx1"/>
              </a:solidFill>
            </a:endParaRPr>
          </a:p>
          <a:p>
            <a:r>
              <a:rPr lang="nl-NL">
                <a:solidFill>
                  <a:schemeClr val="tx1"/>
                </a:solidFill>
              </a:rPr>
              <a:t>Dit examen doe je in 2-tallen</a:t>
            </a:r>
          </a:p>
        </p:txBody>
      </p:sp>
      <p:sp>
        <p:nvSpPr>
          <p:cNvPr id="85" name="Freeform 5">
            <a:extLst>
              <a:ext uri="{FF2B5EF4-FFF2-40B4-BE49-F238E27FC236}">
                <a16:creationId xmlns:a16="http://schemas.microsoft.com/office/drawing/2014/main" id="{ED3A2261-1C75-40FF-8CD6-18C5900C1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5108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endParaRPr lang="nl-NL" sz="3200">
              <a:solidFill>
                <a:srgbClr val="EBEBE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600"/>
              <a:t>Is duidelijk opgesteld, bv. aan de hand van de 4W’s en 1H, aan de hand van de sleutel voor een voorlichtingsplan of aan de hand van de stappen van de kwaliteitscyclus. </a:t>
            </a:r>
          </a:p>
          <a:p>
            <a:pPr>
              <a:lnSpc>
                <a:spcPct val="90000"/>
              </a:lnSpc>
            </a:pPr>
            <a:r>
              <a:rPr lang="nl-NL" sz="1600"/>
              <a:t>Past inhoudelijk bij het werk van de MzVz’er en is dus relevant voor het beroep </a:t>
            </a:r>
          </a:p>
          <a:p>
            <a:pPr>
              <a:lnSpc>
                <a:spcPct val="90000"/>
              </a:lnSpc>
            </a:pPr>
            <a:r>
              <a:rPr lang="nl-NL" sz="1600"/>
              <a:t>Houdt rekening met voorgeschreven procedures en protocollen binnen de instelling </a:t>
            </a:r>
          </a:p>
          <a:p>
            <a:pPr>
              <a:lnSpc>
                <a:spcPct val="90000"/>
              </a:lnSpc>
            </a:pPr>
            <a:r>
              <a:rPr lang="nl-NL" sz="1600"/>
              <a:t>Houdt rekening met wettelijke richtlijnen </a:t>
            </a:r>
          </a:p>
          <a:p>
            <a:pPr>
              <a:lnSpc>
                <a:spcPct val="90000"/>
              </a:lnSpc>
            </a:pPr>
            <a:r>
              <a:rPr lang="nl-NL" sz="1600" b="1"/>
              <a:t>Is haalbaar om uit te voeren in de dagelijkse beroepspraktijk </a:t>
            </a:r>
          </a:p>
          <a:p>
            <a:pPr>
              <a:lnSpc>
                <a:spcPct val="90000"/>
              </a:lnSpc>
            </a:pPr>
            <a:r>
              <a:rPr lang="nl-NL" sz="1600"/>
              <a:t>Bevat suggesties voor collega’s om dit in te passen in hun werk en zich er aan te houden </a:t>
            </a:r>
          </a:p>
          <a:p>
            <a:pPr>
              <a:lnSpc>
                <a:spcPct val="90000"/>
              </a:lnSpc>
            </a:pPr>
            <a:r>
              <a:rPr lang="nl-NL" sz="1600"/>
              <a:t>Bevat een stappenplan voor hoe je dit voorstel verder gaat brengen binnen de instelling en medewerking krijgt voor het aanpakken van het knelpunt </a:t>
            </a:r>
          </a:p>
          <a:p>
            <a:pPr>
              <a:lnSpc>
                <a:spcPct val="90000"/>
              </a:lnSpc>
            </a:pPr>
            <a:r>
              <a:rPr lang="nl-NL" sz="1600"/>
              <a:t>Beschrijft hoe je gaat evalueren of het doel van het verbetertraject is bereikt (productevaluatie) </a:t>
            </a:r>
          </a:p>
          <a:p>
            <a:pPr>
              <a:lnSpc>
                <a:spcPct val="90000"/>
              </a:lnSpc>
            </a:pPr>
            <a:r>
              <a:rPr lang="nl-NL" sz="1600"/>
              <a:t>Beschrijft hoe je gaat evalueren hoe het verbetertraject verloopt (procesevaluatie).</a:t>
            </a:r>
          </a:p>
        </p:txBody>
      </p:sp>
    </p:spTree>
    <p:extLst>
      <p:ext uri="{BB962C8B-B14F-4D97-AF65-F5344CB8AC3E}">
        <p14:creationId xmlns:p14="http://schemas.microsoft.com/office/powerpoint/2010/main" val="3309837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planning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b="1" dirty="0"/>
              <a:t>sprint 1       voorbereiden op examen E                                                           11 mei</a:t>
            </a:r>
            <a:endParaRPr lang="nl-NL" dirty="0"/>
          </a:p>
          <a:p>
            <a:r>
              <a:rPr lang="nl-NL" b="1" dirty="0"/>
              <a:t>sprint 2       </a:t>
            </a:r>
            <a:r>
              <a:rPr lang="nl-NL" b="1" dirty="0" err="1"/>
              <a:t>mindmap</a:t>
            </a:r>
            <a:r>
              <a:rPr lang="nl-NL" b="1" dirty="0"/>
              <a:t> en knelpunt                                                                   18 mei</a:t>
            </a:r>
            <a:endParaRPr lang="nl-NL" dirty="0"/>
          </a:p>
          <a:p>
            <a:r>
              <a:rPr lang="nl-NL" b="1" dirty="0"/>
              <a:t>sprint 3       onderzoeksvragen ,deelvragen en literatuur                              25 mei</a:t>
            </a:r>
            <a:endParaRPr lang="nl-NL" dirty="0"/>
          </a:p>
          <a:p>
            <a:r>
              <a:rPr lang="nl-NL" b="1" dirty="0"/>
              <a:t>sprint 4       brononderzoek samenvatting conclusie  aanbevelingen         15 juni             </a:t>
            </a:r>
            <a:endParaRPr lang="nl-NL" dirty="0"/>
          </a:p>
          <a:p>
            <a:r>
              <a:rPr lang="nl-NL" b="1" dirty="0"/>
              <a:t>sprint 5        verbetervoorstel                                                                            22 juni</a:t>
            </a:r>
            <a:endParaRPr lang="nl-NL" dirty="0"/>
          </a:p>
          <a:p>
            <a:r>
              <a:rPr lang="nl-NL" b="1" dirty="0"/>
              <a:t>sprint 6         presentaties                                                                                 29 juni en 2 juli</a:t>
            </a:r>
            <a:endParaRPr lang="nl-NL" dirty="0"/>
          </a:p>
          <a:p>
            <a:r>
              <a:rPr lang="nl-NL" b="1" dirty="0"/>
              <a:t>herkansen                                                                                                           6 juli</a:t>
            </a:r>
            <a:endParaRPr lang="nl-NL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83927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/>
              <a:t>In deze bijeenkomst draag je je </a:t>
            </a:r>
            <a:r>
              <a:rPr lang="nl-NL" sz="2400" b="1"/>
              <a:t>kennis</a:t>
            </a:r>
            <a:r>
              <a:rPr lang="nl-NL" sz="2400"/>
              <a:t> van het onderwerp over, geef je je </a:t>
            </a:r>
            <a:r>
              <a:rPr lang="nl-NL" sz="2400" b="1"/>
              <a:t>visie</a:t>
            </a:r>
            <a:r>
              <a:rPr lang="nl-NL" sz="2400"/>
              <a:t> weer, presenteer je je </a:t>
            </a:r>
            <a:r>
              <a:rPr lang="nl-NL" sz="2400" b="1"/>
              <a:t>verbetervoorstel</a:t>
            </a:r>
            <a:r>
              <a:rPr lang="nl-NL" sz="2400"/>
              <a:t>, ga je </a:t>
            </a:r>
            <a:r>
              <a:rPr lang="nl-NL" sz="2400" b="1"/>
              <a:t>inhoudelijk</a:t>
            </a:r>
            <a:r>
              <a:rPr lang="nl-NL" sz="2400"/>
              <a:t> in discussie en sta je open voor feedback.</a:t>
            </a:r>
          </a:p>
          <a:p>
            <a:r>
              <a:rPr lang="nl-NL" sz="2400"/>
              <a:t>Hiervoor bedenk tenminste 2 stellingen waarmee je de discussie op gang brengt en kunt houden.</a:t>
            </a:r>
          </a:p>
        </p:txBody>
      </p:sp>
    </p:spTree>
    <p:extLst>
      <p:ext uri="{BB962C8B-B14F-4D97-AF65-F5344CB8AC3E}">
        <p14:creationId xmlns:p14="http://schemas.microsoft.com/office/powerpoint/2010/main" val="212732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6397313" cy="3416300"/>
          </a:xfrm>
        </p:spPr>
        <p:txBody>
          <a:bodyPr anchor="ctr">
            <a:normAutofit/>
          </a:bodyPr>
          <a:lstStyle/>
          <a:p>
            <a:r>
              <a:rPr lang="nl-NL" dirty="0"/>
              <a:t>Bereid voor de bijeenkomst een presentatie van 15 min. voor. Dat doe je door een </a:t>
            </a:r>
            <a:r>
              <a:rPr lang="nl-NL" b="1" dirty="0"/>
              <a:t>draaiboek</a:t>
            </a:r>
            <a:r>
              <a:rPr lang="nl-NL" dirty="0"/>
              <a:t> voor de opzet te maken en een </a:t>
            </a:r>
            <a:r>
              <a:rPr lang="nl-NL" b="1" dirty="0"/>
              <a:t>presentatievorm</a:t>
            </a:r>
            <a:r>
              <a:rPr lang="nl-NL" dirty="0"/>
              <a:t>, zoals een </a:t>
            </a:r>
            <a:r>
              <a:rPr lang="nl-NL" dirty="0" err="1"/>
              <a:t>powerpoint</a:t>
            </a:r>
            <a:r>
              <a:rPr lang="nl-NL" dirty="0"/>
              <a:t>, </a:t>
            </a:r>
            <a:r>
              <a:rPr lang="nl-NL" dirty="0" err="1"/>
              <a:t>prezi</a:t>
            </a:r>
            <a:r>
              <a:rPr lang="nl-NL" dirty="0"/>
              <a:t>, </a:t>
            </a:r>
            <a:r>
              <a:rPr lang="nl-NL" dirty="0" err="1"/>
              <a:t>kahoot</a:t>
            </a:r>
            <a:r>
              <a:rPr lang="nl-NL" dirty="0"/>
              <a:t> of andere interactieve werkvorm.</a:t>
            </a:r>
          </a:p>
        </p:txBody>
      </p:sp>
      <p:pic>
        <p:nvPicPr>
          <p:cNvPr id="2054" name="Picture 6" descr="Afbeeldingsresultaat voor kaho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9465" y="2603501"/>
            <a:ext cx="1902260" cy="1623736"/>
          </a:xfrm>
          <a:prstGeom prst="roundRect">
            <a:avLst>
              <a:gd name="adj" fmla="val 1858"/>
            </a:avLst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pre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46609" y="4391828"/>
            <a:ext cx="1627972" cy="1627972"/>
          </a:xfrm>
          <a:prstGeom prst="roundRect">
            <a:avLst>
              <a:gd name="adj" fmla="val 1858"/>
            </a:avLst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Afbeeldingsresultaat voor kaho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70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Eisen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19200" y="2384981"/>
            <a:ext cx="10290928" cy="4326904"/>
          </a:xfrm>
        </p:spPr>
        <p:txBody>
          <a:bodyPr>
            <a:noAutofit/>
          </a:bodyPr>
          <a:lstStyle/>
          <a:p>
            <a:r>
              <a:rPr lang="nl-NL" dirty="0"/>
              <a:t>Inleiding met voorstelrondje en introductie van het onderwerp/knelpunt 2 min</a:t>
            </a:r>
          </a:p>
          <a:p>
            <a:r>
              <a:rPr lang="nl-NL" dirty="0"/>
              <a:t>Overdracht van kennis aan de hand van het onderzoek , vertel kort iets van je literatuur studie , conclusie en aanbevelingen. 5 min</a:t>
            </a:r>
          </a:p>
          <a:p>
            <a:r>
              <a:rPr lang="nl-NL" dirty="0"/>
              <a:t>Toelichting op het verbetervoorstel , vertel je onderzoeksvraag en wat je verbetervoorstel is. 5 min</a:t>
            </a:r>
          </a:p>
          <a:p>
            <a:r>
              <a:rPr lang="nl-NL" dirty="0"/>
              <a:t>Discussie over de haalbaarheid van het verbetervoorstel aan de hand van 3 stellingen 8 min</a:t>
            </a:r>
          </a:p>
          <a:p>
            <a:r>
              <a:rPr lang="nl-NL" dirty="0"/>
              <a:t>Evaluatie van de presentatie via feedback op de inhoud en wijze. 2 min</a:t>
            </a:r>
          </a:p>
          <a:p>
            <a:r>
              <a:rPr lang="nl-NL" dirty="0"/>
              <a:t>Presenteren in taal- en woordgebruik dat past bij de doelgroep </a:t>
            </a:r>
          </a:p>
          <a:p>
            <a:r>
              <a:rPr lang="nl-NL" dirty="0"/>
              <a:t>Zorgen dat elk lid van het groepje/team een evenredig aandeel heeft in de presentatie waarin zij/hij laat zien te voldoen aan de criteria bij de gedragsobservaties van examen 11 en 12.</a:t>
            </a:r>
          </a:p>
        </p:txBody>
      </p:sp>
    </p:spTree>
    <p:extLst>
      <p:ext uri="{BB962C8B-B14F-4D97-AF65-F5344CB8AC3E}">
        <p14:creationId xmlns:p14="http://schemas.microsoft.com/office/powerpoint/2010/main" val="1769855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Presentatie 29 juni en 2 juli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De presentaties worden gehouden in de laatste week van deze periode, zie planning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36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8BCF048-8940-4354-B9EC-5AD74E28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24C14A-78BD-44B0-82BE-6A0D0A270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9F3D29-EDB1-4F1C-A0E0-36F28CE17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82F4AB-C7B8-4A86-9927-AA106AA27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B26874-5AFA-4D1E-94A9-53AF9790D7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DA6C95-40F8-4305-89F6-17F6167C0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2FA2D29-AEEE-4FFA-B233-94FBE84C9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DA5143E-FA8E-4EC1-99F7-35AE5AD4E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nl-NL" sz="2500">
                <a:solidFill>
                  <a:srgbClr val="EBEBEB"/>
                </a:solidFill>
              </a:rPr>
              <a:t>Examen E: het schrijven van een verbetervoorstel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C28BCC9-4093-4FD5-83EB-7EC297F51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AA2698B-B681-4BBA-BB8F-972E417E88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0543102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9092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8B6984-4991-44E4-AED7-049297F88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B8478-194D-4B19-BE40-E27FEB24D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1       voorbereiden op examen E                                                           11 mei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2       </a:t>
            </a:r>
            <a:r>
              <a:rPr lang="nl-NL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mindmap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knelpunt                                                                   18 mei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3       onderzoeksvragen ,deelvragen en literatuur                              25 mei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4       brononderzoek samenvatting conclusie  aanbevelingen         15 juni             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5        verbetervoorstel                                                                            22 juni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sprint 6         presentaties                                                                                 29 juni en 2 juli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herkansen                                                                                                           6 juli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7909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70C2B8F-6B1B-46D5-86E6-40F36C695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Freeform 5">
            <a:extLst>
              <a:ext uri="{FF2B5EF4-FFF2-40B4-BE49-F238E27FC236}">
                <a16:creationId xmlns:a16="http://schemas.microsoft.com/office/drawing/2014/main" id="{DB521824-592C-476A-AB0A-CA0C6D1F3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2749EFA-8EE4-4EB8-9424-8E593B932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77" name="Freeform 5">
            <a:extLst>
              <a:ext uri="{FF2B5EF4-FFF2-40B4-BE49-F238E27FC236}">
                <a16:creationId xmlns:a16="http://schemas.microsoft.com/office/drawing/2014/main" id="{B5C860C9-D4F9-4350-80DA-0D1CD36C7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Sprint 1: knelpunten in de zorg</a:t>
            </a:r>
          </a:p>
        </p:txBody>
      </p:sp>
      <p:pic>
        <p:nvPicPr>
          <p:cNvPr id="1026" name="Picture 2" descr="Afbeeldingsresultaat voor mind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4836" y="1023437"/>
            <a:ext cx="4828707" cy="482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38A90C8-AE0E-4EBA-9AF8-EEDB20602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9098" y="2418735"/>
            <a:ext cx="5132439" cy="3811742"/>
          </a:xfrm>
        </p:spPr>
        <p:txBody>
          <a:bodyPr anchor="ctr">
            <a:normAutofit/>
          </a:bodyPr>
          <a:lstStyle/>
          <a:p>
            <a:endParaRPr lang="nl-NL">
              <a:solidFill>
                <a:srgbClr val="FFFFFF"/>
              </a:solidFill>
            </a:endParaRPr>
          </a:p>
          <a:p>
            <a:r>
              <a:rPr lang="nl-NL">
                <a:solidFill>
                  <a:srgbClr val="FFFFFF"/>
                </a:solidFill>
              </a:rPr>
              <a:t>Maak een gezamenlijke </a:t>
            </a:r>
            <a:r>
              <a:rPr lang="nl-NL" b="1">
                <a:solidFill>
                  <a:srgbClr val="FFFFFF"/>
                </a:solidFill>
              </a:rPr>
              <a:t>mindmap</a:t>
            </a:r>
            <a:r>
              <a:rPr lang="nl-NL">
                <a:solidFill>
                  <a:srgbClr val="FFFFFF"/>
                </a:solidFill>
              </a:rPr>
              <a:t>. Zet in het midden: knelpunten in de zorg. Verzamel vervolgens alle knelpunten die jij kent en bent tegen gekomen in jouw BPV/school/werk. </a:t>
            </a:r>
          </a:p>
          <a:p>
            <a:r>
              <a:rPr lang="nl-NL">
                <a:solidFill>
                  <a:srgbClr val="FFFFFF"/>
                </a:solidFill>
              </a:rPr>
              <a:t>Zet alle knelpunten die je kent op een apart geeltje, zet je naam op de achterkant en plaats deze in de mindmap.</a:t>
            </a:r>
          </a:p>
          <a:p>
            <a:r>
              <a:rPr lang="nl-NL">
                <a:solidFill>
                  <a:srgbClr val="FFFFFF"/>
                </a:solidFill>
              </a:rPr>
              <a:t>Werk van breed (macro) naar smal (micro). </a:t>
            </a:r>
          </a:p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34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Mindmap klaar…kijken maar;-)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.</a:t>
            </a:r>
          </a:p>
          <a:p>
            <a:r>
              <a:rPr lang="nl-NL" sz="2400" dirty="0"/>
              <a:t>Maak een overzicht van de genoemde knelpunten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8668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2200">
                <a:solidFill>
                  <a:srgbClr val="EBEBEB"/>
                </a:solidFill>
              </a:rPr>
              <a:t>Oplossingen/melden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/>
              <a:t>Keuze knelpunt (in duo’s)</a:t>
            </a:r>
          </a:p>
          <a:p>
            <a:r>
              <a:rPr lang="nl-NL" sz="2000"/>
              <a:t>Hoe worden knelpunten/onveilige situaties bij jullie op het werk/BPV gemeld?</a:t>
            </a:r>
          </a:p>
          <a:p>
            <a:r>
              <a:rPr lang="nl-NL" sz="2000"/>
              <a:t>Vraag eventueel na of zoek op het internet. Maak op 1 A4 een kort verslag van het knelpunt en de afspraken/protocollen betreft melden op jullie stage of werkplek. </a:t>
            </a:r>
            <a:r>
              <a:rPr lang="nl-NL" sz="2000" b="1"/>
              <a:t>Neem dit mee als bijlage in je verslag</a:t>
            </a:r>
            <a:r>
              <a:rPr lang="nl-NL" sz="2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195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3a Kiezen van een onderwerp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nl-NL" sz="2000"/>
              <a:t>Maak voor de vervolgopdrachten groepjes van 2</a:t>
            </a:r>
          </a:p>
          <a:p>
            <a:r>
              <a:rPr lang="nl-NL" sz="2000"/>
              <a:t>Kies </a:t>
            </a:r>
            <a:r>
              <a:rPr lang="nl-NL" sz="2000" b="1"/>
              <a:t>samen 1 knelpunt.</a:t>
            </a:r>
          </a:p>
          <a:p>
            <a:r>
              <a:rPr lang="nl-NL" sz="2000"/>
              <a:t>Kies vervolgens een onderwerp wat te maken heeft met jullie gekozen knelpunt. Je gaat een studie doen naar dit onderwerp waardoor je je </a:t>
            </a:r>
            <a:r>
              <a:rPr lang="nl-NL" sz="2000" b="1"/>
              <a:t>deskundigheid</a:t>
            </a:r>
            <a:r>
              <a:rPr lang="nl-NL" sz="2000"/>
              <a:t> vergroot.</a:t>
            </a:r>
          </a:p>
        </p:txBody>
      </p:sp>
    </p:spTree>
    <p:extLst>
      <p:ext uri="{BB962C8B-B14F-4D97-AF65-F5344CB8AC3E}">
        <p14:creationId xmlns:p14="http://schemas.microsoft.com/office/powerpoint/2010/main" val="4085527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2700" b="1">
                <a:solidFill>
                  <a:srgbClr val="EBEBEB"/>
                </a:solidFill>
              </a:rPr>
              <a:t>Eisen</a:t>
            </a:r>
            <a:r>
              <a:rPr lang="nl-NL" sz="2700">
                <a:solidFill>
                  <a:srgbClr val="EBEBEB"/>
                </a:solidFill>
              </a:rPr>
              <a:t> aan onderwerpskeuze: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/>
              <a:t>Het onderwerp moet te maken hebben met het knelpunt bij sprint 1</a:t>
            </a:r>
          </a:p>
          <a:p>
            <a:pPr>
              <a:lnSpc>
                <a:spcPct val="90000"/>
              </a:lnSpc>
            </a:pPr>
            <a:r>
              <a:rPr lang="nl-NL" sz="2000"/>
              <a:t>Het moet een actueel onderwerp zijn binnen jouw branche of beroep</a:t>
            </a:r>
          </a:p>
          <a:p>
            <a:pPr>
              <a:lnSpc>
                <a:spcPct val="90000"/>
              </a:lnSpc>
            </a:pPr>
            <a:r>
              <a:rPr lang="nl-NL" sz="2000"/>
              <a:t>Het onderwerp moet te maken hebben met bredere maatschappelijke, technologische en/of vakinhoudelijke</a:t>
            </a:r>
          </a:p>
          <a:p>
            <a:pPr>
              <a:lnSpc>
                <a:spcPct val="90000"/>
              </a:lnSpc>
            </a:pPr>
            <a:r>
              <a:rPr lang="nl-NL" sz="2000"/>
              <a:t>Ontwikkelingen op het gebied van wonen, welzijn en/of zorgvisievorming/discussie binnen de instelling of</a:t>
            </a:r>
          </a:p>
          <a:p>
            <a:pPr>
              <a:lnSpc>
                <a:spcPct val="90000"/>
              </a:lnSpc>
            </a:pPr>
            <a:r>
              <a:rPr lang="nl-NL" sz="2000"/>
              <a:t>Beroepsgroep en de wet en regelgeving daarbij.</a:t>
            </a:r>
          </a:p>
          <a:p>
            <a:pPr>
              <a:lnSpc>
                <a:spcPct val="90000"/>
              </a:lnSpc>
            </a:pPr>
            <a:r>
              <a:rPr lang="nl-NL" sz="2000"/>
              <a:t>Het moet een onderwerp zijn dat je als mz/vz-er kunt verbeteren.</a:t>
            </a:r>
          </a:p>
          <a:p>
            <a:pPr>
              <a:lnSpc>
                <a:spcPct val="90000"/>
              </a:lnSpc>
            </a:pPr>
            <a:r>
              <a:rPr lang="nl-NL" sz="2000"/>
              <a:t>Je bent het als groepje met elkaar eens over de onderwerpskeuze.</a:t>
            </a:r>
          </a:p>
          <a:p>
            <a:pPr>
              <a:lnSpc>
                <a:spcPct val="90000"/>
              </a:lnSpc>
            </a:pPr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690854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1343</Words>
  <Application>Microsoft Office PowerPoint</Application>
  <PresentationFormat>Breedbeeld</PresentationFormat>
  <Paragraphs>134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Wingdings 3</vt:lpstr>
      <vt:lpstr>Ion-directiekamer</vt:lpstr>
      <vt:lpstr>Pit periode 8</vt:lpstr>
      <vt:lpstr>Examen E:</vt:lpstr>
      <vt:lpstr>Examen E: het schrijven van een verbetervoorstel</vt:lpstr>
      <vt:lpstr>planning</vt:lpstr>
      <vt:lpstr>Sprint 1: knelpunten in de zorg</vt:lpstr>
      <vt:lpstr>Mindmap klaar…kijken maar;-)</vt:lpstr>
      <vt:lpstr>Oplossingen/melden</vt:lpstr>
      <vt:lpstr>3a Kiezen van een onderwerp</vt:lpstr>
      <vt:lpstr>Eisen aan onderwerpskeuze:</vt:lpstr>
      <vt:lpstr>Plan van aanpak</vt:lpstr>
      <vt:lpstr>Deelvragen:</vt:lpstr>
      <vt:lpstr>verslag</vt:lpstr>
      <vt:lpstr>Week 2: bronnen verzamelen en taken verdelen</vt:lpstr>
      <vt:lpstr>Conclusie en aanbevelingen</vt:lpstr>
      <vt:lpstr>PowerPoint-presentatie</vt:lpstr>
      <vt:lpstr>aanbevelingen</vt:lpstr>
      <vt:lpstr>Het verbetervoorstel</vt:lpstr>
      <vt:lpstr>reflectie</vt:lpstr>
      <vt:lpstr>Verslag compleet maken</vt:lpstr>
      <vt:lpstr>PowerPoint-presentatie</vt:lpstr>
      <vt:lpstr>planning</vt:lpstr>
      <vt:lpstr>presentatie</vt:lpstr>
      <vt:lpstr>PowerPoint-presentatie</vt:lpstr>
      <vt:lpstr>Eisen presentatie</vt:lpstr>
      <vt:lpstr>Presentatie 29 juni en 2 juli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periode 8</dc:title>
  <dc:creator>Jacolien ten Cate</dc:creator>
  <cp:lastModifiedBy>Jacolien ten Cate</cp:lastModifiedBy>
  <cp:revision>2</cp:revision>
  <dcterms:created xsi:type="dcterms:W3CDTF">2021-06-01T13:56:32Z</dcterms:created>
  <dcterms:modified xsi:type="dcterms:W3CDTF">2022-05-30T13:21:57Z</dcterms:modified>
</cp:coreProperties>
</file>