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386" r:id="rId4"/>
    <p:sldId id="388" r:id="rId5"/>
    <p:sldId id="392" r:id="rId6"/>
    <p:sldId id="390" r:id="rId7"/>
    <p:sldId id="407" r:id="rId8"/>
    <p:sldId id="391" r:id="rId9"/>
    <p:sldId id="393" r:id="rId10"/>
    <p:sldId id="394" r:id="rId11"/>
    <p:sldId id="395" r:id="rId12"/>
    <p:sldId id="396" r:id="rId13"/>
    <p:sldId id="397" r:id="rId14"/>
    <p:sldId id="387" r:id="rId15"/>
    <p:sldId id="403" r:id="rId16"/>
    <p:sldId id="400" r:id="rId17"/>
    <p:sldId id="398" r:id="rId18"/>
    <p:sldId id="401" r:id="rId19"/>
    <p:sldId id="404" r:id="rId20"/>
    <p:sldId id="408" r:id="rId21"/>
    <p:sldId id="409" r:id="rId22"/>
    <p:sldId id="410" r:id="rId23"/>
    <p:sldId id="406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22-5-2018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havo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betalen bedragen. 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PIJL-LINKS 8"/>
          <p:cNvSpPr/>
          <p:nvPr/>
        </p:nvSpPr>
        <p:spPr>
          <a:xfrm>
            <a:off x="4559968" y="5939586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LINKS 9"/>
          <p:cNvSpPr/>
          <p:nvPr/>
        </p:nvSpPr>
        <p:spPr>
          <a:xfrm>
            <a:off x="9404684" y="3938334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LINKS 10"/>
          <p:cNvSpPr/>
          <p:nvPr/>
        </p:nvSpPr>
        <p:spPr>
          <a:xfrm>
            <a:off x="3689684" y="161595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68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PIJL-RECHTS 2"/>
          <p:cNvSpPr/>
          <p:nvPr/>
        </p:nvSpPr>
        <p:spPr>
          <a:xfrm>
            <a:off x="2518611" y="1359828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5" y="34221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LINKS 11"/>
          <p:cNvSpPr/>
          <p:nvPr/>
        </p:nvSpPr>
        <p:spPr>
          <a:xfrm>
            <a:off x="5065295" y="6196264"/>
            <a:ext cx="204537" cy="1804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36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RECHTS 7"/>
          <p:cNvSpPr/>
          <p:nvPr/>
        </p:nvSpPr>
        <p:spPr>
          <a:xfrm>
            <a:off x="2851484" y="6184233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RECHTS 8"/>
          <p:cNvSpPr/>
          <p:nvPr/>
        </p:nvSpPr>
        <p:spPr>
          <a:xfrm>
            <a:off x="2454443" y="1655109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4" y="36507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78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betaalde bedragen.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LINKS 7"/>
          <p:cNvSpPr/>
          <p:nvPr/>
        </p:nvSpPr>
        <p:spPr>
          <a:xfrm>
            <a:off x="3645568" y="137820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LINKS 8"/>
          <p:cNvSpPr/>
          <p:nvPr/>
        </p:nvSpPr>
        <p:spPr>
          <a:xfrm>
            <a:off x="9420725" y="3400923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2851484" y="594360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313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 1: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Opdracht is tweedelig.</a:t>
            </a:r>
          </a:p>
          <a:p>
            <a:pPr marL="0" indent="0">
              <a:buNone/>
            </a:pPr>
            <a:r>
              <a:rPr lang="nl-NL" sz="2500" dirty="0" smtClean="0"/>
              <a:t>Deel 1: creëren van overlopende posten op de eindbalans.</a:t>
            </a:r>
          </a:p>
          <a:p>
            <a:pPr marL="0" indent="0">
              <a:buNone/>
            </a:pPr>
            <a:r>
              <a:rPr lang="nl-NL" sz="2500" dirty="0" smtClean="0"/>
              <a:t>Deel 2: opstellen van regels overlopende posten </a:t>
            </a:r>
          </a:p>
          <a:p>
            <a:pPr marL="0" indent="0">
              <a:buNone/>
            </a:pPr>
            <a:r>
              <a:rPr lang="nl-NL" sz="2500" dirty="0" smtClean="0"/>
              <a:t>Afschrijving vind plaats op het gebouw. </a:t>
            </a:r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461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170"/>
          <a:stretch/>
        </p:blipFill>
        <p:spPr>
          <a:xfrm>
            <a:off x="0" y="0"/>
            <a:ext cx="11658600" cy="30078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1625"/>
          <a:stretch/>
        </p:blipFill>
        <p:spPr>
          <a:xfrm>
            <a:off x="0" y="0"/>
            <a:ext cx="11658600" cy="46923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1600" b="23386"/>
          <a:stretch/>
        </p:blipFill>
        <p:spPr>
          <a:xfrm>
            <a:off x="0" y="0"/>
            <a:ext cx="5642811" cy="52578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496" b="17424"/>
          <a:stretch/>
        </p:blipFill>
        <p:spPr>
          <a:xfrm>
            <a:off x="0" y="0"/>
            <a:ext cx="5654842" cy="56668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93" b="14619"/>
          <a:stretch/>
        </p:blipFill>
        <p:spPr>
          <a:xfrm>
            <a:off x="0" y="0"/>
            <a:ext cx="5666874" cy="585937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290" b="11113"/>
          <a:stretch/>
        </p:blipFill>
        <p:spPr>
          <a:xfrm>
            <a:off x="0" y="0"/>
            <a:ext cx="5678905" cy="610001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600" b="5328"/>
          <a:stretch/>
        </p:blipFill>
        <p:spPr>
          <a:xfrm>
            <a:off x="0" y="-1"/>
            <a:ext cx="5642811" cy="6497053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703" b="-283"/>
          <a:stretch/>
        </p:blipFill>
        <p:spPr>
          <a:xfrm>
            <a:off x="0" y="-1"/>
            <a:ext cx="5630779" cy="688206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23560"/>
          <a:stretch/>
        </p:blipFill>
        <p:spPr>
          <a:xfrm>
            <a:off x="0" y="0"/>
            <a:ext cx="11658600" cy="524576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20230"/>
          <a:stretch/>
        </p:blipFill>
        <p:spPr>
          <a:xfrm>
            <a:off x="0" y="0"/>
            <a:ext cx="11658600" cy="5474368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b="14795"/>
          <a:stretch/>
        </p:blipFill>
        <p:spPr>
          <a:xfrm>
            <a:off x="0" y="0"/>
            <a:ext cx="11658600" cy="584734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b="11814"/>
          <a:stretch/>
        </p:blipFill>
        <p:spPr>
          <a:xfrm>
            <a:off x="0" y="0"/>
            <a:ext cx="11658600" cy="6051884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658600" cy="686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62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-1" r="41381" b="-3323"/>
          <a:stretch/>
        </p:blipFill>
        <p:spPr>
          <a:xfrm>
            <a:off x="0" y="0"/>
            <a:ext cx="7146758" cy="42351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7084"/>
          <a:stretch/>
        </p:blipFill>
        <p:spPr>
          <a:xfrm>
            <a:off x="0" y="0"/>
            <a:ext cx="12192000" cy="5293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1527"/>
          <a:stretch/>
        </p:blipFill>
        <p:spPr>
          <a:xfrm>
            <a:off x="0" y="0"/>
            <a:ext cx="12192000" cy="11670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9493"/>
          <a:stretch/>
        </p:blipFill>
        <p:spPr>
          <a:xfrm>
            <a:off x="0" y="0"/>
            <a:ext cx="12192000" cy="16603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9512"/>
          <a:stretch/>
        </p:blipFill>
        <p:spPr>
          <a:xfrm>
            <a:off x="0" y="0"/>
            <a:ext cx="12192000" cy="206943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6890"/>
          <a:stretch/>
        </p:blipFill>
        <p:spPr>
          <a:xfrm>
            <a:off x="0" y="0"/>
            <a:ext cx="12192000" cy="25867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5442"/>
          <a:stretch/>
        </p:blipFill>
        <p:spPr>
          <a:xfrm>
            <a:off x="0" y="0"/>
            <a:ext cx="12192000" cy="305602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4288"/>
          <a:stretch/>
        </p:blipFill>
        <p:spPr>
          <a:xfrm>
            <a:off x="0" y="0"/>
            <a:ext cx="12192000" cy="351322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09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56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 2: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Vorm tweetallen.</a:t>
            </a:r>
          </a:p>
          <a:p>
            <a:pPr marL="0" indent="0">
              <a:buNone/>
            </a:pPr>
            <a:r>
              <a:rPr lang="nl-NL" sz="2500" dirty="0" smtClean="0"/>
              <a:t>Opdracht 2 bestaat uit:</a:t>
            </a:r>
          </a:p>
          <a:p>
            <a:pPr marL="0" indent="0">
              <a:buNone/>
            </a:pPr>
            <a:r>
              <a:rPr lang="nl-NL" sz="2500" dirty="0" smtClean="0"/>
              <a:t>Persoon 1:Creëer het ontvangsten/uitgaven overzicht.</a:t>
            </a:r>
          </a:p>
          <a:p>
            <a:pPr marL="0" indent="0">
              <a:buNone/>
            </a:pPr>
            <a:r>
              <a:rPr lang="nl-NL" sz="2500" dirty="0" smtClean="0"/>
              <a:t>Persoon 2:Creeer het baten/lasten overzicht.</a:t>
            </a:r>
          </a:p>
          <a:p>
            <a:pPr marL="0" indent="0">
              <a:buNone/>
            </a:pPr>
            <a:r>
              <a:rPr lang="nl-NL" sz="2500" dirty="0" smtClean="0"/>
              <a:t>Daarna, controleer elkaar of het gemaakte overzicht klopt.</a:t>
            </a:r>
          </a:p>
          <a:p>
            <a:pPr marL="0" indent="0">
              <a:buNone/>
            </a:pPr>
            <a:r>
              <a:rPr lang="nl-NL" sz="2500" dirty="0" smtClean="0"/>
              <a:t>Maak gebruik van de gevorm regels uit opdracht 1.</a:t>
            </a:r>
          </a:p>
          <a:p>
            <a:pPr marL="0" indent="0">
              <a:buNone/>
            </a:pPr>
            <a:r>
              <a:rPr lang="nl-NL" sz="2500" dirty="0" smtClean="0"/>
              <a:t>12 minuten de tijd.</a:t>
            </a:r>
          </a:p>
          <a:p>
            <a:pPr marL="0" indent="0">
              <a:buNone/>
            </a:pPr>
            <a:r>
              <a:rPr lang="nl-NL" sz="2500" dirty="0" smtClean="0"/>
              <a:t>Afschrijving vind plaats op het gebouw.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516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5115"/>
          <a:stretch/>
        </p:blipFill>
        <p:spPr>
          <a:xfrm>
            <a:off x="-1" y="22226"/>
            <a:ext cx="11285621" cy="308192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69242"/>
          <a:stretch/>
        </p:blipFill>
        <p:spPr>
          <a:xfrm>
            <a:off x="-1" y="4776536"/>
            <a:ext cx="11285621" cy="211187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1279" b="48631"/>
          <a:stretch/>
        </p:blipFill>
        <p:spPr>
          <a:xfrm>
            <a:off x="-1" y="22226"/>
            <a:ext cx="5498433" cy="35270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386" b="45301"/>
          <a:stretch/>
        </p:blipFill>
        <p:spPr>
          <a:xfrm>
            <a:off x="-1" y="22226"/>
            <a:ext cx="5486401" cy="375569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48957"/>
          <a:stretch/>
        </p:blipFill>
        <p:spPr>
          <a:xfrm>
            <a:off x="-1" y="22226"/>
            <a:ext cx="11285621" cy="350474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45532"/>
          <a:stretch/>
        </p:blipFill>
        <p:spPr>
          <a:xfrm>
            <a:off x="-1" y="22226"/>
            <a:ext cx="11285621" cy="373987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41346"/>
          <a:stretch/>
        </p:blipFill>
        <p:spPr>
          <a:xfrm>
            <a:off x="-1" y="22226"/>
            <a:ext cx="11285621" cy="402726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2226"/>
            <a:ext cx="11285621" cy="686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2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462"/>
          <a:stretch/>
        </p:blipFill>
        <p:spPr>
          <a:xfrm>
            <a:off x="0" y="-12032"/>
            <a:ext cx="11285621" cy="16840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45856"/>
          <a:stretch/>
        </p:blipFill>
        <p:spPr>
          <a:xfrm>
            <a:off x="0" y="3135086"/>
            <a:ext cx="11285621" cy="37159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1270" b="69371"/>
          <a:stretch/>
        </p:blipFill>
        <p:spPr>
          <a:xfrm>
            <a:off x="0" y="-12032"/>
            <a:ext cx="5499463" cy="210208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154" b="65374"/>
          <a:stretch/>
        </p:blipFill>
        <p:spPr>
          <a:xfrm>
            <a:off x="1" y="-12032"/>
            <a:ext cx="5512526" cy="237640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9371"/>
          <a:stretch/>
        </p:blipFill>
        <p:spPr>
          <a:xfrm>
            <a:off x="0" y="-12032"/>
            <a:ext cx="11285621" cy="21020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66706"/>
          <a:stretch/>
        </p:blipFill>
        <p:spPr>
          <a:xfrm>
            <a:off x="0" y="-12032"/>
            <a:ext cx="11285621" cy="228496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62328"/>
          <a:stretch/>
        </p:blipFill>
        <p:spPr>
          <a:xfrm>
            <a:off x="0" y="-12032"/>
            <a:ext cx="11285621" cy="258541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032"/>
            <a:ext cx="11285621" cy="686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0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49728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Startopdracht (balans, resultatenoverzicht, liqiditeitsoverzicht) (5-7 min)</a:t>
            </a:r>
          </a:p>
          <a:p>
            <a:r>
              <a:rPr lang="nl-NL" sz="2500" dirty="0" smtClean="0"/>
              <a:t>Uitleg overlopende posten op de eindbalans. (5-7 min)</a:t>
            </a:r>
          </a:p>
          <a:p>
            <a:r>
              <a:rPr lang="nl-NL" sz="2500" dirty="0" smtClean="0"/>
              <a:t>Opdracht 1	(12-15 min)</a:t>
            </a:r>
          </a:p>
          <a:p>
            <a:r>
              <a:rPr lang="nl-NL" sz="2500" dirty="0" smtClean="0"/>
              <a:t>Uitleg resultaten en liqiditeitsoverzicht m.b.t overlopende posten.	(5-7 min)</a:t>
            </a:r>
          </a:p>
          <a:p>
            <a:r>
              <a:rPr lang="nl-NL" sz="2500" dirty="0" smtClean="0"/>
              <a:t>Opdracht 2. 	(12-15 min)</a:t>
            </a:r>
          </a:p>
          <a:p>
            <a:r>
              <a:rPr lang="nl-NL" sz="2500" dirty="0" smtClean="0"/>
              <a:t>Nabespreken opdracht 2. (5-7 min)</a:t>
            </a:r>
          </a:p>
          <a:p>
            <a:r>
              <a:rPr lang="nl-NL" sz="2500" dirty="0" smtClean="0"/>
              <a:t>Verboden woord. (resterende tijd)</a:t>
            </a:r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591926" cy="690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5027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205537" cy="293531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5314"/>
            <a:ext cx="8205536" cy="367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09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99"/>
            <a:ext cx="12192000" cy="454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445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Verboden woord: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Je krijgt een kaartje met daarop het woord wat je moet uitleggen, op het kaartje staan tevens de woorden die je niet mag gebruiken in je uitleg.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8963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0"/>
            <a:ext cx="9657568" cy="1959230"/>
          </a:xfrm>
        </p:spPr>
        <p:txBody>
          <a:bodyPr>
            <a:normAutofit/>
          </a:bodyPr>
          <a:lstStyle/>
          <a:p>
            <a:r>
              <a:rPr lang="nl-NL" sz="3400" dirty="0" smtClean="0"/>
              <a:t/>
            </a:r>
            <a:br>
              <a:rPr lang="nl-NL" sz="3400" dirty="0" smtClean="0"/>
            </a:br>
            <a:r>
              <a:rPr lang="nl-NL" sz="3400" dirty="0" smtClean="0"/>
              <a:t>startopdracht: voetbalvereniging bal op het dak</a:t>
            </a:r>
            <a:endParaRPr lang="nl-NL" sz="3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Leg de strookjes in het juiste overzicht.</a:t>
            </a:r>
          </a:p>
          <a:p>
            <a:pPr marL="0" indent="0">
              <a:buNone/>
            </a:pPr>
            <a:r>
              <a:rPr lang="nl-NL" sz="2500" dirty="0" smtClean="0"/>
              <a:t>6 minuten de tijd.</a:t>
            </a:r>
          </a:p>
          <a:p>
            <a:pPr marL="0" indent="0">
              <a:buNone/>
            </a:pPr>
            <a:r>
              <a:rPr lang="nl-NL" sz="2500" dirty="0" smtClean="0"/>
              <a:t>Ter controle:</a:t>
            </a:r>
          </a:p>
          <a:p>
            <a:pPr marL="0" indent="0">
              <a:buNone/>
            </a:pPr>
            <a:r>
              <a:rPr lang="nl-NL" sz="2500" dirty="0" smtClean="0"/>
              <a:t>Aan het einde moeten alle 3 de overzichten in </a:t>
            </a:r>
            <a:r>
              <a:rPr lang="nl-NL" sz="2500" dirty="0"/>
              <a:t>b</a:t>
            </a:r>
            <a:r>
              <a:rPr lang="nl-NL" sz="2500" dirty="0" smtClean="0"/>
              <a:t>alans zijn.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7248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35326" cy="6852106"/>
          </a:xfrm>
          <a:prstGeom prst="rect">
            <a:avLst/>
          </a:prstGeom>
        </p:spPr>
      </p:pic>
      <p:sp>
        <p:nvSpPr>
          <p:cNvPr id="7" name="PIJL-RECHTS 6"/>
          <p:cNvSpPr/>
          <p:nvPr/>
        </p:nvSpPr>
        <p:spPr>
          <a:xfrm>
            <a:off x="10599821" y="1359569"/>
            <a:ext cx="228600" cy="252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98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345779" cy="6853632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10195590" y="1804068"/>
            <a:ext cx="228600" cy="252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79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863137" cy="686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22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39043" y="3610932"/>
            <a:ext cx="5952957" cy="324706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6316579" cy="3614566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316580" y="1"/>
            <a:ext cx="3922294" cy="4251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Balans links: sportclub linksboven.</a:t>
            </a:r>
          </a:p>
          <a:p>
            <a:r>
              <a:rPr lang="nl-NL" sz="2400" dirty="0" smtClean="0"/>
              <a:t>Balans rechts: sportclub rechtsonder.</a:t>
            </a:r>
          </a:p>
          <a:p>
            <a:r>
              <a:rPr lang="nl-NL" sz="2400" dirty="0" smtClean="0"/>
              <a:t>Beide balansen hebben even veel bezettingen.</a:t>
            </a:r>
          </a:p>
          <a:p>
            <a:r>
              <a:rPr lang="nl-NL" sz="2400" dirty="0" smtClean="0"/>
              <a:t>In beide gevallen willen de penningmeester de contributieverhogen.</a:t>
            </a:r>
          </a:p>
          <a:p>
            <a:endParaRPr lang="nl-NL" sz="2400" dirty="0" smtClean="0"/>
          </a:p>
          <a:p>
            <a:endParaRPr lang="nl-NL" sz="2400" dirty="0"/>
          </a:p>
        </p:txBody>
      </p:sp>
      <p:sp>
        <p:nvSpPr>
          <p:cNvPr id="7" name="Tekstvak 6"/>
          <p:cNvSpPr txBox="1"/>
          <p:nvPr/>
        </p:nvSpPr>
        <p:spPr>
          <a:xfrm>
            <a:off x="363622" y="3453063"/>
            <a:ext cx="56641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Als je mocht kiezen, bij welke sportclub zou je willen zitten gegeven deze balansen?</a:t>
            </a:r>
          </a:p>
          <a:p>
            <a:r>
              <a:rPr lang="nl-NL" sz="2400" dirty="0" smtClean="0"/>
              <a:t>Waarom?</a:t>
            </a:r>
          </a:p>
          <a:p>
            <a:r>
              <a:rPr lang="nl-NL" sz="2400" dirty="0" smtClean="0"/>
              <a:t>Bij welke van de twee balansen zou je eerder akkoord gaan met de contributieverhoging?</a:t>
            </a:r>
            <a:br>
              <a:rPr lang="nl-NL" sz="2400" dirty="0" smtClean="0"/>
            </a:br>
            <a:r>
              <a:rPr lang="nl-NL" sz="2400" dirty="0" smtClean="0"/>
              <a:t>Waarom?</a:t>
            </a:r>
          </a:p>
          <a:p>
            <a:r>
              <a:rPr lang="nl-NL" sz="2400" dirty="0" smtClean="0"/>
              <a:t>Schrijf je antwoorden op.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87983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kas/bank begin </a:t>
            </a:r>
            <a:r>
              <a:rPr lang="nl-NL" dirty="0" smtClean="0">
                <a:sym typeface="Wingdings" panose="05000000000000000000" pitchFamily="2" charset="2"/>
              </a:rPr>
              <a:t> saldo o/u  kas/bank einde.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33" y="2039101"/>
            <a:ext cx="3752850" cy="10953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993" y="3689684"/>
            <a:ext cx="3181350" cy="1066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159" y="5391818"/>
            <a:ext cx="3914775" cy="1123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0564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EV</a:t>
            </a:r>
            <a:r>
              <a:rPr lang="nl-NL" dirty="0" smtClean="0">
                <a:sym typeface="Wingdings" panose="05000000000000000000" pitchFamily="2" charset="2"/>
              </a:rPr>
              <a:t> saldo B/L EV einde.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131" y="2954255"/>
            <a:ext cx="2952750" cy="781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68" y="1426662"/>
            <a:ext cx="4105275" cy="8953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678" y="4422276"/>
            <a:ext cx="4019550" cy="914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61604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2240</TotalTime>
  <Words>326</Words>
  <Application>Microsoft Office PowerPoint</Application>
  <PresentationFormat>Breedbeeld</PresentationFormat>
  <Paragraphs>80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9" baseType="lpstr">
      <vt:lpstr>Arial</vt:lpstr>
      <vt:lpstr>Calibri</vt:lpstr>
      <vt:lpstr>Trebuchet MS</vt:lpstr>
      <vt:lpstr>Wingdings</vt:lpstr>
      <vt:lpstr>Wingdings 3</vt:lpstr>
      <vt:lpstr>Facet</vt:lpstr>
      <vt:lpstr>Beste havo 4. </vt:lpstr>
      <vt:lpstr>Programma aankomende les</vt:lpstr>
      <vt:lpstr> startopdracht: voetbalvereniging bal op het dak</vt:lpstr>
      <vt:lpstr>PowerPoint-presentatie</vt:lpstr>
      <vt:lpstr>PowerPoint-presentatie</vt:lpstr>
      <vt:lpstr>PowerPoint-presentatie</vt:lpstr>
      <vt:lpstr>PowerPoint-presentatie</vt:lpstr>
      <vt:lpstr>Relatie tussen kas/bank begin  saldo o/u  kas/bank einde.</vt:lpstr>
      <vt:lpstr>Relatie tussen EV saldo B/L EV einde.</vt:lpstr>
      <vt:lpstr>Overlopende posten nog te betalen bedragen. </vt:lpstr>
      <vt:lpstr>Overlopende posten vooruit ontvangen bedragen</vt:lpstr>
      <vt:lpstr>Overlopende posten nog te ontvangen bedragen</vt:lpstr>
      <vt:lpstr>Overlopende posten vooruit betaalde bedragen.</vt:lpstr>
      <vt:lpstr>Opdracht 1: </vt:lpstr>
      <vt:lpstr>PowerPoint-presentatie</vt:lpstr>
      <vt:lpstr>PowerPoint-presentatie</vt:lpstr>
      <vt:lpstr>Opdracht 2: </vt:lpstr>
      <vt:lpstr>PowerPoint-presentatie</vt:lpstr>
      <vt:lpstr>PowerPoint-presentatie</vt:lpstr>
      <vt:lpstr>PowerPoint-presentatie</vt:lpstr>
      <vt:lpstr>PowerPoint-presentatie</vt:lpstr>
      <vt:lpstr>PowerPoint-presentatie</vt:lpstr>
      <vt:lpstr>Verboden woord: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200</cp:revision>
  <dcterms:created xsi:type="dcterms:W3CDTF">2017-01-22T09:51:43Z</dcterms:created>
  <dcterms:modified xsi:type="dcterms:W3CDTF">2018-05-22T11:58:19Z</dcterms:modified>
</cp:coreProperties>
</file>