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386" r:id="rId4"/>
    <p:sldId id="388" r:id="rId5"/>
    <p:sldId id="387" r:id="rId6"/>
    <p:sldId id="389" r:id="rId7"/>
    <p:sldId id="391" r:id="rId8"/>
    <p:sldId id="392" r:id="rId9"/>
    <p:sldId id="393" r:id="rId10"/>
    <p:sldId id="394" r:id="rId11"/>
    <p:sldId id="395" r:id="rId12"/>
    <p:sldId id="396" r:id="rId13"/>
    <p:sldId id="397" r:id="rId14"/>
    <p:sldId id="390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26-5-2018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4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9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hebben we deze overlopende posten op de begin balans?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92705"/>
            <a:ext cx="8596668" cy="4248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Nog te ontvangen bedragen op de begin balans, wat betekend dit voor de toekomst voor onze ontvangsten/baten?</a:t>
            </a:r>
          </a:p>
          <a:p>
            <a:r>
              <a:rPr lang="nl-NL" sz="2500" dirty="0" smtClean="0"/>
              <a:t>Vooruit ontvangen bedragen op de begin balans, wat betekend dit voor de toekomst voor onze ontvangsten/baten?</a:t>
            </a:r>
          </a:p>
          <a:p>
            <a:r>
              <a:rPr lang="nl-NL" sz="2500" dirty="0" smtClean="0"/>
              <a:t>nog te betalen bedragen op de begin balans, wat betekend dit voor de toekomst voor onze uitgaven/lasten?</a:t>
            </a:r>
          </a:p>
          <a:p>
            <a:r>
              <a:rPr lang="nl-NL" sz="2500" dirty="0" smtClean="0"/>
              <a:t>Vooruit betaalde bedragen op de begin balans, wat betekend dit voor de toekomst voor onze uitgaven/lasten?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1866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15 minuten de tijd.</a:t>
            </a:r>
          </a:p>
          <a:p>
            <a:pPr marL="0" indent="0">
              <a:buNone/>
            </a:pPr>
            <a:r>
              <a:rPr lang="nl-NL" sz="2500" dirty="0" smtClean="0"/>
              <a:t>Deel 1: werk alleen de overlopende posten op de beginbalans weg </a:t>
            </a:r>
          </a:p>
          <a:p>
            <a:pPr marL="0" indent="0">
              <a:buNone/>
            </a:pPr>
            <a:r>
              <a:rPr lang="nl-NL" sz="2500" dirty="0" smtClean="0"/>
              <a:t>Deel 2: werk de verlopende posten op de begin balans weg gegeven bepaalde baten/ontvangsten.</a:t>
            </a:r>
          </a:p>
          <a:p>
            <a:pPr marL="0" indent="0">
              <a:buNone/>
            </a:pPr>
            <a:r>
              <a:rPr lang="nl-NL" sz="2500" dirty="0" smtClean="0"/>
              <a:t>Deel 3: creëer een de posten op de ontvangsten/uitgaven en baten/lasten overzichten gegeven de begin en eindbalans.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18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459"/>
          <a:stretch/>
        </p:blipFill>
        <p:spPr>
          <a:xfrm>
            <a:off x="0" y="0"/>
            <a:ext cx="12192000" cy="1251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250" b="31914"/>
          <a:stretch/>
        </p:blipFill>
        <p:spPr>
          <a:xfrm>
            <a:off x="0" y="0"/>
            <a:ext cx="5943600" cy="246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585"/>
          <a:stretch/>
        </p:blipFill>
        <p:spPr>
          <a:xfrm>
            <a:off x="0" y="0"/>
            <a:ext cx="12192000" cy="2514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" r="51447" b="-302"/>
          <a:stretch/>
        </p:blipFill>
        <p:spPr>
          <a:xfrm>
            <a:off x="0" y="-1"/>
            <a:ext cx="5919537" cy="36335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2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59581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650816" y="19187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10975416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609316" y="2839164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10975416" y="28585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6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32324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001111" y="1930400"/>
            <a:ext cx="324852" cy="153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9884553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001111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9951336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1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91926" cy="69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05537" cy="2935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5314"/>
            <a:ext cx="8205536" cy="36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Terugblik vorige les(wat weten we nog van vorige les over overlopende posten) (5 min)</a:t>
            </a:r>
          </a:p>
          <a:p>
            <a:r>
              <a:rPr lang="nl-NL" sz="2500" dirty="0" smtClean="0"/>
              <a:t>Startopdracht financiële feiten(10 min)</a:t>
            </a:r>
          </a:p>
          <a:p>
            <a:r>
              <a:rPr lang="nl-NL" sz="2500" dirty="0" smtClean="0"/>
              <a:t>Theorie: begin naar eindbalans via baten/lasten en ontvangsten/uitgaven.</a:t>
            </a:r>
          </a:p>
          <a:p>
            <a:r>
              <a:rPr lang="nl-NL" sz="2500" dirty="0" smtClean="0"/>
              <a:t>Opdracht 2 wegwerken van overlopende posten (15 min)</a:t>
            </a:r>
          </a:p>
          <a:p>
            <a:r>
              <a:rPr lang="nl-NL" sz="2500" dirty="0" smtClean="0"/>
              <a:t>Afsluitende opdracht groter/kleiner.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12192000" cy="45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komen we in de problemen?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niet weten op welke zijde van de balans de overlopende posten komen te staan?</a:t>
            </a:r>
          </a:p>
          <a:p>
            <a:r>
              <a:rPr lang="nl-NL" sz="2500" dirty="0" smtClean="0"/>
              <a:t>Als we niet weten wat erop het overzicht van ontvangsten uitgaven staat </a:t>
            </a:r>
            <a:endParaRPr lang="nl-NL" sz="2500" dirty="0"/>
          </a:p>
          <a:p>
            <a:r>
              <a:rPr lang="nl-NL" sz="2500" dirty="0" smtClean="0"/>
              <a:t>In </a:t>
            </a:r>
            <a:r>
              <a:rPr lang="nl-NL" sz="2500" dirty="0" smtClean="0"/>
              <a:t>het verlengde als we niet weten wat op het baten/lasten overzicht staat.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344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Jullie krijgen een twee A4tjes met daarop de woorden GROTER of KLEINER. Er wordt vervolgens een vraag gesteld waarop het antwoord groter of kleiner is.</a:t>
            </a:r>
          </a:p>
          <a:p>
            <a:r>
              <a:rPr lang="nl-NL" sz="2500" dirty="0" smtClean="0"/>
              <a:t>Je kiest het antwoord door het A4tje met jou gekozen antwoord omhoog te houden.</a:t>
            </a:r>
          </a:p>
          <a:p>
            <a:r>
              <a:rPr lang="nl-NL" sz="2500" dirty="0" smtClean="0"/>
              <a:t>Als je een fout maakt ben je af, mag je de opvolgende ronde niet meer mee spelen totdat er 1 speler over is.</a:t>
            </a:r>
          </a:p>
          <a:p>
            <a:r>
              <a:rPr lang="nl-NL" sz="2500" dirty="0" smtClean="0"/>
              <a:t>Per ronde worden de vragen moeilijker.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91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" y="0"/>
            <a:ext cx="11189370" cy="6749716"/>
          </a:xfrm>
        </p:spPr>
        <p:txBody>
          <a:bodyPr>
            <a:normAutofit/>
          </a:bodyPr>
          <a:lstStyle/>
          <a:p>
            <a:r>
              <a:rPr lang="nl-NL" sz="2300" b="1" dirty="0" smtClean="0"/>
              <a:t>Alle vragen hebben betrekking op dit jaar!</a:t>
            </a:r>
          </a:p>
          <a:p>
            <a:r>
              <a:rPr lang="nl-NL" sz="2300" b="1" dirty="0" smtClean="0"/>
              <a:t>Vooruitbetaalde bedragen begin balans maken de lasten ….. </a:t>
            </a:r>
            <a:r>
              <a:rPr lang="nl-NL" sz="2300" b="1" dirty="0" smtClean="0"/>
              <a:t>Dan </a:t>
            </a:r>
            <a:r>
              <a:rPr lang="nl-NL" sz="2300" b="1" dirty="0"/>
              <a:t>u</a:t>
            </a:r>
            <a:r>
              <a:rPr lang="nl-NL" sz="2300" b="1" dirty="0" smtClean="0"/>
              <a:t>itgaven</a:t>
            </a:r>
            <a:r>
              <a:rPr lang="nl-NL" sz="2300" b="1" dirty="0" smtClean="0"/>
              <a:t>.</a:t>
            </a:r>
          </a:p>
          <a:p>
            <a:r>
              <a:rPr lang="nl-NL" sz="2300" b="1" dirty="0" smtClean="0"/>
              <a:t>Groter! (tenslotte je hebt al betaald, de lasten komen dit jaar)</a:t>
            </a:r>
          </a:p>
          <a:p>
            <a:r>
              <a:rPr lang="nl-NL" sz="2300" b="1" dirty="0" smtClean="0"/>
              <a:t>Nog te betalen bedragen begin balans  maken de uitgaven </a:t>
            </a:r>
            <a:r>
              <a:rPr lang="nl-NL" sz="2300" b="1" dirty="0" smtClean="0"/>
              <a:t>…. dan lasten</a:t>
            </a:r>
            <a:r>
              <a:rPr lang="nl-NL" sz="2300" b="1" dirty="0" smtClean="0"/>
              <a:t>.</a:t>
            </a:r>
          </a:p>
          <a:p>
            <a:r>
              <a:rPr lang="nl-NL" sz="2300" b="1" dirty="0" smtClean="0"/>
              <a:t>Groter! (tenslotte, je moet nog betalen, terwijl de lasten al zijn geweest)</a:t>
            </a:r>
          </a:p>
          <a:p>
            <a:r>
              <a:rPr lang="nl-NL" sz="2300" b="1" dirty="0"/>
              <a:t>Vooruitbetaalde bedragen </a:t>
            </a:r>
            <a:r>
              <a:rPr lang="nl-NL" sz="2300" b="1" dirty="0" smtClean="0"/>
              <a:t>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lasten …. </a:t>
            </a:r>
            <a:r>
              <a:rPr lang="nl-NL" sz="2300" b="1" dirty="0" smtClean="0"/>
              <a:t>Dan uitgaven</a:t>
            </a:r>
            <a:r>
              <a:rPr lang="nl-NL" sz="2300" b="1" dirty="0" smtClean="0"/>
              <a:t>.</a:t>
            </a:r>
          </a:p>
          <a:p>
            <a:r>
              <a:rPr lang="nl-NL" sz="2300" b="1" dirty="0" smtClean="0"/>
              <a:t>kleiner! (tenslotte, je hebt al betaald voor lasten van volgend jaar)</a:t>
            </a:r>
          </a:p>
          <a:p>
            <a:r>
              <a:rPr lang="nl-NL" sz="2300" b="1" dirty="0" smtClean="0"/>
              <a:t>Nog te betalen bedragen 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uitgaven ….. </a:t>
            </a:r>
            <a:r>
              <a:rPr lang="nl-NL" sz="2300" b="1" dirty="0" smtClean="0"/>
              <a:t>Dan lasten</a:t>
            </a:r>
            <a:r>
              <a:rPr lang="nl-NL" sz="2300" b="1" dirty="0" smtClean="0"/>
              <a:t>.</a:t>
            </a:r>
          </a:p>
          <a:p>
            <a:r>
              <a:rPr lang="nl-NL" sz="2300" b="1" dirty="0" smtClean="0"/>
              <a:t>kleiner!(tenslotte, je moet nog betalen terwijl de lasten al zijn geweest)</a:t>
            </a:r>
          </a:p>
          <a:p>
            <a:r>
              <a:rPr lang="nl-NL" sz="2300" b="1" dirty="0" smtClean="0"/>
              <a:t>Nog te ontvangen bedragen begin balans maken de baten </a:t>
            </a:r>
            <a:r>
              <a:rPr lang="nl-NL" sz="2300" b="1" dirty="0" smtClean="0"/>
              <a:t>… Dan ontvangsten</a:t>
            </a:r>
            <a:r>
              <a:rPr lang="nl-NL" sz="2300" b="1" dirty="0" smtClean="0"/>
              <a:t>.</a:t>
            </a:r>
          </a:p>
          <a:p>
            <a:r>
              <a:rPr lang="nl-NL" sz="2300" b="1" dirty="0" smtClean="0"/>
              <a:t>Kleiner! (tenslotte, je ontvangt nog geld wat betrekking heeft op vorige jaar)</a:t>
            </a:r>
          </a:p>
          <a:p>
            <a:r>
              <a:rPr lang="nl-NL" sz="2300" b="1" dirty="0" smtClean="0"/>
              <a:t>Vooruit ontvangen bedragen eind balans maken de ontvangsten …. </a:t>
            </a:r>
            <a:r>
              <a:rPr lang="nl-NL" sz="2300" b="1" dirty="0" smtClean="0"/>
              <a:t>Dan baten</a:t>
            </a:r>
            <a:r>
              <a:rPr lang="nl-NL" sz="2300" b="1" dirty="0" smtClean="0"/>
              <a:t>)</a:t>
            </a:r>
          </a:p>
          <a:p>
            <a:r>
              <a:rPr lang="nl-NL" sz="2300" b="1" dirty="0" smtClean="0"/>
              <a:t>Groter! (tenslotte, je hebt al geld ontvangen voor baten van volgend jaar).</a:t>
            </a:r>
          </a:p>
          <a:p>
            <a:endParaRPr lang="nl-NL" sz="2300" b="1" dirty="0" smtClean="0"/>
          </a:p>
          <a:p>
            <a:endParaRPr lang="nl-NL" sz="2300" b="1" dirty="0"/>
          </a:p>
          <a:p>
            <a:endParaRPr lang="nl-NL" sz="2300" b="1" dirty="0"/>
          </a:p>
        </p:txBody>
      </p:sp>
    </p:spTree>
    <p:extLst>
      <p:ext uri="{BB962C8B-B14F-4D97-AF65-F5344CB8AC3E}">
        <p14:creationId xmlns:p14="http://schemas.microsoft.com/office/powerpoint/2010/main" val="476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441" y="252663"/>
            <a:ext cx="10647947" cy="5788699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Vooruitbetaalde huur 200 begin balans, huuruitgaven 4900, de huurlasten zijn …. Dan 5000.</a:t>
            </a:r>
          </a:p>
          <a:p>
            <a:r>
              <a:rPr lang="nl-NL" sz="2400" b="1" dirty="0" smtClean="0"/>
              <a:t>Groter! (ik heb 4900, en had al 200 vooruit betaald, lasten van 5100)</a:t>
            </a:r>
          </a:p>
          <a:p>
            <a:r>
              <a:rPr lang="nl-NL" sz="2400" b="1" dirty="0" smtClean="0"/>
              <a:t>Vooruit ontvangen contributie 300 eind balans, contributieontvangsten 4000, de contributiebaten zijn …. Dan 4200</a:t>
            </a:r>
          </a:p>
          <a:p>
            <a:r>
              <a:rPr lang="nl-NL" sz="2400" b="1" dirty="0" smtClean="0"/>
              <a:t>Kleiner! (ik heb 300 al ontvangen voor volgend jaar, 4000 in totaal ontvangen, de baten waren dus 3700)</a:t>
            </a:r>
          </a:p>
          <a:p>
            <a:r>
              <a:rPr lang="nl-NL" sz="2400" b="1" dirty="0" smtClean="0"/>
              <a:t>Nog te ontvangen subsidie 200 begin balans, subsidiebaten 2900, de subsidieontvangsten zijn …. Dan 2800.</a:t>
            </a:r>
          </a:p>
          <a:p>
            <a:r>
              <a:rPr lang="nl-NL" sz="2400" b="1" dirty="0" smtClean="0"/>
              <a:t>Groter! (ik zou 2900 moeten krijgen, plus de subsidie van vorige jaar dus 3100)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58807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53" y="0"/>
            <a:ext cx="9444789" cy="1930400"/>
          </a:xfrm>
        </p:spPr>
        <p:txBody>
          <a:bodyPr/>
          <a:lstStyle/>
          <a:p>
            <a:r>
              <a:rPr lang="nl-NL" dirty="0" smtClean="0"/>
              <a:t>Tot slot, de </a:t>
            </a:r>
            <a:r>
              <a:rPr lang="nl-NL" dirty="0" err="1" smtClean="0"/>
              <a:t>superduperlastigepastige</a:t>
            </a:r>
            <a:r>
              <a:rPr lang="nl-NL" dirty="0" smtClean="0"/>
              <a:t>-ronde.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757989"/>
            <a:ext cx="10756231" cy="5847348"/>
          </a:xfrm>
        </p:spPr>
        <p:txBody>
          <a:bodyPr>
            <a:normAutofit/>
          </a:bodyPr>
          <a:lstStyle/>
          <a:p>
            <a:r>
              <a:rPr lang="nl-NL" sz="2200" b="1" dirty="0" smtClean="0"/>
              <a:t>Vooruit betaalde rente 300 begin balans, vooruit betaalde rente 400 eind balans rentelasten 5000, de rente uitgaven zijn …. Dan 5000</a:t>
            </a:r>
          </a:p>
          <a:p>
            <a:r>
              <a:rPr lang="nl-NL" sz="2200" b="1" dirty="0" smtClean="0"/>
              <a:t>Groter! We hadden 5000 moeten betalen, maar hadden 300 euro al betaald, maar hebben 400 euro extra betaald dus 5000-300+400=5100 rente-uitgaven.</a:t>
            </a:r>
          </a:p>
          <a:p>
            <a:r>
              <a:rPr lang="nl-NL" sz="2200" b="1" dirty="0" smtClean="0"/>
              <a:t>Vooruit ontvangen subsidie 500 begin balans, nog te ontvangen subsidie 300 eind balans, ontvangen subsidie 4000, de subsidiebaten zijn ….. Dan 3801.</a:t>
            </a:r>
          </a:p>
          <a:p>
            <a:r>
              <a:rPr lang="nl-NL" sz="2200" b="1" dirty="0" smtClean="0"/>
              <a:t>Groter! De baten zouden bij gelijktijdig ontvangen 4000, maar 500 al vorige jaar ontvangen en 300 minder gekregen dan we hadden moeten krijgen. Dus 4000+500+300 = 4800</a:t>
            </a:r>
          </a:p>
          <a:p>
            <a:r>
              <a:rPr lang="nl-NL" sz="2200" b="1" dirty="0" smtClean="0"/>
              <a:t>Nog te betalen huur 200 begin balans, nog te betalen huur 300 eindbalans, huuruitgaven 4000, de huurlasten zijn …. Dan 4099.</a:t>
            </a:r>
          </a:p>
          <a:p>
            <a:r>
              <a:rPr lang="nl-NL" sz="2200" b="1" dirty="0" smtClean="0"/>
              <a:t>Groter! 4000 betaald, 200 daarvan is van vorige periode, 300 te weinig betaald voor deze periode is 4000-200 + 300 = 4100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187093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terugblik vorige les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Vul het uitgedeelde formulier in.</a:t>
            </a:r>
          </a:p>
          <a:p>
            <a:pPr marL="0" indent="0">
              <a:buNone/>
            </a:pPr>
            <a:r>
              <a:rPr lang="nl-NL" sz="2800" dirty="0"/>
              <a:t>De </a:t>
            </a:r>
            <a:r>
              <a:rPr lang="nl-NL" sz="2800" dirty="0" smtClean="0"/>
              <a:t>leerling </a:t>
            </a:r>
            <a:r>
              <a:rPr lang="nl-NL" sz="2800" dirty="0"/>
              <a:t>die het duidelijkst kan formuleren welke voorkennis </a:t>
            </a:r>
            <a:r>
              <a:rPr lang="nl-NL" sz="2800" dirty="0" smtClean="0"/>
              <a:t>benodigd is en waarom wint het opruimlied.</a:t>
            </a:r>
          </a:p>
          <a:p>
            <a:pPr marL="0" indent="0">
              <a:buNone/>
            </a:pPr>
            <a:r>
              <a:rPr lang="nl-NL" sz="2800" dirty="0" smtClean="0"/>
              <a:t> 5</a:t>
            </a:r>
            <a:r>
              <a:rPr lang="nl-NL" sz="2500" dirty="0" smtClean="0"/>
              <a:t>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Vakinhoudelijke kennis, wat moeten we weten voor overlopende posten?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1930401"/>
            <a:ext cx="9129623" cy="4110962"/>
          </a:xfrm>
        </p:spPr>
        <p:txBody>
          <a:bodyPr>
            <a:noAutofit/>
          </a:bodyPr>
          <a:lstStyle/>
          <a:p>
            <a:r>
              <a:rPr lang="nl-NL" sz="2200" dirty="0" smtClean="0"/>
              <a:t>Kennis van Overzicht van baten/lasten.</a:t>
            </a:r>
            <a:r>
              <a:rPr lang="nl-NL" sz="2200" dirty="0"/>
              <a:t>	</a:t>
            </a:r>
            <a:r>
              <a:rPr lang="nl-NL" sz="2200" dirty="0" smtClean="0"/>
              <a:t>			Waarom?</a:t>
            </a:r>
          </a:p>
          <a:p>
            <a:r>
              <a:rPr lang="nl-NL" sz="2200" dirty="0" smtClean="0"/>
              <a:t>Geeft aan hoeveel we hadden moeten ontvangen.</a:t>
            </a:r>
          </a:p>
          <a:p>
            <a:r>
              <a:rPr lang="nl-NL" sz="2200" dirty="0" smtClean="0"/>
              <a:t>Kennis van Overzicht van ontvangsten/uitgaven.		Waarom?</a:t>
            </a:r>
          </a:p>
          <a:p>
            <a:r>
              <a:rPr lang="nl-NL" sz="2200" dirty="0" smtClean="0"/>
              <a:t>Geeft aan hoeveel we hebben ontvangen.</a:t>
            </a:r>
          </a:p>
          <a:p>
            <a:r>
              <a:rPr lang="nl-NL" sz="2200" dirty="0" smtClean="0"/>
              <a:t>Kennis van beginbalans.								Waarom?</a:t>
            </a:r>
          </a:p>
          <a:p>
            <a:r>
              <a:rPr lang="nl-NL" sz="2200" dirty="0" smtClean="0"/>
              <a:t>Geeft aan of we nog vooruit ontvangen / nog te ontvangen bedragen hebben die mogelijke verschillen kunnen verklaren tussen baten/ontvangsten.</a:t>
            </a:r>
          </a:p>
          <a:p>
            <a:r>
              <a:rPr lang="nl-NL" sz="2200" dirty="0" smtClean="0"/>
              <a:t>Kennis van eindbalans									Waarom?</a:t>
            </a:r>
          </a:p>
          <a:p>
            <a:r>
              <a:rPr lang="nl-NL" sz="2200" dirty="0" smtClean="0"/>
              <a:t>Als er een verschil is tussen baten/ontvangsten, die niet verklaard kan worden door de begin balans, ontstaan er overlopende posten.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408196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startopdracht: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Deel 1: bedenk verschillende financiële feiten die betrekking hebben de verschillende overzichten. (4 min)</a:t>
            </a:r>
          </a:p>
          <a:p>
            <a:pPr marL="0" indent="0">
              <a:buNone/>
            </a:pPr>
            <a:r>
              <a:rPr lang="nl-NL" sz="2500" dirty="0" smtClean="0"/>
              <a:t>Deel 2: verwerk de financiële feiten correct boekhoudkundig. (6 min)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6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68443"/>
            <a:ext cx="9153686" cy="5872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Financieel feit die betrekking heeft op de balans het overzicht van ontvangsten en uitgaven en overzicht van baten en lasten?</a:t>
            </a:r>
          </a:p>
          <a:p>
            <a:r>
              <a:rPr lang="nl-NL" sz="2500" dirty="0" smtClean="0"/>
              <a:t>Contributie/huur/rente/subsidie.</a:t>
            </a:r>
          </a:p>
          <a:p>
            <a:r>
              <a:rPr lang="nl-NL" sz="2500" dirty="0" smtClean="0"/>
              <a:t>Ontvangsten/uitgaven beïnvloeden?</a:t>
            </a:r>
          </a:p>
          <a:p>
            <a:r>
              <a:rPr lang="nl-NL" sz="2500" dirty="0" smtClean="0"/>
              <a:t>Kas/bank</a:t>
            </a:r>
          </a:p>
          <a:p>
            <a:r>
              <a:rPr lang="nl-NL" sz="2500" dirty="0" smtClean="0"/>
              <a:t> baten/lasten beïnvloeden?</a:t>
            </a:r>
          </a:p>
          <a:p>
            <a:r>
              <a:rPr lang="nl-NL" sz="2500" dirty="0" smtClean="0"/>
              <a:t>Eigen vermogen.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</a:t>
            </a:r>
            <a:r>
              <a:rPr lang="nl-NL" sz="2500" dirty="0"/>
              <a:t>overzicht van ontvangsten en </a:t>
            </a:r>
            <a:r>
              <a:rPr lang="nl-NL" sz="2500" dirty="0" smtClean="0"/>
              <a:t>uitgaven?</a:t>
            </a:r>
          </a:p>
          <a:p>
            <a:r>
              <a:rPr lang="nl-NL" sz="2500" dirty="0" smtClean="0"/>
              <a:t>Aflossen.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overzicht </a:t>
            </a:r>
            <a:r>
              <a:rPr lang="nl-NL" sz="2500" dirty="0"/>
              <a:t>van baten en lasten?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694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623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808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3755</TotalTime>
  <Words>997</Words>
  <Application>Microsoft Office PowerPoint</Application>
  <PresentationFormat>Breedbeeld</PresentationFormat>
  <Paragraphs>117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les</vt:lpstr>
      <vt:lpstr> terugblik vorige les</vt:lpstr>
      <vt:lpstr>Vakinhoudelijke kennis, wat moeten we weten voor overlopende posten?</vt:lpstr>
      <vt:lpstr>startopdracht: 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Nu hebben we deze overlopende posten op de begin balans?</vt:lpstr>
      <vt:lpstr>Opdracht 2: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Wanneer komen we in de problemen?</vt:lpstr>
      <vt:lpstr>EINDOPDRACHT</vt:lpstr>
      <vt:lpstr>PowerPoint-presentatie</vt:lpstr>
      <vt:lpstr>PowerPoint-presentatie</vt:lpstr>
      <vt:lpstr>Tot slot, de superduperlastigepastige-ronde.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221</cp:revision>
  <dcterms:created xsi:type="dcterms:W3CDTF">2017-01-22T09:51:43Z</dcterms:created>
  <dcterms:modified xsi:type="dcterms:W3CDTF">2018-05-26T13:06:07Z</dcterms:modified>
</cp:coreProperties>
</file>