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302" r:id="rId4"/>
    <p:sldId id="303" r:id="rId5"/>
    <p:sldId id="304" r:id="rId6"/>
    <p:sldId id="305" r:id="rId7"/>
    <p:sldId id="306" r:id="rId8"/>
    <p:sldId id="307" r:id="rId9"/>
    <p:sldId id="301" r:id="rId10"/>
    <p:sldId id="308" r:id="rId11"/>
    <p:sldId id="300" r:id="rId12"/>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3" d="100"/>
          <a:sy n="73" d="100"/>
        </p:scale>
        <p:origin x="61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D7187F94-AEE5-4D34-9099-DD17C2BEE21E}" type="datetimeFigureOut">
              <a:rPr lang="nl-NL" smtClean="0"/>
              <a:t>14-6-2018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371051809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D7187F94-AEE5-4D34-9099-DD17C2BEE21E}" type="datetimeFigureOut">
              <a:rPr lang="nl-NL" smtClean="0"/>
              <a:t>14-6-2018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152167579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D7187F94-AEE5-4D34-9099-DD17C2BEE21E}" type="datetimeFigureOut">
              <a:rPr lang="nl-NL" smtClean="0"/>
              <a:t>14-6-2018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287819966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D7187F94-AEE5-4D34-9099-DD17C2BEE21E}" type="datetimeFigureOut">
              <a:rPr lang="nl-NL" smtClean="0"/>
              <a:t>14-6-2018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285977966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Tekststijl van het model bewerken</a:t>
            </a:r>
          </a:p>
        </p:txBody>
      </p:sp>
      <p:sp>
        <p:nvSpPr>
          <p:cNvPr id="4" name="Tijdelijke aanduiding voor datum 3"/>
          <p:cNvSpPr>
            <a:spLocks noGrp="1"/>
          </p:cNvSpPr>
          <p:nvPr>
            <p:ph type="dt" sz="half" idx="10"/>
          </p:nvPr>
        </p:nvSpPr>
        <p:spPr/>
        <p:txBody>
          <a:bodyPr/>
          <a:lstStyle/>
          <a:p>
            <a:fld id="{D7187F94-AEE5-4D34-9099-DD17C2BEE21E}" type="datetimeFigureOut">
              <a:rPr lang="nl-NL" smtClean="0"/>
              <a:t>14-6-2018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4663211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D7187F94-AEE5-4D34-9099-DD17C2BEE21E}" type="datetimeFigureOut">
              <a:rPr lang="nl-NL" smtClean="0"/>
              <a:t>14-6-2018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147480258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D7187F94-AEE5-4D34-9099-DD17C2BEE21E}" type="datetimeFigureOut">
              <a:rPr lang="nl-NL" smtClean="0"/>
              <a:t>14-6-2018</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51087974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D7187F94-AEE5-4D34-9099-DD17C2BEE21E}" type="datetimeFigureOut">
              <a:rPr lang="nl-NL" smtClean="0"/>
              <a:t>14-6-2018</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33368955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D7187F94-AEE5-4D34-9099-DD17C2BEE21E}" type="datetimeFigureOut">
              <a:rPr lang="nl-NL" smtClean="0"/>
              <a:t>14-6-2018</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219155850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D7187F94-AEE5-4D34-9099-DD17C2BEE21E}" type="datetimeFigureOut">
              <a:rPr lang="nl-NL" smtClean="0"/>
              <a:t>14-6-2018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15587264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D7187F94-AEE5-4D34-9099-DD17C2BEE21E}" type="datetimeFigureOut">
              <a:rPr lang="nl-NL" smtClean="0"/>
              <a:t>14-6-2018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A30381-173C-4F9C-B1CB-03E193C35847}" type="slidenum">
              <a:rPr lang="nl-NL" smtClean="0"/>
              <a:t>‹nr.›</a:t>
            </a:fld>
            <a:endParaRPr lang="nl-NL"/>
          </a:p>
        </p:txBody>
      </p:sp>
    </p:spTree>
    <p:extLst>
      <p:ext uri="{BB962C8B-B14F-4D97-AF65-F5344CB8AC3E}">
        <p14:creationId xmlns:p14="http://schemas.microsoft.com/office/powerpoint/2010/main" val="5270300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7187F94-AEE5-4D34-9099-DD17C2BEE21E}" type="datetimeFigureOut">
              <a:rPr lang="nl-NL" smtClean="0"/>
              <a:t>14-6-2018</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2A30381-173C-4F9C-B1CB-03E193C35847}" type="slidenum">
              <a:rPr lang="nl-NL" smtClean="0"/>
              <a:t>‹nr.›</a:t>
            </a:fld>
            <a:endParaRPr lang="nl-NL"/>
          </a:p>
        </p:txBody>
      </p:sp>
    </p:spTree>
    <p:extLst>
      <p:ext uri="{BB962C8B-B14F-4D97-AF65-F5344CB8AC3E}">
        <p14:creationId xmlns:p14="http://schemas.microsoft.com/office/powerpoint/2010/main" val="429066006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b="1" dirty="0" smtClean="0">
                <a:solidFill>
                  <a:srgbClr val="002060"/>
                </a:solidFill>
              </a:rPr>
              <a:t>Arbo en Wetgeving</a:t>
            </a:r>
            <a:endParaRPr lang="nl-NL" b="1" dirty="0">
              <a:solidFill>
                <a:srgbClr val="002060"/>
              </a:solidFill>
            </a:endParaRPr>
          </a:p>
        </p:txBody>
      </p:sp>
      <p:sp>
        <p:nvSpPr>
          <p:cNvPr id="3" name="Ondertitel 2"/>
          <p:cNvSpPr>
            <a:spLocks noGrp="1"/>
          </p:cNvSpPr>
          <p:nvPr>
            <p:ph type="subTitle" idx="1"/>
          </p:nvPr>
        </p:nvSpPr>
        <p:spPr/>
        <p:txBody>
          <a:bodyPr/>
          <a:lstStyle/>
          <a:p>
            <a:r>
              <a:rPr lang="nl-NL" dirty="0" smtClean="0"/>
              <a:t>Communicatie m.b.t. spoed</a:t>
            </a:r>
          </a:p>
          <a:p>
            <a:r>
              <a:rPr lang="nl-NL" dirty="0"/>
              <a:t>T</a:t>
            </a:r>
            <a:r>
              <a:rPr lang="nl-NL" dirty="0" smtClean="0"/>
              <a:t>uchtzaak ontleden</a:t>
            </a:r>
            <a:endParaRPr lang="nl-NL" dirty="0"/>
          </a:p>
        </p:txBody>
      </p:sp>
    </p:spTree>
    <p:extLst>
      <p:ext uri="{BB962C8B-B14F-4D97-AF65-F5344CB8AC3E}">
        <p14:creationId xmlns:p14="http://schemas.microsoft.com/office/powerpoint/2010/main" val="61026111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002060"/>
                </a:solidFill>
              </a:rPr>
              <a:t>Opdracht</a:t>
            </a:r>
            <a:endParaRPr lang="nl-NL" b="1" dirty="0">
              <a:solidFill>
                <a:srgbClr val="002060"/>
              </a:solidFill>
            </a:endParaRPr>
          </a:p>
        </p:txBody>
      </p:sp>
      <p:sp>
        <p:nvSpPr>
          <p:cNvPr id="3" name="Tijdelijke aanduiding voor inhoud 2"/>
          <p:cNvSpPr>
            <a:spLocks noGrp="1"/>
          </p:cNvSpPr>
          <p:nvPr>
            <p:ph idx="1"/>
          </p:nvPr>
        </p:nvSpPr>
        <p:spPr/>
        <p:txBody>
          <a:bodyPr/>
          <a:lstStyle/>
          <a:p>
            <a:pPr marL="0" indent="0">
              <a:buNone/>
            </a:pPr>
            <a:r>
              <a:rPr lang="nl-NL" dirty="0"/>
              <a:t>Ontleed in tweetallen een tuchtzaak, bespreek de volgende zaken:</a:t>
            </a:r>
          </a:p>
          <a:p>
            <a:r>
              <a:rPr lang="nl-NL" dirty="0"/>
              <a:t>Wie is de beklaagde</a:t>
            </a:r>
          </a:p>
          <a:p>
            <a:r>
              <a:rPr lang="nl-NL" dirty="0"/>
              <a:t>Wie is de klager</a:t>
            </a:r>
          </a:p>
          <a:p>
            <a:r>
              <a:rPr lang="nl-NL" dirty="0"/>
              <a:t>Wat is precies de klacht</a:t>
            </a:r>
          </a:p>
          <a:p>
            <a:r>
              <a:rPr lang="nl-NL" dirty="0"/>
              <a:t>Wat is in het kort het verweer</a:t>
            </a:r>
          </a:p>
          <a:p>
            <a:endParaRPr lang="nl-NL" dirty="0" smtClean="0"/>
          </a:p>
          <a:p>
            <a:r>
              <a:rPr lang="nl-NL" dirty="0" smtClean="0"/>
              <a:t>Verwerk de gegevens in je verslag</a:t>
            </a:r>
            <a:endParaRPr lang="nl-NL" dirty="0"/>
          </a:p>
        </p:txBody>
      </p:sp>
    </p:spTree>
    <p:extLst>
      <p:ext uri="{BB962C8B-B14F-4D97-AF65-F5344CB8AC3E}">
        <p14:creationId xmlns:p14="http://schemas.microsoft.com/office/powerpoint/2010/main" val="397267580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002060"/>
                </a:solidFill>
              </a:rPr>
              <a:t>Afronden lessen ARBO</a:t>
            </a:r>
            <a:endParaRPr lang="nl-NL" b="1" dirty="0">
              <a:solidFill>
                <a:srgbClr val="002060"/>
              </a:solidFill>
            </a:endParaRPr>
          </a:p>
        </p:txBody>
      </p:sp>
      <p:sp>
        <p:nvSpPr>
          <p:cNvPr id="3" name="Tijdelijke aanduiding voor inhoud 2"/>
          <p:cNvSpPr>
            <a:spLocks noGrp="1"/>
          </p:cNvSpPr>
          <p:nvPr>
            <p:ph idx="1"/>
          </p:nvPr>
        </p:nvSpPr>
        <p:spPr/>
        <p:txBody>
          <a:bodyPr>
            <a:normAutofit/>
          </a:bodyPr>
          <a:lstStyle/>
          <a:p>
            <a:r>
              <a:rPr lang="nl-NL" dirty="0"/>
              <a:t>V</a:t>
            </a:r>
            <a:r>
              <a:rPr lang="nl-NL" dirty="0" smtClean="0"/>
              <a:t>erslag</a:t>
            </a:r>
            <a:r>
              <a:rPr lang="nl-NL" dirty="0"/>
              <a:t>, met daarin:</a:t>
            </a:r>
          </a:p>
          <a:p>
            <a:pPr marL="457200" lvl="1" indent="0">
              <a:buNone/>
            </a:pPr>
            <a:r>
              <a:rPr lang="nl-NL" dirty="0" smtClean="0"/>
              <a:t>(Standaard </a:t>
            </a:r>
            <a:r>
              <a:rPr lang="nl-NL" dirty="0"/>
              <a:t>richtlijnen </a:t>
            </a:r>
            <a:r>
              <a:rPr lang="nl-NL" dirty="0" smtClean="0"/>
              <a:t>verslaglegging)</a:t>
            </a:r>
            <a:endParaRPr lang="nl-NL" dirty="0"/>
          </a:p>
          <a:p>
            <a:pPr marL="914400" lvl="1" indent="-457200">
              <a:buAutoNum type="arabicPeriod"/>
            </a:pPr>
            <a:r>
              <a:rPr lang="nl-NL" dirty="0" smtClean="0"/>
              <a:t>Minimaal 1 </a:t>
            </a:r>
            <a:r>
              <a:rPr lang="nl-NL" dirty="0"/>
              <a:t>A4 </a:t>
            </a:r>
            <a:r>
              <a:rPr lang="nl-NL" dirty="0" smtClean="0"/>
              <a:t>met beschrijving </a:t>
            </a:r>
            <a:r>
              <a:rPr lang="nl-NL" dirty="0"/>
              <a:t>persoonlijke ervaring </a:t>
            </a:r>
            <a:r>
              <a:rPr lang="nl-NL" dirty="0" smtClean="0"/>
              <a:t>m.b.t. </a:t>
            </a:r>
            <a:r>
              <a:rPr lang="nl-NL" dirty="0"/>
              <a:t>wetten en regelgeving </a:t>
            </a:r>
            <a:endParaRPr lang="nl-NL" dirty="0" smtClean="0"/>
          </a:p>
          <a:p>
            <a:pPr marL="914400" lvl="1" indent="-457200">
              <a:buAutoNum type="arabicPeriod"/>
            </a:pPr>
            <a:r>
              <a:rPr lang="nl-NL" dirty="0" smtClean="0"/>
              <a:t>Opdracht </a:t>
            </a:r>
            <a:r>
              <a:rPr lang="nl-NL" dirty="0"/>
              <a:t>lijst met </a:t>
            </a:r>
            <a:r>
              <a:rPr lang="nl-NL" dirty="0" smtClean="0"/>
              <a:t>handelingen</a:t>
            </a:r>
          </a:p>
          <a:p>
            <a:pPr marL="914400" lvl="1" indent="-457200">
              <a:buAutoNum type="arabicPeriod"/>
            </a:pPr>
            <a:r>
              <a:rPr lang="nl-NL" dirty="0" smtClean="0"/>
              <a:t>Opdracht ontleden tuchtzaak</a:t>
            </a:r>
            <a:endParaRPr lang="nl-NL" dirty="0"/>
          </a:p>
          <a:p>
            <a:endParaRPr lang="nl-NL" dirty="0" smtClean="0"/>
          </a:p>
          <a:p>
            <a:r>
              <a:rPr lang="nl-NL" dirty="0" smtClean="0"/>
              <a:t>Inleveren: 27 juni</a:t>
            </a:r>
          </a:p>
        </p:txBody>
      </p:sp>
    </p:spTree>
    <p:extLst>
      <p:ext uri="{BB962C8B-B14F-4D97-AF65-F5344CB8AC3E}">
        <p14:creationId xmlns:p14="http://schemas.microsoft.com/office/powerpoint/2010/main" val="429442723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002060"/>
                </a:solidFill>
              </a:rPr>
              <a:t>Inhoud vandaag</a:t>
            </a:r>
            <a:endParaRPr lang="nl-NL" b="1" dirty="0">
              <a:solidFill>
                <a:srgbClr val="002060"/>
              </a:solidFill>
            </a:endParaRPr>
          </a:p>
        </p:txBody>
      </p:sp>
      <p:sp>
        <p:nvSpPr>
          <p:cNvPr id="3" name="Tijdelijke aanduiding voor inhoud 2"/>
          <p:cNvSpPr>
            <a:spLocks noGrp="1"/>
          </p:cNvSpPr>
          <p:nvPr>
            <p:ph idx="1"/>
          </p:nvPr>
        </p:nvSpPr>
        <p:spPr/>
        <p:txBody>
          <a:bodyPr/>
          <a:lstStyle/>
          <a:p>
            <a:r>
              <a:rPr lang="nl-NL" dirty="0" smtClean="0"/>
              <a:t>Spoed</a:t>
            </a:r>
            <a:r>
              <a:rPr lang="nl-NL" dirty="0" smtClean="0"/>
              <a:t> in de praktijk</a:t>
            </a:r>
            <a:endParaRPr lang="nl-NL" dirty="0" smtClean="0"/>
          </a:p>
          <a:p>
            <a:r>
              <a:rPr lang="nl-NL" dirty="0" smtClean="0"/>
              <a:t>Opdracht ontleden tuchtzaak</a:t>
            </a:r>
            <a:endParaRPr lang="nl-NL" dirty="0"/>
          </a:p>
        </p:txBody>
      </p:sp>
    </p:spTree>
    <p:extLst>
      <p:ext uri="{BB962C8B-B14F-4D97-AF65-F5344CB8AC3E}">
        <p14:creationId xmlns:p14="http://schemas.microsoft.com/office/powerpoint/2010/main" val="151453736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002060"/>
                </a:solidFill>
              </a:rPr>
              <a:t>Communicatie en spoed</a:t>
            </a:r>
            <a:endParaRPr lang="nl-NL" b="1" dirty="0">
              <a:solidFill>
                <a:srgbClr val="002060"/>
              </a:solidFill>
            </a:endParaRPr>
          </a:p>
        </p:txBody>
      </p:sp>
      <p:sp>
        <p:nvSpPr>
          <p:cNvPr id="3" name="Tijdelijke aanduiding voor inhoud 2"/>
          <p:cNvSpPr>
            <a:spLocks noGrp="1"/>
          </p:cNvSpPr>
          <p:nvPr>
            <p:ph idx="1"/>
          </p:nvPr>
        </p:nvSpPr>
        <p:spPr/>
        <p:txBody>
          <a:bodyPr/>
          <a:lstStyle/>
          <a:p>
            <a:r>
              <a:rPr lang="nl-NL" dirty="0" smtClean="0"/>
              <a:t>Paraveterinair heeft de belangrijke taak om informatie te verstrekken aan klanten </a:t>
            </a:r>
          </a:p>
          <a:p>
            <a:r>
              <a:rPr lang="nl-NL" dirty="0" smtClean="0"/>
              <a:t>Paraveterinair heeft de verantwoordelijkheid voor opvang van (spoed)patiënten</a:t>
            </a:r>
          </a:p>
          <a:p>
            <a:endParaRPr lang="nl-NL" dirty="0"/>
          </a:p>
        </p:txBody>
      </p:sp>
    </p:spTree>
    <p:extLst>
      <p:ext uri="{BB962C8B-B14F-4D97-AF65-F5344CB8AC3E}">
        <p14:creationId xmlns:p14="http://schemas.microsoft.com/office/powerpoint/2010/main" val="379076384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002060"/>
                </a:solidFill>
              </a:rPr>
              <a:t>Wat als… </a:t>
            </a:r>
            <a:endParaRPr lang="nl-NL" b="1" dirty="0">
              <a:solidFill>
                <a:srgbClr val="002060"/>
              </a:solidFill>
            </a:endParaRPr>
          </a:p>
        </p:txBody>
      </p:sp>
      <p:sp>
        <p:nvSpPr>
          <p:cNvPr id="3" name="Tijdelijke aanduiding voor inhoud 2"/>
          <p:cNvSpPr>
            <a:spLocks noGrp="1"/>
          </p:cNvSpPr>
          <p:nvPr>
            <p:ph idx="1"/>
          </p:nvPr>
        </p:nvSpPr>
        <p:spPr/>
        <p:txBody>
          <a:bodyPr/>
          <a:lstStyle/>
          <a:p>
            <a:r>
              <a:rPr lang="nl-NL" dirty="0" smtClean="0"/>
              <a:t>Jij als paraveterinair nachtdienst hebt en de telefoon gaat</a:t>
            </a:r>
          </a:p>
          <a:p>
            <a:r>
              <a:rPr lang="nl-NL" dirty="0" smtClean="0"/>
              <a:t>Mevrouw de Wit is duidelijk overstuur omdat haar kater Boris onophoudelijk klagelijk miauwt</a:t>
            </a:r>
          </a:p>
          <a:p>
            <a:endParaRPr lang="nl-NL" dirty="0"/>
          </a:p>
        </p:txBody>
      </p:sp>
    </p:spTree>
    <p:extLst>
      <p:ext uri="{BB962C8B-B14F-4D97-AF65-F5344CB8AC3E}">
        <p14:creationId xmlns:p14="http://schemas.microsoft.com/office/powerpoint/2010/main" val="115161015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002060"/>
                </a:solidFill>
              </a:rPr>
              <a:t>En dan…</a:t>
            </a:r>
            <a:endParaRPr lang="nl-NL" b="1" dirty="0">
              <a:solidFill>
                <a:srgbClr val="002060"/>
              </a:solidFill>
            </a:endParaRPr>
          </a:p>
        </p:txBody>
      </p:sp>
      <p:sp>
        <p:nvSpPr>
          <p:cNvPr id="3" name="Tijdelijke aanduiding voor inhoud 2"/>
          <p:cNvSpPr>
            <a:spLocks noGrp="1"/>
          </p:cNvSpPr>
          <p:nvPr>
            <p:ph idx="1"/>
          </p:nvPr>
        </p:nvSpPr>
        <p:spPr/>
        <p:txBody>
          <a:bodyPr/>
          <a:lstStyle/>
          <a:p>
            <a:r>
              <a:rPr lang="nl-NL" dirty="0" smtClean="0"/>
              <a:t>Zodra jij de telefoon opneemt is het jouw taak om duidelijk te krijgen wat er aan de hand is en of je hiervoor de dierenarts uit zijn bed moet bellen voor een spoedconsult</a:t>
            </a:r>
          </a:p>
          <a:p>
            <a:endParaRPr lang="nl-NL" dirty="0" smtClean="0"/>
          </a:p>
          <a:p>
            <a:r>
              <a:rPr lang="nl-NL" dirty="0" smtClean="0"/>
              <a:t>Best lastig, want als Paraveterinair mag je volgens het Besluit Paraveterinairen geen diagnose stellen</a:t>
            </a:r>
          </a:p>
          <a:p>
            <a:endParaRPr lang="nl-NL" dirty="0" smtClean="0"/>
          </a:p>
          <a:p>
            <a:r>
              <a:rPr lang="nl-NL" dirty="0" smtClean="0"/>
              <a:t>Toch moet jij wel als eerste duidelijk krijgen wat de hulpvraag is en of het hier gaat om een spoedgeval </a:t>
            </a:r>
            <a:endParaRPr lang="nl-NL" dirty="0"/>
          </a:p>
        </p:txBody>
      </p:sp>
    </p:spTree>
    <p:extLst>
      <p:ext uri="{BB962C8B-B14F-4D97-AF65-F5344CB8AC3E}">
        <p14:creationId xmlns:p14="http://schemas.microsoft.com/office/powerpoint/2010/main" val="282399118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002060"/>
                </a:solidFill>
              </a:rPr>
              <a:t>Spoed is spoed</a:t>
            </a:r>
            <a:endParaRPr lang="nl-NL" b="1" dirty="0">
              <a:solidFill>
                <a:srgbClr val="002060"/>
              </a:solidFill>
            </a:endParaRPr>
          </a:p>
        </p:txBody>
      </p:sp>
      <p:sp>
        <p:nvSpPr>
          <p:cNvPr id="3" name="Tijdelijke aanduiding voor inhoud 2"/>
          <p:cNvSpPr>
            <a:spLocks noGrp="1"/>
          </p:cNvSpPr>
          <p:nvPr>
            <p:ph idx="1"/>
          </p:nvPr>
        </p:nvSpPr>
        <p:spPr/>
        <p:txBody>
          <a:bodyPr>
            <a:normAutofit lnSpcReduction="10000"/>
          </a:bodyPr>
          <a:lstStyle/>
          <a:p>
            <a:r>
              <a:rPr lang="nl-NL" dirty="0" smtClean="0"/>
              <a:t>Bij spoed is snelle hulp geboden</a:t>
            </a:r>
          </a:p>
          <a:p>
            <a:r>
              <a:rPr lang="nl-NL" dirty="0" smtClean="0"/>
              <a:t>In andere gevallen kun je afspreken dat mevrouw de Wit de volgende ochtend op de praktijk komt met Boris</a:t>
            </a:r>
          </a:p>
          <a:p>
            <a:r>
              <a:rPr lang="nl-NL" dirty="0" smtClean="0"/>
              <a:t>Als bijvoorbeeld de kater verstopt zit, weet je niet zeker of het om een plaskater gaat of niet</a:t>
            </a:r>
          </a:p>
          <a:p>
            <a:endParaRPr lang="nl-NL" dirty="0" smtClean="0"/>
          </a:p>
          <a:p>
            <a:r>
              <a:rPr lang="nl-NL" dirty="0" smtClean="0"/>
              <a:t>De verantwoordelijkheid voor dit besluit ligt altijd bij de dierenarts</a:t>
            </a:r>
          </a:p>
          <a:p>
            <a:r>
              <a:rPr lang="nl-NL" dirty="0" smtClean="0"/>
              <a:t>Binnen de wet gelden hiervoor twee regels: </a:t>
            </a:r>
          </a:p>
          <a:p>
            <a:pPr lvl="1"/>
            <a:r>
              <a:rPr lang="nl-NL" dirty="0" smtClean="0"/>
              <a:t>Een diagnose wordt door de dierenarts gesteld</a:t>
            </a:r>
          </a:p>
          <a:p>
            <a:pPr lvl="1"/>
            <a:r>
              <a:rPr lang="nl-NL" dirty="0" smtClean="0"/>
              <a:t>Spoed is spoed, totdat op basis van anamnese het tegendeel blijkt </a:t>
            </a:r>
            <a:endParaRPr lang="nl-NL" dirty="0"/>
          </a:p>
        </p:txBody>
      </p:sp>
    </p:spTree>
    <p:extLst>
      <p:ext uri="{BB962C8B-B14F-4D97-AF65-F5344CB8AC3E}">
        <p14:creationId xmlns:p14="http://schemas.microsoft.com/office/powerpoint/2010/main" val="262782424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002060"/>
                </a:solidFill>
              </a:rPr>
              <a:t>Spoed is spoed</a:t>
            </a:r>
            <a:endParaRPr lang="nl-NL" b="1" dirty="0">
              <a:solidFill>
                <a:srgbClr val="002060"/>
              </a:solidFill>
            </a:endParaRPr>
          </a:p>
        </p:txBody>
      </p:sp>
      <p:sp>
        <p:nvSpPr>
          <p:cNvPr id="3" name="Tijdelijke aanduiding voor inhoud 2"/>
          <p:cNvSpPr>
            <a:spLocks noGrp="1"/>
          </p:cNvSpPr>
          <p:nvPr>
            <p:ph idx="1"/>
          </p:nvPr>
        </p:nvSpPr>
        <p:spPr>
          <a:xfrm>
            <a:off x="838200" y="1825625"/>
            <a:ext cx="10515600" cy="4653552"/>
          </a:xfrm>
        </p:spPr>
        <p:txBody>
          <a:bodyPr>
            <a:normAutofit/>
          </a:bodyPr>
          <a:lstStyle/>
          <a:p>
            <a:r>
              <a:rPr lang="nl-NL" dirty="0" smtClean="0"/>
              <a:t>Je kunt beter een dier 10 keer te vaak naar de praktijk laten komen dan één keer te weinig</a:t>
            </a:r>
          </a:p>
          <a:p>
            <a:endParaRPr lang="nl-NL" dirty="0"/>
          </a:p>
          <a:p>
            <a:r>
              <a:rPr lang="nl-NL" dirty="0" smtClean="0"/>
              <a:t>De WUD en Veterinair Tuchtcollege zijn streng: een dierenarts moet diergeneeskundige hulp verlenen of zorgen dat deze hulp elders beschikbaar en bereikbaar is</a:t>
            </a:r>
          </a:p>
          <a:p>
            <a:r>
              <a:rPr lang="nl-NL" dirty="0" smtClean="0"/>
              <a:t>Verantwoordelijkheid voor de beslissing of het spoed is of niet ligt bij de dierenarts</a:t>
            </a:r>
          </a:p>
          <a:p>
            <a:r>
              <a:rPr lang="nl-NL" dirty="0" smtClean="0"/>
              <a:t>Maar de verantwoordelijkheid voor zorgvuldig handelen ligt óók bij de paraveterinair</a:t>
            </a:r>
          </a:p>
        </p:txBody>
      </p:sp>
    </p:spTree>
    <p:extLst>
      <p:ext uri="{BB962C8B-B14F-4D97-AF65-F5344CB8AC3E}">
        <p14:creationId xmlns:p14="http://schemas.microsoft.com/office/powerpoint/2010/main" val="237512163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a:solidFill>
                  <a:srgbClr val="002060"/>
                </a:solidFill>
              </a:rPr>
              <a:t>Spoed is spoed</a:t>
            </a:r>
            <a:endParaRPr lang="nl-NL" dirty="0"/>
          </a:p>
        </p:txBody>
      </p:sp>
      <p:sp>
        <p:nvSpPr>
          <p:cNvPr id="3" name="Tijdelijke aanduiding voor inhoud 2"/>
          <p:cNvSpPr>
            <a:spLocks noGrp="1"/>
          </p:cNvSpPr>
          <p:nvPr>
            <p:ph idx="1"/>
          </p:nvPr>
        </p:nvSpPr>
        <p:spPr/>
        <p:txBody>
          <a:bodyPr/>
          <a:lstStyle/>
          <a:p>
            <a:r>
              <a:rPr lang="nl-NL" dirty="0" smtClean="0"/>
              <a:t>Goede werkafspraken binnen de praktijk en met andere praktijken over de verantwoordelijkheid bij verzoeken om spoedhulp is essentieel</a:t>
            </a:r>
            <a:endParaRPr lang="nl-NL" dirty="0"/>
          </a:p>
        </p:txBody>
      </p:sp>
    </p:spTree>
    <p:extLst>
      <p:ext uri="{BB962C8B-B14F-4D97-AF65-F5344CB8AC3E}">
        <p14:creationId xmlns:p14="http://schemas.microsoft.com/office/powerpoint/2010/main" val="58647585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smtClean="0">
                <a:solidFill>
                  <a:srgbClr val="002060"/>
                </a:solidFill>
              </a:rPr>
              <a:t>Tuchtzaak ontleden</a:t>
            </a:r>
            <a:endParaRPr lang="nl-NL" b="1" dirty="0">
              <a:solidFill>
                <a:srgbClr val="002060"/>
              </a:solidFill>
            </a:endParaRPr>
          </a:p>
        </p:txBody>
      </p:sp>
      <p:sp>
        <p:nvSpPr>
          <p:cNvPr id="3" name="Tijdelijke aanduiding voor inhoud 2"/>
          <p:cNvSpPr>
            <a:spLocks noGrp="1"/>
          </p:cNvSpPr>
          <p:nvPr>
            <p:ph idx="1"/>
          </p:nvPr>
        </p:nvSpPr>
        <p:spPr/>
        <p:txBody>
          <a:bodyPr/>
          <a:lstStyle/>
          <a:p>
            <a:pPr marL="0" indent="0">
              <a:buNone/>
            </a:pPr>
            <a:r>
              <a:rPr lang="nl-NL" dirty="0" smtClean="0"/>
              <a:t>In tweetallen:</a:t>
            </a:r>
          </a:p>
          <a:p>
            <a:endParaRPr lang="nl-NL" dirty="0"/>
          </a:p>
          <a:p>
            <a:pPr marL="0" indent="0">
              <a:buNone/>
            </a:pPr>
            <a:r>
              <a:rPr lang="nl-NL" dirty="0" err="1" smtClean="0"/>
              <a:t>Alisha</a:t>
            </a:r>
            <a:r>
              <a:rPr lang="nl-NL" dirty="0" smtClean="0"/>
              <a:t> &amp; Bram			Susan &amp; </a:t>
            </a:r>
            <a:r>
              <a:rPr lang="nl-NL" dirty="0" err="1" smtClean="0"/>
              <a:t>Laury</a:t>
            </a:r>
            <a:endParaRPr lang="nl-NL" dirty="0" smtClean="0"/>
          </a:p>
          <a:p>
            <a:pPr marL="0" indent="0">
              <a:buNone/>
            </a:pPr>
            <a:r>
              <a:rPr lang="nl-NL" dirty="0" smtClean="0"/>
              <a:t>Daphne &amp; Elke			Kelly &amp; Kim</a:t>
            </a:r>
          </a:p>
          <a:p>
            <a:pPr marL="0" indent="0">
              <a:buNone/>
            </a:pPr>
            <a:r>
              <a:rPr lang="nl-NL" dirty="0" smtClean="0"/>
              <a:t>Fleur &amp; Loes				Fabiënne &amp; Romy</a:t>
            </a:r>
          </a:p>
          <a:p>
            <a:pPr marL="0" indent="0">
              <a:buNone/>
            </a:pPr>
            <a:r>
              <a:rPr lang="nl-NL" dirty="0" smtClean="0"/>
              <a:t>Maartje &amp; Nienke</a:t>
            </a:r>
          </a:p>
          <a:p>
            <a:pPr marL="0" indent="0">
              <a:buNone/>
            </a:pPr>
            <a:r>
              <a:rPr lang="nl-NL" dirty="0" smtClean="0"/>
              <a:t>Manon &amp; Joyce</a:t>
            </a:r>
          </a:p>
          <a:p>
            <a:pPr marL="0" indent="0">
              <a:buNone/>
            </a:pPr>
            <a:r>
              <a:rPr lang="nl-NL" dirty="0" err="1" smtClean="0"/>
              <a:t>Hananja</a:t>
            </a:r>
            <a:r>
              <a:rPr lang="nl-NL" dirty="0" smtClean="0"/>
              <a:t> &amp; Kimberley</a:t>
            </a:r>
            <a:endParaRPr lang="nl-NL" dirty="0"/>
          </a:p>
        </p:txBody>
      </p:sp>
    </p:spTree>
    <p:extLst>
      <p:ext uri="{BB962C8B-B14F-4D97-AF65-F5344CB8AC3E}">
        <p14:creationId xmlns:p14="http://schemas.microsoft.com/office/powerpoint/2010/main" val="2222527398"/>
      </p:ext>
    </p:extLst>
  </p:cSld>
  <p:clrMapOvr>
    <a:masterClrMapping/>
  </p:clrMapOvr>
  <p:timing>
    <p:tnLst>
      <p:par>
        <p:cTn id="1" dur="indefinite" restart="never" nodeType="tmRoot"/>
      </p:par>
    </p:tn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620</TotalTime>
  <Words>395</Words>
  <Application>Microsoft Office PowerPoint</Application>
  <PresentationFormat>Breedbeeld</PresentationFormat>
  <Paragraphs>60</Paragraphs>
  <Slides>11</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11</vt:i4>
      </vt:variant>
    </vt:vector>
  </HeadingPairs>
  <TitlesOfParts>
    <vt:vector size="15" baseType="lpstr">
      <vt:lpstr>Arial</vt:lpstr>
      <vt:lpstr>Calibri</vt:lpstr>
      <vt:lpstr>Calibri Light</vt:lpstr>
      <vt:lpstr>Kantoorthema</vt:lpstr>
      <vt:lpstr>Arbo en Wetgeving</vt:lpstr>
      <vt:lpstr>Inhoud vandaag</vt:lpstr>
      <vt:lpstr>Communicatie en spoed</vt:lpstr>
      <vt:lpstr>Wat als… </vt:lpstr>
      <vt:lpstr>En dan…</vt:lpstr>
      <vt:lpstr>Spoed is spoed</vt:lpstr>
      <vt:lpstr>Spoed is spoed</vt:lpstr>
      <vt:lpstr>Spoed is spoed</vt:lpstr>
      <vt:lpstr>Tuchtzaak ontleden</vt:lpstr>
      <vt:lpstr>Opdracht</vt:lpstr>
      <vt:lpstr>Afronden lessen ARBO</vt:lpstr>
    </vt:vector>
  </TitlesOfParts>
  <Company>AOC Oost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Arbo en Wetgeving</dc:title>
  <dc:creator>Sabine Timmer</dc:creator>
  <cp:lastModifiedBy>Sabine Timmer</cp:lastModifiedBy>
  <cp:revision>46</cp:revision>
  <dcterms:created xsi:type="dcterms:W3CDTF">2018-04-19T07:19:15Z</dcterms:created>
  <dcterms:modified xsi:type="dcterms:W3CDTF">2018-06-14T10:05:18Z</dcterms:modified>
</cp:coreProperties>
</file>

<file path=docProps/thumbnail.jpeg>
</file>