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4" r:id="rId3"/>
    <p:sldId id="257" r:id="rId4"/>
    <p:sldId id="258" r:id="rId5"/>
    <p:sldId id="259" r:id="rId6"/>
    <p:sldId id="260" r:id="rId7"/>
    <p:sldId id="261" r:id="rId8"/>
    <p:sldId id="262" r:id="rId9"/>
    <p:sldId id="263" r:id="rId10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FC1F0-DF29-45A1-975D-6682203BF8D9}" type="datetimeFigureOut">
              <a:rPr lang="nl-NL" smtClean="0"/>
              <a:t>6-6-2018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AD01D3-B09E-4CDC-B502-2D9730817F9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885552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FC1F0-DF29-45A1-975D-6682203BF8D9}" type="datetimeFigureOut">
              <a:rPr lang="nl-NL" smtClean="0"/>
              <a:t>6-6-2018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AD01D3-B09E-4CDC-B502-2D9730817F9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836699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FC1F0-DF29-45A1-975D-6682203BF8D9}" type="datetimeFigureOut">
              <a:rPr lang="nl-NL" smtClean="0"/>
              <a:t>6-6-2018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AD01D3-B09E-4CDC-B502-2D9730817F9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565472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FC1F0-DF29-45A1-975D-6682203BF8D9}" type="datetimeFigureOut">
              <a:rPr lang="nl-NL" smtClean="0"/>
              <a:t>6-6-2018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AD01D3-B09E-4CDC-B502-2D9730817F9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989163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FC1F0-DF29-45A1-975D-6682203BF8D9}" type="datetimeFigureOut">
              <a:rPr lang="nl-NL" smtClean="0"/>
              <a:t>6-6-2018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AD01D3-B09E-4CDC-B502-2D9730817F9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236219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FC1F0-DF29-45A1-975D-6682203BF8D9}" type="datetimeFigureOut">
              <a:rPr lang="nl-NL" smtClean="0"/>
              <a:t>6-6-2018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AD01D3-B09E-4CDC-B502-2D9730817F9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645700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FC1F0-DF29-45A1-975D-6682203BF8D9}" type="datetimeFigureOut">
              <a:rPr lang="nl-NL" smtClean="0"/>
              <a:t>6-6-2018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AD01D3-B09E-4CDC-B502-2D9730817F9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499722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FC1F0-DF29-45A1-975D-6682203BF8D9}" type="datetimeFigureOut">
              <a:rPr lang="nl-NL" smtClean="0"/>
              <a:t>6-6-2018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AD01D3-B09E-4CDC-B502-2D9730817F9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63952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FC1F0-DF29-45A1-975D-6682203BF8D9}" type="datetimeFigureOut">
              <a:rPr lang="nl-NL" smtClean="0"/>
              <a:t>6-6-2018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AD01D3-B09E-4CDC-B502-2D9730817F9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405794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FC1F0-DF29-45A1-975D-6682203BF8D9}" type="datetimeFigureOut">
              <a:rPr lang="nl-NL" smtClean="0"/>
              <a:t>6-6-2018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AD01D3-B09E-4CDC-B502-2D9730817F9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121132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FC1F0-DF29-45A1-975D-6682203BF8D9}" type="datetimeFigureOut">
              <a:rPr lang="nl-NL" smtClean="0"/>
              <a:t>6-6-2018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AD01D3-B09E-4CDC-B502-2D9730817F9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47636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5FC1F0-DF29-45A1-975D-6682203BF8D9}" type="datetimeFigureOut">
              <a:rPr lang="nl-NL" smtClean="0"/>
              <a:t>6-6-2018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AD01D3-B09E-4CDC-B502-2D9730817F9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846304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Arbo en wetgeving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nl-NL" dirty="0" smtClean="0">
                <a:solidFill>
                  <a:schemeClr val="bg1">
                    <a:lumMod val="50000"/>
                  </a:schemeClr>
                </a:solidFill>
              </a:rPr>
              <a:t>In een </a:t>
            </a:r>
            <a:r>
              <a:rPr lang="nl-NL" dirty="0" smtClean="0">
                <a:solidFill>
                  <a:schemeClr val="bg1">
                    <a:lumMod val="50000"/>
                  </a:schemeClr>
                </a:solidFill>
              </a:rPr>
              <a:t>dierenartspraktijk</a:t>
            </a:r>
          </a:p>
          <a:p>
            <a:endParaRPr lang="nl-NL" dirty="0">
              <a:solidFill>
                <a:schemeClr val="bg1">
                  <a:lumMod val="50000"/>
                </a:schemeClr>
              </a:solidFill>
            </a:endParaRPr>
          </a:p>
          <a:p>
            <a:endParaRPr lang="nl-NL" dirty="0" smtClean="0">
              <a:solidFill>
                <a:schemeClr val="bg1">
                  <a:lumMod val="50000"/>
                </a:schemeClr>
              </a:solidFill>
            </a:endParaRPr>
          </a:p>
          <a:p>
            <a:r>
              <a:rPr lang="nl-NL" dirty="0"/>
              <a:t>Antibioticumbeleid</a:t>
            </a:r>
            <a:endParaRPr lang="nl-NL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10199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 smtClean="0"/>
              <a:t>Antibioticumbeleid Gezelschapsdieren</a:t>
            </a:r>
            <a:endParaRPr lang="nl-NL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Gebruik van antibiotica</a:t>
            </a:r>
          </a:p>
          <a:p>
            <a:r>
              <a:rPr lang="nl-NL" dirty="0" smtClean="0"/>
              <a:t> Resistentie</a:t>
            </a:r>
          </a:p>
          <a:p>
            <a:r>
              <a:rPr lang="nl-NL" dirty="0" smtClean="0"/>
              <a:t>Wetgeving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7789146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/>
              <a:t>Gebruik antibiotica in de diergeneeskunde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G</a:t>
            </a:r>
            <a:r>
              <a:rPr lang="nl-NL" dirty="0" smtClean="0"/>
              <a:t>ebruik </a:t>
            </a:r>
            <a:r>
              <a:rPr lang="nl-NL" dirty="0"/>
              <a:t>van antibiotica in de diergeneeskunde </a:t>
            </a:r>
            <a:r>
              <a:rPr lang="nl-NL" dirty="0" smtClean="0"/>
              <a:t>zwaar </a:t>
            </a:r>
            <a:r>
              <a:rPr lang="nl-NL" dirty="0"/>
              <a:t>ter </a:t>
            </a:r>
            <a:r>
              <a:rPr lang="nl-NL" dirty="0" smtClean="0"/>
              <a:t>discussie</a:t>
            </a:r>
          </a:p>
          <a:p>
            <a:r>
              <a:rPr lang="nl-NL" dirty="0" smtClean="0"/>
              <a:t>De </a:t>
            </a:r>
            <a:r>
              <a:rPr lang="nl-NL" dirty="0"/>
              <a:t>enorme toename van (</a:t>
            </a:r>
            <a:r>
              <a:rPr lang="nl-NL" dirty="0" err="1"/>
              <a:t>multi</a:t>
            </a:r>
            <a:r>
              <a:rPr lang="nl-NL" dirty="0"/>
              <a:t>-)resistentie bij bacteriën tegen antibiotica, zowel bij dieren als bij de mens, is toe te schrijven aan het onjuist en (in het verleden) overvloedig gebruik van deze </a:t>
            </a:r>
            <a:r>
              <a:rPr lang="nl-NL" dirty="0" smtClean="0"/>
              <a:t>middelen</a:t>
            </a:r>
          </a:p>
          <a:p>
            <a:r>
              <a:rPr lang="nl-NL" dirty="0"/>
              <a:t>W</a:t>
            </a:r>
            <a:r>
              <a:rPr lang="nl-NL" dirty="0" smtClean="0"/>
              <a:t>erkgroep opgericht in 2009 </a:t>
            </a:r>
            <a:r>
              <a:rPr lang="nl-NL" dirty="0"/>
              <a:t>om nieuwe richtlijnen op te stellen voor het gebruik van antibiotica in de </a:t>
            </a:r>
            <a:r>
              <a:rPr lang="nl-NL" dirty="0" smtClean="0"/>
              <a:t>diergeneeskunde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4573412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 smtClean="0"/>
              <a:t>Gebruik antibiotica in de diergeneeskunde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In 2011 is deze </a:t>
            </a:r>
            <a:r>
              <a:rPr lang="nl-NL" dirty="0" smtClean="0"/>
              <a:t>wetgeving reeds </a:t>
            </a:r>
            <a:r>
              <a:rPr lang="nl-NL" dirty="0"/>
              <a:t>ingevoerd voor </a:t>
            </a:r>
            <a:r>
              <a:rPr lang="nl-NL" dirty="0" smtClean="0"/>
              <a:t>landbouwhuisdieren </a:t>
            </a:r>
          </a:p>
          <a:p>
            <a:r>
              <a:rPr lang="nl-NL" dirty="0" smtClean="0"/>
              <a:t>In </a:t>
            </a:r>
            <a:r>
              <a:rPr lang="nl-NL" dirty="0"/>
              <a:t>die sectoren is er al zeer veel resultaat geboekt: meer dan 70% reductie in het gebruik van antibiotica in 3 jaar </a:t>
            </a:r>
            <a:r>
              <a:rPr lang="nl-NL" dirty="0" smtClean="0"/>
              <a:t>tijd!</a:t>
            </a:r>
          </a:p>
          <a:p>
            <a:endParaRPr lang="nl-NL" dirty="0"/>
          </a:p>
          <a:p>
            <a:r>
              <a:rPr lang="nl-NL" dirty="0"/>
              <a:t>Sinds januari 2013 is diezelfde wetgeving ook van kracht in de gezelschapsdieren- </a:t>
            </a:r>
            <a:r>
              <a:rPr lang="nl-NL" dirty="0" smtClean="0"/>
              <a:t>sector.</a:t>
            </a:r>
          </a:p>
          <a:p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6429513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 smtClean="0"/>
              <a:t>Doelen antibioticawet</a:t>
            </a:r>
            <a:endParaRPr lang="nl-NL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Z</a:t>
            </a:r>
            <a:r>
              <a:rPr lang="nl-NL" dirty="0" smtClean="0"/>
              <a:t>orgen </a:t>
            </a:r>
            <a:r>
              <a:rPr lang="nl-NL" dirty="0"/>
              <a:t>dat mens en dier in de toekomst nog behandeld kunnen worden met </a:t>
            </a:r>
            <a:r>
              <a:rPr lang="nl-NL" dirty="0" smtClean="0"/>
              <a:t>antibiotica</a:t>
            </a:r>
          </a:p>
          <a:p>
            <a:r>
              <a:rPr lang="nl-NL" dirty="0" smtClean="0"/>
              <a:t>Momenteel </a:t>
            </a:r>
            <a:r>
              <a:rPr lang="nl-NL" dirty="0"/>
              <a:t>ligt de ontwikkeling van nieuwe middelen praktisch stil; er zit dus weinig nieuws in de pijplijn. Daarom moeten we met de huidige middelen zeer zorgvuldig </a:t>
            </a:r>
            <a:r>
              <a:rPr lang="nl-NL" dirty="0" smtClean="0"/>
              <a:t>omgaan.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7014674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 smtClean="0"/>
              <a:t>Wetten en regels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Antibiotica mogen enkel bij een individueel dier gebruikt worden, na grondige diagnose door een dierenarts bij dat </a:t>
            </a:r>
            <a:r>
              <a:rPr lang="nl-NL" dirty="0" smtClean="0"/>
              <a:t>dier;</a:t>
            </a:r>
          </a:p>
          <a:p>
            <a:endParaRPr lang="nl-NL" dirty="0"/>
          </a:p>
          <a:p>
            <a:r>
              <a:rPr lang="nl-NL" dirty="0"/>
              <a:t>Preventief gebruik van antibiotica moet tot een minimum beperkt </a:t>
            </a:r>
            <a:r>
              <a:rPr lang="nl-NL" dirty="0" smtClean="0"/>
              <a:t>worden;</a:t>
            </a:r>
          </a:p>
          <a:p>
            <a:endParaRPr lang="nl-NL" dirty="0"/>
          </a:p>
          <a:p>
            <a:r>
              <a:rPr lang="nl-NL" dirty="0"/>
              <a:t>Middelen met een breed spectrum, mogen alleen nog aangewend worden indien is aangetoond dat de middelen met een smal spectrum onvoldoende </a:t>
            </a:r>
            <a:r>
              <a:rPr lang="nl-NL" dirty="0" smtClean="0"/>
              <a:t>werken.</a:t>
            </a:r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99955017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 smtClean="0"/>
              <a:t>In de praktijk…</a:t>
            </a:r>
            <a:endParaRPr lang="nl-NL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De dierenarts zal alleen antibiotica voorschrijven indien dit strikt noodzakelijk </a:t>
            </a:r>
            <a:r>
              <a:rPr lang="nl-NL" dirty="0" smtClean="0"/>
              <a:t>is;</a:t>
            </a:r>
          </a:p>
          <a:p>
            <a:endParaRPr lang="nl-NL" dirty="0"/>
          </a:p>
          <a:p>
            <a:r>
              <a:rPr lang="nl-NL" dirty="0"/>
              <a:t>De dierenarts zal de natuurlijke afweer van </a:t>
            </a:r>
            <a:r>
              <a:rPr lang="nl-NL" dirty="0" smtClean="0"/>
              <a:t>het </a:t>
            </a:r>
            <a:r>
              <a:rPr lang="nl-NL" dirty="0"/>
              <a:t>dier vaker zijn werk laten doen. In zo’n geval kunnen de symptomen (braken, koorts, pijn, enz.) vaak wel behandeld </a:t>
            </a:r>
            <a:r>
              <a:rPr lang="nl-NL" dirty="0" smtClean="0"/>
              <a:t>worden;</a:t>
            </a:r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69705281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 smtClean="0"/>
              <a:t>In de praktijk…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Er zal vaker gekozen worden om een kweek te maken van een infectie, om uit te maken welk antibioticum het beste zal werken voor die specifieke infectie;</a:t>
            </a:r>
          </a:p>
          <a:p>
            <a:endParaRPr lang="nl-NL" dirty="0" smtClean="0"/>
          </a:p>
          <a:p>
            <a:r>
              <a:rPr lang="nl-NL" dirty="0" smtClean="0"/>
              <a:t>Een kweek is wettelijk verplicht bij de aanwending van de zgn. 3e keuzemiddelen (dit zijn antibiotica met een zeer breed werkingsspectrum, of belangrijk voor humaan gebruik).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28886762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12614046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132</TotalTime>
  <Words>358</Words>
  <Application>Microsoft Office PowerPoint</Application>
  <PresentationFormat>Breedbeeld</PresentationFormat>
  <Paragraphs>35</Paragraphs>
  <Slides>9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Light</vt:lpstr>
      <vt:lpstr>Kantoorthema</vt:lpstr>
      <vt:lpstr>Arbo en wetgeving</vt:lpstr>
      <vt:lpstr>Antibioticumbeleid Gezelschapsdieren</vt:lpstr>
      <vt:lpstr>Gebruik antibiotica in de diergeneeskunde</vt:lpstr>
      <vt:lpstr>Gebruik antibiotica in de diergeneeskunde</vt:lpstr>
      <vt:lpstr>Doelen antibioticawet</vt:lpstr>
      <vt:lpstr>Wetten en regels</vt:lpstr>
      <vt:lpstr>In de praktijk…</vt:lpstr>
      <vt:lpstr>In de praktijk…</vt:lpstr>
      <vt:lpstr>PowerPoint-presentatie</vt:lpstr>
    </vt:vector>
  </TitlesOfParts>
  <Company>AOC Oost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Arbo en wetgeving</dc:title>
  <dc:creator>Sabine Timmer</dc:creator>
  <cp:lastModifiedBy>Sabine Timmer</cp:lastModifiedBy>
  <cp:revision>7</cp:revision>
  <dcterms:created xsi:type="dcterms:W3CDTF">2018-04-12T07:34:16Z</dcterms:created>
  <dcterms:modified xsi:type="dcterms:W3CDTF">2018-06-06T09:24:51Z</dcterms:modified>
</cp:coreProperties>
</file>