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300" r:id="rId4"/>
    <p:sldId id="260" r:id="rId5"/>
    <p:sldId id="301" r:id="rId6"/>
    <p:sldId id="302" r:id="rId7"/>
    <p:sldId id="303" r:id="rId8"/>
    <p:sldId id="304" r:id="rId9"/>
    <p:sldId id="305" r:id="rId10"/>
    <p:sldId id="306" r:id="rId11"/>
    <p:sldId id="307" r:id="rId12"/>
    <p:sldId id="308" r:id="rId13"/>
    <p:sldId id="309" r:id="rId14"/>
    <p:sldId id="310" r:id="rId1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D7187F94-AEE5-4D34-9099-DD17C2BEE21E}" type="datetimeFigureOut">
              <a:rPr lang="nl-NL" smtClean="0"/>
              <a:t>7-6-2018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3710518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187F94-AEE5-4D34-9099-DD17C2BEE21E}" type="datetimeFigureOut">
              <a:rPr lang="nl-NL" smtClean="0"/>
              <a:t>7-6-2018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1521675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187F94-AEE5-4D34-9099-DD17C2BEE21E}" type="datetimeFigureOut">
              <a:rPr lang="nl-NL" smtClean="0"/>
              <a:t>7-6-2018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2878199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187F94-AEE5-4D34-9099-DD17C2BEE21E}" type="datetimeFigureOut">
              <a:rPr lang="nl-NL" smtClean="0"/>
              <a:t>7-6-2018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2859779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D7187F94-AEE5-4D34-9099-DD17C2BEE21E}" type="datetimeFigureOut">
              <a:rPr lang="nl-NL" smtClean="0"/>
              <a:t>7-6-2018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466321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D7187F94-AEE5-4D34-9099-DD17C2BEE21E}" type="datetimeFigureOut">
              <a:rPr lang="nl-NL" smtClean="0"/>
              <a:t>7-6-2018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1474802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D7187F94-AEE5-4D34-9099-DD17C2BEE21E}" type="datetimeFigureOut">
              <a:rPr lang="nl-NL" smtClean="0"/>
              <a:t>7-6-2018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510879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D7187F94-AEE5-4D34-9099-DD17C2BEE21E}" type="datetimeFigureOut">
              <a:rPr lang="nl-NL" smtClean="0"/>
              <a:t>7-6-2018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33368955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7187F94-AEE5-4D34-9099-DD17C2BEE21E}" type="datetimeFigureOut">
              <a:rPr lang="nl-NL" smtClean="0"/>
              <a:t>7-6-2018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21915585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D7187F94-AEE5-4D34-9099-DD17C2BEE21E}" type="datetimeFigureOut">
              <a:rPr lang="nl-NL" smtClean="0"/>
              <a:t>7-6-2018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1558726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D7187F94-AEE5-4D34-9099-DD17C2BEE21E}" type="datetimeFigureOut">
              <a:rPr lang="nl-NL" smtClean="0"/>
              <a:t>7-6-2018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527030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187F94-AEE5-4D34-9099-DD17C2BEE21E}" type="datetimeFigureOut">
              <a:rPr lang="nl-NL" smtClean="0"/>
              <a:t>7-6-2018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A30381-173C-4F9C-B1CB-03E193C35847}" type="slidenum">
              <a:rPr lang="nl-NL" smtClean="0"/>
              <a:t>‹nr.›</a:t>
            </a:fld>
            <a:endParaRPr lang="nl-NL"/>
          </a:p>
        </p:txBody>
      </p:sp>
    </p:spTree>
    <p:extLst>
      <p:ext uri="{BB962C8B-B14F-4D97-AF65-F5344CB8AC3E}">
        <p14:creationId xmlns:p14="http://schemas.microsoft.com/office/powerpoint/2010/main" val="42906600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b="1" dirty="0" smtClean="0">
                <a:solidFill>
                  <a:srgbClr val="002060"/>
                </a:solidFill>
              </a:rPr>
              <a:t>Arbo en Wetgeving</a:t>
            </a:r>
            <a:endParaRPr lang="nl-NL" b="1" dirty="0">
              <a:solidFill>
                <a:srgbClr val="002060"/>
              </a:solidFill>
            </a:endParaRPr>
          </a:p>
        </p:txBody>
      </p:sp>
      <p:sp>
        <p:nvSpPr>
          <p:cNvPr id="3" name="Ondertitel 2"/>
          <p:cNvSpPr>
            <a:spLocks noGrp="1"/>
          </p:cNvSpPr>
          <p:nvPr>
            <p:ph type="subTitle" idx="1"/>
          </p:nvPr>
        </p:nvSpPr>
        <p:spPr/>
        <p:txBody>
          <a:bodyPr/>
          <a:lstStyle/>
          <a:p>
            <a:r>
              <a:rPr lang="nl-NL" dirty="0"/>
              <a:t>Wet op uitoefening van Diergeneeskunde</a:t>
            </a:r>
          </a:p>
        </p:txBody>
      </p:sp>
    </p:spTree>
    <p:extLst>
      <p:ext uri="{BB962C8B-B14F-4D97-AF65-F5344CB8AC3E}">
        <p14:creationId xmlns:p14="http://schemas.microsoft.com/office/powerpoint/2010/main" val="6102611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002060"/>
                </a:solidFill>
              </a:rPr>
              <a:t>Veterinair Tuchtrecht</a:t>
            </a:r>
            <a:endParaRPr lang="nl-NL" dirty="0"/>
          </a:p>
        </p:txBody>
      </p:sp>
      <p:sp>
        <p:nvSpPr>
          <p:cNvPr id="3" name="Tijdelijke aanduiding voor inhoud 2"/>
          <p:cNvSpPr>
            <a:spLocks noGrp="1"/>
          </p:cNvSpPr>
          <p:nvPr>
            <p:ph idx="1"/>
          </p:nvPr>
        </p:nvSpPr>
        <p:spPr/>
        <p:txBody>
          <a:bodyPr/>
          <a:lstStyle/>
          <a:p>
            <a:r>
              <a:rPr lang="nl-NL" dirty="0"/>
              <a:t>E</a:t>
            </a:r>
            <a:r>
              <a:rPr lang="nl-NL" dirty="0" smtClean="0"/>
              <a:t>en ‘direct belanghebbende’ mag een klacht indienen</a:t>
            </a:r>
          </a:p>
          <a:p>
            <a:r>
              <a:rPr lang="nl-NL" dirty="0" smtClean="0"/>
              <a:t>Klachtambtenaar kan ook klacht indienen </a:t>
            </a:r>
          </a:p>
          <a:p>
            <a:endParaRPr lang="nl-NL" dirty="0"/>
          </a:p>
          <a:p>
            <a:r>
              <a:rPr lang="nl-NL" dirty="0" smtClean="0"/>
              <a:t>De klacht moet altijd over diergeneeskundig handelen gaan (en niet bijvoorbeeld over een te dure rekening)</a:t>
            </a:r>
          </a:p>
          <a:p>
            <a:r>
              <a:rPr lang="nl-NL" dirty="0" smtClean="0"/>
              <a:t>Situaties waarin geen hulp wordt verleend in geval van nood, geen of slechte informatie wordt gegeven over een behandeling, problemen bij euthanasie, paspoort niet correct invullen, te vroeg meegeven van patiënt na operatie, en nog veel meer..</a:t>
            </a:r>
            <a:endParaRPr lang="nl-NL" dirty="0"/>
          </a:p>
        </p:txBody>
      </p:sp>
    </p:spTree>
    <p:extLst>
      <p:ext uri="{BB962C8B-B14F-4D97-AF65-F5344CB8AC3E}">
        <p14:creationId xmlns:p14="http://schemas.microsoft.com/office/powerpoint/2010/main" val="36602676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Veterinair Tuchtrecht</a:t>
            </a:r>
            <a:endParaRPr lang="nl-NL" b="1" dirty="0">
              <a:solidFill>
                <a:srgbClr val="002060"/>
              </a:solidFill>
            </a:endParaRPr>
          </a:p>
        </p:txBody>
      </p:sp>
      <p:sp>
        <p:nvSpPr>
          <p:cNvPr id="3" name="Tijdelijke aanduiding voor inhoud 2"/>
          <p:cNvSpPr>
            <a:spLocks noGrp="1"/>
          </p:cNvSpPr>
          <p:nvPr>
            <p:ph idx="1"/>
          </p:nvPr>
        </p:nvSpPr>
        <p:spPr/>
        <p:txBody>
          <a:bodyPr>
            <a:normAutofit fontScale="92500" lnSpcReduction="20000"/>
          </a:bodyPr>
          <a:lstStyle/>
          <a:p>
            <a:r>
              <a:rPr lang="nl-NL" dirty="0" smtClean="0"/>
              <a:t>Wat gebeurt er dan?</a:t>
            </a:r>
          </a:p>
          <a:p>
            <a:endParaRPr lang="nl-NL" dirty="0"/>
          </a:p>
          <a:p>
            <a:r>
              <a:rPr lang="nl-NL" dirty="0" smtClean="0"/>
              <a:t>Brief in de bus</a:t>
            </a:r>
          </a:p>
          <a:p>
            <a:r>
              <a:rPr lang="nl-NL" dirty="0" smtClean="0"/>
              <a:t>Beoordeeld door vijf mensen: vier dierenartsen en een jurist</a:t>
            </a:r>
          </a:p>
          <a:p>
            <a:r>
              <a:rPr lang="nl-NL" dirty="0" smtClean="0"/>
              <a:t>In geval van Paraveterinair: twee dierenartsen, twee paraveterinairen en een jurist</a:t>
            </a:r>
          </a:p>
          <a:p>
            <a:endParaRPr lang="nl-NL" dirty="0"/>
          </a:p>
          <a:p>
            <a:r>
              <a:rPr lang="nl-NL" dirty="0" smtClean="0"/>
              <a:t>30 dagen de tijd om een reactie te schrijven (‘verweerschrift’)</a:t>
            </a:r>
          </a:p>
          <a:p>
            <a:r>
              <a:rPr lang="nl-NL" dirty="0" smtClean="0"/>
              <a:t>Eigenaar met klacht mag reageren op jouw verweerschrift (‘akte van repliek’)</a:t>
            </a:r>
          </a:p>
          <a:p>
            <a:r>
              <a:rPr lang="nl-NL" dirty="0" smtClean="0"/>
              <a:t>Daar mag jij dan weer op reageren (‘akte van dupliek’) </a:t>
            </a:r>
          </a:p>
        </p:txBody>
      </p:sp>
    </p:spTree>
    <p:extLst>
      <p:ext uri="{BB962C8B-B14F-4D97-AF65-F5344CB8AC3E}">
        <p14:creationId xmlns:p14="http://schemas.microsoft.com/office/powerpoint/2010/main" val="1377548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002060"/>
                </a:solidFill>
              </a:rPr>
              <a:t>Veterinair Tuchtrecht</a:t>
            </a:r>
            <a:endParaRPr lang="nl-NL" dirty="0"/>
          </a:p>
        </p:txBody>
      </p:sp>
      <p:sp>
        <p:nvSpPr>
          <p:cNvPr id="3" name="Tijdelijke aanduiding voor inhoud 2"/>
          <p:cNvSpPr>
            <a:spLocks noGrp="1"/>
          </p:cNvSpPr>
          <p:nvPr>
            <p:ph idx="1"/>
          </p:nvPr>
        </p:nvSpPr>
        <p:spPr/>
        <p:txBody>
          <a:bodyPr/>
          <a:lstStyle/>
          <a:p>
            <a:r>
              <a:rPr lang="nl-NL" dirty="0" smtClean="0"/>
              <a:t>Na het uitwisselen van de brieven wordt een datum bepaald voor een ‘zitting’ bij het Veterinair Tuchtcollege</a:t>
            </a:r>
          </a:p>
          <a:p>
            <a:endParaRPr lang="nl-NL" dirty="0" smtClean="0"/>
          </a:p>
          <a:p>
            <a:r>
              <a:rPr lang="nl-NL" dirty="0" smtClean="0"/>
              <a:t>Een maand na de zitting neemt het Tuchtcollege een beslissing</a:t>
            </a:r>
          </a:p>
          <a:p>
            <a:pPr lvl="1"/>
            <a:r>
              <a:rPr lang="nl-NL" dirty="0" smtClean="0"/>
              <a:t>Je bent niet fout geweest</a:t>
            </a:r>
          </a:p>
          <a:p>
            <a:pPr lvl="1"/>
            <a:r>
              <a:rPr lang="nl-NL" dirty="0" smtClean="0"/>
              <a:t>Je bent diergeneeskundig onzorgvuldig geweest</a:t>
            </a:r>
          </a:p>
          <a:p>
            <a:pPr marL="457200" lvl="1" indent="0">
              <a:buNone/>
            </a:pPr>
            <a:endParaRPr lang="nl-NL" dirty="0"/>
          </a:p>
        </p:txBody>
      </p:sp>
    </p:spTree>
    <p:extLst>
      <p:ext uri="{BB962C8B-B14F-4D97-AF65-F5344CB8AC3E}">
        <p14:creationId xmlns:p14="http://schemas.microsoft.com/office/powerpoint/2010/main" val="25159956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002060"/>
                </a:solidFill>
              </a:rPr>
              <a:t>Veterinair Tuchtrecht</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smtClean="0"/>
              <a:t>Wat als de beslissing is dat diergeneeskundig onzorgvuldig bent geweest?</a:t>
            </a:r>
          </a:p>
          <a:p>
            <a:endParaRPr lang="nl-NL" dirty="0"/>
          </a:p>
          <a:p>
            <a:pPr marL="0" indent="0">
              <a:buNone/>
            </a:pPr>
            <a:r>
              <a:rPr lang="nl-NL" dirty="0" smtClean="0"/>
              <a:t>Het Tuchtrecht legt jou een maatregel op</a:t>
            </a:r>
          </a:p>
          <a:p>
            <a:r>
              <a:rPr lang="nl-NL" dirty="0" smtClean="0"/>
              <a:t>Lichtste = waarschuwing</a:t>
            </a:r>
          </a:p>
          <a:p>
            <a:r>
              <a:rPr lang="nl-NL" dirty="0" smtClean="0"/>
              <a:t>Berisping (waarschuwing op schrift) </a:t>
            </a:r>
          </a:p>
          <a:p>
            <a:r>
              <a:rPr lang="nl-NL" dirty="0" smtClean="0"/>
              <a:t>Boete, van maximaal €7600,- (gaat naar de staatskas)</a:t>
            </a:r>
          </a:p>
          <a:p>
            <a:r>
              <a:rPr lang="nl-NL" dirty="0" smtClean="0"/>
              <a:t>Schorsing voor tijdelijke periode</a:t>
            </a:r>
          </a:p>
          <a:p>
            <a:r>
              <a:rPr lang="nl-NL" dirty="0" smtClean="0"/>
              <a:t>Zwaarste = Ontzegging</a:t>
            </a:r>
          </a:p>
          <a:p>
            <a:endParaRPr lang="nl-NL" dirty="0"/>
          </a:p>
        </p:txBody>
      </p:sp>
    </p:spTree>
    <p:extLst>
      <p:ext uri="{BB962C8B-B14F-4D97-AF65-F5344CB8AC3E}">
        <p14:creationId xmlns:p14="http://schemas.microsoft.com/office/powerpoint/2010/main" val="1632889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Volgende week</a:t>
            </a:r>
            <a:endParaRPr lang="nl-NL" b="1" dirty="0">
              <a:solidFill>
                <a:srgbClr val="002060"/>
              </a:solidFill>
            </a:endParaRPr>
          </a:p>
        </p:txBody>
      </p:sp>
      <p:sp>
        <p:nvSpPr>
          <p:cNvPr id="3" name="Tijdelijke aanduiding voor inhoud 2"/>
          <p:cNvSpPr>
            <a:spLocks noGrp="1"/>
          </p:cNvSpPr>
          <p:nvPr>
            <p:ph idx="1"/>
          </p:nvPr>
        </p:nvSpPr>
        <p:spPr/>
        <p:txBody>
          <a:bodyPr/>
          <a:lstStyle/>
          <a:p>
            <a:r>
              <a:rPr lang="nl-NL" dirty="0" smtClean="0"/>
              <a:t>Communicatieproblemen</a:t>
            </a:r>
          </a:p>
          <a:p>
            <a:r>
              <a:rPr lang="nl-NL" dirty="0" smtClean="0"/>
              <a:t>Opdracht</a:t>
            </a:r>
            <a:endParaRPr lang="nl-NL" dirty="0"/>
          </a:p>
        </p:txBody>
      </p:sp>
    </p:spTree>
    <p:extLst>
      <p:ext uri="{BB962C8B-B14F-4D97-AF65-F5344CB8AC3E}">
        <p14:creationId xmlns:p14="http://schemas.microsoft.com/office/powerpoint/2010/main" val="3561502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Inhoud vandaag</a:t>
            </a:r>
            <a:endParaRPr lang="nl-NL" b="1" dirty="0">
              <a:solidFill>
                <a:srgbClr val="002060"/>
              </a:solidFill>
            </a:endParaRPr>
          </a:p>
        </p:txBody>
      </p:sp>
      <p:sp>
        <p:nvSpPr>
          <p:cNvPr id="3" name="Tijdelijke aanduiding voor inhoud 2"/>
          <p:cNvSpPr>
            <a:spLocks noGrp="1"/>
          </p:cNvSpPr>
          <p:nvPr>
            <p:ph idx="1"/>
          </p:nvPr>
        </p:nvSpPr>
        <p:spPr/>
        <p:txBody>
          <a:bodyPr/>
          <a:lstStyle/>
          <a:p>
            <a:r>
              <a:rPr lang="nl-NL" dirty="0" smtClean="0"/>
              <a:t>Strafrecht </a:t>
            </a:r>
            <a:endParaRPr lang="nl-NL" dirty="0"/>
          </a:p>
          <a:p>
            <a:r>
              <a:rPr lang="nl-NL" dirty="0" smtClean="0"/>
              <a:t>Veterinair tuchtrecht</a:t>
            </a:r>
            <a:endParaRPr lang="nl-NL" dirty="0" smtClean="0"/>
          </a:p>
          <a:p>
            <a:endParaRPr lang="nl-NL" dirty="0" smtClean="0"/>
          </a:p>
          <a:p>
            <a:endParaRPr lang="nl-NL" dirty="0"/>
          </a:p>
        </p:txBody>
      </p:sp>
    </p:spTree>
    <p:extLst>
      <p:ext uri="{BB962C8B-B14F-4D97-AF65-F5344CB8AC3E}">
        <p14:creationId xmlns:p14="http://schemas.microsoft.com/office/powerpoint/2010/main" val="15145373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Afronden lessen ARBO</a:t>
            </a:r>
            <a:endParaRPr lang="nl-NL" b="1" dirty="0">
              <a:solidFill>
                <a:srgbClr val="002060"/>
              </a:solidFill>
            </a:endParaRPr>
          </a:p>
        </p:txBody>
      </p:sp>
      <p:sp>
        <p:nvSpPr>
          <p:cNvPr id="3" name="Tijdelijke aanduiding voor inhoud 2"/>
          <p:cNvSpPr>
            <a:spLocks noGrp="1"/>
          </p:cNvSpPr>
          <p:nvPr>
            <p:ph idx="1"/>
          </p:nvPr>
        </p:nvSpPr>
        <p:spPr/>
        <p:txBody>
          <a:bodyPr>
            <a:normAutofit/>
          </a:bodyPr>
          <a:lstStyle/>
          <a:p>
            <a:r>
              <a:rPr lang="nl-NL" dirty="0" smtClean="0"/>
              <a:t>Geen toets</a:t>
            </a:r>
            <a:r>
              <a:rPr lang="nl-NL" dirty="0" smtClean="0"/>
              <a:t>!</a:t>
            </a:r>
          </a:p>
          <a:p>
            <a:r>
              <a:rPr lang="nl-NL" dirty="0"/>
              <a:t>Maar wel…..een (klein) verslag, met daarin:</a:t>
            </a:r>
          </a:p>
          <a:p>
            <a:pPr lvl="1"/>
            <a:r>
              <a:rPr lang="nl-NL" dirty="0"/>
              <a:t>Standaard richtlijnen verslaglegging</a:t>
            </a:r>
          </a:p>
          <a:p>
            <a:pPr lvl="1"/>
            <a:r>
              <a:rPr lang="nl-NL" dirty="0"/>
              <a:t>1 A4 beschrijving persoonlijke ervaring met wetten en regelgeving </a:t>
            </a:r>
          </a:p>
          <a:p>
            <a:pPr lvl="1"/>
            <a:r>
              <a:rPr lang="nl-NL" dirty="0"/>
              <a:t>Opdracht lijst met handelingen</a:t>
            </a:r>
          </a:p>
          <a:p>
            <a:pPr lvl="1"/>
            <a:r>
              <a:rPr lang="nl-NL" dirty="0"/>
              <a:t>Opdracht communicatieproblemen in de praktijk</a:t>
            </a:r>
          </a:p>
          <a:p>
            <a:endParaRPr lang="nl-NL" dirty="0" smtClean="0"/>
          </a:p>
          <a:p>
            <a:r>
              <a:rPr lang="nl-NL" dirty="0" smtClean="0"/>
              <a:t>Inleveren: 27 juni</a:t>
            </a:r>
            <a:endParaRPr lang="nl-NL" dirty="0" smtClean="0"/>
          </a:p>
        </p:txBody>
      </p:sp>
    </p:spTree>
    <p:extLst>
      <p:ext uri="{BB962C8B-B14F-4D97-AF65-F5344CB8AC3E}">
        <p14:creationId xmlns:p14="http://schemas.microsoft.com/office/powerpoint/2010/main" val="42944272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Strafrecht</a:t>
            </a:r>
            <a:endParaRPr lang="nl-NL" b="1" dirty="0">
              <a:solidFill>
                <a:srgbClr val="002060"/>
              </a:solidFill>
            </a:endParaRPr>
          </a:p>
        </p:txBody>
      </p:sp>
      <p:sp>
        <p:nvSpPr>
          <p:cNvPr id="3" name="Tijdelijke aanduiding voor inhoud 2"/>
          <p:cNvSpPr>
            <a:spLocks noGrp="1"/>
          </p:cNvSpPr>
          <p:nvPr>
            <p:ph idx="1"/>
          </p:nvPr>
        </p:nvSpPr>
        <p:spPr/>
        <p:txBody>
          <a:bodyPr/>
          <a:lstStyle/>
          <a:p>
            <a:r>
              <a:rPr lang="nl-NL" dirty="0" smtClean="0"/>
              <a:t>Eigenaar van een hond wil dat jij strafrechtelijk wordt vervolgd en hij stapt naar de politie… </a:t>
            </a:r>
          </a:p>
          <a:p>
            <a:r>
              <a:rPr lang="nl-NL" dirty="0" smtClean="0"/>
              <a:t>Welk proces wordt er dan in gang gezet? </a:t>
            </a:r>
          </a:p>
          <a:p>
            <a:endParaRPr lang="nl-NL" dirty="0" smtClean="0"/>
          </a:p>
          <a:p>
            <a:endParaRPr lang="nl-NL" dirty="0" smtClean="0"/>
          </a:p>
          <a:p>
            <a:endParaRPr lang="nl-NL" dirty="0" smtClean="0"/>
          </a:p>
          <a:p>
            <a:endParaRPr lang="nl-NL" dirty="0" smtClean="0"/>
          </a:p>
        </p:txBody>
      </p:sp>
      <p:pic>
        <p:nvPicPr>
          <p:cNvPr id="7" name="Afbeelding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37523" y="3703318"/>
            <a:ext cx="4481432" cy="1822269"/>
          </a:xfrm>
          <a:prstGeom prst="rect">
            <a:avLst/>
          </a:prstGeom>
        </p:spPr>
      </p:pic>
    </p:spTree>
    <p:extLst>
      <p:ext uri="{BB962C8B-B14F-4D97-AF65-F5344CB8AC3E}">
        <p14:creationId xmlns:p14="http://schemas.microsoft.com/office/powerpoint/2010/main" val="13589507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002060"/>
                </a:solidFill>
              </a:rPr>
              <a:t>Strafrecht</a:t>
            </a:r>
            <a:endParaRPr lang="nl-NL" dirty="0"/>
          </a:p>
        </p:txBody>
      </p:sp>
      <p:sp>
        <p:nvSpPr>
          <p:cNvPr id="3" name="Tijdelijke aanduiding voor inhoud 2"/>
          <p:cNvSpPr>
            <a:spLocks noGrp="1"/>
          </p:cNvSpPr>
          <p:nvPr>
            <p:ph idx="1"/>
          </p:nvPr>
        </p:nvSpPr>
        <p:spPr/>
        <p:txBody>
          <a:bodyPr/>
          <a:lstStyle/>
          <a:p>
            <a:r>
              <a:rPr lang="nl-NL" dirty="0" smtClean="0"/>
              <a:t>Eigenaar doet aangifte </a:t>
            </a:r>
            <a:r>
              <a:rPr lang="nl-NL" sz="2400" dirty="0" smtClean="0"/>
              <a:t>(bij </a:t>
            </a:r>
            <a:r>
              <a:rPr lang="nl-NL" sz="2400" dirty="0"/>
              <a:t>politie of officiële opsporingsambtenaar) </a:t>
            </a:r>
            <a:endParaRPr lang="nl-NL" dirty="0" smtClean="0"/>
          </a:p>
          <a:p>
            <a:r>
              <a:rPr lang="nl-NL" dirty="0" smtClean="0"/>
              <a:t>Proces-verbaal </a:t>
            </a:r>
            <a:r>
              <a:rPr lang="nl-NL" sz="2400" dirty="0" smtClean="0"/>
              <a:t>(door politie) </a:t>
            </a:r>
            <a:endParaRPr lang="nl-NL" dirty="0" smtClean="0"/>
          </a:p>
          <a:p>
            <a:r>
              <a:rPr lang="nl-NL" dirty="0" smtClean="0"/>
              <a:t>Eventueel onderzoek </a:t>
            </a:r>
            <a:r>
              <a:rPr lang="nl-NL" dirty="0"/>
              <a:t>naar feiten en </a:t>
            </a:r>
            <a:r>
              <a:rPr lang="nl-NL" dirty="0" smtClean="0"/>
              <a:t>omstandigheden </a:t>
            </a:r>
            <a:r>
              <a:rPr lang="nl-NL" sz="2400" dirty="0"/>
              <a:t>(door politie) </a:t>
            </a:r>
            <a:endParaRPr lang="nl-NL" dirty="0" smtClean="0"/>
          </a:p>
          <a:p>
            <a:r>
              <a:rPr lang="nl-NL" dirty="0" smtClean="0"/>
              <a:t>Dossier </a:t>
            </a:r>
            <a:r>
              <a:rPr lang="nl-NL" dirty="0"/>
              <a:t>bij het Openbaar Ministerie (</a:t>
            </a:r>
            <a:r>
              <a:rPr lang="nl-NL" dirty="0" smtClean="0"/>
              <a:t>OM)</a:t>
            </a:r>
          </a:p>
          <a:p>
            <a:r>
              <a:rPr lang="nl-NL" dirty="0" smtClean="0"/>
              <a:t>Namens </a:t>
            </a:r>
            <a:r>
              <a:rPr lang="nl-NL" dirty="0"/>
              <a:t>de OM zal de Officier van Justitie </a:t>
            </a:r>
            <a:r>
              <a:rPr lang="nl-NL" dirty="0" smtClean="0"/>
              <a:t>de zaak </a:t>
            </a:r>
            <a:r>
              <a:rPr lang="nl-NL" dirty="0"/>
              <a:t>voorleggen aan </a:t>
            </a:r>
            <a:r>
              <a:rPr lang="nl-NL" dirty="0" smtClean="0"/>
              <a:t>strafrechter</a:t>
            </a:r>
          </a:p>
          <a:p>
            <a:r>
              <a:rPr lang="nl-NL" dirty="0" smtClean="0"/>
              <a:t>Strafrechter </a:t>
            </a:r>
            <a:r>
              <a:rPr lang="nl-NL" dirty="0"/>
              <a:t>bepaald straf; boete, taakstraf of gevangenisstraf</a:t>
            </a:r>
          </a:p>
          <a:p>
            <a:endParaRPr lang="nl-NL" dirty="0"/>
          </a:p>
        </p:txBody>
      </p:sp>
    </p:spTree>
    <p:extLst>
      <p:ext uri="{BB962C8B-B14F-4D97-AF65-F5344CB8AC3E}">
        <p14:creationId xmlns:p14="http://schemas.microsoft.com/office/powerpoint/2010/main" val="36848370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002060"/>
                </a:solidFill>
              </a:rPr>
              <a:t>Strafrecht</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Iedereen mag aangifte doen</a:t>
            </a:r>
          </a:p>
          <a:p>
            <a:r>
              <a:rPr lang="nl-NL" dirty="0" smtClean="0"/>
              <a:t>In Nederland is er de regel dat je geen straf kunt krijgen voor iets wat niet van te voren in de wet strafbaar is gesteld</a:t>
            </a:r>
          </a:p>
          <a:p>
            <a:r>
              <a:rPr lang="nl-NL" dirty="0" smtClean="0"/>
              <a:t>In de WUD staat dat je alleen diergeneeskundige handelingen mag verrichten wanneer je erkend gediplomeerd dierenarts bent</a:t>
            </a:r>
          </a:p>
          <a:p>
            <a:r>
              <a:rPr lang="nl-NL" dirty="0" smtClean="0"/>
              <a:t>Houd je jezelf bezig met de uitoefening van diergeneeskunde zonder erkend diploma, dan ben je dus strafbaar</a:t>
            </a:r>
          </a:p>
          <a:p>
            <a:endParaRPr lang="nl-NL" dirty="0"/>
          </a:p>
          <a:p>
            <a:r>
              <a:rPr lang="nl-NL" dirty="0" smtClean="0"/>
              <a:t>Gelukkig geen gevallen bekend van paraveterinairen die in een zaak m.b.t. strafrecht zijn belandt.. </a:t>
            </a:r>
            <a:endParaRPr lang="nl-NL" dirty="0"/>
          </a:p>
        </p:txBody>
      </p:sp>
    </p:spTree>
    <p:extLst>
      <p:ext uri="{BB962C8B-B14F-4D97-AF65-F5344CB8AC3E}">
        <p14:creationId xmlns:p14="http://schemas.microsoft.com/office/powerpoint/2010/main" val="34249174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b="1" dirty="0">
              <a:solidFill>
                <a:srgbClr val="002060"/>
              </a:solidFill>
            </a:endParaRPr>
          </a:p>
        </p:txBody>
      </p:sp>
      <p:sp>
        <p:nvSpPr>
          <p:cNvPr id="3" name="Tijdelijke aanduiding voor inhoud 2"/>
          <p:cNvSpPr>
            <a:spLocks noGrp="1"/>
          </p:cNvSpPr>
          <p:nvPr>
            <p:ph idx="1"/>
          </p:nvPr>
        </p:nvSpPr>
        <p:spPr/>
        <p:txBody>
          <a:bodyPr/>
          <a:lstStyle/>
          <a:p>
            <a:pPr marL="0" indent="0">
              <a:buNone/>
            </a:pPr>
            <a:r>
              <a:rPr lang="nl-NL" dirty="0" smtClean="0"/>
              <a:t>Maar.. </a:t>
            </a:r>
          </a:p>
          <a:p>
            <a:pPr marL="0" indent="0">
              <a:buNone/>
            </a:pPr>
            <a:endParaRPr lang="nl-NL" dirty="0" smtClean="0"/>
          </a:p>
          <a:p>
            <a:pPr marL="0" indent="0">
              <a:buNone/>
            </a:pPr>
            <a:r>
              <a:rPr lang="nl-NL" dirty="0" smtClean="0"/>
              <a:t>Je castreert wel eens katers, euthanaseert af en toe een vogel, geeft verkeerde informatie aan eigenaren door via de telefoon of je geeft per ongeluk een verkeerd diergeneesmiddel mee. </a:t>
            </a:r>
          </a:p>
          <a:p>
            <a:pPr marL="0" indent="0">
              <a:buNone/>
            </a:pPr>
            <a:endParaRPr lang="nl-NL" dirty="0"/>
          </a:p>
          <a:p>
            <a:pPr marL="0" indent="0">
              <a:buNone/>
            </a:pPr>
            <a:r>
              <a:rPr lang="nl-NL" dirty="0" smtClean="0"/>
              <a:t>Wat dan? </a:t>
            </a:r>
            <a:endParaRPr lang="nl-NL" dirty="0"/>
          </a:p>
        </p:txBody>
      </p:sp>
    </p:spTree>
    <p:extLst>
      <p:ext uri="{BB962C8B-B14F-4D97-AF65-F5344CB8AC3E}">
        <p14:creationId xmlns:p14="http://schemas.microsoft.com/office/powerpoint/2010/main" val="14369812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Veterinair Tuchtrecht</a:t>
            </a:r>
            <a:endParaRPr lang="nl-NL" b="1" dirty="0">
              <a:solidFill>
                <a:srgbClr val="002060"/>
              </a:solidFill>
            </a:endParaRPr>
          </a:p>
        </p:txBody>
      </p:sp>
      <p:sp>
        <p:nvSpPr>
          <p:cNvPr id="3" name="Tijdelijke aanduiding voor inhoud 2"/>
          <p:cNvSpPr>
            <a:spLocks noGrp="1"/>
          </p:cNvSpPr>
          <p:nvPr>
            <p:ph idx="1"/>
          </p:nvPr>
        </p:nvSpPr>
        <p:spPr/>
        <p:txBody>
          <a:bodyPr/>
          <a:lstStyle/>
          <a:p>
            <a:r>
              <a:rPr lang="nl-NL" dirty="0" smtClean="0"/>
              <a:t>Eigenaar van een hond is niet tevreden over jou als paraveterinair</a:t>
            </a:r>
          </a:p>
          <a:p>
            <a:r>
              <a:rPr lang="nl-NL" dirty="0" smtClean="0"/>
              <a:t>Hij dient een klacht in bij het Veterinair Tuchtcollege</a:t>
            </a:r>
          </a:p>
          <a:p>
            <a:endParaRPr lang="nl-NL" dirty="0" smtClean="0"/>
          </a:p>
          <a:p>
            <a:r>
              <a:rPr lang="nl-NL" dirty="0" smtClean="0"/>
              <a:t>Procedure van het Veterinair Tuchtrecht is vastgesteld in de WUD</a:t>
            </a:r>
            <a:endParaRPr lang="nl-NL" dirty="0"/>
          </a:p>
        </p:txBody>
      </p:sp>
    </p:spTree>
    <p:extLst>
      <p:ext uri="{BB962C8B-B14F-4D97-AF65-F5344CB8AC3E}">
        <p14:creationId xmlns:p14="http://schemas.microsoft.com/office/powerpoint/2010/main" val="4713019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Veterinair Tuchtrecht</a:t>
            </a:r>
            <a:endParaRPr lang="nl-NL" b="1" dirty="0">
              <a:solidFill>
                <a:srgbClr val="002060"/>
              </a:solidFill>
            </a:endParaRPr>
          </a:p>
        </p:txBody>
      </p:sp>
      <p:sp>
        <p:nvSpPr>
          <p:cNvPr id="3" name="Tijdelijke aanduiding voor inhoud 2"/>
          <p:cNvSpPr>
            <a:spLocks noGrp="1"/>
          </p:cNvSpPr>
          <p:nvPr>
            <p:ph idx="1"/>
          </p:nvPr>
        </p:nvSpPr>
        <p:spPr/>
        <p:txBody>
          <a:bodyPr/>
          <a:lstStyle/>
          <a:p>
            <a:r>
              <a:rPr lang="nl-NL" dirty="0" smtClean="0"/>
              <a:t>Controle op de kwaliteit van het handelen van dierenartsen is wettelijk niet vast te stellen. Diergeneeskunde innoveert constant.. </a:t>
            </a:r>
          </a:p>
          <a:p>
            <a:endParaRPr lang="nl-NL" dirty="0"/>
          </a:p>
          <a:p>
            <a:r>
              <a:rPr lang="nl-NL" dirty="0" smtClean="0"/>
              <a:t>Dus, praktische oplossing: </a:t>
            </a:r>
            <a:r>
              <a:rPr lang="nl-NL" u="sng" dirty="0" smtClean="0"/>
              <a:t>wees zorgvuldig </a:t>
            </a:r>
          </a:p>
          <a:p>
            <a:pPr lvl="1"/>
            <a:r>
              <a:rPr lang="nl-NL" dirty="0"/>
              <a:t>V</a:t>
            </a:r>
            <a:r>
              <a:rPr lang="nl-NL" dirty="0" smtClean="0"/>
              <a:t>astgelegd in de WUD</a:t>
            </a:r>
          </a:p>
          <a:p>
            <a:pPr lvl="1"/>
            <a:r>
              <a:rPr lang="nl-NL" dirty="0" smtClean="0"/>
              <a:t>Zorgvuldigheidsbepaling</a:t>
            </a:r>
          </a:p>
          <a:p>
            <a:pPr lvl="1"/>
            <a:r>
              <a:rPr lang="nl-NL" dirty="0" smtClean="0"/>
              <a:t>“</a:t>
            </a:r>
            <a:r>
              <a:rPr lang="nl-NL" i="1" dirty="0" smtClean="0"/>
              <a:t>Van dierenartsen en paraveterinairen wordt verwacht dat zij de diergeneeskunde als beroep geen schade toebrengen of het vertrouwen in het beroep schaden</a:t>
            </a:r>
            <a:r>
              <a:rPr lang="nl-NL" dirty="0" smtClean="0"/>
              <a:t>”</a:t>
            </a:r>
            <a:endParaRPr lang="nl-NL" dirty="0"/>
          </a:p>
        </p:txBody>
      </p:sp>
    </p:spTree>
    <p:extLst>
      <p:ext uri="{BB962C8B-B14F-4D97-AF65-F5344CB8AC3E}">
        <p14:creationId xmlns:p14="http://schemas.microsoft.com/office/powerpoint/2010/main" val="83417486"/>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506</TotalTime>
  <Words>589</Words>
  <Application>Microsoft Office PowerPoint</Application>
  <PresentationFormat>Breedbeeld</PresentationFormat>
  <Paragraphs>84</Paragraphs>
  <Slides>14</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14</vt:i4>
      </vt:variant>
    </vt:vector>
  </HeadingPairs>
  <TitlesOfParts>
    <vt:vector size="18" baseType="lpstr">
      <vt:lpstr>Arial</vt:lpstr>
      <vt:lpstr>Calibri</vt:lpstr>
      <vt:lpstr>Calibri Light</vt:lpstr>
      <vt:lpstr>Kantoorthema</vt:lpstr>
      <vt:lpstr>Arbo en Wetgeving</vt:lpstr>
      <vt:lpstr>Inhoud vandaag</vt:lpstr>
      <vt:lpstr>Afronden lessen ARBO</vt:lpstr>
      <vt:lpstr>Strafrecht</vt:lpstr>
      <vt:lpstr>Strafrecht</vt:lpstr>
      <vt:lpstr>Strafrecht</vt:lpstr>
      <vt:lpstr>PowerPoint-presentatie</vt:lpstr>
      <vt:lpstr>Veterinair Tuchtrecht</vt:lpstr>
      <vt:lpstr>Veterinair Tuchtrecht</vt:lpstr>
      <vt:lpstr>Veterinair Tuchtrecht</vt:lpstr>
      <vt:lpstr>Veterinair Tuchtrecht</vt:lpstr>
      <vt:lpstr>Veterinair Tuchtrecht</vt:lpstr>
      <vt:lpstr>Veterinair Tuchtrecht</vt:lpstr>
      <vt:lpstr>Volgende week</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Arbo en Wetgeving</dc:title>
  <dc:creator>Sabine Timmer</dc:creator>
  <cp:lastModifiedBy>Sabine Timmer</cp:lastModifiedBy>
  <cp:revision>40</cp:revision>
  <dcterms:created xsi:type="dcterms:W3CDTF">2018-04-19T07:19:15Z</dcterms:created>
  <dcterms:modified xsi:type="dcterms:W3CDTF">2018-06-07T09:07:29Z</dcterms:modified>
</cp:coreProperties>
</file>