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3" r:id="rId6"/>
    <p:sldId id="266" r:id="rId7"/>
    <p:sldId id="259" r:id="rId8"/>
    <p:sldId id="264" r:id="rId9"/>
    <p:sldId id="271" r:id="rId10"/>
    <p:sldId id="265" r:id="rId11"/>
    <p:sldId id="272" r:id="rId12"/>
    <p:sldId id="273" r:id="rId13"/>
    <p:sldId id="274" r:id="rId14"/>
    <p:sldId id="275" r:id="rId15"/>
    <p:sldId id="276" r:id="rId16"/>
    <p:sldId id="277" r:id="rId17"/>
    <p:sldId id="267" r:id="rId18"/>
    <p:sldId id="282" r:id="rId19"/>
    <p:sldId id="268" r:id="rId20"/>
    <p:sldId id="278" r:id="rId21"/>
    <p:sldId id="269" r:id="rId22"/>
    <p:sldId id="270" r:id="rId23"/>
    <p:sldId id="286" r:id="rId24"/>
    <p:sldId id="287" r:id="rId25"/>
    <p:sldId id="288" r:id="rId26"/>
    <p:sldId id="289" r:id="rId27"/>
    <p:sldId id="290" r:id="rId28"/>
    <p:sldId id="291" r:id="rId29"/>
    <p:sldId id="292" r:id="rId30"/>
    <p:sldId id="293" r:id="rId31"/>
    <p:sldId id="294" r:id="rId32"/>
    <p:sldId id="295" r:id="rId33"/>
    <p:sldId id="296" r:id="rId3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7105180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21675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78199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859779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466321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187F94-AEE5-4D34-9099-DD17C2BEE21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474802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187F94-AEE5-4D34-9099-DD17C2BEE21E}" type="datetimeFigureOut">
              <a:rPr lang="nl-NL" smtClean="0"/>
              <a:t>6-6-2018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10879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187F94-AEE5-4D34-9099-DD17C2BEE21E}" type="datetimeFigureOut">
              <a:rPr lang="nl-NL" smtClean="0"/>
              <a:t>6-6-2018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3336895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187F94-AEE5-4D34-9099-DD17C2BEE21E}" type="datetimeFigureOut">
              <a:rPr lang="nl-NL" smtClean="0"/>
              <a:t>6-6-2018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2191558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1558726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D7187F94-AEE5-4D34-9099-DD17C2BEE21E}" type="datetimeFigureOut">
              <a:rPr lang="nl-NL" smtClean="0"/>
              <a:t>6-6-2018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A30381-173C-4F9C-B1CB-03E193C35847}" type="slidenum">
              <a:rPr lang="nl-NL" smtClean="0"/>
              <a:t>‹nr.›</a:t>
            </a:fld>
            <a:endParaRPr lang="nl-NL"/>
          </a:p>
        </p:txBody>
      </p:sp>
    </p:spTree>
    <p:extLst>
      <p:ext uri="{BB962C8B-B14F-4D97-AF65-F5344CB8AC3E}">
        <p14:creationId xmlns:p14="http://schemas.microsoft.com/office/powerpoint/2010/main" val="527030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187F94-AEE5-4D34-9099-DD17C2BEE21E}" type="datetimeFigureOut">
              <a:rPr lang="nl-NL" smtClean="0"/>
              <a:t>6-6-2018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30381-173C-4F9C-B1CB-03E193C35847}" type="slidenum">
              <a:rPr lang="nl-NL" smtClean="0"/>
              <a:t>‹nr.›</a:t>
            </a:fld>
            <a:endParaRPr lang="nl-NL"/>
          </a:p>
        </p:txBody>
      </p:sp>
    </p:spTree>
    <p:extLst>
      <p:ext uri="{BB962C8B-B14F-4D97-AF65-F5344CB8AC3E}">
        <p14:creationId xmlns:p14="http://schemas.microsoft.com/office/powerpoint/2010/main" val="42906600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smtClean="0">
                <a:solidFill>
                  <a:srgbClr val="002060"/>
                </a:solidFill>
              </a:rPr>
              <a:t>Arbo en Wetgeving</a:t>
            </a:r>
            <a:endParaRPr lang="nl-NL" b="1" dirty="0">
              <a:solidFill>
                <a:srgbClr val="002060"/>
              </a:solidFill>
            </a:endParaRPr>
          </a:p>
        </p:txBody>
      </p:sp>
      <p:sp>
        <p:nvSpPr>
          <p:cNvPr id="3" name="Ondertitel 2"/>
          <p:cNvSpPr>
            <a:spLocks noGrp="1"/>
          </p:cNvSpPr>
          <p:nvPr>
            <p:ph type="subTitle" idx="1"/>
          </p:nvPr>
        </p:nvSpPr>
        <p:spPr/>
        <p:txBody>
          <a:bodyPr/>
          <a:lstStyle/>
          <a:p>
            <a:r>
              <a:rPr lang="nl-NL" dirty="0" smtClean="0">
                <a:solidFill>
                  <a:schemeClr val="bg1">
                    <a:lumMod val="50000"/>
                  </a:schemeClr>
                </a:solidFill>
              </a:rPr>
              <a:t>Diergeneesmiddelenwet</a:t>
            </a:r>
            <a:endParaRPr lang="nl-NL" dirty="0">
              <a:solidFill>
                <a:schemeClr val="bg1">
                  <a:lumMod val="50000"/>
                </a:schemeClr>
              </a:solidFill>
            </a:endParaRPr>
          </a:p>
        </p:txBody>
      </p:sp>
    </p:spTree>
    <p:extLst>
      <p:ext uri="{BB962C8B-B14F-4D97-AF65-F5344CB8AC3E}">
        <p14:creationId xmlns:p14="http://schemas.microsoft.com/office/powerpoint/2010/main" val="6102611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Wet- en regelgeving voor een paraveterinair</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Diergeneesmiddelenwet (DGW)</a:t>
            </a:r>
          </a:p>
          <a:p>
            <a:r>
              <a:rPr lang="nl-NL" dirty="0"/>
              <a:t>Wet op Uitoefening van de Diergeneeskunde (WUD</a:t>
            </a:r>
            <a:r>
              <a:rPr lang="nl-NL" dirty="0" smtClean="0"/>
              <a:t>)</a:t>
            </a:r>
          </a:p>
          <a:p>
            <a:r>
              <a:rPr lang="nl-NL" dirty="0" smtClean="0"/>
              <a:t>Opiumwet</a:t>
            </a:r>
          </a:p>
          <a:p>
            <a:r>
              <a:rPr lang="nl-NL" dirty="0" err="1" smtClean="0"/>
              <a:t>ARBO-wet</a:t>
            </a:r>
            <a:endParaRPr lang="nl-NL" dirty="0" smtClean="0"/>
          </a:p>
          <a:p>
            <a:r>
              <a:rPr lang="nl-NL" dirty="0" smtClean="0"/>
              <a:t>Besluit vergiften</a:t>
            </a:r>
          </a:p>
          <a:p>
            <a:endParaRPr lang="nl-NL" dirty="0"/>
          </a:p>
          <a:p>
            <a:endParaRPr lang="nl-NL" dirty="0"/>
          </a:p>
        </p:txBody>
      </p:sp>
    </p:spTree>
    <p:extLst>
      <p:ext uri="{BB962C8B-B14F-4D97-AF65-F5344CB8AC3E}">
        <p14:creationId xmlns:p14="http://schemas.microsoft.com/office/powerpoint/2010/main" val="36862385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Diergeneesmiddelenwet (DGW)</a:t>
            </a:r>
            <a:endParaRPr lang="nl-NL" dirty="0"/>
          </a:p>
        </p:txBody>
      </p:sp>
      <p:sp>
        <p:nvSpPr>
          <p:cNvPr id="3" name="Tijdelijke aanduiding voor inhoud 2"/>
          <p:cNvSpPr>
            <a:spLocks noGrp="1"/>
          </p:cNvSpPr>
          <p:nvPr>
            <p:ph idx="1"/>
          </p:nvPr>
        </p:nvSpPr>
        <p:spPr>
          <a:xfrm>
            <a:off x="838200" y="1690688"/>
            <a:ext cx="10515600" cy="4351338"/>
          </a:xfrm>
        </p:spPr>
        <p:txBody>
          <a:bodyPr>
            <a:normAutofit/>
          </a:bodyPr>
          <a:lstStyle/>
          <a:p>
            <a:r>
              <a:rPr lang="nl-NL" dirty="0" smtClean="0"/>
              <a:t>Fabricage</a:t>
            </a:r>
          </a:p>
          <a:p>
            <a:r>
              <a:rPr lang="nl-NL" dirty="0" smtClean="0"/>
              <a:t>Registratie</a:t>
            </a:r>
          </a:p>
          <a:p>
            <a:pPr lvl="1"/>
            <a:r>
              <a:rPr lang="nl-NL" dirty="0"/>
              <a:t>Wat zijn geregistreerde diergeneesmiddelen?</a:t>
            </a:r>
          </a:p>
          <a:p>
            <a:pPr lvl="1"/>
            <a:r>
              <a:rPr lang="nl-NL" dirty="0"/>
              <a:t>Waarom registratie? Voor- en nadelen?</a:t>
            </a:r>
          </a:p>
          <a:p>
            <a:pPr lvl="1"/>
            <a:r>
              <a:rPr lang="nl-NL" dirty="0"/>
              <a:t>Waaraan te </a:t>
            </a:r>
            <a:r>
              <a:rPr lang="nl-NL" dirty="0" smtClean="0"/>
              <a:t>herkennen</a:t>
            </a:r>
            <a:r>
              <a:rPr lang="nl-NL" dirty="0"/>
              <a:t>?</a:t>
            </a:r>
          </a:p>
          <a:p>
            <a:pPr lvl="1"/>
            <a:r>
              <a:rPr lang="nl-NL" dirty="0"/>
              <a:t>Cascade en </a:t>
            </a:r>
            <a:r>
              <a:rPr lang="nl-NL" dirty="0" smtClean="0"/>
              <a:t>off-label-</a:t>
            </a:r>
            <a:r>
              <a:rPr lang="nl-NL" dirty="0" err="1" smtClean="0"/>
              <a:t>use</a:t>
            </a:r>
            <a:endParaRPr lang="nl-NL" dirty="0" smtClean="0"/>
          </a:p>
          <a:p>
            <a:r>
              <a:rPr lang="nl-NL" dirty="0" smtClean="0"/>
              <a:t>Kanalisatie</a:t>
            </a:r>
          </a:p>
          <a:p>
            <a:r>
              <a:rPr lang="nl-NL" dirty="0" smtClean="0"/>
              <a:t>Administratie</a:t>
            </a:r>
          </a:p>
          <a:p>
            <a:pPr lvl="1"/>
            <a:r>
              <a:rPr lang="nl-NL" dirty="0" smtClean="0"/>
              <a:t>Logboek bijhouden</a:t>
            </a:r>
            <a:endParaRPr lang="nl-NL" dirty="0"/>
          </a:p>
          <a:p>
            <a:pPr lvl="1"/>
            <a:endParaRPr lang="nl-NL" dirty="0"/>
          </a:p>
        </p:txBody>
      </p:sp>
    </p:spTree>
    <p:extLst>
      <p:ext uri="{BB962C8B-B14F-4D97-AF65-F5344CB8AC3E}">
        <p14:creationId xmlns:p14="http://schemas.microsoft.com/office/powerpoint/2010/main" val="24175506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Diergeneesmiddelenwet (DGW)</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diergeneesmiddel is een substantie die bestemd is voor:</a:t>
            </a:r>
          </a:p>
          <a:p>
            <a:pPr marL="0" indent="0">
              <a:buNone/>
            </a:pPr>
            <a:endParaRPr lang="nl-NL" dirty="0" smtClean="0"/>
          </a:p>
          <a:p>
            <a:r>
              <a:rPr lang="nl-NL" dirty="0" smtClean="0"/>
              <a:t>Het genezen, verlichten of voorkomen van een ziekte of ziekteverschijnselen bij dieren</a:t>
            </a:r>
          </a:p>
          <a:p>
            <a:r>
              <a:rPr lang="nl-NL" dirty="0" smtClean="0"/>
              <a:t>Het herstellen of verbeteren van het functioneren van een orgaan bij dieren</a:t>
            </a:r>
          </a:p>
          <a:p>
            <a:r>
              <a:rPr lang="nl-NL" dirty="0" smtClean="0"/>
              <a:t>Het vaststellen van een ziekte of afwijking bij een dier</a:t>
            </a:r>
            <a:endParaRPr lang="nl-NL" dirty="0"/>
          </a:p>
        </p:txBody>
      </p:sp>
    </p:spTree>
    <p:extLst>
      <p:ext uri="{BB962C8B-B14F-4D97-AF65-F5344CB8AC3E}">
        <p14:creationId xmlns:p14="http://schemas.microsoft.com/office/powerpoint/2010/main" val="2157714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Fabricage</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Voor ons niet zo van belang </a:t>
            </a:r>
          </a:p>
          <a:p>
            <a:endParaRPr lang="nl-NL" dirty="0"/>
          </a:p>
          <a:p>
            <a:endParaRPr lang="nl-NL" dirty="0"/>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t="34472" b="8293"/>
          <a:stretch/>
        </p:blipFill>
        <p:spPr>
          <a:xfrm>
            <a:off x="1645920" y="2514600"/>
            <a:ext cx="9372600" cy="4023360"/>
          </a:xfrm>
          <a:prstGeom prst="rect">
            <a:avLst/>
          </a:prstGeom>
        </p:spPr>
      </p:pic>
    </p:spTree>
    <p:extLst>
      <p:ext uri="{BB962C8B-B14F-4D97-AF65-F5344CB8AC3E}">
        <p14:creationId xmlns:p14="http://schemas.microsoft.com/office/powerpoint/2010/main" val="2806700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Registratie</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Alleen gebruik van geregistreerde diergeneesmiddelen is toegestaan</a:t>
            </a:r>
          </a:p>
          <a:p>
            <a:r>
              <a:rPr lang="nl-NL" dirty="0" smtClean="0"/>
              <a:t>Steeds voor een periode van 5 jaar</a:t>
            </a:r>
          </a:p>
          <a:p>
            <a:endParaRPr lang="nl-NL" dirty="0"/>
          </a:p>
          <a:p>
            <a:r>
              <a:rPr lang="nl-NL" dirty="0" smtClean="0"/>
              <a:t>Een geregistreerd diergeneesmiddel moet aan een aantal voorwaarden voldoen:</a:t>
            </a:r>
          </a:p>
          <a:p>
            <a:pPr lvl="1"/>
            <a:r>
              <a:rPr lang="nl-NL" dirty="0" smtClean="0"/>
              <a:t>Het moet de gestelde werking hebben</a:t>
            </a:r>
          </a:p>
          <a:p>
            <a:pPr lvl="1"/>
            <a:r>
              <a:rPr lang="nl-NL" dirty="0" smtClean="0"/>
              <a:t>Het mag geen gevaar opleveren voor de gezondheid van de mens</a:t>
            </a:r>
          </a:p>
          <a:p>
            <a:pPr lvl="1"/>
            <a:r>
              <a:rPr lang="nl-NL" dirty="0" smtClean="0"/>
              <a:t>Het mag niet schadelijk zijn voor de gezondheid van de dieren</a:t>
            </a:r>
          </a:p>
          <a:p>
            <a:pPr lvl="1"/>
            <a:r>
              <a:rPr lang="nl-NL" dirty="0" smtClean="0"/>
              <a:t>Het mag niet schadelijk zijn voor het milieu.</a:t>
            </a:r>
            <a:endParaRPr lang="nl-NL" dirty="0"/>
          </a:p>
        </p:txBody>
      </p:sp>
    </p:spTree>
    <p:extLst>
      <p:ext uri="{BB962C8B-B14F-4D97-AF65-F5344CB8AC3E}">
        <p14:creationId xmlns:p14="http://schemas.microsoft.com/office/powerpoint/2010/main" val="13678801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Registratie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Een geregistreerd diergeneesmiddel is in Nederland herkenbaar aan:</a:t>
            </a:r>
          </a:p>
          <a:p>
            <a:pPr marL="0" indent="0">
              <a:buNone/>
            </a:pPr>
            <a:endParaRPr lang="nl-NL" dirty="0" smtClean="0"/>
          </a:p>
          <a:p>
            <a:r>
              <a:rPr lang="nl-NL" dirty="0" smtClean="0"/>
              <a:t>Een viercijferig registratienummer (REG NL 0000)</a:t>
            </a:r>
          </a:p>
          <a:p>
            <a:r>
              <a:rPr lang="nl-NL" dirty="0" smtClean="0"/>
              <a:t>De vermelding van het woord ‘Diergeneesmiddel’</a:t>
            </a:r>
          </a:p>
          <a:p>
            <a:r>
              <a:rPr lang="nl-NL" dirty="0" smtClean="0"/>
              <a:t>De kanalisatiestatus (UDA, UDD of VRIJ)</a:t>
            </a:r>
          </a:p>
          <a:p>
            <a:pPr lvl="1"/>
            <a:endParaRPr lang="nl-NL" dirty="0"/>
          </a:p>
          <a:p>
            <a:pPr lvl="1"/>
            <a:endParaRPr lang="nl-NL" dirty="0"/>
          </a:p>
        </p:txBody>
      </p:sp>
      <p:pic>
        <p:nvPicPr>
          <p:cNvPr id="4" name="Afbeelding 3"/>
          <p:cNvPicPr>
            <a:picLocks noChangeAspect="1"/>
          </p:cNvPicPr>
          <p:nvPr/>
        </p:nvPicPr>
        <p:blipFill rotWithShape="1">
          <a:blip r:embed="rId2" cstate="print">
            <a:extLst>
              <a:ext uri="{28A0092B-C50C-407E-A947-70E740481C1C}">
                <a14:useLocalDpi xmlns:a14="http://schemas.microsoft.com/office/drawing/2010/main" val="0"/>
              </a:ext>
            </a:extLst>
          </a:blip>
          <a:srcRect l="67451" t="26750"/>
          <a:stretch/>
        </p:blipFill>
        <p:spPr>
          <a:xfrm>
            <a:off x="8869680" y="2651760"/>
            <a:ext cx="2312125" cy="3902528"/>
          </a:xfrm>
          <a:prstGeom prst="rect">
            <a:avLst/>
          </a:prstGeom>
        </p:spPr>
      </p:pic>
    </p:spTree>
    <p:extLst>
      <p:ext uri="{BB962C8B-B14F-4D97-AF65-F5344CB8AC3E}">
        <p14:creationId xmlns:p14="http://schemas.microsoft.com/office/powerpoint/2010/main" val="3361485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Registratie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Voordelen registratie:</a:t>
            </a:r>
          </a:p>
          <a:p>
            <a:pPr lvl="1"/>
            <a:r>
              <a:rPr lang="nl-NL" dirty="0" smtClean="0"/>
              <a:t>Veel info beschikbaar</a:t>
            </a:r>
          </a:p>
          <a:p>
            <a:pPr lvl="1"/>
            <a:r>
              <a:rPr lang="nl-NL" dirty="0" smtClean="0"/>
              <a:t>O.a. indicaties, dosering, bijwerkingen, houdbaarheid, wachttijden, enz.</a:t>
            </a:r>
          </a:p>
          <a:p>
            <a:pPr lvl="1"/>
            <a:endParaRPr lang="nl-NL" dirty="0" smtClean="0"/>
          </a:p>
          <a:p>
            <a:pPr marL="0" indent="0">
              <a:buNone/>
            </a:pPr>
            <a:r>
              <a:rPr lang="nl-NL" dirty="0" smtClean="0"/>
              <a:t>Nadelen registratie: </a:t>
            </a:r>
          </a:p>
          <a:p>
            <a:pPr lvl="1"/>
            <a:r>
              <a:rPr lang="nl-NL" dirty="0" smtClean="0"/>
              <a:t>Goede en relatief goedkope diergeneesmiddelen worden niet geregistreerd i.v.m. te weinig winst</a:t>
            </a:r>
          </a:p>
        </p:txBody>
      </p:sp>
    </p:spTree>
    <p:extLst>
      <p:ext uri="{BB962C8B-B14F-4D97-AF65-F5344CB8AC3E}">
        <p14:creationId xmlns:p14="http://schemas.microsoft.com/office/powerpoint/2010/main" val="1322856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Diergeneesmiddelenwet (DGW)</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Alles wat met diergeneesmiddelen te maken heeft</a:t>
            </a:r>
          </a:p>
          <a:p>
            <a:r>
              <a:rPr lang="nl-NL" dirty="0" smtClean="0"/>
              <a:t>Niet alleen m.b.t. diergezondheid, maar ook volksgezondheid</a:t>
            </a:r>
          </a:p>
          <a:p>
            <a:r>
              <a:rPr lang="nl-NL" dirty="0" smtClean="0"/>
              <a:t>Belangrijkste zaken van de DGW = registratie en kanalisatie </a:t>
            </a:r>
          </a:p>
          <a:p>
            <a:r>
              <a:rPr lang="nl-NL" dirty="0" smtClean="0"/>
              <a:t>Fabrikant van diergeneesmiddel registreert zijn middel; strenge eisen!</a:t>
            </a:r>
          </a:p>
          <a:p>
            <a:r>
              <a:rPr lang="nl-NL" dirty="0" smtClean="0"/>
              <a:t>Kanalisatie is het geven van een bepaalde status aan diergeneesmiddelen</a:t>
            </a:r>
            <a:endParaRPr lang="nl-NL" dirty="0"/>
          </a:p>
        </p:txBody>
      </p:sp>
    </p:spTree>
    <p:extLst>
      <p:ext uri="{BB962C8B-B14F-4D97-AF65-F5344CB8AC3E}">
        <p14:creationId xmlns:p14="http://schemas.microsoft.com/office/powerpoint/2010/main" val="3218047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Kanalisatie diergeneesmiddelen</a:t>
            </a:r>
            <a:endParaRPr lang="nl-NL" dirty="0"/>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smtClean="0"/>
              <a:t>Vrije middelen</a:t>
            </a:r>
          </a:p>
          <a:p>
            <a:pPr marL="514350" indent="-514350">
              <a:buFont typeface="+mj-lt"/>
              <a:buAutoNum type="arabicPeriod"/>
            </a:pPr>
            <a:endParaRPr lang="nl-NL" dirty="0"/>
          </a:p>
          <a:p>
            <a:pPr marL="514350" indent="-514350">
              <a:buFont typeface="+mj-lt"/>
              <a:buAutoNum type="arabicPeriod"/>
            </a:pPr>
            <a:r>
              <a:rPr lang="nl-NL" dirty="0" smtClean="0"/>
              <a:t>UDA-middelen</a:t>
            </a:r>
          </a:p>
          <a:p>
            <a:pPr marL="514350" indent="-514350">
              <a:buFont typeface="+mj-lt"/>
              <a:buAutoNum type="arabicPeriod"/>
            </a:pPr>
            <a:endParaRPr lang="nl-NL" dirty="0"/>
          </a:p>
          <a:p>
            <a:pPr marL="514350" indent="-514350">
              <a:buFont typeface="+mj-lt"/>
              <a:buAutoNum type="arabicPeriod"/>
            </a:pPr>
            <a:r>
              <a:rPr lang="nl-NL" dirty="0" smtClean="0"/>
              <a:t>URA-middelen</a:t>
            </a:r>
          </a:p>
          <a:p>
            <a:pPr marL="514350" indent="-514350">
              <a:buFont typeface="+mj-lt"/>
              <a:buAutoNum type="arabicPeriod"/>
            </a:pPr>
            <a:endParaRPr lang="nl-NL" dirty="0"/>
          </a:p>
          <a:p>
            <a:pPr marL="514350" indent="-514350">
              <a:buFont typeface="+mj-lt"/>
              <a:buAutoNum type="arabicPeriod"/>
            </a:pPr>
            <a:r>
              <a:rPr lang="nl-NL" dirty="0" smtClean="0"/>
              <a:t>UDD-middelen</a:t>
            </a:r>
          </a:p>
          <a:p>
            <a:pPr marL="514350" indent="-514350">
              <a:buFont typeface="+mj-lt"/>
              <a:buAutoNum type="arabicPeriod"/>
            </a:pPr>
            <a:endParaRPr lang="nl-NL" dirty="0"/>
          </a:p>
        </p:txBody>
      </p:sp>
    </p:spTree>
    <p:extLst>
      <p:ext uri="{BB962C8B-B14F-4D97-AF65-F5344CB8AC3E}">
        <p14:creationId xmlns:p14="http://schemas.microsoft.com/office/powerpoint/2010/main" val="4073616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Kanalisatie diergeneesmiddelen</a:t>
            </a:r>
            <a:endParaRPr lang="nl-NL" b="1" dirty="0">
              <a:solidFill>
                <a:srgbClr val="002060"/>
              </a:solidFill>
            </a:endParaRPr>
          </a:p>
        </p:txBody>
      </p:sp>
      <p:sp>
        <p:nvSpPr>
          <p:cNvPr id="3" name="Tijdelijke aanduiding voor inhoud 2"/>
          <p:cNvSpPr>
            <a:spLocks noGrp="1"/>
          </p:cNvSpPr>
          <p:nvPr>
            <p:ph idx="1"/>
          </p:nvPr>
        </p:nvSpPr>
        <p:spPr/>
        <p:txBody>
          <a:bodyPr>
            <a:normAutofit fontScale="92500" lnSpcReduction="20000"/>
          </a:bodyPr>
          <a:lstStyle/>
          <a:p>
            <a:pPr marL="514350" indent="-514350">
              <a:buFont typeface="+mj-lt"/>
              <a:buAutoNum type="arabicPeriod"/>
            </a:pPr>
            <a:r>
              <a:rPr lang="nl-NL" dirty="0" smtClean="0"/>
              <a:t>Vrije middelen</a:t>
            </a:r>
          </a:p>
          <a:p>
            <a:pPr lvl="1"/>
            <a:r>
              <a:rPr lang="nl-NL" dirty="0" smtClean="0"/>
              <a:t>Geregistreerd als diergeneesmiddel, maar mogen vrij worden verhandeld door bijvoorbeeld dierspeciaalzaken</a:t>
            </a:r>
          </a:p>
          <a:p>
            <a:pPr marL="514350" indent="-514350">
              <a:buFont typeface="+mj-lt"/>
              <a:buAutoNum type="arabicPeriod"/>
            </a:pPr>
            <a:r>
              <a:rPr lang="nl-NL" dirty="0" smtClean="0"/>
              <a:t>UDA-middelen</a:t>
            </a:r>
          </a:p>
          <a:p>
            <a:pPr lvl="1"/>
            <a:r>
              <a:rPr lang="nl-NL" dirty="0" smtClean="0"/>
              <a:t>UDA = Uitsluitend door Dierenarts Af te leveren. Dit zijn diergeneesmiddelen die wel door de assistente of eigenaar mogen worden toegediend, maar alleen wanneer deze door een dierenarts zijn afgegeven.</a:t>
            </a:r>
          </a:p>
          <a:p>
            <a:pPr marL="514350" indent="-514350">
              <a:buFont typeface="+mj-lt"/>
              <a:buAutoNum type="arabicPeriod"/>
            </a:pPr>
            <a:r>
              <a:rPr lang="nl-NL" dirty="0" smtClean="0"/>
              <a:t>URA-middelen</a:t>
            </a:r>
          </a:p>
          <a:p>
            <a:pPr lvl="1"/>
            <a:r>
              <a:rPr lang="nl-NL" dirty="0" smtClean="0"/>
              <a:t>URA = Uitsluitend op Recept Af te leveren. Diergeneesmiddelen waarvoor de dierenarts een recept kan schrijven, waarna de eigenaar de middelen ook ergens anders zou kunnen kopen.</a:t>
            </a:r>
          </a:p>
          <a:p>
            <a:pPr marL="514350" indent="-514350">
              <a:buFont typeface="+mj-lt"/>
              <a:buAutoNum type="arabicPeriod"/>
            </a:pPr>
            <a:r>
              <a:rPr lang="nl-NL" dirty="0" smtClean="0"/>
              <a:t>UDD-middelen</a:t>
            </a:r>
          </a:p>
          <a:p>
            <a:pPr lvl="1"/>
            <a:r>
              <a:rPr lang="nl-NL" dirty="0" smtClean="0"/>
              <a:t>UDD = Uitsluiten door Dierenarts toe te Dieren. Diergeneesmiddelen die alleen door een dierenarts mogen worden toegediend.</a:t>
            </a:r>
          </a:p>
        </p:txBody>
      </p:sp>
    </p:spTree>
    <p:extLst>
      <p:ext uri="{BB962C8B-B14F-4D97-AF65-F5344CB8AC3E}">
        <p14:creationId xmlns:p14="http://schemas.microsoft.com/office/powerpoint/2010/main" val="90599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Inhoud vandaag</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Wanneer ben je paraveterinair?</a:t>
            </a:r>
          </a:p>
          <a:p>
            <a:r>
              <a:rPr lang="nl-NL" dirty="0" smtClean="0"/>
              <a:t>Wetten en recht voor een paraveterinair</a:t>
            </a:r>
          </a:p>
          <a:p>
            <a:pPr lvl="1"/>
            <a:r>
              <a:rPr lang="nl-NL" dirty="0" smtClean="0"/>
              <a:t>Wat moet ik echt weten?</a:t>
            </a:r>
          </a:p>
          <a:p>
            <a:r>
              <a:rPr lang="nl-NL" dirty="0" smtClean="0"/>
              <a:t>Diergeneesmiddelenwet </a:t>
            </a:r>
          </a:p>
          <a:p>
            <a:r>
              <a:rPr lang="nl-NL" dirty="0" smtClean="0"/>
              <a:t>Wat betekent dat in de praktijk? </a:t>
            </a:r>
          </a:p>
          <a:p>
            <a:endParaRPr lang="nl-NL" dirty="0" smtClean="0"/>
          </a:p>
          <a:p>
            <a:endParaRPr lang="nl-NL" dirty="0"/>
          </a:p>
        </p:txBody>
      </p:sp>
    </p:spTree>
    <p:extLst>
      <p:ext uri="{BB962C8B-B14F-4D97-AF65-F5344CB8AC3E}">
        <p14:creationId xmlns:p14="http://schemas.microsoft.com/office/powerpoint/2010/main" val="15145373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Administratie</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Voor het afgeven en toedienen van diergeneesmiddelen</a:t>
            </a:r>
          </a:p>
          <a:p>
            <a:r>
              <a:rPr lang="nl-NL" dirty="0" smtClean="0"/>
              <a:t>Via een logboek</a:t>
            </a:r>
          </a:p>
          <a:p>
            <a:r>
              <a:rPr lang="nl-NL" dirty="0" smtClean="0"/>
              <a:t>Ook voor bedrijfsmatige houder van dieren</a:t>
            </a:r>
          </a:p>
          <a:p>
            <a:endParaRPr lang="nl-NL" dirty="0"/>
          </a:p>
          <a:p>
            <a:r>
              <a:rPr lang="nl-NL" dirty="0" smtClean="0"/>
              <a:t>Afgegeven medicatie: duidelijke informatie (verpakking/etiket/bijsluiter)</a:t>
            </a:r>
          </a:p>
          <a:p>
            <a:endParaRPr lang="nl-NL" dirty="0"/>
          </a:p>
        </p:txBody>
      </p:sp>
    </p:spTree>
    <p:extLst>
      <p:ext uri="{BB962C8B-B14F-4D97-AF65-F5344CB8AC3E}">
        <p14:creationId xmlns:p14="http://schemas.microsoft.com/office/powerpoint/2010/main" val="7464970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Off-label </a:t>
            </a:r>
            <a:r>
              <a:rPr lang="nl-NL" b="1" dirty="0" err="1" smtClean="0">
                <a:solidFill>
                  <a:srgbClr val="002060"/>
                </a:solidFill>
              </a:rPr>
              <a:t>use</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Als voor een bepaalde aandoening bij een betreffende diersoort geen middel is geregistreerd, kan de dierenarts op deze regel een uitzondering maken door bijvoorbeeld een diergeneesmiddel dat voor een andere diersoort is geregistreerd te gebruiken.</a:t>
            </a:r>
          </a:p>
          <a:p>
            <a:r>
              <a:rPr lang="nl-NL" dirty="0" smtClean="0"/>
              <a:t>De dierenarts moet hierbij een Cascaderegeling volgen (aangeven hoe een alternatief middel wordt gekozen en administratie minimaal 5 jaar bijhouden)</a:t>
            </a:r>
          </a:p>
          <a:p>
            <a:endParaRPr lang="nl-NL" dirty="0" smtClean="0"/>
          </a:p>
          <a:p>
            <a:r>
              <a:rPr lang="nl-NL" dirty="0" smtClean="0"/>
              <a:t>Bijvoorbeeld </a:t>
            </a:r>
            <a:r>
              <a:rPr lang="nl-NL" dirty="0" err="1" smtClean="0"/>
              <a:t>Solamectine</a:t>
            </a:r>
            <a:r>
              <a:rPr lang="nl-NL" dirty="0" smtClean="0"/>
              <a:t> bij een rat met mijten, terwijl dit middel alleen bij hond en kat staat geregistreerd. </a:t>
            </a:r>
            <a:endParaRPr lang="nl-NL" dirty="0"/>
          </a:p>
        </p:txBody>
      </p:sp>
    </p:spTree>
    <p:extLst>
      <p:ext uri="{BB962C8B-B14F-4D97-AF65-F5344CB8AC3E}">
        <p14:creationId xmlns:p14="http://schemas.microsoft.com/office/powerpoint/2010/main" val="386164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Diergeneesmiddelenwet (DGW)</a:t>
            </a:r>
            <a:endParaRPr lang="nl-NL" dirty="0"/>
          </a:p>
        </p:txBody>
      </p:sp>
      <p:sp>
        <p:nvSpPr>
          <p:cNvPr id="3" name="Tijdelijke aanduiding voor inhoud 2"/>
          <p:cNvSpPr>
            <a:spLocks noGrp="1"/>
          </p:cNvSpPr>
          <p:nvPr>
            <p:ph idx="1"/>
          </p:nvPr>
        </p:nvSpPr>
        <p:spPr/>
        <p:txBody>
          <a:bodyPr/>
          <a:lstStyle/>
          <a:p>
            <a:r>
              <a:rPr lang="nl-NL" dirty="0" smtClean="0"/>
              <a:t>Gemedicineerd voer</a:t>
            </a:r>
          </a:p>
          <a:p>
            <a:r>
              <a:rPr lang="nl-NL" dirty="0" smtClean="0"/>
              <a:t>DGW geldt voor dierenartsen en </a:t>
            </a:r>
            <a:r>
              <a:rPr lang="nl-NL" dirty="0" err="1" smtClean="0"/>
              <a:t>paraveterinairen</a:t>
            </a:r>
            <a:r>
              <a:rPr lang="nl-NL" dirty="0" smtClean="0"/>
              <a:t>, maar ook voor burgers</a:t>
            </a:r>
          </a:p>
          <a:p>
            <a:r>
              <a:rPr lang="nl-NL" dirty="0" smtClean="0"/>
              <a:t>Overtredingen zijn op meer manieren strafbaar:</a:t>
            </a:r>
          </a:p>
          <a:p>
            <a:pPr lvl="1"/>
            <a:r>
              <a:rPr lang="nl-NL" dirty="0" smtClean="0"/>
              <a:t>Via Openbaar Ministerie in het ‘gewone’ strafrecht </a:t>
            </a:r>
          </a:p>
          <a:p>
            <a:pPr lvl="1"/>
            <a:r>
              <a:rPr lang="nl-NL" dirty="0" smtClean="0"/>
              <a:t>Via de strafrechter (bijv. een boete of gevangenisstraf)</a:t>
            </a:r>
          </a:p>
          <a:p>
            <a:pPr lvl="1"/>
            <a:r>
              <a:rPr lang="nl-NL" dirty="0" smtClean="0"/>
              <a:t>Via het Veterinair Tuchtrecht</a:t>
            </a:r>
          </a:p>
        </p:txBody>
      </p:sp>
    </p:spTree>
    <p:extLst>
      <p:ext uri="{BB962C8B-B14F-4D97-AF65-F5344CB8AC3E}">
        <p14:creationId xmlns:p14="http://schemas.microsoft.com/office/powerpoint/2010/main" val="699073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Stellingen, waar of niet waar</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Wat mag je wel of niet als paraveterinair?</a:t>
            </a:r>
            <a:endParaRPr lang="nl-NL" dirty="0"/>
          </a:p>
        </p:txBody>
      </p:sp>
    </p:spTree>
    <p:extLst>
      <p:ext uri="{BB962C8B-B14F-4D97-AF65-F5344CB8AC3E}">
        <p14:creationId xmlns:p14="http://schemas.microsoft.com/office/powerpoint/2010/main" val="8871155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Waar of niet waar?</a:t>
            </a:r>
            <a:endParaRPr lang="nl-NL" b="1" dirty="0">
              <a:solidFill>
                <a:srgbClr val="002060"/>
              </a:solidFill>
            </a:endParaRPr>
          </a:p>
        </p:txBody>
      </p:sp>
      <p:sp>
        <p:nvSpPr>
          <p:cNvPr id="3" name="Tijdelijke aanduiding voor inhoud 2"/>
          <p:cNvSpPr>
            <a:spLocks noGrp="1"/>
          </p:cNvSpPr>
          <p:nvPr>
            <p:ph idx="1"/>
          </p:nvPr>
        </p:nvSpPr>
        <p:spPr/>
        <p:txBody>
          <a:bodyPr>
            <a:normAutofit/>
          </a:bodyPr>
          <a:lstStyle/>
          <a:p>
            <a:pPr marL="0" indent="0" algn="ctr">
              <a:buNone/>
            </a:pPr>
            <a:endParaRPr lang="nl-NL" sz="3600" dirty="0" smtClean="0"/>
          </a:p>
          <a:p>
            <a:pPr marL="0" indent="0" algn="ctr">
              <a:buNone/>
            </a:pPr>
            <a:r>
              <a:rPr lang="nl-NL" sz="3600" dirty="0" smtClean="0"/>
              <a:t>Een paraveterinair mag een infuus aanleggen op aanwijzing van de dierenarts.</a:t>
            </a:r>
            <a:endParaRPr lang="nl-NL" sz="3600" dirty="0"/>
          </a:p>
        </p:txBody>
      </p:sp>
    </p:spTree>
    <p:extLst>
      <p:ext uri="{BB962C8B-B14F-4D97-AF65-F5344CB8AC3E}">
        <p14:creationId xmlns:p14="http://schemas.microsoft.com/office/powerpoint/2010/main" val="1156642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lstStyle/>
          <a:p>
            <a:pPr marL="0" indent="0" algn="ctr">
              <a:buNone/>
            </a:pPr>
            <a:endParaRPr lang="nl-NL" sz="3600" dirty="0" smtClean="0"/>
          </a:p>
          <a:p>
            <a:pPr marL="0" indent="0" algn="ctr">
              <a:buNone/>
            </a:pPr>
            <a:r>
              <a:rPr lang="nl-NL" sz="3600" dirty="0" smtClean="0"/>
              <a:t>Nadat het infuus is aangelegd op aanwijzing van de dierenarts, mag een paraveterinair een fysiologische zoutoplossing aankoppelen.</a:t>
            </a:r>
          </a:p>
          <a:p>
            <a:pPr marL="0" indent="0">
              <a:buNone/>
            </a:pPr>
            <a:endParaRPr lang="nl-NL" dirty="0"/>
          </a:p>
        </p:txBody>
      </p:sp>
    </p:spTree>
    <p:extLst>
      <p:ext uri="{BB962C8B-B14F-4D97-AF65-F5344CB8AC3E}">
        <p14:creationId xmlns:p14="http://schemas.microsoft.com/office/powerpoint/2010/main" val="24981811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lstStyle/>
          <a:p>
            <a:endParaRPr lang="nl-NL" dirty="0" smtClean="0"/>
          </a:p>
          <a:p>
            <a:pPr algn="ctr"/>
            <a:endParaRPr lang="nl-NL" sz="3600" dirty="0"/>
          </a:p>
          <a:p>
            <a:pPr marL="0" indent="0" algn="ctr">
              <a:buNone/>
            </a:pPr>
            <a:r>
              <a:rPr lang="nl-NL" sz="3600" dirty="0" smtClean="0"/>
              <a:t>Een paraveterinair mag tijdens een gebitsreiniging een extractie uitvoeren op aanwijzing van de dierenarts.</a:t>
            </a:r>
            <a:endParaRPr lang="nl-NL" sz="3600" dirty="0"/>
          </a:p>
        </p:txBody>
      </p:sp>
    </p:spTree>
    <p:extLst>
      <p:ext uri="{BB962C8B-B14F-4D97-AF65-F5344CB8AC3E}">
        <p14:creationId xmlns:p14="http://schemas.microsoft.com/office/powerpoint/2010/main" val="7430283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normAutofit/>
          </a:bodyPr>
          <a:lstStyle/>
          <a:p>
            <a:pPr marL="0" indent="0" algn="ctr">
              <a:buNone/>
            </a:pPr>
            <a:endParaRPr lang="nl-NL" sz="3600" dirty="0" smtClean="0"/>
          </a:p>
          <a:p>
            <a:pPr marL="0" indent="0" algn="ctr">
              <a:buNone/>
            </a:pPr>
            <a:endParaRPr lang="nl-NL" sz="3600" dirty="0" smtClean="0"/>
          </a:p>
          <a:p>
            <a:pPr marL="0" indent="0" algn="ctr">
              <a:buNone/>
            </a:pPr>
            <a:r>
              <a:rPr lang="nl-NL" sz="3600" dirty="0" smtClean="0"/>
              <a:t>Een Paraveterinair mag niet na een operatie, maar wel na een autopsie, een wond hechten.</a:t>
            </a:r>
            <a:endParaRPr lang="nl-NL" sz="3600" dirty="0"/>
          </a:p>
        </p:txBody>
      </p:sp>
    </p:spTree>
    <p:extLst>
      <p:ext uri="{BB962C8B-B14F-4D97-AF65-F5344CB8AC3E}">
        <p14:creationId xmlns:p14="http://schemas.microsoft.com/office/powerpoint/2010/main" val="2215171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lstStyle/>
          <a:p>
            <a:pPr marL="0" indent="0">
              <a:buNone/>
            </a:pPr>
            <a:endParaRPr lang="nl-NL" dirty="0" smtClean="0"/>
          </a:p>
          <a:p>
            <a:pPr marL="0" indent="0" algn="ctr">
              <a:buNone/>
            </a:pPr>
            <a:endParaRPr lang="nl-NL" sz="3600" dirty="0" smtClean="0"/>
          </a:p>
          <a:p>
            <a:pPr marL="0" indent="0" algn="ctr">
              <a:buNone/>
            </a:pPr>
            <a:r>
              <a:rPr lang="nl-NL" sz="3600" dirty="0" smtClean="0"/>
              <a:t>Een Paraveterinair mag onder controle van de dierenarts een dier vaccineren mits het middel UDA is.</a:t>
            </a:r>
            <a:endParaRPr lang="nl-NL" sz="3600" dirty="0"/>
          </a:p>
        </p:txBody>
      </p:sp>
    </p:spTree>
    <p:extLst>
      <p:ext uri="{BB962C8B-B14F-4D97-AF65-F5344CB8AC3E}">
        <p14:creationId xmlns:p14="http://schemas.microsoft.com/office/powerpoint/2010/main" val="22513717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normAutofit/>
          </a:bodyPr>
          <a:lstStyle/>
          <a:p>
            <a:pPr marL="0" indent="0" algn="ctr">
              <a:buNone/>
            </a:pPr>
            <a:endParaRPr lang="nl-NL" sz="3600" dirty="0" smtClean="0"/>
          </a:p>
          <a:p>
            <a:pPr marL="0" indent="0" algn="ctr">
              <a:buNone/>
            </a:pPr>
            <a:endParaRPr lang="nl-NL" sz="3600" dirty="0"/>
          </a:p>
          <a:p>
            <a:pPr marL="0" indent="0" algn="ctr">
              <a:buNone/>
            </a:pPr>
            <a:r>
              <a:rPr lang="nl-NL" sz="3600" dirty="0" smtClean="0"/>
              <a:t>Een paraveterinair mag bloed afnemen, bij een dier, voor bloedonderzoek.</a:t>
            </a:r>
            <a:endParaRPr lang="nl-NL" sz="3600" dirty="0"/>
          </a:p>
        </p:txBody>
      </p:sp>
    </p:spTree>
    <p:extLst>
      <p:ext uri="{BB962C8B-B14F-4D97-AF65-F5344CB8AC3E}">
        <p14:creationId xmlns:p14="http://schemas.microsoft.com/office/powerpoint/2010/main" val="78437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Wanneer ben je een paraveterinair? </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Erkend diploma</a:t>
            </a:r>
          </a:p>
          <a:p>
            <a:r>
              <a:rPr lang="nl-NL" dirty="0" smtClean="0"/>
              <a:t>Diergeneeskunderegister</a:t>
            </a:r>
          </a:p>
          <a:p>
            <a:r>
              <a:rPr lang="nl-NL" dirty="0" smtClean="0"/>
              <a:t>Beroepscompetentieprofiel</a:t>
            </a:r>
          </a:p>
          <a:p>
            <a:r>
              <a:rPr lang="nl-NL" dirty="0" smtClean="0"/>
              <a:t>Kwalificatieprofiel</a:t>
            </a:r>
          </a:p>
          <a:p>
            <a:endParaRPr lang="nl-NL" dirty="0" smtClean="0"/>
          </a:p>
          <a:p>
            <a:endParaRPr lang="nl-NL" dirty="0" smtClean="0"/>
          </a:p>
          <a:p>
            <a:endParaRPr lang="nl-NL" dirty="0" smtClean="0"/>
          </a:p>
          <a:p>
            <a:endParaRPr lang="nl-NL" dirty="0" smtClean="0"/>
          </a:p>
        </p:txBody>
      </p:sp>
    </p:spTree>
    <p:extLst>
      <p:ext uri="{BB962C8B-B14F-4D97-AF65-F5344CB8AC3E}">
        <p14:creationId xmlns:p14="http://schemas.microsoft.com/office/powerpoint/2010/main" val="13589507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lstStyle/>
          <a:p>
            <a:pPr marL="0" indent="0">
              <a:buNone/>
            </a:pPr>
            <a:endParaRPr lang="nl-NL" dirty="0"/>
          </a:p>
          <a:p>
            <a:pPr marL="0" indent="0">
              <a:buNone/>
            </a:pPr>
            <a:endParaRPr lang="nl-NL" dirty="0" smtClean="0"/>
          </a:p>
          <a:p>
            <a:pPr marL="0" indent="0" algn="ctr">
              <a:buNone/>
            </a:pPr>
            <a:r>
              <a:rPr lang="nl-NL" sz="3600" dirty="0" smtClean="0"/>
              <a:t>Een paraveterinair mag dieren chippen.</a:t>
            </a:r>
            <a:endParaRPr lang="nl-NL" sz="3600" dirty="0"/>
          </a:p>
        </p:txBody>
      </p:sp>
    </p:spTree>
    <p:extLst>
      <p:ext uri="{BB962C8B-B14F-4D97-AF65-F5344CB8AC3E}">
        <p14:creationId xmlns:p14="http://schemas.microsoft.com/office/powerpoint/2010/main" val="32276552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normAutofit/>
          </a:bodyPr>
          <a:lstStyle/>
          <a:p>
            <a:pPr marL="0" indent="0" algn="ctr">
              <a:buNone/>
            </a:pPr>
            <a:endParaRPr lang="nl-NL" sz="3600" dirty="0" smtClean="0"/>
          </a:p>
          <a:p>
            <a:pPr marL="0" indent="0" algn="ctr">
              <a:buNone/>
            </a:pPr>
            <a:r>
              <a:rPr lang="nl-NL" sz="3600" dirty="0" smtClean="0"/>
              <a:t>Een paraveterinair mag de uitslag (en mogelijke diagnose) van een urine-, bloed-, of mestonderzoek direct mededelen aan de eigenaar, zonder tussenkomst van dierenarts.</a:t>
            </a:r>
            <a:endParaRPr lang="nl-NL" sz="3600" dirty="0"/>
          </a:p>
        </p:txBody>
      </p:sp>
    </p:spTree>
    <p:extLst>
      <p:ext uri="{BB962C8B-B14F-4D97-AF65-F5344CB8AC3E}">
        <p14:creationId xmlns:p14="http://schemas.microsoft.com/office/powerpoint/2010/main" val="2568287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normAutofit/>
          </a:bodyPr>
          <a:lstStyle/>
          <a:p>
            <a:pPr marL="0" indent="0" algn="ctr">
              <a:buNone/>
            </a:pPr>
            <a:endParaRPr lang="nl-NL" sz="3600" dirty="0" smtClean="0"/>
          </a:p>
          <a:p>
            <a:pPr marL="0" indent="0" algn="ctr">
              <a:buNone/>
            </a:pPr>
            <a:endParaRPr lang="nl-NL" sz="3600" dirty="0"/>
          </a:p>
          <a:p>
            <a:pPr marL="0" indent="0" algn="ctr">
              <a:buNone/>
            </a:pPr>
            <a:r>
              <a:rPr lang="nl-NL" sz="3600" dirty="0" smtClean="0"/>
              <a:t>Een paraveterinair mag onder leiding van een dierenarts een algemene of plaatselijke verdoving bij een dier toepassen.</a:t>
            </a:r>
            <a:endParaRPr lang="nl-NL" sz="3600" dirty="0"/>
          </a:p>
        </p:txBody>
      </p:sp>
    </p:spTree>
    <p:extLst>
      <p:ext uri="{BB962C8B-B14F-4D97-AF65-F5344CB8AC3E}">
        <p14:creationId xmlns:p14="http://schemas.microsoft.com/office/powerpoint/2010/main" val="4709568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Waar of niet waar?</a:t>
            </a:r>
            <a:endParaRPr lang="nl-NL" dirty="0"/>
          </a:p>
        </p:txBody>
      </p:sp>
      <p:sp>
        <p:nvSpPr>
          <p:cNvPr id="3" name="Tijdelijke aanduiding voor inhoud 2"/>
          <p:cNvSpPr>
            <a:spLocks noGrp="1"/>
          </p:cNvSpPr>
          <p:nvPr>
            <p:ph idx="1"/>
          </p:nvPr>
        </p:nvSpPr>
        <p:spPr/>
        <p:txBody>
          <a:bodyPr>
            <a:normAutofit/>
          </a:bodyPr>
          <a:lstStyle/>
          <a:p>
            <a:pPr marL="0" indent="0" algn="ctr">
              <a:buNone/>
            </a:pPr>
            <a:endParaRPr lang="nl-NL" sz="3600" dirty="0"/>
          </a:p>
          <a:p>
            <a:pPr marL="0" indent="0" algn="ctr">
              <a:buNone/>
            </a:pPr>
            <a:r>
              <a:rPr lang="nl-NL" sz="3600" dirty="0" smtClean="0"/>
              <a:t>Een paraveterinair mag katers onder narcose brengen, voorbereiden, plaatselijk verdoven en castreren (onvruchtbaar maken), zonder tussenkomst van de dierenarts. </a:t>
            </a:r>
            <a:endParaRPr lang="nl-NL" sz="3600" dirty="0"/>
          </a:p>
        </p:txBody>
      </p:sp>
    </p:spTree>
    <p:extLst>
      <p:ext uri="{BB962C8B-B14F-4D97-AF65-F5344CB8AC3E}">
        <p14:creationId xmlns:p14="http://schemas.microsoft.com/office/powerpoint/2010/main" val="118734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Paraveterinair</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Assistenten</a:t>
            </a:r>
          </a:p>
          <a:p>
            <a:r>
              <a:rPr lang="nl-NL" dirty="0" smtClean="0"/>
              <a:t>Embryotransplanteurs</a:t>
            </a:r>
          </a:p>
          <a:p>
            <a:r>
              <a:rPr lang="nl-NL" dirty="0" smtClean="0"/>
              <a:t>Dierfysiotherapeut</a:t>
            </a:r>
          </a:p>
          <a:p>
            <a:endParaRPr lang="nl-NL" dirty="0" smtClean="0"/>
          </a:p>
          <a:p>
            <a:endParaRPr lang="nl-NL" dirty="0"/>
          </a:p>
        </p:txBody>
      </p:sp>
    </p:spTree>
    <p:extLst>
      <p:ext uri="{BB962C8B-B14F-4D97-AF65-F5344CB8AC3E}">
        <p14:creationId xmlns:p14="http://schemas.microsoft.com/office/powerpoint/2010/main" val="2930964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Beroepscompetentieprofiel</a:t>
            </a:r>
            <a:endParaRPr lang="nl-NL" b="1" dirty="0">
              <a:solidFill>
                <a:srgbClr val="002060"/>
              </a:solidFill>
            </a:endParaRPr>
          </a:p>
        </p:txBody>
      </p:sp>
      <p:sp>
        <p:nvSpPr>
          <p:cNvPr id="3" name="Tijdelijke aanduiding voor inhoud 2"/>
          <p:cNvSpPr>
            <a:spLocks noGrp="1"/>
          </p:cNvSpPr>
          <p:nvPr>
            <p:ph idx="1"/>
          </p:nvPr>
        </p:nvSpPr>
        <p:spPr/>
        <p:txBody>
          <a:bodyPr/>
          <a:lstStyle/>
          <a:p>
            <a:pPr marL="0" indent="0">
              <a:buNone/>
            </a:pPr>
            <a:r>
              <a:rPr lang="nl-NL" dirty="0" smtClean="0"/>
              <a:t>De kennis en vaardigheden van een vak-ervaren beroepsbeoefenaar</a:t>
            </a:r>
          </a:p>
          <a:p>
            <a:endParaRPr lang="nl-NL" dirty="0"/>
          </a:p>
          <a:p>
            <a:r>
              <a:rPr lang="nl-NL" dirty="0" smtClean="0"/>
              <a:t>Anatomie, fysiologie en pathologie</a:t>
            </a:r>
          </a:p>
          <a:p>
            <a:r>
              <a:rPr lang="nl-NL" dirty="0" smtClean="0"/>
              <a:t>Gebruik van instrumenten en apparatuur</a:t>
            </a:r>
          </a:p>
          <a:p>
            <a:r>
              <a:rPr lang="nl-NL" dirty="0" smtClean="0"/>
              <a:t>Hygiëne, reiniging en desinfectie</a:t>
            </a:r>
          </a:p>
          <a:p>
            <a:r>
              <a:rPr lang="nl-NL" dirty="0" smtClean="0"/>
              <a:t>Diergedrag, voeding, verzorging en voortplanting</a:t>
            </a:r>
          </a:p>
          <a:p>
            <a:endParaRPr lang="nl-NL" dirty="0"/>
          </a:p>
          <a:p>
            <a:endParaRPr lang="nl-NL" dirty="0" smtClean="0"/>
          </a:p>
          <a:p>
            <a:endParaRPr lang="nl-NL" dirty="0"/>
          </a:p>
        </p:txBody>
      </p:sp>
    </p:spTree>
    <p:extLst>
      <p:ext uri="{BB962C8B-B14F-4D97-AF65-F5344CB8AC3E}">
        <p14:creationId xmlns:p14="http://schemas.microsoft.com/office/powerpoint/2010/main" val="2413553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Kwalificatieprofiel</a:t>
            </a:r>
            <a:endParaRPr lang="nl-NL" b="1" dirty="0">
              <a:solidFill>
                <a:srgbClr val="002060"/>
              </a:solidFill>
            </a:endParaRPr>
          </a:p>
        </p:txBody>
      </p:sp>
      <p:sp>
        <p:nvSpPr>
          <p:cNvPr id="3" name="Tijdelijke aanduiding voor inhoud 2"/>
          <p:cNvSpPr>
            <a:spLocks noGrp="1"/>
          </p:cNvSpPr>
          <p:nvPr>
            <p:ph idx="1"/>
          </p:nvPr>
        </p:nvSpPr>
        <p:spPr>
          <a:xfrm>
            <a:off x="838200" y="1825625"/>
            <a:ext cx="10515600" cy="4744992"/>
          </a:xfrm>
        </p:spPr>
        <p:txBody>
          <a:bodyPr>
            <a:normAutofit fontScale="92500" lnSpcReduction="10000"/>
          </a:bodyPr>
          <a:lstStyle/>
          <a:p>
            <a:pPr marL="0" indent="0">
              <a:buNone/>
            </a:pPr>
            <a:r>
              <a:rPr lang="nl-NL" dirty="0" smtClean="0"/>
              <a:t>Eisen waaraan een beginnend (pas afgestudeerde) paraveterinair aan moet voldoen:</a:t>
            </a:r>
          </a:p>
          <a:p>
            <a:endParaRPr lang="nl-NL" dirty="0"/>
          </a:p>
          <a:p>
            <a:r>
              <a:rPr lang="nl-NL" dirty="0" smtClean="0"/>
              <a:t>Verrichten van baliewerkzaamheden</a:t>
            </a:r>
          </a:p>
          <a:p>
            <a:r>
              <a:rPr lang="nl-NL" dirty="0" smtClean="0"/>
              <a:t>Assisteren bij het spreekuur</a:t>
            </a:r>
          </a:p>
          <a:p>
            <a:r>
              <a:rPr lang="nl-NL" dirty="0" smtClean="0"/>
              <a:t>Beheren van diergeneesmiddelen</a:t>
            </a:r>
          </a:p>
          <a:p>
            <a:r>
              <a:rPr lang="nl-NL" dirty="0" smtClean="0"/>
              <a:t>Assisteren bij operaties</a:t>
            </a:r>
          </a:p>
          <a:p>
            <a:r>
              <a:rPr lang="nl-NL" dirty="0" smtClean="0"/>
              <a:t>Verzorgen van (opgenomen) dieren</a:t>
            </a:r>
          </a:p>
          <a:p>
            <a:r>
              <a:rPr lang="nl-NL" dirty="0" smtClean="0"/>
              <a:t>Verrichten van laboratoriumwerkzaamheden</a:t>
            </a:r>
          </a:p>
          <a:p>
            <a:r>
              <a:rPr lang="nl-NL" dirty="0" smtClean="0"/>
              <a:t>Uitvoeren van diagnostische handelingen</a:t>
            </a:r>
          </a:p>
          <a:p>
            <a:r>
              <a:rPr lang="nl-NL" dirty="0" smtClean="0"/>
              <a:t>Verlenen van eerste hulp</a:t>
            </a:r>
            <a:endParaRPr lang="nl-NL" dirty="0"/>
          </a:p>
        </p:txBody>
      </p:sp>
    </p:spTree>
    <p:extLst>
      <p:ext uri="{BB962C8B-B14F-4D97-AF65-F5344CB8AC3E}">
        <p14:creationId xmlns:p14="http://schemas.microsoft.com/office/powerpoint/2010/main" val="3200021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Wetten en recht</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Een gewone werkdag…</a:t>
            </a:r>
          </a:p>
          <a:p>
            <a:endParaRPr lang="nl-NL" dirty="0"/>
          </a:p>
          <a:p>
            <a:endParaRPr lang="nl-NL" dirty="0"/>
          </a:p>
        </p:txBody>
      </p:sp>
    </p:spTree>
    <p:extLst>
      <p:ext uri="{BB962C8B-B14F-4D97-AF65-F5344CB8AC3E}">
        <p14:creationId xmlns:p14="http://schemas.microsoft.com/office/powerpoint/2010/main" val="2069860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rgbClr val="002060"/>
                </a:solidFill>
              </a:rPr>
              <a:t>Wetten en recht</a:t>
            </a:r>
            <a:endParaRPr lang="nl-NL" dirty="0"/>
          </a:p>
        </p:txBody>
      </p:sp>
      <p:sp>
        <p:nvSpPr>
          <p:cNvPr id="3" name="Tijdelijke aanduiding voor inhoud 2"/>
          <p:cNvSpPr>
            <a:spLocks noGrp="1"/>
          </p:cNvSpPr>
          <p:nvPr>
            <p:ph idx="1"/>
          </p:nvPr>
        </p:nvSpPr>
        <p:spPr>
          <a:xfrm>
            <a:off x="838200" y="1825625"/>
            <a:ext cx="10515600" cy="4705804"/>
          </a:xfrm>
        </p:spPr>
        <p:txBody>
          <a:bodyPr>
            <a:normAutofit fontScale="77500" lnSpcReduction="20000"/>
          </a:bodyPr>
          <a:lstStyle/>
          <a:p>
            <a:r>
              <a:rPr lang="nl-NL" sz="3600" dirty="0" smtClean="0"/>
              <a:t>Een gewone werkdag…</a:t>
            </a:r>
          </a:p>
          <a:p>
            <a:endParaRPr lang="nl-NL" dirty="0"/>
          </a:p>
          <a:p>
            <a:r>
              <a:rPr lang="nl-NL" dirty="0" smtClean="0"/>
              <a:t>Koopovereenkomsten (het broodje en de pup)</a:t>
            </a:r>
          </a:p>
          <a:p>
            <a:r>
              <a:rPr lang="nl-NL" dirty="0" smtClean="0"/>
              <a:t>Honden- en Kattenbesluit (de zieke pup)</a:t>
            </a:r>
          </a:p>
          <a:p>
            <a:r>
              <a:rPr lang="nl-NL" dirty="0" smtClean="0"/>
              <a:t>Wet op de Uitoefening van de Diergeneeskunde (jouw werk)</a:t>
            </a:r>
          </a:p>
          <a:p>
            <a:r>
              <a:rPr lang="nl-NL" dirty="0" smtClean="0"/>
              <a:t>Diergeneesmiddelenwet (meegeven diergeneesmiddelen)</a:t>
            </a:r>
          </a:p>
          <a:p>
            <a:r>
              <a:rPr lang="nl-NL" dirty="0" smtClean="0"/>
              <a:t>Burgerlijk Wetboek (koop en verkoop, schadevergoeding)</a:t>
            </a:r>
          </a:p>
          <a:p>
            <a:r>
              <a:rPr lang="nl-NL" dirty="0" smtClean="0"/>
              <a:t>Algemene Plaatselijke Verordening van de gemeente (loslopende hond, geluidshinder)</a:t>
            </a:r>
          </a:p>
          <a:p>
            <a:r>
              <a:rPr lang="nl-NL" dirty="0" smtClean="0"/>
              <a:t>Huurrecht (geluidshinder)</a:t>
            </a:r>
          </a:p>
          <a:p>
            <a:r>
              <a:rPr lang="nl-NL" dirty="0" smtClean="0"/>
              <a:t>Wegenverkeerswet (naar huis rijden)</a:t>
            </a:r>
            <a:endParaRPr lang="nl-NL" dirty="0"/>
          </a:p>
          <a:p>
            <a:r>
              <a:rPr lang="nl-NL" dirty="0" smtClean="0"/>
              <a:t>En nog meer Burgerlijk recht m.b.t. de geopereerde kat, eigendom, de rekening, het kopen van een boek, je arbeidsovereenkomst …en ga zo maar door.</a:t>
            </a:r>
          </a:p>
          <a:p>
            <a:endParaRPr lang="nl-NL" dirty="0"/>
          </a:p>
        </p:txBody>
      </p:sp>
    </p:spTree>
    <p:extLst>
      <p:ext uri="{BB962C8B-B14F-4D97-AF65-F5344CB8AC3E}">
        <p14:creationId xmlns:p14="http://schemas.microsoft.com/office/powerpoint/2010/main" val="2079871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002060"/>
                </a:solidFill>
              </a:rPr>
              <a:t>Waarom wetten nodig?</a:t>
            </a:r>
            <a:endParaRPr lang="nl-NL" b="1" dirty="0">
              <a:solidFill>
                <a:srgbClr val="002060"/>
              </a:solidFill>
            </a:endParaRPr>
          </a:p>
        </p:txBody>
      </p:sp>
      <p:sp>
        <p:nvSpPr>
          <p:cNvPr id="3" name="Tijdelijke aanduiding voor inhoud 2"/>
          <p:cNvSpPr>
            <a:spLocks noGrp="1"/>
          </p:cNvSpPr>
          <p:nvPr>
            <p:ph idx="1"/>
          </p:nvPr>
        </p:nvSpPr>
        <p:spPr/>
        <p:txBody>
          <a:bodyPr/>
          <a:lstStyle/>
          <a:p>
            <a:r>
              <a:rPr lang="nl-NL" dirty="0" smtClean="0"/>
              <a:t>Om misbruik te voorkomen (bijv. </a:t>
            </a:r>
            <a:r>
              <a:rPr lang="nl-NL" dirty="0" err="1" smtClean="0"/>
              <a:t>Clenbuterol</a:t>
            </a:r>
            <a:r>
              <a:rPr lang="nl-NL" dirty="0" smtClean="0"/>
              <a:t>)</a:t>
            </a:r>
          </a:p>
          <a:p>
            <a:r>
              <a:rPr lang="nl-NL" dirty="0" smtClean="0"/>
              <a:t>Veilige werkomstandigheden in de praktijk</a:t>
            </a:r>
          </a:p>
          <a:p>
            <a:r>
              <a:rPr lang="nl-NL" dirty="0" smtClean="0"/>
              <a:t>Goede gezondheidszorg voor mens en dier</a:t>
            </a:r>
            <a:endParaRPr lang="nl-NL" dirty="0"/>
          </a:p>
        </p:txBody>
      </p:sp>
    </p:spTree>
    <p:extLst>
      <p:ext uri="{BB962C8B-B14F-4D97-AF65-F5344CB8AC3E}">
        <p14:creationId xmlns:p14="http://schemas.microsoft.com/office/powerpoint/2010/main" val="343406656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402</TotalTime>
  <Words>1041</Words>
  <Application>Microsoft Office PowerPoint</Application>
  <PresentationFormat>Breedbeeld</PresentationFormat>
  <Paragraphs>181</Paragraphs>
  <Slides>33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33</vt:i4>
      </vt:variant>
    </vt:vector>
  </HeadingPairs>
  <TitlesOfParts>
    <vt:vector size="37" baseType="lpstr">
      <vt:lpstr>Arial</vt:lpstr>
      <vt:lpstr>Calibri</vt:lpstr>
      <vt:lpstr>Calibri Light</vt:lpstr>
      <vt:lpstr>Kantoorthema</vt:lpstr>
      <vt:lpstr>Arbo en Wetgeving</vt:lpstr>
      <vt:lpstr>Inhoud vandaag</vt:lpstr>
      <vt:lpstr>Wanneer ben je een paraveterinair? </vt:lpstr>
      <vt:lpstr>Paraveterinair</vt:lpstr>
      <vt:lpstr>Beroepscompetentieprofiel</vt:lpstr>
      <vt:lpstr>Kwalificatieprofiel</vt:lpstr>
      <vt:lpstr>Wetten en recht</vt:lpstr>
      <vt:lpstr>Wetten en recht</vt:lpstr>
      <vt:lpstr>Waarom wetten nodig?</vt:lpstr>
      <vt:lpstr>Wet- en regelgeving voor een paraveterinair</vt:lpstr>
      <vt:lpstr>Diergeneesmiddelenwet (DGW)</vt:lpstr>
      <vt:lpstr>Diergeneesmiddelenwet (DGW)</vt:lpstr>
      <vt:lpstr>Fabricage</vt:lpstr>
      <vt:lpstr>Registratie</vt:lpstr>
      <vt:lpstr>Registratie</vt:lpstr>
      <vt:lpstr>Registratie</vt:lpstr>
      <vt:lpstr>Diergeneesmiddelenwet (DGW)</vt:lpstr>
      <vt:lpstr>Kanalisatie diergeneesmiddelen</vt:lpstr>
      <vt:lpstr>Kanalisatie diergeneesmiddelen</vt:lpstr>
      <vt:lpstr>Administratie</vt:lpstr>
      <vt:lpstr>Off-label use</vt:lpstr>
      <vt:lpstr>Diergeneesmiddelenwet (DGW)</vt:lpstr>
      <vt:lpstr>Stellingen, waar of niet waar</vt:lpstr>
      <vt:lpstr>Waar of niet waar?</vt:lpstr>
      <vt:lpstr>Waar of niet waar?</vt:lpstr>
      <vt:lpstr>Waar of niet waar?</vt:lpstr>
      <vt:lpstr>Waar of niet waar?</vt:lpstr>
      <vt:lpstr>Waar of niet waar?</vt:lpstr>
      <vt:lpstr>Waar of niet waar?</vt:lpstr>
      <vt:lpstr>Waar of niet waar?</vt:lpstr>
      <vt:lpstr>Waar of niet waar?</vt:lpstr>
      <vt:lpstr>Waar of niet waar?</vt:lpstr>
      <vt:lpstr>Waar of niet waar?</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Arbo en Wetgeving</dc:title>
  <dc:creator>Sabine Timmer</dc:creator>
  <cp:lastModifiedBy>Sabine Timmer</cp:lastModifiedBy>
  <cp:revision>26</cp:revision>
  <dcterms:created xsi:type="dcterms:W3CDTF">2018-04-19T07:19:15Z</dcterms:created>
  <dcterms:modified xsi:type="dcterms:W3CDTF">2018-06-06T09:25:56Z</dcterms:modified>
</cp:coreProperties>
</file>