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8" r:id="rId3"/>
    <p:sldId id="353" r:id="rId4"/>
    <p:sldId id="270" r:id="rId5"/>
    <p:sldId id="370" r:id="rId6"/>
    <p:sldId id="371" r:id="rId7"/>
    <p:sldId id="355" r:id="rId8"/>
    <p:sldId id="359" r:id="rId9"/>
    <p:sldId id="261" r:id="rId10"/>
    <p:sldId id="30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91128-539C-4121-9C10-9F1C798968F1}" v="6" dt="2020-02-07T21:18:21.5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866" autoAdjust="0"/>
  </p:normalViewPr>
  <p:slideViewPr>
    <p:cSldViewPr>
      <p:cViewPr varScale="1">
        <p:scale>
          <a:sx n="53" d="100"/>
          <a:sy n="53" d="100"/>
        </p:scale>
        <p:origin x="166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na Timmerman-Schultink" userId="909d73a2-ce1d-4bb7-a7cd-998cd5c8cd57" providerId="ADAL" clId="{65291128-539C-4121-9C10-9F1C798968F1}"/>
    <pc:docChg chg="undo custSel addSld delSld modSld">
      <pc:chgData name="Rina Timmerman-Schultink" userId="909d73a2-ce1d-4bb7-a7cd-998cd5c8cd57" providerId="ADAL" clId="{65291128-539C-4121-9C10-9F1C798968F1}" dt="2020-02-07T21:18:21.511" v="8"/>
      <pc:docMkLst>
        <pc:docMk/>
      </pc:docMkLst>
      <pc:sldChg chg="add setBg">
        <pc:chgData name="Rina Timmerman-Schultink" userId="909d73a2-ce1d-4bb7-a7cd-998cd5c8cd57" providerId="ADAL" clId="{65291128-539C-4121-9C10-9F1C798968F1}" dt="2020-02-07T21:18:21.511" v="8"/>
        <pc:sldMkLst>
          <pc:docMk/>
          <pc:sldMk cId="1930680719" sldId="261"/>
        </pc:sldMkLst>
      </pc:sldChg>
      <pc:sldChg chg="add del setBg">
        <pc:chgData name="Rina Timmerman-Schultink" userId="909d73a2-ce1d-4bb7-a7cd-998cd5c8cd57" providerId="ADAL" clId="{65291128-539C-4121-9C10-9F1C798968F1}" dt="2020-02-07T21:17:04.115" v="2"/>
        <pc:sldMkLst>
          <pc:docMk/>
          <pc:sldMk cId="284931612" sldId="372"/>
        </pc:sldMkLst>
      </pc:sldChg>
      <pc:sldChg chg="add del setBg">
        <pc:chgData name="Rina Timmerman-Schultink" userId="909d73a2-ce1d-4bb7-a7cd-998cd5c8cd57" providerId="ADAL" clId="{65291128-539C-4121-9C10-9F1C798968F1}" dt="2020-02-07T21:17:11.895" v="6"/>
        <pc:sldMkLst>
          <pc:docMk/>
          <pc:sldMk cId="314078406" sldId="372"/>
        </pc:sldMkLst>
      </pc:sldChg>
      <pc:sldChg chg="add del">
        <pc:chgData name="Rina Timmerman-Schultink" userId="909d73a2-ce1d-4bb7-a7cd-998cd5c8cd57" providerId="ADAL" clId="{65291128-539C-4121-9C10-9F1C798968F1}" dt="2020-02-07T21:17:08.203" v="4" actId="47"/>
        <pc:sldMkLst>
          <pc:docMk/>
          <pc:sldMk cId="4281601624" sldId="372"/>
        </pc:sldMkLst>
      </pc:sldChg>
    </pc:docChg>
  </pc:docChgLst>
  <pc:docChgLst>
    <pc:chgData name="Rina Timmerman-Schultink" userId="909d73a2-ce1d-4bb7-a7cd-998cd5c8cd57" providerId="ADAL" clId="{B3E02E3B-9CEE-490D-A040-F5924F60D449}"/>
    <pc:docChg chg="custSel modSld">
      <pc:chgData name="Rina Timmerman-Schultink" userId="909d73a2-ce1d-4bb7-a7cd-998cd5c8cd57" providerId="ADAL" clId="{B3E02E3B-9CEE-490D-A040-F5924F60D449}" dt="2019-12-16T16:17:32.982" v="226" actId="6549"/>
      <pc:docMkLst>
        <pc:docMk/>
      </pc:docMkLst>
      <pc:sldChg chg="modSp">
        <pc:chgData name="Rina Timmerman-Schultink" userId="909d73a2-ce1d-4bb7-a7cd-998cd5c8cd57" providerId="ADAL" clId="{B3E02E3B-9CEE-490D-A040-F5924F60D449}" dt="2019-12-16T16:17:32.982" v="226" actId="6549"/>
        <pc:sldMkLst>
          <pc:docMk/>
          <pc:sldMk cId="4281601624" sldId="372"/>
        </pc:sldMkLst>
        <pc:spChg chg="mod">
          <ac:chgData name="Rina Timmerman-Schultink" userId="909d73a2-ce1d-4bb7-a7cd-998cd5c8cd57" providerId="ADAL" clId="{B3E02E3B-9CEE-490D-A040-F5924F60D449}" dt="2019-12-16T16:17:32.982" v="226" actId="6549"/>
          <ac:spMkLst>
            <pc:docMk/>
            <pc:sldMk cId="4281601624" sldId="37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D3AC5-52A1-4DAF-B770-C355186B205F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227D2-1E6A-42BE-A98B-3FA956F8C1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41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227D2-1E6A-42BE-A98B-3FA956F8C15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94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 OP: De ELO verstuurt geen automatische meldingen naar de docent indien een deelnemer een document</a:t>
            </a:r>
            <a:r>
              <a:rPr lang="nl-NL" baseline="0" dirty="0"/>
              <a:t> in de ELO heeft geüpload.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227D2-1E6A-42BE-A98B-3FA956F8C15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79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Bron:</a:t>
            </a:r>
            <a:r>
              <a:rPr lang="nl-NL" baseline="0" dirty="0"/>
              <a:t> </a:t>
            </a:r>
            <a:r>
              <a:rPr lang="en-US" dirty="0" err="1"/>
              <a:t>McGonigal</a:t>
            </a:r>
            <a:r>
              <a:rPr lang="en-US" dirty="0"/>
              <a:t>, J. (2011). </a:t>
            </a:r>
            <a:r>
              <a:rPr lang="en-US" i="1" dirty="0"/>
              <a:t>Reality is broken: Why games make us better and how they can change the world</a:t>
            </a:r>
            <a:r>
              <a:rPr lang="en-US" dirty="0"/>
              <a:t>. Penguin.</a:t>
            </a:r>
            <a:r>
              <a:rPr lang="en-US" baseline="0" dirty="0"/>
              <a:t> (p.379, 380)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Official Trailer Civilization VI via https://www.youtube.com/watch?v=5KdE0p2joJw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Official Trailer The Sims 4 Parenthood via https://www.youtube.com/watch?v=MIW6kougM6w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227D2-1E6A-42BE-A98B-3FA956F8C15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719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(p.382, 383)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227D2-1E6A-42BE-A98B-3FA956F8C15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719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(p.383)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227D2-1E6A-42BE-A98B-3FA956F8C15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71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Algemeen</a:t>
            </a:r>
            <a:r>
              <a:rPr lang="nl-NL" baseline="0" dirty="0"/>
              <a:t> format voor in de presentatie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91FF8-D2F9-44DF-91EE-406AD9F53A3F}" type="slidenum">
              <a:rPr lang="nl-NL" smtClean="0">
                <a:solidFill>
                  <a:prstClr val="black"/>
                </a:solidFill>
              </a:rPr>
              <a:pPr/>
              <a:t>7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6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https://padlet.com/Digididact/NelDigispel en voeg je bijdrage toe middels het </a:t>
            </a:r>
            <a:r>
              <a:rPr lang="nl-NL" dirty="0" err="1"/>
              <a:t>plus-teken</a:t>
            </a:r>
            <a:r>
              <a:rPr lang="nl-NL" dirty="0"/>
              <a:t>.</a:t>
            </a:r>
          </a:p>
          <a:p>
            <a:r>
              <a:rPr lang="nl-NL" dirty="0"/>
              <a:t>Iedereen met de link of de QR-code heeft toegang tot de </a:t>
            </a:r>
            <a:r>
              <a:rPr lang="nl-NL" dirty="0" err="1"/>
              <a:t>padlet</a:t>
            </a:r>
            <a:r>
              <a:rPr lang="nl-NL" dirty="0"/>
              <a:t>. Hij zal via Google of de publieke delen van </a:t>
            </a:r>
            <a:r>
              <a:rPr lang="nl-NL" dirty="0" err="1"/>
              <a:t>Padlet</a:t>
            </a:r>
            <a:r>
              <a:rPr lang="nl-NL" dirty="0"/>
              <a:t> niet te zien zijn.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91FF8-D2F9-44DF-91EE-406AD9F53A3F}" type="slidenum">
              <a:rPr lang="nl-NL" smtClean="0">
                <a:solidFill>
                  <a:prstClr val="black"/>
                </a:solidFill>
              </a:rPr>
              <a:pPr/>
              <a:t>8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6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227D2-1E6A-42BE-A98B-3FA956F8C15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3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12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38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6726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161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749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496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90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33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06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064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700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613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365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39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215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64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3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32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5985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37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280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759E3-8329-4D29-A6EF-F7AD50496906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DDF34-46DA-4630-9210-04D4DF788C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09BE676-0ECC-4B1A-97C9-2AF613A80DF4}" type="datetimeFigureOut">
              <a:rPr lang="nl-NL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7-2-2020</a:t>
            </a:fld>
            <a:endParaRPr lang="nl-NL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C476EBC-3F42-4CE8-BD90-6CBF873EEDAA}" type="slidenum">
              <a:rPr lang="nl-NL" smtClean="0">
                <a:solidFill>
                  <a:srgbClr val="EAEBDE">
                    <a:shade val="90000"/>
                  </a:srgbClr>
                </a:solidFill>
              </a:rPr>
              <a:pPr/>
              <a:t>‹nr.›</a:t>
            </a:fld>
            <a:endParaRPr lang="nl-NL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61090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adlet.com/Digididact/NelDigispel" TargetMode="External"/><Relationship Id="rId5" Type="http://schemas.openxmlformats.org/officeDocument/2006/relationships/hyperlink" Target="https://www.mbostad.nl/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/>
        </p:nvSpPr>
        <p:spPr>
          <a:xfrm>
            <a:off x="2123728" y="620688"/>
            <a:ext cx="5256584" cy="196977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nl-NL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nl-NL" sz="3200" b="1" cap="all" dirty="0">
                <a:ln w="0"/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  <a:tileRect r="-100000" b="-100000"/>
                </a:gradFill>
                <a:effectLst>
                  <a:reflection blurRad="12700" stA="50000" endPos="50000" dist="5000" dir="5400000" sy="-100000" rotWithShape="0"/>
                </a:effectLst>
              </a:rPr>
              <a:t>Digispel</a:t>
            </a:r>
          </a:p>
          <a:p>
            <a:pPr algn="ctr"/>
            <a:r>
              <a:rPr lang="nl-NL" sz="3200" b="1" cap="all" dirty="0">
                <a:ln w="0"/>
                <a:gradFill flip="none"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  <a:tileRect r="-100000" b="-100000"/>
                </a:gradFill>
                <a:effectLst>
                  <a:reflection blurRad="12700" stA="50000" endPos="50000" dist="5000" dir="5400000" sy="-100000" rotWithShape="0"/>
                </a:effectLst>
              </a:rPr>
              <a:t>Level</a:t>
            </a:r>
            <a:endParaRPr lang="nl-NL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hs0057596\AppData\Local\Microsoft\Windows\Temporary Internet Files\Content.IE5\525P2CTZ\stars-720213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29962"/>
            <a:ext cx="1152128" cy="110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0352" y="5598152"/>
            <a:ext cx="998759" cy="99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763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9511" y="260648"/>
            <a:ext cx="8229600" cy="1143000"/>
          </a:xfrm>
        </p:spPr>
        <p:txBody>
          <a:bodyPr>
            <a:no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  <a:t>Level 5: </a:t>
            </a:r>
            <a:r>
              <a:rPr lang="nl-NL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Digi</a:t>
            </a:r>
            <a: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  <a:t> Spelmaster!</a:t>
            </a:r>
            <a:b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</a:br>
            <a:r>
              <a:rPr lang="nl-NL" sz="2000" dirty="0">
                <a:solidFill>
                  <a:schemeClr val="bg1"/>
                </a:solidFill>
                <a:latin typeface="Agency FB" panose="020B0503020202020204" pitchFamily="34" charset="0"/>
              </a:rPr>
              <a:t>Vergeet niet de diavoorstelling te starten, anders werken de linkjes niet.</a:t>
            </a:r>
            <a:endParaRPr lang="nl-NL" sz="2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497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In dit level rond je Digispel The Game af.</a:t>
            </a:r>
          </a:p>
          <a:p>
            <a:pPr marL="0" indent="0">
              <a:buNone/>
            </a:pP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Je informeert je leerlingen over beroep en beroepsvaardigheden in de game-industrie.</a:t>
            </a:r>
          </a:p>
          <a:p>
            <a:pPr marL="0" indent="0">
              <a:buNone/>
            </a:pP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Je illustreert dit aan de hand van eigen producten en leerervaringen die je in een </a:t>
            </a:r>
            <a:r>
              <a:rPr lang="nl-NL" sz="2600" dirty="0" err="1">
                <a:solidFill>
                  <a:schemeClr val="bg1"/>
                </a:solidFill>
                <a:latin typeface="Garamond" panose="02020404030301010803" pitchFamily="18" charset="0"/>
              </a:rPr>
              <a:t>Padlet</a:t>
            </a: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 opneemt. </a:t>
            </a:r>
          </a:p>
          <a:p>
            <a:pPr marL="0" indent="0">
              <a:buNone/>
            </a:pP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Je maakt hierbij gebruik van de beroepsgeoriënteerde omgeving van MBO Stad.</a:t>
            </a:r>
          </a:p>
          <a:p>
            <a:pPr marL="0" indent="0">
              <a:buNone/>
            </a:pP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Je controleert of je het minimum aantal missies hebt uitgevoerd en desbetreffende uitwerkingen met anderen en via de community (</a:t>
            </a:r>
            <a:r>
              <a:rPr lang="nl-NL" sz="2600" dirty="0" err="1">
                <a:solidFill>
                  <a:schemeClr val="bg1"/>
                </a:solidFill>
                <a:latin typeface="Garamond" panose="02020404030301010803" pitchFamily="18" charset="0"/>
              </a:rPr>
              <a:t>Classdojo</a:t>
            </a: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) hebt gedeeld. </a:t>
            </a:r>
          </a:p>
          <a:p>
            <a:pPr marL="0" indent="0">
              <a:buNone/>
            </a:pP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Je uploadt je game design portfolio in de ELO bij Keuzeprofielen – Digispel – </a:t>
            </a:r>
            <a:r>
              <a:rPr lang="nl-NL" sz="2600" dirty="0" err="1">
                <a:solidFill>
                  <a:schemeClr val="bg1"/>
                </a:solidFill>
                <a:latin typeface="Garamond" panose="02020404030301010803" pitchFamily="18" charset="0"/>
              </a:rPr>
              <a:t>Achievements</a:t>
            </a:r>
            <a:r>
              <a:rPr lang="nl-NL" sz="2600" dirty="0">
                <a:solidFill>
                  <a:schemeClr val="bg1"/>
                </a:solidFill>
                <a:latin typeface="Garamond" panose="02020404030301010803" pitchFamily="18" charset="0"/>
              </a:rPr>
              <a:t> en informeert je docent per mail. </a:t>
            </a:r>
          </a:p>
          <a:p>
            <a:pPr marL="0" indent="0">
              <a:buNone/>
            </a:pPr>
            <a:endParaRPr lang="nl-NL" sz="26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0352" y="5598152"/>
            <a:ext cx="998759" cy="99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203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  <a:t>‘God Games’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91264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Er bestaat een genre computergames dat ‘god games’ genoemd wordt. Het zijn simulaties die spelers in staat stellen om voor heel lange tijd dingen op aarde ingrijpend te beïnvloeden</a:t>
            </a:r>
            <a:r>
              <a:rPr lang="nl-NL" sz="1800" dirty="0">
                <a:solidFill>
                  <a:schemeClr val="bg1"/>
                </a:solidFill>
                <a:latin typeface="Garamond" panose="02020404030301010803" pitchFamily="18" charset="0"/>
              </a:rPr>
              <a:t>. 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Spellen als </a:t>
            </a:r>
            <a:r>
              <a:rPr lang="nl-NL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The </a:t>
            </a:r>
            <a:r>
              <a:rPr lang="nl-NL" sz="2800" i="1" dirty="0" err="1">
                <a:solidFill>
                  <a:schemeClr val="bg1"/>
                </a:solidFill>
                <a:latin typeface="Garamond" panose="02020404030301010803" pitchFamily="18" charset="0"/>
              </a:rPr>
              <a:t>Sims</a:t>
            </a:r>
            <a:r>
              <a:rPr lang="nl-NL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 (klik) 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en </a:t>
            </a:r>
            <a:r>
              <a:rPr lang="nl-NL" sz="2800" i="1" dirty="0" err="1">
                <a:solidFill>
                  <a:schemeClr val="bg1"/>
                </a:solidFill>
                <a:latin typeface="Garamond" panose="02020404030301010803" pitchFamily="18" charset="0"/>
              </a:rPr>
              <a:t>Civilization</a:t>
            </a:r>
            <a:r>
              <a:rPr lang="nl-NL" sz="2800" i="1" dirty="0">
                <a:solidFill>
                  <a:schemeClr val="bg1"/>
                </a:solidFill>
                <a:latin typeface="Garamond" panose="02020404030301010803" pitchFamily="18" charset="0"/>
              </a:rPr>
              <a:t> (klik) 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zijn voorbeelden.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Wat deze gamesoort kenmerkt is dat ze spelers aanmoedigen zich te bekwamen in 3 vaardigheden voor het oplossen van wereldproblemen: werken in de context van een zeer lange toekomst, denken vanuit onderling verbonden systemen en ontdekkend leren (experimenteren).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0352" y="5598152"/>
            <a:ext cx="998759" cy="99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3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  <a:t>Verrijkend leermiddel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91264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Natuurlijk zijn computergames geen testomgevingen voor het zelfstandig oplossen van wereldproblemen zoals honger, klimaatverandering, oorlogen, etc. 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Computergames zijn vooralsnog voor dergelijke complexe problemen en systemen te simpel. 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Toch zijn games wel meer dan enkel het tegengaan van verveling of ons blij maken. Games kunnen mensen helpen nieuwe dingen uit te vinden en te testen. Hoe?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Ze stimuleren een van de belangrijkste eigenschappen van mensen: VERBEELDINGSKRACHT.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0352" y="5598152"/>
            <a:ext cx="998759" cy="99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9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  <a:t>Digispel The Game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4784"/>
            <a:ext cx="8291264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Digispel The Game is ontworpen met als doel kennis en vaardigheden leren. En nog meer: coöperatief werken en creatief vermogen stimuleren.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Het boek </a:t>
            </a:r>
            <a:r>
              <a:rPr lang="nl-NL" sz="2800" dirty="0" err="1">
                <a:solidFill>
                  <a:schemeClr val="bg1"/>
                </a:solidFill>
                <a:latin typeface="Garamond" panose="02020404030301010803" pitchFamily="18" charset="0"/>
              </a:rPr>
              <a:t>Reality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 is </a:t>
            </a:r>
            <a:r>
              <a:rPr lang="nl-NL" sz="2800" dirty="0" err="1">
                <a:solidFill>
                  <a:schemeClr val="bg1"/>
                </a:solidFill>
                <a:latin typeface="Garamond" panose="02020404030301010803" pitchFamily="18" charset="0"/>
              </a:rPr>
              <a:t>Broken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 (</a:t>
            </a:r>
            <a:r>
              <a:rPr lang="nl-NL" sz="2800" dirty="0" err="1">
                <a:solidFill>
                  <a:schemeClr val="bg1"/>
                </a:solidFill>
                <a:latin typeface="Garamond" panose="02020404030301010803" pitchFamily="18" charset="0"/>
              </a:rPr>
              <a:t>McGonigal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, 2011) gaat in hoofdstuk 14 in op het tijdperk van de menselijke beïnvloeding van de aarde. </a:t>
            </a:r>
            <a:r>
              <a:rPr lang="nl-NL" sz="2800" dirty="0" err="1">
                <a:solidFill>
                  <a:schemeClr val="bg1"/>
                </a:solidFill>
                <a:latin typeface="Garamond" panose="02020404030301010803" pitchFamily="18" charset="0"/>
              </a:rPr>
              <a:t>McGonigal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 gaat aan de hand van voorbeelden in op de vraag hoe games jongen mensen kunnen voorbereiden op een actievere rol in ontwikkelingen die helpen onze leefwereld beter te maken? </a:t>
            </a:r>
          </a:p>
          <a:p>
            <a:pPr marL="0" indent="0">
              <a:buNone/>
            </a:pP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Laten we vanuit de doelen van </a:t>
            </a:r>
            <a:r>
              <a:rPr lang="nl-NL" sz="2800" dirty="0" err="1">
                <a:solidFill>
                  <a:schemeClr val="bg1"/>
                </a:solidFill>
                <a:latin typeface="Garamond" panose="02020404030301010803" pitchFamily="18" charset="0"/>
              </a:rPr>
              <a:t>Digispel</a:t>
            </a: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 deze vraag </a:t>
            </a:r>
            <a:b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</a:br>
            <a:r>
              <a:rPr lang="nl-NL" sz="2800" dirty="0">
                <a:solidFill>
                  <a:schemeClr val="bg1"/>
                </a:solidFill>
                <a:latin typeface="Garamond" panose="02020404030301010803" pitchFamily="18" charset="0"/>
              </a:rPr>
              <a:t>mee de klas in nemen naar JOUW LEERLINGEN.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0352" y="5598152"/>
            <a:ext cx="998759" cy="99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43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Agency FB" panose="020B0503020202020204" pitchFamily="34" charset="0"/>
              </a:rPr>
              <a:t>Aan de 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  <a:latin typeface="Garamond" panose="02020404030301010803" pitchFamily="18" charset="0"/>
              </a:rPr>
              <a:t>Voordat je dit level en daarmee Digispel tot een waardig einde weet te brengen, staat er nog een laatste missie voor je klaar.</a:t>
            </a:r>
          </a:p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</a:p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  <a:latin typeface="Garamond" panose="02020404030301010803" pitchFamily="18" charset="0"/>
              </a:rPr>
              <a:t>Klik op de Next button </a:t>
            </a:r>
          </a:p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  <a:latin typeface="Garamond" panose="02020404030301010803" pitchFamily="18" charset="0"/>
              </a:rPr>
              <a:t>en ga </a:t>
            </a:r>
          </a:p>
          <a:p>
            <a:pPr marL="0" indent="0" algn="ctr">
              <a:buNone/>
            </a:pPr>
            <a:r>
              <a:rPr lang="nl-NL" dirty="0">
                <a:solidFill>
                  <a:schemeClr val="bg1"/>
                </a:solidFill>
                <a:latin typeface="Garamond" panose="02020404030301010803" pitchFamily="18" charset="0"/>
              </a:rPr>
              <a:t>REAL TIME naar je missie.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740352" y="5610510"/>
            <a:ext cx="998759" cy="99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043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92888" cy="72008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nl-NL" sz="2800" dirty="0">
                <a:latin typeface="a_Algerius" panose="04040705040802020702" pitchFamily="82" charset="-52"/>
              </a:rPr>
              <a:t>Level</a:t>
            </a:r>
            <a:endParaRPr lang="nl-NL" sz="2800" b="1" dirty="0">
              <a:latin typeface="a_Algerius" panose="04040705040802020702" pitchFamily="82" charset="-52"/>
            </a:endParaRPr>
          </a:p>
        </p:txBody>
      </p:sp>
      <p:pic>
        <p:nvPicPr>
          <p:cNvPr id="2" name="Tijdelijke aanduiding voor inhoud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90660"/>
            <a:ext cx="2160239" cy="22480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2" name="Picture 8" descr="C:\Users\hs0057596\AppData\Local\Microsoft\Windows\Temporary Internet Files\Content.IE5\525P2CTZ\10-Number-PN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53136"/>
            <a:ext cx="2053610" cy="181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el 14"/>
          <p:cNvSpPr txBox="1">
            <a:spLocks/>
          </p:cNvSpPr>
          <p:nvPr/>
        </p:nvSpPr>
        <p:spPr>
          <a:xfrm>
            <a:off x="2627784" y="1563008"/>
            <a:ext cx="4176464" cy="43204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2400" dirty="0">
                <a:solidFill>
                  <a:prstClr val="white"/>
                </a:solidFill>
                <a:latin typeface="a_Algerius" panose="04040705040802020702" pitchFamily="82" charset="-52"/>
              </a:rPr>
              <a:t>Mission card</a:t>
            </a:r>
            <a:endParaRPr lang="nl-NL" sz="2400" b="1" dirty="0">
              <a:solidFill>
                <a:prstClr val="white"/>
              </a:solidFill>
              <a:latin typeface="a_Algerius" panose="04040705040802020702" pitchFamily="82" charset="-52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24146" y="2492896"/>
            <a:ext cx="5848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600" dirty="0">
                <a:solidFill>
                  <a:prstClr val="white"/>
                </a:solidFill>
                <a:latin typeface="Garamond" panose="02020404030301010803" pitchFamily="18" charset="0"/>
              </a:rPr>
              <a:t>Nel heeft een </a:t>
            </a:r>
            <a:r>
              <a:rPr lang="nl-NL" sz="3600" i="1" dirty="0">
                <a:solidFill>
                  <a:prstClr val="white"/>
                </a:solidFill>
                <a:latin typeface="Garamond" panose="02020404030301010803" pitchFamily="18" charset="0"/>
              </a:rPr>
              <a:t>verplichte</a:t>
            </a:r>
            <a:r>
              <a:rPr lang="nl-NL" sz="3600" dirty="0">
                <a:solidFill>
                  <a:prstClr val="white"/>
                </a:solidFill>
                <a:latin typeface="Garamond" panose="02020404030301010803" pitchFamily="18" charset="0"/>
              </a:rPr>
              <a:t> missie #</a:t>
            </a:r>
            <a:r>
              <a:rPr lang="nl-NL" sz="3600" dirty="0" err="1">
                <a:solidFill>
                  <a:prstClr val="white"/>
                </a:solidFill>
                <a:latin typeface="Garamond" panose="02020404030301010803" pitchFamily="18" charset="0"/>
              </a:rPr>
              <a:t>mbostad</a:t>
            </a:r>
            <a:r>
              <a:rPr lang="nl-NL" sz="3600" dirty="0">
                <a:solidFill>
                  <a:prstClr val="white"/>
                </a:solidFill>
                <a:latin typeface="Garamond" panose="02020404030301010803" pitchFamily="18" charset="0"/>
              </a:rPr>
              <a:t> voor je klaar staan. Ga naar de bijbehorende mission card en speel de missie.</a:t>
            </a:r>
            <a:br>
              <a:rPr lang="nl-NL" sz="3600" dirty="0">
                <a:solidFill>
                  <a:prstClr val="white"/>
                </a:solidFill>
                <a:latin typeface="Garamond" panose="02020404030301010803" pitchFamily="18" charset="0"/>
              </a:rPr>
            </a:br>
            <a:r>
              <a:rPr lang="nl-NL" sz="3600" dirty="0">
                <a:solidFill>
                  <a:prstClr val="white"/>
                </a:solidFill>
                <a:latin typeface="Garamond" panose="02020404030301010803" pitchFamily="18" charset="0"/>
              </a:rPr>
              <a:t>Succes!</a:t>
            </a:r>
          </a:p>
        </p:txBody>
      </p:sp>
    </p:spTree>
    <p:extLst>
      <p:ext uri="{BB962C8B-B14F-4D97-AF65-F5344CB8AC3E}">
        <p14:creationId xmlns:p14="http://schemas.microsoft.com/office/powerpoint/2010/main" val="249121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524519" cy="72008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nl-NL" sz="2600" dirty="0">
                <a:latin typeface="a_Algerius" panose="04040705040802020702" pitchFamily="82" charset="-52"/>
              </a:rPr>
              <a:t>Level 5: </a:t>
            </a:r>
            <a:r>
              <a:rPr lang="nl-NL" sz="2600" dirty="0" err="1">
                <a:latin typeface="a_Algerius" panose="04040705040802020702" pitchFamily="82" charset="-52"/>
              </a:rPr>
              <a:t>Digi</a:t>
            </a:r>
            <a:r>
              <a:rPr lang="nl-NL" sz="2600" dirty="0">
                <a:latin typeface="a_Algerius" panose="04040705040802020702" pitchFamily="82" charset="-52"/>
              </a:rPr>
              <a:t> Spelmaster</a:t>
            </a:r>
            <a:endParaRPr lang="nl-NL" sz="2600" b="1" dirty="0">
              <a:latin typeface="a_Algerius" panose="04040705040802020702" pitchFamily="82" charset="-52"/>
            </a:endParaRPr>
          </a:p>
        </p:txBody>
      </p:sp>
      <p:pic>
        <p:nvPicPr>
          <p:cNvPr id="2" name="Tijdelijke aanduiding voor inhoud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0660"/>
            <a:ext cx="1368152" cy="13870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2" name="Picture 8" descr="C:\Users\hs0057596\AppData\Local\Microsoft\Windows\Temporary Internet Files\Content.IE5\525P2CTZ\10-Number-PN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999" y="5301208"/>
            <a:ext cx="1440160" cy="127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itel 14"/>
          <p:cNvSpPr txBox="1">
            <a:spLocks/>
          </p:cNvSpPr>
          <p:nvPr/>
        </p:nvSpPr>
        <p:spPr>
          <a:xfrm>
            <a:off x="2192558" y="1565790"/>
            <a:ext cx="5508295" cy="43204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2400" dirty="0">
                <a:solidFill>
                  <a:prstClr val="white"/>
                </a:solidFill>
                <a:latin typeface="a_Algerius" panose="04040705040802020702" pitchFamily="82" charset="-52"/>
              </a:rPr>
              <a:t>Mission card #</a:t>
            </a:r>
            <a:r>
              <a:rPr lang="nl-NL" sz="2400" dirty="0" err="1">
                <a:solidFill>
                  <a:prstClr val="white"/>
                </a:solidFill>
                <a:latin typeface="a_Algerius" panose="04040705040802020702" pitchFamily="82" charset="-52"/>
              </a:rPr>
              <a:t>mbostad</a:t>
            </a:r>
            <a:endParaRPr lang="nl-NL" sz="2400" b="1" dirty="0">
              <a:solidFill>
                <a:prstClr val="white"/>
              </a:solidFill>
              <a:latin typeface="a_Algerius" panose="04040705040802020702" pitchFamily="82" charset="-52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23528" y="1997838"/>
            <a:ext cx="864096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Mbo Stad is een informatieve, interactieve beroepsgeoriënteerde omgeving voor leerlingen. Verken de omgeving via 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  <a:hlinkClick r:id="rId5"/>
              </a:rPr>
              <a:t>mbostad.nl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. </a:t>
            </a:r>
          </a:p>
          <a:p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Geef nu jou leerlingen actuele en relevante informatie over de weg naar ‘</a:t>
            </a:r>
            <a:r>
              <a:rPr lang="nl-NL" sz="2400" dirty="0" err="1">
                <a:solidFill>
                  <a:prstClr val="white"/>
                </a:solidFill>
                <a:latin typeface="Garamond" panose="02020404030301010803" pitchFamily="18" charset="0"/>
              </a:rPr>
              <a:t>gamedeveloper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’ (</a:t>
            </a:r>
            <a:r>
              <a:rPr lang="nl-NL" sz="2400" dirty="0" err="1">
                <a:solidFill>
                  <a:prstClr val="white"/>
                </a:solidFill>
                <a:latin typeface="Garamond" panose="02020404030301010803" pitchFamily="18" charset="0"/>
              </a:rPr>
              <a:t>mbostad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: </a:t>
            </a:r>
            <a:r>
              <a:rPr lang="nl-NL" sz="2400" dirty="0" err="1">
                <a:solidFill>
                  <a:prstClr val="white"/>
                </a:solidFill>
                <a:latin typeface="Garamond" panose="02020404030301010803" pitchFamily="18" charset="0"/>
              </a:rPr>
              <a:t>softwaredeveloper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) op basis van wat jij geleerd én gemaakt hebt tijdens </a:t>
            </a:r>
            <a:r>
              <a:rPr lang="nl-NL" sz="2400" dirty="0" err="1">
                <a:solidFill>
                  <a:prstClr val="white"/>
                </a:solidFill>
                <a:latin typeface="Garamond" panose="02020404030301010803" pitchFamily="18" charset="0"/>
              </a:rPr>
              <a:t>Digispel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 The Game. Vul in/aan of voeg toe: inleiding, werken bij, meer over dit beroep (kies), meer over de beroepsvaardigheden, meer over een </a:t>
            </a:r>
            <a:r>
              <a:rPr lang="nl-NL" sz="2400" dirty="0" err="1">
                <a:solidFill>
                  <a:prstClr val="white"/>
                </a:solidFill>
                <a:latin typeface="Garamond" panose="02020404030301010803" pitchFamily="18" charset="0"/>
              </a:rPr>
              <a:t>Digispel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 maken (en voeg je spel bij), zoek een school/opleiding (breng in kaart voor jouw regio), soortgelijke beroepen (en niveau), “dit is iets met…”, of voeg zelf een relevant onderdeel of belangrijke informatie toe. </a:t>
            </a:r>
          </a:p>
          <a:p>
            <a:b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</a:b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Deel in de </a:t>
            </a:r>
            <a:r>
              <a:rPr lang="nl-NL" sz="2400" dirty="0" err="1">
                <a:solidFill>
                  <a:prstClr val="white"/>
                </a:solidFill>
                <a:latin typeface="Garamond" panose="02020404030301010803" pitchFamily="18" charset="0"/>
                <a:hlinkClick r:id="rId6"/>
              </a:rPr>
              <a:t>Padlet</a:t>
            </a:r>
            <a:r>
              <a:rPr lang="nl-NL" sz="2400" dirty="0">
                <a:solidFill>
                  <a:prstClr val="white"/>
                </a:solidFill>
                <a:latin typeface="Garamond" panose="02020404030301010803" pitchFamily="18" charset="0"/>
              </a:rPr>
              <a:t>. Voeg bij in je portfolio o.v.v. mission card.</a:t>
            </a:r>
            <a:br>
              <a:rPr lang="nl-NL" sz="2000" dirty="0">
                <a:solidFill>
                  <a:prstClr val="white"/>
                </a:solidFill>
                <a:latin typeface="Garamond" panose="02020404030301010803" pitchFamily="18" charset="0"/>
              </a:rPr>
            </a:br>
            <a:endParaRPr lang="nl-NL" sz="2000" dirty="0">
              <a:solidFill>
                <a:prstClr val="white"/>
              </a:solidFill>
              <a:latin typeface="Garamond" panose="02020404030301010803" pitchFamily="18" charset="0"/>
            </a:endParaRPr>
          </a:p>
          <a:p>
            <a:endParaRPr lang="nl-NL" sz="2400" dirty="0">
              <a:solidFill>
                <a:prstClr val="white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680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548680"/>
            <a:ext cx="7704856" cy="6309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nl-NL" sz="4400" b="1" dirty="0"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endParaRPr lang="nl-NL" sz="4400" b="1" dirty="0"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br>
              <a:rPr lang="nl-NL" sz="4000" b="1" dirty="0">
                <a:latin typeface="Agency FB" panose="020B0503020202020204" pitchFamily="34" charset="0"/>
              </a:rPr>
            </a:br>
            <a:r>
              <a:rPr lang="nl-NL" sz="4000" b="1" dirty="0">
                <a:latin typeface="Agency FB" panose="020B0503020202020204" pitchFamily="34" charset="0"/>
              </a:rPr>
              <a:t>Einde van dit level</a:t>
            </a:r>
          </a:p>
          <a:p>
            <a:pPr marL="0" indent="0" algn="ctr">
              <a:buNone/>
            </a:pPr>
            <a:r>
              <a:rPr lang="nl-NL" sz="4800" b="1" dirty="0">
                <a:latin typeface="Agency FB" panose="020B0503020202020204" pitchFamily="34" charset="0"/>
              </a:rPr>
              <a:t>Gefeliciteerd, </a:t>
            </a:r>
            <a:br>
              <a:rPr lang="nl-NL" sz="4800" b="1" dirty="0">
                <a:latin typeface="Agency FB" panose="020B0503020202020204" pitchFamily="34" charset="0"/>
              </a:rPr>
            </a:br>
            <a:r>
              <a:rPr lang="nl-NL" sz="4800" b="1" dirty="0" err="1">
                <a:latin typeface="Agency FB" panose="020B0503020202020204" pitchFamily="34" charset="0"/>
              </a:rPr>
              <a:t>Digi</a:t>
            </a:r>
            <a:r>
              <a:rPr lang="nl-NL" sz="4800" b="1" dirty="0">
                <a:latin typeface="Agency FB" panose="020B0503020202020204" pitchFamily="34" charset="0"/>
              </a:rPr>
              <a:t> Spelmaster!</a:t>
            </a:r>
          </a:p>
          <a:p>
            <a:pPr marL="0" indent="0" algn="ctr">
              <a:buNone/>
            </a:pPr>
            <a:r>
              <a:rPr lang="nl-NL" sz="2400" b="1" dirty="0">
                <a:latin typeface="Agency FB" panose="020B0503020202020204" pitchFamily="34" charset="0"/>
              </a:rPr>
              <a:t>Je ontvangt je definitieve certificaat en titel </a:t>
            </a:r>
            <a:r>
              <a:rPr lang="nl-NL" sz="2400" b="1" dirty="0" err="1">
                <a:latin typeface="Agency FB" panose="020B0503020202020204" pitchFamily="34" charset="0"/>
              </a:rPr>
              <a:t>Digi</a:t>
            </a:r>
            <a:r>
              <a:rPr lang="nl-NL" sz="2400" b="1" dirty="0">
                <a:latin typeface="Agency FB" panose="020B0503020202020204" pitchFamily="34" charset="0"/>
              </a:rPr>
              <a:t> Spelmaster nadat de docent je missies afgetekend en beoordeling toegestuurd heeft</a:t>
            </a:r>
            <a:r>
              <a:rPr lang="nl-NL" b="1" dirty="0">
                <a:latin typeface="Agency FB" panose="020B05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948887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2640</TotalTime>
  <Words>743</Words>
  <Application>Microsoft Office PowerPoint</Application>
  <PresentationFormat>Diavoorstelling (4:3)</PresentationFormat>
  <Paragraphs>59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8" baseType="lpstr">
      <vt:lpstr>a_Algerius</vt:lpstr>
      <vt:lpstr>Agency FB</vt:lpstr>
      <vt:lpstr>Arial</vt:lpstr>
      <vt:lpstr>Calibri</vt:lpstr>
      <vt:lpstr>Garamond</vt:lpstr>
      <vt:lpstr>Rockwell</vt:lpstr>
      <vt:lpstr>Wingdings 2</vt:lpstr>
      <vt:lpstr>Kantoorthema</vt:lpstr>
      <vt:lpstr>Gieterij</vt:lpstr>
      <vt:lpstr>PowerPoint-presentatie</vt:lpstr>
      <vt:lpstr>Level 5: Digi Spelmaster! Vergeet niet de diavoorstelling te starten, anders werken de linkjes niet.</vt:lpstr>
      <vt:lpstr>‘God Games’</vt:lpstr>
      <vt:lpstr>Verrijkend leermiddel</vt:lpstr>
      <vt:lpstr>Digispel The Game</vt:lpstr>
      <vt:lpstr>Aan de slag</vt:lpstr>
      <vt:lpstr>Level</vt:lpstr>
      <vt:lpstr>Level 5: Digi Spelmaster</vt:lpstr>
      <vt:lpstr>PowerPoint-presentatie</vt:lpstr>
    </vt:vector>
  </TitlesOfParts>
  <Company>Windesheim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Rina Timmerman-Schultink</dc:creator>
  <cp:lastModifiedBy>Rina Timmerman-Schultink</cp:lastModifiedBy>
  <cp:revision>202</cp:revision>
  <dcterms:created xsi:type="dcterms:W3CDTF">2018-05-08T08:35:12Z</dcterms:created>
  <dcterms:modified xsi:type="dcterms:W3CDTF">2020-02-07T21:18:32Z</dcterms:modified>
</cp:coreProperties>
</file>