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9" r:id="rId1"/>
  </p:sldMasterIdLst>
  <p:sldIdLst>
    <p:sldId id="256" r:id="rId2"/>
    <p:sldId id="257" r:id="rId3"/>
    <p:sldId id="258" r:id="rId4"/>
    <p:sldId id="259" r:id="rId5"/>
    <p:sldId id="260" r:id="rId6"/>
    <p:sldId id="261" r:id="rId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91" d="100"/>
          <a:sy n="91" d="100"/>
        </p:scale>
        <p:origin x="322"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nl-NL"/>
              <a:t>Klik om stijl te bewerken</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5/1/2019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6572889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sche afbeelding met bijschrif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nl-NL"/>
              <a:t>Klik om stijl te bewerken</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48A87A34-81AB-432B-8DAE-1953F412C126}" type="datetimeFigureOut">
              <a:rPr lang="en-US" smtClean="0"/>
              <a:t>5/1/2019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16658496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el en bijschrif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nl-NL"/>
              <a:t>Klik om stijl te bewerken</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48A87A34-81AB-432B-8DAE-1953F412C126}" type="datetimeFigureOut">
              <a:rPr lang="en-US" smtClean="0"/>
              <a:t>5/1/2019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36232619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eraat met bijschrift">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nl-NL"/>
              <a:t>Klik om stijl te bewerken</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48A87A34-81AB-432B-8DAE-1953F412C126}" type="datetimeFigureOut">
              <a:rPr lang="en-US" smtClean="0"/>
              <a:t>5/1/2019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‹nr.›</a:t>
            </a:fld>
            <a:endParaRPr lang="en-US" dirty="0"/>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35862485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amkaartje">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nl-NL"/>
              <a:t>Klik om stijl te bewerken</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48A87A34-81AB-432B-8DAE-1953F412C126}" type="datetimeFigureOut">
              <a:rPr lang="en-US" smtClean="0"/>
              <a:t>5/1/2019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3614554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kolomme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nl-NL"/>
              <a:t>Klik om stijl te bewerken</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3" name="Date Placeholder 2"/>
          <p:cNvSpPr>
            <a:spLocks noGrp="1"/>
          </p:cNvSpPr>
          <p:nvPr>
            <p:ph type="dt" sz="half" idx="10"/>
          </p:nvPr>
        </p:nvSpPr>
        <p:spPr/>
        <p:txBody>
          <a:bodyPr/>
          <a:lstStyle/>
          <a:p>
            <a:fld id="{48A87A34-81AB-432B-8DAE-1953F412C126}" type="datetimeFigureOut">
              <a:rPr lang="en-US" smtClean="0"/>
              <a:t>5/1/2019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4309862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Afbeelding-kolom">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nl-NL"/>
              <a:t>Klik om stijl te bewerken</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a:t>Klik op het pictogram als u een afbeelding wilt toevoegen</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a:t>Klik op het pictogram als u een afbeelding wilt toevoegen</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a:t>Klik op het pictogram als u een afbeelding wilt toevoegen</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3" name="Date Placeholder 2"/>
          <p:cNvSpPr>
            <a:spLocks noGrp="1"/>
          </p:cNvSpPr>
          <p:nvPr>
            <p:ph type="dt" sz="half" idx="10"/>
          </p:nvPr>
        </p:nvSpPr>
        <p:spPr/>
        <p:txBody>
          <a:bodyPr/>
          <a:lstStyle/>
          <a:p>
            <a:fld id="{48A87A34-81AB-432B-8DAE-1953F412C126}" type="datetimeFigureOut">
              <a:rPr lang="en-US" smtClean="0"/>
              <a:t>5/1/2019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30414198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nl-NL"/>
              <a:t>Klik om stijl te bewerken</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5/1/2019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8131073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nl-NL"/>
              <a:t>Klik om stijl te bewerken</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5/1/2019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3971434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nl-NL"/>
              <a:t>Klik om stijl te bewerken</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5/1/2019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32054685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nl-NL"/>
              <a:t>Klik om stijl te bewerken</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p>
            <a:fld id="{48A87A34-81AB-432B-8DAE-1953F412C126}" type="datetimeFigureOut">
              <a:rPr lang="en-US" smtClean="0"/>
              <a:t>5/1/2019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16144160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nl-NL"/>
              <a:t>Klik om stijl te bewerken</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t>5/1/2019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41419173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nl-NL"/>
              <a:t>Klik om stijl te bewerken</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12" name="Content Placeholder 3"/>
          <p:cNvSpPr>
            <a:spLocks noGrp="1"/>
          </p:cNvSpPr>
          <p:nvPr>
            <p:ph sz="quarter" idx="13"/>
          </p:nvPr>
        </p:nvSpPr>
        <p:spPr>
          <a:xfrm>
            <a:off x="913774" y="3051012"/>
            <a:ext cx="5106027" cy="2740187"/>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13" name="Content Placeholder 5"/>
          <p:cNvSpPr>
            <a:spLocks noGrp="1"/>
          </p:cNvSpPr>
          <p:nvPr>
            <p:ph sz="quarter" idx="14"/>
          </p:nvPr>
        </p:nvSpPr>
        <p:spPr>
          <a:xfrm>
            <a:off x="6172200" y="3051012"/>
            <a:ext cx="5105401" cy="2740187"/>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t>5/1/2019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34062355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nl-NL"/>
              <a:t>Klik om stijl te bewerken</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t>5/1/2019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17694634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48A87A34-81AB-432B-8DAE-1953F412C126}" type="datetimeFigureOut">
              <a:rPr lang="en-US" smtClean="0"/>
              <a:t>5/1/2019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6927488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nl-NL"/>
              <a:t>Klik om stijl te bewerken</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48A87A34-81AB-432B-8DAE-1953F412C126}" type="datetimeFigureOut">
              <a:rPr lang="en-US" smtClean="0"/>
              <a:t>5/1/2019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40125232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nl-NL"/>
              <a:t>Klik om stijl te bewerken</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48A87A34-81AB-432B-8DAE-1953F412C126}" type="datetimeFigureOut">
              <a:rPr lang="en-US" smtClean="0"/>
              <a:t>5/1/2019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35754521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mt="80000"/>
            <a:extLst>
              <a:ext uri="{28A0092B-C50C-407E-A947-70E740481C1C}">
                <a14:useLocalDpi xmlns:a14="http://schemas.microsoft.com/office/drawing/2010/main" val="0"/>
              </a:ext>
            </a:extLst>
          </a:blip>
          <a:srcRect/>
          <a:stretch>
            <a:fillRect/>
          </a:stretch>
        </p:blipFill>
        <p:spPr bwMode="auto">
          <a:xfrm>
            <a:off x="0" y="0"/>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nl-NL"/>
              <a:t>Klik om stijl te bewerken</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48A87A34-81AB-432B-8DAE-1953F412C126}" type="datetimeFigureOut">
              <a:rPr lang="en-US" smtClean="0"/>
              <a:pPr/>
              <a:t>5/1/2019</a:t>
            </a:fld>
            <a:endParaRPr lang="en-US" dirty="0"/>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6D22F896-40B5-4ADD-8801-0D06FADFA095}" type="slidenum">
              <a:rPr lang="en-US" smtClean="0"/>
              <a:pPr/>
              <a:t>‹nr.›</a:t>
            </a:fld>
            <a:endParaRPr lang="en-US" dirty="0"/>
          </a:p>
        </p:txBody>
      </p:sp>
    </p:spTree>
    <p:extLst>
      <p:ext uri="{BB962C8B-B14F-4D97-AF65-F5344CB8AC3E}">
        <p14:creationId xmlns:p14="http://schemas.microsoft.com/office/powerpoint/2010/main" val="1588155725"/>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 id="2147483683" r:id="rId14"/>
    <p:sldLayoutId id="2147483684" r:id="rId15"/>
    <p:sldLayoutId id="2147483685" r:id="rId16"/>
    <p:sldLayoutId id="2147483686"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BBB5B29-E921-4F30-BEC7-94A23181FF62}"/>
              </a:ext>
            </a:extLst>
          </p:cNvPr>
          <p:cNvSpPr>
            <a:spLocks noGrp="1"/>
          </p:cNvSpPr>
          <p:nvPr>
            <p:ph type="ctrTitle"/>
          </p:nvPr>
        </p:nvSpPr>
        <p:spPr>
          <a:xfrm>
            <a:off x="1751012" y="0"/>
            <a:ext cx="8689976" cy="2509213"/>
          </a:xfrm>
        </p:spPr>
        <p:txBody>
          <a:bodyPr>
            <a:normAutofit/>
          </a:bodyPr>
          <a:lstStyle/>
          <a:p>
            <a:r>
              <a:rPr lang="nl-NL" sz="3600" dirty="0">
                <a:latin typeface="Algerian" panose="04020705040A02060702" pitchFamily="82" charset="0"/>
              </a:rPr>
              <a:t>Patty Elzinga</a:t>
            </a:r>
          </a:p>
        </p:txBody>
      </p:sp>
      <p:sp>
        <p:nvSpPr>
          <p:cNvPr id="3" name="Ondertitel 2">
            <a:extLst>
              <a:ext uri="{FF2B5EF4-FFF2-40B4-BE49-F238E27FC236}">
                <a16:creationId xmlns:a16="http://schemas.microsoft.com/office/drawing/2014/main" id="{F6A8ABBB-8597-4980-A7B2-CA9FAD62983C}"/>
              </a:ext>
            </a:extLst>
          </p:cNvPr>
          <p:cNvSpPr>
            <a:spLocks noGrp="1"/>
          </p:cNvSpPr>
          <p:nvPr>
            <p:ph type="subTitle" idx="1"/>
          </p:nvPr>
        </p:nvSpPr>
        <p:spPr>
          <a:xfrm>
            <a:off x="1751012" y="2509214"/>
            <a:ext cx="8689976" cy="2748586"/>
          </a:xfrm>
        </p:spPr>
        <p:txBody>
          <a:bodyPr>
            <a:normAutofit/>
          </a:bodyPr>
          <a:lstStyle/>
          <a:p>
            <a:r>
              <a:rPr lang="nl-NL" dirty="0"/>
              <a:t>19 jaar </a:t>
            </a:r>
          </a:p>
          <a:p>
            <a:endParaRPr lang="nl-NL" dirty="0"/>
          </a:p>
          <a:p>
            <a:r>
              <a:rPr lang="nl-NL" dirty="0">
                <a:solidFill>
                  <a:schemeClr val="accent1"/>
                </a:solidFill>
              </a:rPr>
              <a:t>Maatschappelijke zorg </a:t>
            </a:r>
          </a:p>
          <a:p>
            <a:r>
              <a:rPr lang="nl-NL" dirty="0">
                <a:solidFill>
                  <a:schemeClr val="accent1"/>
                </a:solidFill>
              </a:rPr>
              <a:t>Specifieke doelgroepen </a:t>
            </a:r>
          </a:p>
          <a:p>
            <a:r>
              <a:rPr lang="nl-NL" dirty="0">
                <a:solidFill>
                  <a:schemeClr val="accent1"/>
                </a:solidFill>
              </a:rPr>
              <a:t>Persoonlijk begeleider </a:t>
            </a:r>
          </a:p>
        </p:txBody>
      </p:sp>
      <p:pic>
        <p:nvPicPr>
          <p:cNvPr id="5" name="Afbeelding 4">
            <a:extLst>
              <a:ext uri="{FF2B5EF4-FFF2-40B4-BE49-F238E27FC236}">
                <a16:creationId xmlns:a16="http://schemas.microsoft.com/office/drawing/2014/main" id="{62E4B717-6295-42A5-8771-08AE43D9D0FC}"/>
              </a:ext>
            </a:extLst>
          </p:cNvPr>
          <p:cNvPicPr>
            <a:picLocks noChangeAspect="1"/>
          </p:cNvPicPr>
          <p:nvPr/>
        </p:nvPicPr>
        <p:blipFill>
          <a:blip r:embed="rId2"/>
          <a:stretch>
            <a:fillRect/>
          </a:stretch>
        </p:blipFill>
        <p:spPr>
          <a:xfrm rot="16200000">
            <a:off x="-94728" y="1392922"/>
            <a:ext cx="2531378" cy="1687585"/>
          </a:xfrm>
          <a:prstGeom prst="rect">
            <a:avLst/>
          </a:prstGeom>
        </p:spPr>
      </p:pic>
      <p:pic>
        <p:nvPicPr>
          <p:cNvPr id="7" name="Afbeelding 6">
            <a:extLst>
              <a:ext uri="{FF2B5EF4-FFF2-40B4-BE49-F238E27FC236}">
                <a16:creationId xmlns:a16="http://schemas.microsoft.com/office/drawing/2014/main" id="{DE85055E-04F3-4770-9B5E-B7FDBDD3ACA8}"/>
              </a:ext>
            </a:extLst>
          </p:cNvPr>
          <p:cNvPicPr>
            <a:picLocks noChangeAspect="1"/>
          </p:cNvPicPr>
          <p:nvPr/>
        </p:nvPicPr>
        <p:blipFill rotWithShape="1">
          <a:blip r:embed="rId3"/>
          <a:srcRect l="16513" r="16330"/>
          <a:stretch/>
        </p:blipFill>
        <p:spPr>
          <a:xfrm rot="5400000">
            <a:off x="9205700" y="407891"/>
            <a:ext cx="2846957" cy="2384617"/>
          </a:xfrm>
          <a:prstGeom prst="rect">
            <a:avLst/>
          </a:prstGeom>
        </p:spPr>
      </p:pic>
    </p:spTree>
    <p:extLst>
      <p:ext uri="{BB962C8B-B14F-4D97-AF65-F5344CB8AC3E}">
        <p14:creationId xmlns:p14="http://schemas.microsoft.com/office/powerpoint/2010/main" val="18290918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123819B-8B8D-4537-ADD1-0EE29B7D4551}"/>
              </a:ext>
            </a:extLst>
          </p:cNvPr>
          <p:cNvSpPr>
            <a:spLocks noGrp="1"/>
          </p:cNvSpPr>
          <p:nvPr>
            <p:ph type="title"/>
          </p:nvPr>
        </p:nvSpPr>
        <p:spPr/>
        <p:txBody>
          <a:bodyPr/>
          <a:lstStyle/>
          <a:p>
            <a:r>
              <a:rPr lang="nl-NL" dirty="0"/>
              <a:t>Hoofd, hart, handen </a:t>
            </a:r>
          </a:p>
        </p:txBody>
      </p:sp>
      <p:sp>
        <p:nvSpPr>
          <p:cNvPr id="3" name="Tijdelijke aanduiding voor inhoud 2">
            <a:extLst>
              <a:ext uri="{FF2B5EF4-FFF2-40B4-BE49-F238E27FC236}">
                <a16:creationId xmlns:a16="http://schemas.microsoft.com/office/drawing/2014/main" id="{EF155B96-BD84-46DF-9B3C-2EA1FFE9FD6D}"/>
              </a:ext>
            </a:extLst>
          </p:cNvPr>
          <p:cNvSpPr>
            <a:spLocks noGrp="1"/>
          </p:cNvSpPr>
          <p:nvPr>
            <p:ph sz="quarter" idx="13"/>
          </p:nvPr>
        </p:nvSpPr>
        <p:spPr/>
        <p:txBody>
          <a:bodyPr/>
          <a:lstStyle/>
          <a:p>
            <a:r>
              <a:rPr lang="nl-NL" dirty="0"/>
              <a:t>Wat heb ik geleerd van deze opleiding?</a:t>
            </a:r>
          </a:p>
          <a:p>
            <a:endParaRPr lang="nl-NL" dirty="0"/>
          </a:p>
        </p:txBody>
      </p:sp>
      <p:pic>
        <p:nvPicPr>
          <p:cNvPr id="5" name="Afbeelding 4">
            <a:extLst>
              <a:ext uri="{FF2B5EF4-FFF2-40B4-BE49-F238E27FC236}">
                <a16:creationId xmlns:a16="http://schemas.microsoft.com/office/drawing/2014/main" id="{078AD574-FAAE-4143-A1A5-9F46CD932179}"/>
              </a:ext>
            </a:extLst>
          </p:cNvPr>
          <p:cNvPicPr>
            <a:picLocks noChangeAspect="1"/>
          </p:cNvPicPr>
          <p:nvPr/>
        </p:nvPicPr>
        <p:blipFill rotWithShape="1">
          <a:blip r:embed="rId2"/>
          <a:srcRect l="12477" t="46666" r="7033"/>
          <a:stretch/>
        </p:blipFill>
        <p:spPr>
          <a:xfrm rot="6408960">
            <a:off x="6734428" y="2529362"/>
            <a:ext cx="5519959" cy="2057444"/>
          </a:xfrm>
          <a:prstGeom prst="rect">
            <a:avLst/>
          </a:prstGeom>
        </p:spPr>
      </p:pic>
      <p:pic>
        <p:nvPicPr>
          <p:cNvPr id="7" name="Afbeelding 6">
            <a:extLst>
              <a:ext uri="{FF2B5EF4-FFF2-40B4-BE49-F238E27FC236}">
                <a16:creationId xmlns:a16="http://schemas.microsoft.com/office/drawing/2014/main" id="{C7DED9B1-5292-4CA6-BE51-AB4B287DB536}"/>
              </a:ext>
            </a:extLst>
          </p:cNvPr>
          <p:cNvPicPr>
            <a:picLocks noChangeAspect="1"/>
          </p:cNvPicPr>
          <p:nvPr/>
        </p:nvPicPr>
        <p:blipFill>
          <a:blip r:embed="rId3"/>
          <a:stretch>
            <a:fillRect/>
          </a:stretch>
        </p:blipFill>
        <p:spPr>
          <a:xfrm rot="5400000">
            <a:off x="2151718" y="3811999"/>
            <a:ext cx="3662649" cy="2060240"/>
          </a:xfrm>
          <a:prstGeom prst="rect">
            <a:avLst/>
          </a:prstGeom>
        </p:spPr>
      </p:pic>
    </p:spTree>
    <p:extLst>
      <p:ext uri="{BB962C8B-B14F-4D97-AF65-F5344CB8AC3E}">
        <p14:creationId xmlns:p14="http://schemas.microsoft.com/office/powerpoint/2010/main" val="32932229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955047-4987-4E68-A879-D9D82CE2A25C}"/>
              </a:ext>
            </a:extLst>
          </p:cNvPr>
          <p:cNvSpPr>
            <a:spLocks noGrp="1"/>
          </p:cNvSpPr>
          <p:nvPr>
            <p:ph type="title"/>
          </p:nvPr>
        </p:nvSpPr>
        <p:spPr/>
        <p:txBody>
          <a:bodyPr/>
          <a:lstStyle/>
          <a:p>
            <a:r>
              <a:rPr lang="nl-NL" dirty="0"/>
              <a:t>Hoofd </a:t>
            </a:r>
          </a:p>
        </p:txBody>
      </p:sp>
      <p:sp>
        <p:nvSpPr>
          <p:cNvPr id="3" name="Tijdelijke aanduiding voor inhoud 2">
            <a:extLst>
              <a:ext uri="{FF2B5EF4-FFF2-40B4-BE49-F238E27FC236}">
                <a16:creationId xmlns:a16="http://schemas.microsoft.com/office/drawing/2014/main" id="{9041A546-3F9C-46C1-BC0F-B2424232B81D}"/>
              </a:ext>
            </a:extLst>
          </p:cNvPr>
          <p:cNvSpPr>
            <a:spLocks noGrp="1"/>
          </p:cNvSpPr>
          <p:nvPr>
            <p:ph sz="quarter" idx="13"/>
          </p:nvPr>
        </p:nvSpPr>
        <p:spPr/>
        <p:txBody>
          <a:bodyPr>
            <a:normAutofit/>
          </a:bodyPr>
          <a:lstStyle/>
          <a:p>
            <a:r>
              <a:rPr lang="nl-NL" sz="1800" dirty="0">
                <a:solidFill>
                  <a:schemeClr val="accent1"/>
                </a:solidFill>
                <a:latin typeface="Arial" panose="020B0604020202020204" pitchFamily="34" charset="0"/>
                <a:cs typeface="Arial" panose="020B0604020202020204" pitchFamily="34" charset="0"/>
              </a:rPr>
              <a:t>Ik heb geleerd hoe ik moet leren en hoe ik dit het beste kan onthouden.</a:t>
            </a:r>
          </a:p>
          <a:p>
            <a:r>
              <a:rPr lang="nl-NL" sz="1800" dirty="0">
                <a:solidFill>
                  <a:srgbClr val="00B050"/>
                </a:solidFill>
                <a:latin typeface="Arial" panose="020B0604020202020204" pitchFamily="34" charset="0"/>
                <a:cs typeface="Arial" panose="020B0604020202020204" pitchFamily="34" charset="0"/>
              </a:rPr>
              <a:t>Ik heb geleerd hoe ik een laag dieper moet graven dan het gevoel dat de cliënt op het eerste moment verteld en laat zijn.</a:t>
            </a:r>
          </a:p>
          <a:p>
            <a:r>
              <a:rPr lang="nl-NL" sz="1800" dirty="0">
                <a:solidFill>
                  <a:srgbClr val="FF0000"/>
                </a:solidFill>
                <a:latin typeface="Arial" panose="020B0604020202020204" pitchFamily="34" charset="0"/>
                <a:cs typeface="Arial" panose="020B0604020202020204" pitchFamily="34" charset="0"/>
              </a:rPr>
              <a:t>Ik heb onopvallend leren observeren op ieder moment waar dit nodig is.</a:t>
            </a:r>
          </a:p>
          <a:p>
            <a:endParaRPr lang="nl-NL" sz="1800" dirty="0">
              <a:solidFill>
                <a:srgbClr val="FF0000"/>
              </a:solidFill>
              <a:latin typeface="Arial" panose="020B0604020202020204" pitchFamily="34" charset="0"/>
              <a:cs typeface="Arial" panose="020B0604020202020204" pitchFamily="34" charset="0"/>
            </a:endParaRPr>
          </a:p>
          <a:p>
            <a:endParaRPr lang="nl-NL" sz="1800" dirty="0">
              <a:solidFill>
                <a:srgbClr val="FF0000"/>
              </a:solidFill>
              <a:latin typeface="Arial" panose="020B0604020202020204" pitchFamily="34" charset="0"/>
              <a:cs typeface="Arial" panose="020B0604020202020204" pitchFamily="34" charset="0"/>
            </a:endParaRPr>
          </a:p>
          <a:p>
            <a:endParaRPr lang="nl-NL" sz="1800" dirty="0">
              <a:solidFill>
                <a:srgbClr val="FF0000"/>
              </a:solidFill>
              <a:latin typeface="Arial" panose="020B0604020202020204" pitchFamily="34" charset="0"/>
              <a:cs typeface="Arial" panose="020B0604020202020204" pitchFamily="34" charset="0"/>
            </a:endParaRPr>
          </a:p>
        </p:txBody>
      </p:sp>
      <p:pic>
        <p:nvPicPr>
          <p:cNvPr id="4" name="Afbeelding 3">
            <a:extLst>
              <a:ext uri="{FF2B5EF4-FFF2-40B4-BE49-F238E27FC236}">
                <a16:creationId xmlns:a16="http://schemas.microsoft.com/office/drawing/2014/main" id="{A143D02F-9FCE-4BAB-B206-FD20BE4B0043}"/>
              </a:ext>
            </a:extLst>
          </p:cNvPr>
          <p:cNvPicPr>
            <a:picLocks noChangeAspect="1"/>
          </p:cNvPicPr>
          <p:nvPr/>
        </p:nvPicPr>
        <p:blipFill>
          <a:blip r:embed="rId2"/>
          <a:stretch>
            <a:fillRect/>
          </a:stretch>
        </p:blipFill>
        <p:spPr>
          <a:xfrm>
            <a:off x="7240227" y="392014"/>
            <a:ext cx="1672376" cy="1672376"/>
          </a:xfrm>
          <a:prstGeom prst="rect">
            <a:avLst/>
          </a:prstGeom>
        </p:spPr>
      </p:pic>
      <p:pic>
        <p:nvPicPr>
          <p:cNvPr id="5" name="Afbeelding 4">
            <a:extLst>
              <a:ext uri="{FF2B5EF4-FFF2-40B4-BE49-F238E27FC236}">
                <a16:creationId xmlns:a16="http://schemas.microsoft.com/office/drawing/2014/main" id="{F444CFE9-8300-407E-B603-4BBB90DA01B9}"/>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67780" y="4577941"/>
            <a:ext cx="2810180" cy="2128097"/>
          </a:xfrm>
          <a:prstGeom prst="rect">
            <a:avLst/>
          </a:prstGeom>
        </p:spPr>
      </p:pic>
    </p:spTree>
    <p:extLst>
      <p:ext uri="{BB962C8B-B14F-4D97-AF65-F5344CB8AC3E}">
        <p14:creationId xmlns:p14="http://schemas.microsoft.com/office/powerpoint/2010/main" val="15660155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7FE9ED6-6F7D-4F62-8E5E-3BB7710E1BE4}"/>
              </a:ext>
            </a:extLst>
          </p:cNvPr>
          <p:cNvSpPr>
            <a:spLocks noGrp="1"/>
          </p:cNvSpPr>
          <p:nvPr>
            <p:ph type="title"/>
          </p:nvPr>
        </p:nvSpPr>
        <p:spPr/>
        <p:txBody>
          <a:bodyPr/>
          <a:lstStyle/>
          <a:p>
            <a:r>
              <a:rPr lang="nl-NL" dirty="0"/>
              <a:t>Hart </a:t>
            </a:r>
          </a:p>
        </p:txBody>
      </p:sp>
      <p:sp>
        <p:nvSpPr>
          <p:cNvPr id="3" name="Tijdelijke aanduiding voor inhoud 2">
            <a:extLst>
              <a:ext uri="{FF2B5EF4-FFF2-40B4-BE49-F238E27FC236}">
                <a16:creationId xmlns:a16="http://schemas.microsoft.com/office/drawing/2014/main" id="{4D385740-7B54-4E2A-A549-75EA8FB17ABA}"/>
              </a:ext>
            </a:extLst>
          </p:cNvPr>
          <p:cNvSpPr>
            <a:spLocks noGrp="1"/>
          </p:cNvSpPr>
          <p:nvPr>
            <p:ph sz="quarter" idx="13"/>
          </p:nvPr>
        </p:nvSpPr>
        <p:spPr/>
        <p:txBody>
          <a:bodyPr/>
          <a:lstStyle/>
          <a:p>
            <a:r>
              <a:rPr lang="nl-BE" dirty="0">
                <a:solidFill>
                  <a:schemeClr val="accent1"/>
                </a:solidFill>
              </a:rPr>
              <a:t>Ik heb geleerd hoe ik dankbaar moet zijn voor de kleine succes/vooruitgangen.</a:t>
            </a:r>
          </a:p>
          <a:p>
            <a:r>
              <a:rPr lang="nl-NL" dirty="0"/>
              <a:t>Ik heb geleerd hoe ik negatieve problemen om kan zetten in positieve gedachten.</a:t>
            </a:r>
          </a:p>
          <a:p>
            <a:r>
              <a:rPr lang="nl-NL" dirty="0">
                <a:solidFill>
                  <a:srgbClr val="0070C0"/>
                </a:solidFill>
              </a:rPr>
              <a:t>Ik heb geleerd dat ik mezelf erg kan hechten aan cliënten en zij ook aan mij.</a:t>
            </a:r>
          </a:p>
          <a:p>
            <a:r>
              <a:rPr lang="nl-NL" dirty="0">
                <a:solidFill>
                  <a:srgbClr val="FF0000"/>
                </a:solidFill>
              </a:rPr>
              <a:t>Ik heb leren praten over mijn gevoelens en hiervoor op te komen</a:t>
            </a:r>
          </a:p>
        </p:txBody>
      </p:sp>
      <p:pic>
        <p:nvPicPr>
          <p:cNvPr id="4" name="Afbeelding 3">
            <a:extLst>
              <a:ext uri="{FF2B5EF4-FFF2-40B4-BE49-F238E27FC236}">
                <a16:creationId xmlns:a16="http://schemas.microsoft.com/office/drawing/2014/main" id="{AC1AB6BA-4F4C-4296-A4FB-8A69D8802E77}"/>
              </a:ext>
            </a:extLst>
          </p:cNvPr>
          <p:cNvPicPr>
            <a:picLocks noChangeAspect="1"/>
          </p:cNvPicPr>
          <p:nvPr/>
        </p:nvPicPr>
        <p:blipFill>
          <a:blip r:embed="rId2"/>
          <a:stretch>
            <a:fillRect/>
          </a:stretch>
        </p:blipFill>
        <p:spPr>
          <a:xfrm>
            <a:off x="7222920" y="618517"/>
            <a:ext cx="1881581" cy="1411186"/>
          </a:xfrm>
          <a:prstGeom prst="rect">
            <a:avLst/>
          </a:prstGeom>
        </p:spPr>
      </p:pic>
      <p:pic>
        <p:nvPicPr>
          <p:cNvPr id="5" name="Afbeelding 4">
            <a:extLst>
              <a:ext uri="{FF2B5EF4-FFF2-40B4-BE49-F238E27FC236}">
                <a16:creationId xmlns:a16="http://schemas.microsoft.com/office/drawing/2014/main" id="{A7CB4D16-FEDC-473F-AF80-5FDA1266EB0F}"/>
              </a:ext>
            </a:extLst>
          </p:cNvPr>
          <p:cNvPicPr>
            <a:picLocks noChangeAspect="1"/>
          </p:cNvPicPr>
          <p:nvPr/>
        </p:nvPicPr>
        <p:blipFill>
          <a:blip r:embed="rId3"/>
          <a:stretch>
            <a:fillRect/>
          </a:stretch>
        </p:blipFill>
        <p:spPr>
          <a:xfrm>
            <a:off x="1216404" y="4957761"/>
            <a:ext cx="3799732" cy="1666875"/>
          </a:xfrm>
          <a:prstGeom prst="rect">
            <a:avLst/>
          </a:prstGeom>
        </p:spPr>
      </p:pic>
    </p:spTree>
    <p:extLst>
      <p:ext uri="{BB962C8B-B14F-4D97-AF65-F5344CB8AC3E}">
        <p14:creationId xmlns:p14="http://schemas.microsoft.com/office/powerpoint/2010/main" val="39191291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4C8F52-08A9-482B-8DE6-FBAFEEE59964}"/>
              </a:ext>
            </a:extLst>
          </p:cNvPr>
          <p:cNvSpPr>
            <a:spLocks noGrp="1"/>
          </p:cNvSpPr>
          <p:nvPr>
            <p:ph type="title"/>
          </p:nvPr>
        </p:nvSpPr>
        <p:spPr/>
        <p:txBody>
          <a:bodyPr/>
          <a:lstStyle/>
          <a:p>
            <a:r>
              <a:rPr lang="nl-NL" dirty="0"/>
              <a:t>Handen </a:t>
            </a:r>
          </a:p>
        </p:txBody>
      </p:sp>
      <p:sp>
        <p:nvSpPr>
          <p:cNvPr id="3" name="Tijdelijke aanduiding voor inhoud 2">
            <a:extLst>
              <a:ext uri="{FF2B5EF4-FFF2-40B4-BE49-F238E27FC236}">
                <a16:creationId xmlns:a16="http://schemas.microsoft.com/office/drawing/2014/main" id="{E07FB5FD-E767-453A-8BD5-B0780501D5B6}"/>
              </a:ext>
            </a:extLst>
          </p:cNvPr>
          <p:cNvSpPr>
            <a:spLocks noGrp="1"/>
          </p:cNvSpPr>
          <p:nvPr>
            <p:ph sz="quarter" idx="13"/>
          </p:nvPr>
        </p:nvSpPr>
        <p:spPr/>
        <p:txBody>
          <a:bodyPr/>
          <a:lstStyle/>
          <a:p>
            <a:r>
              <a:rPr lang="nl-NL" dirty="0"/>
              <a:t>Ik heb geleerd hoe ik cliënten met een tillift naar de wc draag</a:t>
            </a:r>
          </a:p>
          <a:p>
            <a:r>
              <a:rPr lang="nl-NL" dirty="0">
                <a:solidFill>
                  <a:srgbClr val="FF0000"/>
                </a:solidFill>
              </a:rPr>
              <a:t>Ik ben over mijn bloedfobie heen gekomen door cliënten met bloed hier in te ondersteunen en te verzorgen.</a:t>
            </a:r>
          </a:p>
          <a:p>
            <a:r>
              <a:rPr lang="nl-NL" dirty="0">
                <a:solidFill>
                  <a:srgbClr val="0070C0"/>
                </a:solidFill>
              </a:rPr>
              <a:t>Ik heb geleerd hoe ik welke cliënten het beste kan begeleiden, en hoe ik dit uitvind. </a:t>
            </a:r>
          </a:p>
        </p:txBody>
      </p:sp>
      <p:pic>
        <p:nvPicPr>
          <p:cNvPr id="4" name="Afbeelding 3">
            <a:extLst>
              <a:ext uri="{FF2B5EF4-FFF2-40B4-BE49-F238E27FC236}">
                <a16:creationId xmlns:a16="http://schemas.microsoft.com/office/drawing/2014/main" id="{B5F4EDC9-5FBF-4ABE-8560-E3831F20EC87}"/>
              </a:ext>
            </a:extLst>
          </p:cNvPr>
          <p:cNvPicPr>
            <a:picLocks noChangeAspect="1"/>
          </p:cNvPicPr>
          <p:nvPr/>
        </p:nvPicPr>
        <p:blipFill>
          <a:blip r:embed="rId2"/>
          <a:stretch>
            <a:fillRect/>
          </a:stretch>
        </p:blipFill>
        <p:spPr>
          <a:xfrm>
            <a:off x="7893988" y="363865"/>
            <a:ext cx="1219306" cy="1767993"/>
          </a:xfrm>
          <a:prstGeom prst="rect">
            <a:avLst/>
          </a:prstGeom>
        </p:spPr>
      </p:pic>
      <p:pic>
        <p:nvPicPr>
          <p:cNvPr id="5" name="Afbeelding 4">
            <a:extLst>
              <a:ext uri="{FF2B5EF4-FFF2-40B4-BE49-F238E27FC236}">
                <a16:creationId xmlns:a16="http://schemas.microsoft.com/office/drawing/2014/main" id="{7B8E7EEC-9204-494E-BE9A-68DC0B6790C7}"/>
              </a:ext>
            </a:extLst>
          </p:cNvPr>
          <p:cNvPicPr>
            <a:picLocks noChangeAspect="1"/>
          </p:cNvPicPr>
          <p:nvPr/>
        </p:nvPicPr>
        <p:blipFill>
          <a:blip r:embed="rId3"/>
          <a:stretch>
            <a:fillRect/>
          </a:stretch>
        </p:blipFill>
        <p:spPr>
          <a:xfrm>
            <a:off x="380082" y="4593715"/>
            <a:ext cx="2371725" cy="1781175"/>
          </a:xfrm>
          <a:prstGeom prst="rect">
            <a:avLst/>
          </a:prstGeom>
        </p:spPr>
      </p:pic>
      <p:pic>
        <p:nvPicPr>
          <p:cNvPr id="6" name="Afbeelding 5">
            <a:extLst>
              <a:ext uri="{FF2B5EF4-FFF2-40B4-BE49-F238E27FC236}">
                <a16:creationId xmlns:a16="http://schemas.microsoft.com/office/drawing/2014/main" id="{D079A8C5-2BAC-44C5-B0F2-929E544A9C7C}"/>
              </a:ext>
            </a:extLst>
          </p:cNvPr>
          <p:cNvPicPr>
            <a:picLocks noChangeAspect="1"/>
          </p:cNvPicPr>
          <p:nvPr/>
        </p:nvPicPr>
        <p:blipFill>
          <a:blip r:embed="rId4">
            <a:clrChange>
              <a:clrFrom>
                <a:srgbClr val="FEFEFE"/>
              </a:clrFrom>
              <a:clrTo>
                <a:srgbClr val="FEFEFE">
                  <a:alpha val="0"/>
                </a:srgbClr>
              </a:clrTo>
            </a:clrChange>
          </a:blip>
          <a:stretch>
            <a:fillRect/>
          </a:stretch>
        </p:blipFill>
        <p:spPr>
          <a:xfrm>
            <a:off x="7407478" y="4460415"/>
            <a:ext cx="3653579" cy="1914475"/>
          </a:xfrm>
          <a:prstGeom prst="rect">
            <a:avLst/>
          </a:prstGeom>
        </p:spPr>
      </p:pic>
    </p:spTree>
    <p:extLst>
      <p:ext uri="{BB962C8B-B14F-4D97-AF65-F5344CB8AC3E}">
        <p14:creationId xmlns:p14="http://schemas.microsoft.com/office/powerpoint/2010/main" val="36214739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DDDDBB5-74BA-435A-A64C-1AE2973D35F7}"/>
              </a:ext>
            </a:extLst>
          </p:cNvPr>
          <p:cNvSpPr>
            <a:spLocks noGrp="1"/>
          </p:cNvSpPr>
          <p:nvPr>
            <p:ph type="title"/>
          </p:nvPr>
        </p:nvSpPr>
        <p:spPr/>
        <p:txBody>
          <a:bodyPr/>
          <a:lstStyle/>
          <a:p>
            <a:r>
              <a:rPr lang="nl-NL" dirty="0"/>
              <a:t>samenvatting</a:t>
            </a:r>
          </a:p>
        </p:txBody>
      </p:sp>
      <p:sp>
        <p:nvSpPr>
          <p:cNvPr id="3" name="Tijdelijke aanduiding voor inhoud 2">
            <a:extLst>
              <a:ext uri="{FF2B5EF4-FFF2-40B4-BE49-F238E27FC236}">
                <a16:creationId xmlns:a16="http://schemas.microsoft.com/office/drawing/2014/main" id="{BF91B73A-A2F7-4396-935A-F7F168BD056B}"/>
              </a:ext>
            </a:extLst>
          </p:cNvPr>
          <p:cNvSpPr>
            <a:spLocks noGrp="1"/>
          </p:cNvSpPr>
          <p:nvPr>
            <p:ph sz="quarter" idx="13"/>
          </p:nvPr>
        </p:nvSpPr>
        <p:spPr/>
        <p:txBody>
          <a:bodyPr>
            <a:normAutofit/>
          </a:bodyPr>
          <a:lstStyle/>
          <a:p>
            <a:pPr marL="0" indent="0">
              <a:buNone/>
            </a:pPr>
            <a:r>
              <a:rPr lang="nl-NL" sz="2400" dirty="0">
                <a:latin typeface="Angsana New" panose="020B0502040204020203" pitchFamily="18" charset="-34"/>
                <a:cs typeface="Angsana New" panose="020B0502040204020203" pitchFamily="18" charset="-34"/>
              </a:rPr>
              <a:t>Kortom, </a:t>
            </a:r>
          </a:p>
          <a:p>
            <a:pPr marL="0" indent="0">
              <a:buNone/>
            </a:pPr>
            <a:r>
              <a:rPr lang="nl-NL" sz="2400" dirty="0">
                <a:latin typeface="Angsana New" panose="020B0502040204020203" pitchFamily="18" charset="-34"/>
                <a:cs typeface="Angsana New" panose="020B0502040204020203" pitchFamily="18" charset="-34"/>
              </a:rPr>
              <a:t>Van deze opleiding heb ik zowel met mijn hoofd als hart als handen super veel geleerd. Ik weet zeker dat deze ontwikkelingen mij erg gaan helpen in de toekomst. De nieuwe kennis die ik deze drie jaar heb opgedaan zal ik zowel in mijn werkveld als in mijn privé leven kunnen gebruiken. </a:t>
            </a:r>
          </a:p>
          <a:p>
            <a:pPr marL="0" indent="0">
              <a:buNone/>
            </a:pPr>
            <a:r>
              <a:rPr lang="nl-NL" sz="2400" dirty="0">
                <a:latin typeface="Angsana New" panose="020B0502040204020203" pitchFamily="18" charset="-34"/>
                <a:cs typeface="Angsana New" panose="020B0502040204020203" pitchFamily="18" charset="-34"/>
              </a:rPr>
              <a:t>Het belangrijkste wat ik heb geleerd met mijn hoofd, hart en handen is dat ik mijzelf heb leren kennen. </a:t>
            </a:r>
          </a:p>
        </p:txBody>
      </p:sp>
      <p:pic>
        <p:nvPicPr>
          <p:cNvPr id="4" name="Afbeelding 3">
            <a:extLst>
              <a:ext uri="{FF2B5EF4-FFF2-40B4-BE49-F238E27FC236}">
                <a16:creationId xmlns:a16="http://schemas.microsoft.com/office/drawing/2014/main" id="{E2BF5976-F75E-4F35-A9CF-BC2F0F226136}"/>
              </a:ext>
            </a:extLst>
          </p:cNvPr>
          <p:cNvPicPr>
            <a:picLocks noChangeAspect="1"/>
          </p:cNvPicPr>
          <p:nvPr/>
        </p:nvPicPr>
        <p:blipFill>
          <a:blip r:embed="rId2"/>
          <a:stretch>
            <a:fillRect/>
          </a:stretch>
        </p:blipFill>
        <p:spPr>
          <a:xfrm>
            <a:off x="10468617" y="0"/>
            <a:ext cx="1723383" cy="3057788"/>
          </a:xfrm>
          <a:prstGeom prst="rect">
            <a:avLst/>
          </a:prstGeom>
        </p:spPr>
      </p:pic>
    </p:spTree>
    <p:extLst>
      <p:ext uri="{BB962C8B-B14F-4D97-AF65-F5344CB8AC3E}">
        <p14:creationId xmlns:p14="http://schemas.microsoft.com/office/powerpoint/2010/main" val="4144973690"/>
      </p:ext>
    </p:extLst>
  </p:cSld>
  <p:clrMapOvr>
    <a:masterClrMapping/>
  </p:clrMapOvr>
</p:sld>
</file>

<file path=ppt/theme/theme1.xml><?xml version="1.0" encoding="utf-8"?>
<a:theme xmlns:a="http://schemas.openxmlformats.org/drawingml/2006/main" name="Druppel">
  <a:themeElements>
    <a:clrScheme name="Druppel">
      <a:dk1>
        <a:sysClr val="windowText" lastClr="000000"/>
      </a:dk1>
      <a:lt1>
        <a:sysClr val="window" lastClr="FFFFFF"/>
      </a:lt1>
      <a:dk2>
        <a:srgbClr val="27537E"/>
      </a:dk2>
      <a:lt2>
        <a:srgbClr val="AABED7"/>
      </a:lt2>
      <a:accent1>
        <a:srgbClr val="E34B7A"/>
      </a:accent1>
      <a:accent2>
        <a:srgbClr val="AC339A"/>
      </a:accent2>
      <a:accent3>
        <a:srgbClr val="6953B7"/>
      </a:accent3>
      <a:accent4>
        <a:srgbClr val="1D7EAB"/>
      </a:accent4>
      <a:accent5>
        <a:srgbClr val="43AFD6"/>
      </a:accent5>
      <a:accent6>
        <a:srgbClr val="DE85E1"/>
      </a:accent6>
      <a:hlink>
        <a:srgbClr val="ED87A6"/>
      </a:hlink>
      <a:folHlink>
        <a:srgbClr val="C99EAC"/>
      </a:folHlink>
    </a:clrScheme>
    <a:fontScheme name="Druppel">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uppel">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78000"/>
                <a:shade val="100000"/>
                <a:hueMod val="136000"/>
                <a:satMod val="160000"/>
                <a:lumMod val="105000"/>
              </a:schemeClr>
            </a:gs>
            <a:gs pos="100000">
              <a:schemeClr val="phClr">
                <a:shade val="92000"/>
                <a:satMod val="170000"/>
                <a:lumMod val="96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C71B277C-C29A-4BA0-A7BA-43502DF21AB3}"/>
    </a:ext>
  </a:extLst>
</a:theme>
</file>

<file path=docProps/app.xml><?xml version="1.0" encoding="utf-8"?>
<Properties xmlns="http://schemas.openxmlformats.org/officeDocument/2006/extended-properties" xmlns:vt="http://schemas.openxmlformats.org/officeDocument/2006/docPropsVTypes">
  <Template>Druppel</Template>
  <TotalTime>0</TotalTime>
  <Words>267</Words>
  <Application>Microsoft Office PowerPoint</Application>
  <PresentationFormat>Breedbeeld</PresentationFormat>
  <Paragraphs>26</Paragraphs>
  <Slides>6</Slides>
  <Notes>0</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6</vt:i4>
      </vt:variant>
    </vt:vector>
  </HeadingPairs>
  <TitlesOfParts>
    <vt:vector size="11" baseType="lpstr">
      <vt:lpstr>Algerian</vt:lpstr>
      <vt:lpstr>Angsana New</vt:lpstr>
      <vt:lpstr>Arial</vt:lpstr>
      <vt:lpstr>Tw Cen MT</vt:lpstr>
      <vt:lpstr>Druppel</vt:lpstr>
      <vt:lpstr>Patty Elzinga</vt:lpstr>
      <vt:lpstr>Hoofd, hart, handen </vt:lpstr>
      <vt:lpstr>Hoofd </vt:lpstr>
      <vt:lpstr>Hart </vt:lpstr>
      <vt:lpstr>Handen </vt:lpstr>
      <vt:lpstr>samenvatting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Patty Elzinga</dc:title>
  <dc:creator>Jolanda Elzinga-Stienstra</dc:creator>
  <cp:lastModifiedBy>Jolanda Elzinga-Stienstra</cp:lastModifiedBy>
  <cp:revision>6</cp:revision>
  <dcterms:created xsi:type="dcterms:W3CDTF">2019-05-01T15:07:21Z</dcterms:created>
  <dcterms:modified xsi:type="dcterms:W3CDTF">2019-05-01T15:55:05Z</dcterms:modified>
</cp:coreProperties>
</file>