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42" d="100"/>
          <a:sy n="42" d="100"/>
        </p:scale>
        <p:origin x="72" y="72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/>
          <p:cNvSpPr/>
          <p:nvPr/>
        </p:nvSpPr>
        <p:spPr bwMode="auto">
          <a:xfrm>
            <a:off x="0" y="-3175"/>
            <a:ext cx="12192000" cy="5203825"/>
          </a:xfrm>
          <a:custGeom>
            <a:avLst/>
            <a:gdLst/>
            <a:ahLst/>
            <a:cxnLst/>
            <a:rect l="0" t="0" r="r" b="b"/>
            <a:pathLst>
              <a:path w="5760" h="3278">
                <a:moveTo>
                  <a:pt x="5760" y="0"/>
                </a:moveTo>
                <a:lnTo>
                  <a:pt x="0" y="0"/>
                </a:lnTo>
                <a:lnTo>
                  <a:pt x="0" y="3090"/>
                </a:lnTo>
                <a:lnTo>
                  <a:pt x="943" y="3090"/>
                </a:lnTo>
                <a:lnTo>
                  <a:pt x="1123" y="3270"/>
                </a:lnTo>
                <a:lnTo>
                  <a:pt x="1123" y="3270"/>
                </a:lnTo>
                <a:lnTo>
                  <a:pt x="1127" y="3272"/>
                </a:lnTo>
                <a:lnTo>
                  <a:pt x="1133" y="3275"/>
                </a:lnTo>
                <a:lnTo>
                  <a:pt x="1139" y="3278"/>
                </a:lnTo>
                <a:lnTo>
                  <a:pt x="1144" y="3278"/>
                </a:lnTo>
                <a:lnTo>
                  <a:pt x="1150" y="3278"/>
                </a:lnTo>
                <a:lnTo>
                  <a:pt x="1155" y="3275"/>
                </a:lnTo>
                <a:lnTo>
                  <a:pt x="1161" y="3272"/>
                </a:lnTo>
                <a:lnTo>
                  <a:pt x="1165" y="3270"/>
                </a:lnTo>
                <a:lnTo>
                  <a:pt x="1345" y="3090"/>
                </a:lnTo>
                <a:lnTo>
                  <a:pt x="5760" y="3090"/>
                </a:lnTo>
                <a:lnTo>
                  <a:pt x="5760" y="0"/>
                </a:lnTo>
                <a:close/>
              </a:path>
            </a:pathLst>
          </a:custGeom>
          <a:ln/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0001" y="1449147"/>
            <a:ext cx="10572000" cy="2971051"/>
          </a:xfrm>
        </p:spPr>
        <p:txBody>
          <a:bodyPr/>
          <a:lstStyle>
            <a:lvl1pPr>
              <a:defRPr sz="54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10001" y="5280847"/>
            <a:ext cx="10572000" cy="434974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9EBBA-996F-894A-B54A-D6246ED52CEA}" type="datetimeFigureOut">
              <a:rPr lang="en-US" dirty="0"/>
              <a:pPr/>
              <a:t>6/4/2018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sche 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4800600"/>
            <a:ext cx="10561418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15" name="Picture Placeholder 14"/>
          <p:cNvSpPr>
            <a:spLocks noGrp="1" noChangeAspect="1"/>
          </p:cNvSpPr>
          <p:nvPr>
            <p:ph type="pic" sz="quarter" idx="13"/>
          </p:nvPr>
        </p:nvSpPr>
        <p:spPr bwMode="auto">
          <a:xfrm>
            <a:off x="0" y="0"/>
            <a:ext cx="12192000" cy="4800600"/>
          </a:xfrm>
          <a:custGeom>
            <a:avLst/>
            <a:gdLst/>
            <a:ahLst/>
            <a:cxnLst/>
            <a:rect l="0" t="0" r="r" b="b"/>
            <a:pathLst>
              <a:path w="5760" h="3289">
                <a:moveTo>
                  <a:pt x="5760" y="0"/>
                </a:moveTo>
                <a:lnTo>
                  <a:pt x="0" y="0"/>
                </a:lnTo>
                <a:lnTo>
                  <a:pt x="0" y="3100"/>
                </a:lnTo>
                <a:lnTo>
                  <a:pt x="943" y="3100"/>
                </a:lnTo>
                <a:lnTo>
                  <a:pt x="1123" y="3281"/>
                </a:lnTo>
                <a:lnTo>
                  <a:pt x="1123" y="3281"/>
                </a:lnTo>
                <a:lnTo>
                  <a:pt x="1127" y="3283"/>
                </a:lnTo>
                <a:lnTo>
                  <a:pt x="1133" y="3286"/>
                </a:lnTo>
                <a:lnTo>
                  <a:pt x="1139" y="3289"/>
                </a:lnTo>
                <a:lnTo>
                  <a:pt x="1144" y="3289"/>
                </a:lnTo>
                <a:lnTo>
                  <a:pt x="1150" y="3289"/>
                </a:lnTo>
                <a:lnTo>
                  <a:pt x="1155" y="3286"/>
                </a:lnTo>
                <a:lnTo>
                  <a:pt x="1161" y="3283"/>
                </a:lnTo>
                <a:lnTo>
                  <a:pt x="1165" y="3281"/>
                </a:lnTo>
                <a:lnTo>
                  <a:pt x="1345" y="3100"/>
                </a:lnTo>
                <a:lnTo>
                  <a:pt x="5760" y="3100"/>
                </a:lnTo>
                <a:lnTo>
                  <a:pt x="5760" y="0"/>
                </a:lnTo>
                <a:close/>
              </a:path>
            </a:pathLst>
          </a:custGeom>
          <a:noFill/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numCol="1" anchor="t" anchorCtr="0" compatLnSpc="1">
            <a:prstTxWarp prst="textNoShape">
              <a:avLst/>
            </a:prstTxWarp>
            <a:normAutofit/>
          </a:bodyPr>
          <a:lstStyle>
            <a:lvl1pPr marL="0" indent="0" algn="ctr">
              <a:buFontTx/>
              <a:buNone/>
              <a:defRPr sz="1600"/>
            </a:lvl1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0000" y="5367338"/>
            <a:ext cx="10561418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79C5D-2A6F-F04D-97DA-BEF2467B64E4}" type="datetimeFigureOut">
              <a:rPr lang="en-US" dirty="0"/>
              <a:pPr/>
              <a:t>6/4/2018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6"/>
          <p:cNvSpPr>
            <a:spLocks noChangeAspect="1"/>
          </p:cNvSpPr>
          <p:nvPr/>
        </p:nvSpPr>
        <p:spPr bwMode="auto">
          <a:xfrm>
            <a:off x="631697" y="1081456"/>
            <a:ext cx="6332416" cy="3239188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0985" y="1238502"/>
            <a:ext cx="5893840" cy="2645912"/>
          </a:xfrm>
        </p:spPr>
        <p:txBody>
          <a:bodyPr anchor="b"/>
          <a:lstStyle>
            <a:lvl1pPr algn="l">
              <a:defRPr sz="4200" b="1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3190" y="4443680"/>
            <a:ext cx="5891636" cy="713241"/>
          </a:xfrm>
        </p:spPr>
        <p:txBody>
          <a:bodyPr anchor="t">
            <a:no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6"/>
          </p:nvPr>
        </p:nvSpPr>
        <p:spPr>
          <a:xfrm>
            <a:off x="7574642" y="1081456"/>
            <a:ext cx="3810001" cy="4075465"/>
          </a:xfrm>
        </p:spPr>
        <p:txBody>
          <a:bodyPr anchor="t"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FA1846-DA80-1C48-A609-854EA85C59AD}" type="datetimeFigureOut">
              <a:rPr lang="en-US" dirty="0"/>
              <a:pPr/>
              <a:t>6/4/2018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6"/>
          <p:cNvSpPr>
            <a:spLocks noChangeAspect="1"/>
          </p:cNvSpPr>
          <p:nvPr/>
        </p:nvSpPr>
        <p:spPr bwMode="auto">
          <a:xfrm>
            <a:off x="1140884" y="2286585"/>
            <a:ext cx="4895115" cy="2503972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8" name="Title 1"/>
          <p:cNvSpPr>
            <a:spLocks noGrp="1"/>
          </p:cNvSpPr>
          <p:nvPr>
            <p:ph type="title"/>
          </p:nvPr>
        </p:nvSpPr>
        <p:spPr>
          <a:xfrm>
            <a:off x="1357089" y="2435957"/>
            <a:ext cx="4382521" cy="2007789"/>
          </a:xfrm>
        </p:spPr>
        <p:txBody>
          <a:bodyPr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6"/>
          </p:nvPr>
        </p:nvSpPr>
        <p:spPr>
          <a:xfrm>
            <a:off x="6156000" y="2286000"/>
            <a:ext cx="4880300" cy="2295525"/>
          </a:xfrm>
        </p:spPr>
        <p:txBody>
          <a:bodyPr anchor="t"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F54567-0DE4-3F47-BF90-CB84690072F9}" type="datetimeFigureOut">
              <a:rPr lang="en-US" dirty="0"/>
              <a:pPr/>
              <a:t>6/4/2018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52C72-DE31-F449-A4ED-4C594FD91407}" type="datetimeFigureOut">
              <a:rPr lang="en-US" dirty="0"/>
              <a:pPr/>
              <a:t>6/4/2018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6"/>
          <p:cNvSpPr>
            <a:spLocks noChangeAspect="1"/>
          </p:cNvSpPr>
          <p:nvPr/>
        </p:nvSpPr>
        <p:spPr bwMode="auto">
          <a:xfrm>
            <a:off x="7669651" y="446089"/>
            <a:ext cx="4522349" cy="5414962"/>
          </a:xfrm>
          <a:custGeom>
            <a:avLst/>
            <a:gdLst/>
            <a:ahLst/>
            <a:cxnLst/>
            <a:rect l="0" t="0" r="r" b="b"/>
            <a:pathLst>
              <a:path w="2879" h="4320">
                <a:moveTo>
                  <a:pt x="183" y="0"/>
                </a:moveTo>
                <a:lnTo>
                  <a:pt x="183" y="1197"/>
                </a:lnTo>
                <a:lnTo>
                  <a:pt x="8" y="1372"/>
                </a:lnTo>
                <a:lnTo>
                  <a:pt x="8" y="1372"/>
                </a:lnTo>
                <a:lnTo>
                  <a:pt x="6" y="1376"/>
                </a:lnTo>
                <a:lnTo>
                  <a:pt x="3" y="1382"/>
                </a:lnTo>
                <a:lnTo>
                  <a:pt x="0" y="1387"/>
                </a:lnTo>
                <a:lnTo>
                  <a:pt x="0" y="1393"/>
                </a:lnTo>
                <a:lnTo>
                  <a:pt x="0" y="1399"/>
                </a:lnTo>
                <a:lnTo>
                  <a:pt x="3" y="1404"/>
                </a:lnTo>
                <a:lnTo>
                  <a:pt x="6" y="1410"/>
                </a:lnTo>
                <a:lnTo>
                  <a:pt x="8" y="1414"/>
                </a:lnTo>
                <a:lnTo>
                  <a:pt x="183" y="1589"/>
                </a:lnTo>
                <a:lnTo>
                  <a:pt x="183" y="4320"/>
                </a:lnTo>
                <a:lnTo>
                  <a:pt x="2879" y="4320"/>
                </a:lnTo>
                <a:lnTo>
                  <a:pt x="2879" y="0"/>
                </a:lnTo>
                <a:lnTo>
                  <a:pt x="183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183540" y="586171"/>
            <a:ext cx="2494791" cy="5134798"/>
          </a:xfrm>
        </p:spPr>
        <p:txBody>
          <a:bodyPr vert="eaVert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10001" y="446089"/>
            <a:ext cx="6611540" cy="5414962"/>
          </a:xfrm>
        </p:spPr>
        <p:txBody>
          <a:bodyPr vert="eaVert" anchor="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62726E-379B-B349-9EED-81ED093FA806}" type="datetimeFigureOut">
              <a:rPr lang="en-US" dirty="0"/>
              <a:pPr/>
              <a:t>6/4/2018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447188"/>
            <a:ext cx="10571998" cy="970450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8712" y="2222287"/>
            <a:ext cx="10554574" cy="3636511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A1323-8D79-1946-B0D7-40001CF92E9D}" type="datetimeFigureOut">
              <a:rPr lang="en-US" dirty="0"/>
              <a:pPr/>
              <a:t>6/4/2018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7"/>
          <p:cNvSpPr/>
          <p:nvPr/>
        </p:nvSpPr>
        <p:spPr bwMode="auto">
          <a:xfrm>
            <a:off x="0" y="1"/>
            <a:ext cx="12192000" cy="5203825"/>
          </a:xfrm>
          <a:custGeom>
            <a:avLst/>
            <a:gdLst/>
            <a:ahLst/>
            <a:cxnLst/>
            <a:rect l="0" t="0" r="r" b="b"/>
            <a:pathLst>
              <a:path w="5760" h="3278">
                <a:moveTo>
                  <a:pt x="0" y="0"/>
                </a:moveTo>
                <a:lnTo>
                  <a:pt x="5760" y="0"/>
                </a:lnTo>
                <a:lnTo>
                  <a:pt x="5760" y="3090"/>
                </a:lnTo>
                <a:lnTo>
                  <a:pt x="4817" y="3090"/>
                </a:lnTo>
                <a:lnTo>
                  <a:pt x="4637" y="3270"/>
                </a:lnTo>
                <a:lnTo>
                  <a:pt x="4637" y="3270"/>
                </a:lnTo>
                <a:lnTo>
                  <a:pt x="4633" y="3272"/>
                </a:lnTo>
                <a:lnTo>
                  <a:pt x="4627" y="3275"/>
                </a:lnTo>
                <a:lnTo>
                  <a:pt x="4621" y="3278"/>
                </a:lnTo>
                <a:lnTo>
                  <a:pt x="4616" y="3278"/>
                </a:lnTo>
                <a:lnTo>
                  <a:pt x="4610" y="3278"/>
                </a:lnTo>
                <a:lnTo>
                  <a:pt x="4605" y="3275"/>
                </a:lnTo>
                <a:lnTo>
                  <a:pt x="4599" y="3272"/>
                </a:lnTo>
                <a:lnTo>
                  <a:pt x="4595" y="3270"/>
                </a:lnTo>
                <a:lnTo>
                  <a:pt x="4415" y="3090"/>
                </a:lnTo>
                <a:lnTo>
                  <a:pt x="0" y="309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2951396"/>
            <a:ext cx="10561418" cy="1468800"/>
          </a:xfrm>
        </p:spPr>
        <p:txBody>
          <a:bodyPr anchor="b"/>
          <a:lstStyle>
            <a:lvl1pPr algn="r">
              <a:defRPr sz="4800" b="1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0000" y="5281201"/>
            <a:ext cx="10561418" cy="433955"/>
          </a:xfrm>
        </p:spPr>
        <p:txBody>
          <a:bodyPr anchor="t">
            <a:no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FA1846-DA80-1C48-A609-854EA85C59AD}" type="datetimeFigureOut">
              <a:rPr lang="en-US" dirty="0"/>
              <a:pPr/>
              <a:t>6/4/2018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18712" y="2222287"/>
            <a:ext cx="5185873" cy="3638763"/>
          </a:xfrm>
        </p:spPr>
        <p:txBody>
          <a:bodyPr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7415" y="2222287"/>
            <a:ext cx="5194583" cy="3638764"/>
          </a:xfrm>
        </p:spPr>
        <p:txBody>
          <a:bodyPr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302355-E14B-8545-A8F8-0FE83CC9D524}" type="datetimeFigureOut">
              <a:rPr lang="en-US" dirty="0"/>
              <a:pPr/>
              <a:t>6/4/2018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4728" y="2174875"/>
            <a:ext cx="5189857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4729" y="2751138"/>
            <a:ext cx="5189856" cy="3109913"/>
          </a:xfrm>
        </p:spPr>
        <p:txBody>
          <a:bodyPr anchor="t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7415" y="2174875"/>
            <a:ext cx="5194583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7415" y="2751138"/>
            <a:ext cx="5194583" cy="3109913"/>
          </a:xfrm>
        </p:spPr>
        <p:txBody>
          <a:bodyPr anchor="t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40F58-564D-2B4F-AE67-E407BA4FCF45}" type="datetimeFigureOut">
              <a:rPr lang="en-US" dirty="0"/>
              <a:pPr/>
              <a:t>6/4/2018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A34C8-038E-2045-AF43-DF7DBB8E0E9E}" type="datetimeFigureOut">
              <a:rPr lang="en-US" dirty="0"/>
              <a:pPr/>
              <a:t>6/4/2018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18C68F-D26B-8F47-958C-23B49CF8A634}" type="datetimeFigureOut">
              <a:rPr lang="en-US" dirty="0"/>
              <a:pPr/>
              <a:t>6/4/2018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6"/>
          <p:cNvSpPr>
            <a:spLocks noChangeAspect="1"/>
          </p:cNvSpPr>
          <p:nvPr/>
        </p:nvSpPr>
        <p:spPr bwMode="auto">
          <a:xfrm>
            <a:off x="1073151" y="446087"/>
            <a:ext cx="3547533" cy="1814651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3151" y="446088"/>
            <a:ext cx="3547533" cy="161839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55633" y="446088"/>
            <a:ext cx="6252633" cy="5414963"/>
          </a:xfrm>
        </p:spPr>
        <p:txBody>
          <a:bodyPr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3151" y="2260738"/>
            <a:ext cx="3547533" cy="360031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DF5E60-9974-AC48-9591-99C2BB44B7CF}" type="datetimeFigureOut">
              <a:rPr lang="en-US" dirty="0"/>
              <a:pPr/>
              <a:t>6/4/2018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4728" y="727522"/>
            <a:ext cx="4852988" cy="1617163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9" name="Picture Placeholder 11"/>
          <p:cNvSpPr>
            <a:spLocks noGrp="1" noChangeAspect="1"/>
          </p:cNvSpPr>
          <p:nvPr>
            <p:ph type="pic" sz="quarter" idx="13"/>
          </p:nvPr>
        </p:nvSpPr>
        <p:spPr bwMode="auto">
          <a:xfrm>
            <a:off x="6098117" y="0"/>
            <a:ext cx="6093883" cy="6858000"/>
          </a:xfrm>
          <a:custGeom>
            <a:avLst/>
            <a:gdLst/>
            <a:ahLst/>
            <a:cxnLst/>
            <a:rect l="0" t="0" r="r" b="b"/>
            <a:pathLst>
              <a:path w="2879" h="4320">
                <a:moveTo>
                  <a:pt x="183" y="0"/>
                </a:moveTo>
                <a:lnTo>
                  <a:pt x="183" y="1197"/>
                </a:lnTo>
                <a:lnTo>
                  <a:pt x="8" y="1372"/>
                </a:lnTo>
                <a:lnTo>
                  <a:pt x="8" y="1372"/>
                </a:lnTo>
                <a:lnTo>
                  <a:pt x="6" y="1376"/>
                </a:lnTo>
                <a:lnTo>
                  <a:pt x="3" y="1382"/>
                </a:lnTo>
                <a:lnTo>
                  <a:pt x="0" y="1387"/>
                </a:lnTo>
                <a:lnTo>
                  <a:pt x="0" y="1393"/>
                </a:lnTo>
                <a:lnTo>
                  <a:pt x="0" y="1399"/>
                </a:lnTo>
                <a:lnTo>
                  <a:pt x="3" y="1404"/>
                </a:lnTo>
                <a:lnTo>
                  <a:pt x="6" y="1410"/>
                </a:lnTo>
                <a:lnTo>
                  <a:pt x="8" y="1414"/>
                </a:lnTo>
                <a:lnTo>
                  <a:pt x="183" y="1589"/>
                </a:lnTo>
                <a:lnTo>
                  <a:pt x="183" y="4320"/>
                </a:lnTo>
                <a:lnTo>
                  <a:pt x="2879" y="4320"/>
                </a:lnTo>
                <a:lnTo>
                  <a:pt x="2879" y="0"/>
                </a:lnTo>
                <a:lnTo>
                  <a:pt x="183" y="0"/>
                </a:lnTo>
                <a:close/>
              </a:path>
            </a:pathLst>
          </a:custGeom>
          <a:noFill/>
          <a:ln w="9525">
            <a:solidFill>
              <a:schemeClr val="tx2"/>
            </a:solidFill>
            <a:round/>
            <a:headEnd/>
            <a:tailEnd/>
          </a:ln>
          <a:effectLst/>
        </p:spPr>
        <p:txBody>
          <a:bodyPr wrap="square" numCol="1" anchor="t" anchorCtr="0" compatLnSpc="1">
            <a:prstTxWarp prst="textNoShape">
              <a:avLst/>
            </a:prstTxWarp>
            <a:normAutofit/>
          </a:bodyPr>
          <a:lstStyle>
            <a:lvl1pPr algn="ctr">
              <a:buFontTx/>
              <a:buNone/>
              <a:defRPr sz="1400"/>
            </a:lvl1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4728" y="2344684"/>
            <a:ext cx="4852988" cy="3516365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885810" y="6041362"/>
            <a:ext cx="976879" cy="365125"/>
          </a:xfrm>
        </p:spPr>
        <p:txBody>
          <a:bodyPr/>
          <a:lstStyle/>
          <a:p>
            <a:fld id="{18C79C5D-2A6F-F04D-97DA-BEF2467B64E4}" type="datetimeFigureOut">
              <a:rPr lang="en-US" dirty="0"/>
              <a:pPr/>
              <a:t>6/4/2018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90396" y="6041362"/>
            <a:ext cx="3295413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862689" y="5915888"/>
            <a:ext cx="1062155" cy="490599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10000" y="447188"/>
            <a:ext cx="10571998" cy="970450"/>
          </a:xfrm>
          <a:prstGeom prst="rect">
            <a:avLst/>
          </a:prstGeom>
          <a:effectLst>
            <a:outerShdw blurRad="50800" dir="14400000">
              <a:srgbClr val="000000">
                <a:alpha val="60000"/>
              </a:srgbClr>
            </a:outerShdw>
          </a:effectLst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0000" y="2184401"/>
            <a:ext cx="10563285" cy="3674397"/>
          </a:xfrm>
          <a:prstGeom prst="rect">
            <a:avLst/>
          </a:prstGeom>
          <a:effectLst>
            <a:outerShdw blurRad="50800" dir="14400000">
              <a:srgbClr val="000000">
                <a:alpha val="40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1514" y="6041362"/>
            <a:ext cx="864432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334626" y="6041362"/>
            <a:ext cx="1343706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09B482E8-6E0E-1B4F-B1FD-C69DB9E858D9}" type="datetimeFigureOut">
              <a:rPr lang="en-US" dirty="0"/>
              <a:pPr/>
              <a:t>6/4/2018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78331" y="5915888"/>
            <a:ext cx="1062155" cy="490599"/>
          </a:xfrm>
          <a:prstGeom prst="rect">
            <a:avLst/>
          </a:prstGeom>
        </p:spPr>
        <p:txBody>
          <a:bodyPr vert="horz" lIns="91440" tIns="45720" rIns="91440" bIns="10800" rtlCol="0" anchor="b"/>
          <a:lstStyle>
            <a:lvl1pPr algn="r">
              <a:defRPr sz="20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3" r:id="rId9"/>
    <p:sldLayoutId id="2147483657" r:id="rId10"/>
    <p:sldLayoutId id="2147483666" r:id="rId11"/>
    <p:sldLayoutId id="2147483661" r:id="rId12"/>
    <p:sldLayoutId id="2147483658" r:id="rId13"/>
    <p:sldLayoutId id="2147483659" r:id="rId14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4000" b="1" kern="1200">
          <a:solidFill>
            <a:srgbClr val="FEFEFE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4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36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13D1382-23AF-44CF-ABEB-315C897C875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Regels voor huisvesting en verzorging van dieren &amp; wet dieren.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D7D880B6-450F-457A-A42F-3FD6677E01C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/>
              <a:t>Charlotte en Romy</a:t>
            </a:r>
          </a:p>
        </p:txBody>
      </p:sp>
    </p:spTree>
    <p:extLst>
      <p:ext uri="{BB962C8B-B14F-4D97-AF65-F5344CB8AC3E}">
        <p14:creationId xmlns:p14="http://schemas.microsoft.com/office/powerpoint/2010/main" val="22902619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04D5A42-E6A4-45DF-9B4B-0A88C4119F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Inhoud:	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F91B4B48-F80A-42F4-8DC8-07A37F4819E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Wat houd goede verzorging in?</a:t>
            </a:r>
          </a:p>
          <a:p>
            <a:r>
              <a:rPr lang="nl-NL" dirty="0"/>
              <a:t>Voorwaarden voor een goede huisvesting.</a:t>
            </a:r>
          </a:p>
          <a:p>
            <a:r>
              <a:rPr lang="nl-NL" dirty="0"/>
              <a:t>Extra eisen voor productiedieren goede verzorging.</a:t>
            </a:r>
          </a:p>
          <a:p>
            <a:r>
              <a:rPr lang="nl-NL" dirty="0"/>
              <a:t>Extra eisen voor productiedieren goede huisvesting.</a:t>
            </a:r>
          </a:p>
          <a:p>
            <a:endParaRPr lang="nl-NL" dirty="0"/>
          </a:p>
          <a:p>
            <a:r>
              <a:rPr lang="nl-NL" dirty="0"/>
              <a:t>Wat houd de wet van dieren in?</a:t>
            </a:r>
          </a:p>
          <a:p>
            <a:r>
              <a:rPr lang="nl-NL" dirty="0"/>
              <a:t>Besluiten en regelingen.</a:t>
            </a:r>
          </a:p>
        </p:txBody>
      </p:sp>
    </p:spTree>
    <p:extLst>
      <p:ext uri="{BB962C8B-B14F-4D97-AF65-F5344CB8AC3E}">
        <p14:creationId xmlns:p14="http://schemas.microsoft.com/office/powerpoint/2010/main" val="12340776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58B0C8C-9BA5-4116-978D-B71868ECED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Wat houd goede verzorging in?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600C507B-8A4F-47B8-9037-8FD4A931828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nl-NL" dirty="0"/>
              <a:t>De dieren hebben voldoende bewegingsruimte.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dirty="0"/>
              <a:t>De dieren zijn beschermt tegen slechte weersomstandigheden.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dirty="0"/>
              <a:t>De dieren kunnen natuurlijk gedrag vertonen.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dirty="0"/>
              <a:t>Ze worden verzorgd door iemand die er verstand van heeft.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dirty="0"/>
              <a:t>Zieke en gewonde dieren worden meteen verzorgd.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dirty="0"/>
              <a:t>De dieren worden gehouden in een hygiënische ruimte.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dirty="0"/>
              <a:t>De dieren krijgen voldoende geschikt voer en water.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dirty="0"/>
              <a:t>De dieren krijgen voldoende verse lucht en zuurstof.</a:t>
            </a:r>
          </a:p>
        </p:txBody>
      </p:sp>
    </p:spTree>
    <p:extLst>
      <p:ext uri="{BB962C8B-B14F-4D97-AF65-F5344CB8AC3E}">
        <p14:creationId xmlns:p14="http://schemas.microsoft.com/office/powerpoint/2010/main" val="31007317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AF5C9A8-F480-4CBB-8AC1-DE27747EB4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Voorwaarden voor een goede huisvesting.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6C32E900-EA26-45AA-9973-0C6DC111F1C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Geen scherpe randen, uitsteeksels of andere situaties waardoor het dier gewond kan raken</a:t>
            </a:r>
          </a:p>
          <a:p>
            <a:pPr lvl="0"/>
            <a:r>
              <a:rPr lang="nl-NL" dirty="0"/>
              <a:t>Ruimte moet makkelijk kunnen worden schoongemaakt en ontsmet.</a:t>
            </a:r>
          </a:p>
          <a:p>
            <a:pPr lvl="0"/>
            <a:r>
              <a:rPr lang="nl-NL" dirty="0"/>
              <a:t>Verlichting en verduistering in de ruimte sluiten aan bij de behoefte van het dier.</a:t>
            </a:r>
          </a:p>
          <a:p>
            <a:pPr lvl="0"/>
            <a:r>
              <a:rPr lang="nl-NL" dirty="0"/>
              <a:t>Dieren worden niet belemmerd in hun bewegingsvrijheid.</a:t>
            </a:r>
          </a:p>
          <a:p>
            <a:pPr lvl="0"/>
            <a:r>
              <a:rPr lang="nl-NL" dirty="0"/>
              <a:t>Ruimte is zo gemaakt dat dieren niet kunnen ontsnappen.</a:t>
            </a:r>
          </a:p>
          <a:p>
            <a:pPr lvl="0"/>
            <a:r>
              <a:rPr lang="nl-NL" dirty="0"/>
              <a:t>Ruimte beschermt de dieren tegen slechte weersomstandigheden en gezondheidsrisico’s.</a:t>
            </a:r>
          </a:p>
          <a:p>
            <a:pPr lvl="0"/>
            <a:r>
              <a:rPr lang="nl-NL" dirty="0"/>
              <a:t>Een drachtig of zogend dier heeft voldoende en geschikte nestruimte.</a:t>
            </a:r>
          </a:p>
          <a:p>
            <a:pPr lvl="0"/>
            <a:r>
              <a:rPr lang="nl-NL" dirty="0"/>
              <a:t>Het aantal dieren in een verblijf is aangepast zodat het welzijn niet word belemmert.</a:t>
            </a:r>
          </a:p>
        </p:txBody>
      </p:sp>
    </p:spTree>
    <p:extLst>
      <p:ext uri="{BB962C8B-B14F-4D97-AF65-F5344CB8AC3E}">
        <p14:creationId xmlns:p14="http://schemas.microsoft.com/office/powerpoint/2010/main" val="16907316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07F372A-AEEE-4EA7-9540-2A6FF0DE2A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Extra eisen voor productiedieren goede verzorging.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D95E717E-ADB6-41EE-92E4-1B133E3BC03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lvl="0"/>
            <a:r>
              <a:rPr lang="nl-NL" dirty="0"/>
              <a:t>Ze worden verzorgd door iemand die er verstand van heeft en de nodige vaardigheden bezit.</a:t>
            </a:r>
          </a:p>
          <a:p>
            <a:pPr lvl="0"/>
            <a:r>
              <a:rPr lang="nl-NL" i="1" dirty="0"/>
              <a:t>W</a:t>
            </a:r>
            <a:r>
              <a:rPr lang="nl-NL" dirty="0"/>
              <a:t>orden de dieren gehouden in een goedgekeurd veehouderijsysteem </a:t>
            </a:r>
            <a:r>
              <a:rPr lang="nl-NL" dirty="0">
                <a:sym typeface="Wingdings" panose="05000000000000000000" pitchFamily="2" charset="2"/>
              </a:rPr>
              <a:t></a:t>
            </a:r>
            <a:r>
              <a:rPr lang="nl-NL" dirty="0"/>
              <a:t> dan controleert u min. 1x per dag. </a:t>
            </a:r>
          </a:p>
          <a:p>
            <a:pPr lvl="0"/>
            <a:r>
              <a:rPr lang="nl-NL" i="1" dirty="0"/>
              <a:t>W</a:t>
            </a:r>
            <a:r>
              <a:rPr lang="nl-NL" dirty="0"/>
              <a:t>orden de dieren in andere systemen gehouden </a:t>
            </a:r>
            <a:r>
              <a:rPr lang="nl-NL" dirty="0">
                <a:sym typeface="Wingdings" panose="05000000000000000000" pitchFamily="2" charset="2"/>
              </a:rPr>
              <a:t></a:t>
            </a:r>
            <a:r>
              <a:rPr lang="nl-NL" dirty="0"/>
              <a:t> dan controleert u zo vaak als nodig is om lijden te voorkomen.</a:t>
            </a:r>
          </a:p>
          <a:p>
            <a:pPr lvl="0"/>
            <a:r>
              <a:rPr lang="nl-NL" dirty="0"/>
              <a:t>Zieke of gewonde dieren worden afgezonderd gehouden in een geschikte ruimte gehouden.</a:t>
            </a:r>
          </a:p>
          <a:p>
            <a:pPr lvl="0"/>
            <a:r>
              <a:rPr lang="nl-NL" dirty="0"/>
              <a:t>Als de situatie bij een ziek of gewond dier niet verbetert neem dan contact op met de dierenarts.</a:t>
            </a:r>
          </a:p>
          <a:p>
            <a:pPr lvl="0"/>
            <a:r>
              <a:rPr lang="nl-NL" dirty="0"/>
              <a:t>De dieren krijgen voer met de tussenpozen die bij de behoefte passen.</a:t>
            </a:r>
          </a:p>
          <a:p>
            <a:pPr lvl="0"/>
            <a:r>
              <a:rPr lang="nl-NL" dirty="0"/>
              <a:t>Het geven van voer en drinken gebeurt op een manier die de dieren geen pijn of letsel toebrengen.</a:t>
            </a:r>
          </a:p>
        </p:txBody>
      </p:sp>
    </p:spTree>
    <p:extLst>
      <p:ext uri="{BB962C8B-B14F-4D97-AF65-F5344CB8AC3E}">
        <p14:creationId xmlns:p14="http://schemas.microsoft.com/office/powerpoint/2010/main" val="39623878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A977514-F11D-4F78-85D7-99EF417F3E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Extra eisen voor productiedieren goede huisvesting.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F4476F45-C7D4-4169-ACCB-709C56CDCC6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lvl="0"/>
            <a:r>
              <a:rPr lang="nl-NL" dirty="0"/>
              <a:t>De ruimte is voldoende verlicht en verduisterd en als dat er niet is </a:t>
            </a:r>
            <a:r>
              <a:rPr lang="nl-NL" dirty="0" err="1"/>
              <a:t>is</a:t>
            </a:r>
            <a:r>
              <a:rPr lang="nl-NL" dirty="0"/>
              <a:t> er kunstlicht.</a:t>
            </a:r>
          </a:p>
          <a:p>
            <a:pPr lvl="0"/>
            <a:r>
              <a:rPr lang="nl-NL" dirty="0"/>
              <a:t>De ruimte is zo verlicht dat u uw dieren op elk willekeurig moment kunt inspecteren.</a:t>
            </a:r>
          </a:p>
          <a:p>
            <a:pPr lvl="0"/>
            <a:r>
              <a:rPr lang="nl-NL" dirty="0"/>
              <a:t>Er zijn geen materialen in de ruimte die schadelijk zijn voor de dieren.</a:t>
            </a:r>
          </a:p>
          <a:p>
            <a:pPr lvl="0"/>
            <a:r>
              <a:rPr lang="nl-NL" dirty="0"/>
              <a:t>Er moet gemakkelijk kunnen worden schoongemaakt en ontsmet.</a:t>
            </a:r>
          </a:p>
          <a:p>
            <a:pPr lvl="0"/>
            <a:r>
              <a:rPr lang="nl-NL" dirty="0"/>
              <a:t>De luchtcirculatie, stof gehalte, temperatuur, luchtvochtigheid en gasconcentraties zijn niet schadelijk voor de dieren.</a:t>
            </a:r>
          </a:p>
          <a:p>
            <a:pPr lvl="0"/>
            <a:r>
              <a:rPr lang="nl-NL" dirty="0"/>
              <a:t>Als er een kunstmatig ventilatiesysteem is moet er een noodsysteem met alarm zijn.</a:t>
            </a:r>
          </a:p>
          <a:p>
            <a:pPr lvl="0"/>
            <a:r>
              <a:rPr lang="nl-NL" dirty="0"/>
              <a:t>U controleert dagelijks alle apparatuur en systemen.</a:t>
            </a:r>
          </a:p>
          <a:p>
            <a:pPr lvl="0"/>
            <a:r>
              <a:rPr lang="nl-NL" dirty="0"/>
              <a:t>U herstelt direct storingen en indien nodig neemt u maatregelen.</a:t>
            </a:r>
          </a:p>
          <a:p>
            <a:pPr lvl="0"/>
            <a:r>
              <a:rPr lang="nl-NL" dirty="0"/>
              <a:t>De voeder en drinkinstallaties zijn zo ontworpen, gebouwd en geplaatst dat er geen verontreiniging ontstaat.</a:t>
            </a:r>
          </a:p>
          <a:p>
            <a:pPr lvl="0"/>
            <a:r>
              <a:rPr lang="nl-NL" dirty="0"/>
              <a:t>Alle dieren hebben voldoende ruimte en gelegenheid om te eten en drinken.</a:t>
            </a:r>
          </a:p>
        </p:txBody>
      </p:sp>
    </p:spTree>
    <p:extLst>
      <p:ext uri="{BB962C8B-B14F-4D97-AF65-F5344CB8AC3E}">
        <p14:creationId xmlns:p14="http://schemas.microsoft.com/office/powerpoint/2010/main" val="280525262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8F6D35E-5B5B-4519-AAC6-E208DBA48C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Wat houd de wet van dieren in?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30B84A7-067B-4410-BA2A-15359E5ECC7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Wet voor dieren</a:t>
            </a:r>
          </a:p>
          <a:p>
            <a:r>
              <a:rPr lang="nl-NL" dirty="0"/>
              <a:t>Doelvoorschriften.	</a:t>
            </a:r>
          </a:p>
        </p:txBody>
      </p:sp>
    </p:spTree>
    <p:extLst>
      <p:ext uri="{BB962C8B-B14F-4D97-AF65-F5344CB8AC3E}">
        <p14:creationId xmlns:p14="http://schemas.microsoft.com/office/powerpoint/2010/main" val="48112029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C31F7BA-138C-43CD-9347-E5618450F9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Besluiten en regelingen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57A6771-EA0B-4E60-9F7A-A91BEB2B724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dirty="0"/>
              <a:t>Besluit en Regeling diergeneesmiddelen</a:t>
            </a:r>
          </a:p>
          <a:p>
            <a:pPr lvl="0"/>
            <a:r>
              <a:rPr lang="nl-NL" dirty="0"/>
              <a:t>Besluit en Regeling diervoeders</a:t>
            </a:r>
          </a:p>
          <a:p>
            <a:pPr lvl="0"/>
            <a:r>
              <a:rPr lang="nl-NL" dirty="0"/>
              <a:t>Besluit en Regeling dierlijke producten</a:t>
            </a:r>
          </a:p>
          <a:p>
            <a:pPr lvl="0"/>
            <a:r>
              <a:rPr lang="nl-NL" dirty="0"/>
              <a:t>Besluit en Regeling handhaving en overige zaken Wet dieren</a:t>
            </a:r>
          </a:p>
          <a:p>
            <a:pPr lvl="0"/>
            <a:r>
              <a:rPr lang="nl-NL" dirty="0"/>
              <a:t>Besluit en Regeling houders van dieren</a:t>
            </a:r>
          </a:p>
          <a:p>
            <a:pPr lvl="0"/>
            <a:r>
              <a:rPr lang="nl-NL" dirty="0"/>
              <a:t>Besluit en Regeling diergeneeskundigen</a:t>
            </a:r>
          </a:p>
          <a:p>
            <a:endParaRPr lang="nl-NL" dirty="0"/>
          </a:p>
          <a:p>
            <a:r>
              <a:rPr lang="nl-NL" dirty="0"/>
              <a:t>Algemene regels voor houden en verzorgen.</a:t>
            </a:r>
          </a:p>
          <a:p>
            <a:r>
              <a:rPr lang="nl-NL" dirty="0"/>
              <a:t>Specifieke regels </a:t>
            </a:r>
            <a:r>
              <a:rPr lang="nl-NL"/>
              <a:t>voor productiedieren.</a:t>
            </a:r>
          </a:p>
        </p:txBody>
      </p:sp>
    </p:spTree>
    <p:extLst>
      <p:ext uri="{BB962C8B-B14F-4D97-AF65-F5344CB8AC3E}">
        <p14:creationId xmlns:p14="http://schemas.microsoft.com/office/powerpoint/2010/main" val="126852013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teerbaar">
  <a:themeElements>
    <a:clrScheme name="Quotable">
      <a:dk1>
        <a:sysClr val="windowText" lastClr="000000"/>
      </a:dk1>
      <a:lt1>
        <a:sysClr val="window" lastClr="FFFFFF"/>
      </a:lt1>
      <a:dk2>
        <a:srgbClr val="212121"/>
      </a:dk2>
      <a:lt2>
        <a:srgbClr val="636363"/>
      </a:lt2>
      <a:accent1>
        <a:srgbClr val="9ECD33"/>
      </a:accent1>
      <a:accent2>
        <a:srgbClr val="E19933"/>
      </a:accent2>
      <a:accent3>
        <a:srgbClr val="DC5D3D"/>
      </a:accent3>
      <a:accent4>
        <a:srgbClr val="A967CB"/>
      </a:accent4>
      <a:accent5>
        <a:srgbClr val="5EA5DD"/>
      </a:accent5>
      <a:accent6>
        <a:srgbClr val="44BEA9"/>
      </a:accent6>
      <a:hlink>
        <a:srgbClr val="8F8F8F"/>
      </a:hlink>
      <a:folHlink>
        <a:srgbClr val="A5A5A5"/>
      </a:folHlink>
    </a:clrScheme>
    <a:fontScheme name="Quotable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Quotable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lumMod val="105000"/>
              </a:schemeClr>
            </a:gs>
            <a:gs pos="100000">
              <a:schemeClr val="phClr">
                <a:tint val="9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8000"/>
                <a:lumMod val="102000"/>
              </a:schemeClr>
              <a:schemeClr val="phClr">
                <a:shade val="98000"/>
                <a:lumMod val="98000"/>
              </a:schemeClr>
            </a:duotone>
          </a:blip>
          <a:tile tx="0" ty="0" sx="100000" sy="100000" flip="none" algn="tl"/>
        </a:blipFill>
      </a:fillStyleLst>
      <a:lnStyleLst>
        <a:ln w="9525" cap="rnd" cmpd="sng" algn="ctr">
          <a:solidFill>
            <a:schemeClr val="phClr"/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innerShdw blurRad="63500" dist="25400" dir="13500000">
              <a:srgbClr val="000000">
                <a:alpha val="75000"/>
              </a:srgbClr>
            </a:inn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</a:schemeClr>
            </a:gs>
            <a:gs pos="100000">
              <a:schemeClr val="phClr">
                <a:tint val="84000"/>
                <a:shade val="84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90000"/>
                <a:satMod val="120000"/>
                <a:lumMod val="90000"/>
              </a:schemeClr>
            </a:gs>
            <a:gs pos="100000">
              <a:schemeClr val="phClr"/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Quotable" id="{39EC5628-30ED-4578-ACD8-9820EDB8E15A}" vid="{98D1675B-7325-48AD-994B-0DEF3379A98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TM03457503[[fn=Citeerbaar]]</Template>
  <TotalTime>15</TotalTime>
  <Words>555</Words>
  <Application>Microsoft Office PowerPoint</Application>
  <PresentationFormat>Breedbeeld</PresentationFormat>
  <Paragraphs>60</Paragraphs>
  <Slides>8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8</vt:i4>
      </vt:variant>
    </vt:vector>
  </HeadingPairs>
  <TitlesOfParts>
    <vt:vector size="13" baseType="lpstr">
      <vt:lpstr>Arial</vt:lpstr>
      <vt:lpstr>Century Gothic</vt:lpstr>
      <vt:lpstr>Wingdings</vt:lpstr>
      <vt:lpstr>Wingdings 2</vt:lpstr>
      <vt:lpstr>Citeerbaar</vt:lpstr>
      <vt:lpstr>Regels voor huisvesting en verzorging van dieren &amp; wet dieren.</vt:lpstr>
      <vt:lpstr>Inhoud: </vt:lpstr>
      <vt:lpstr>Wat houd goede verzorging in?</vt:lpstr>
      <vt:lpstr>Voorwaarden voor een goede huisvesting.</vt:lpstr>
      <vt:lpstr>Extra eisen voor productiedieren goede verzorging.</vt:lpstr>
      <vt:lpstr>Extra eisen voor productiedieren goede huisvesting.</vt:lpstr>
      <vt:lpstr>Wat houd de wet van dieren in?</vt:lpstr>
      <vt:lpstr>Besluiten en regelingen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Regels voor huisvesting en verzorging van dieren &amp; wet dieren.</dc:title>
  <dc:creator>Romy Heuzels</dc:creator>
  <cp:lastModifiedBy>Romy Heuzels</cp:lastModifiedBy>
  <cp:revision>2</cp:revision>
  <dcterms:created xsi:type="dcterms:W3CDTF">2018-06-04T10:35:09Z</dcterms:created>
  <dcterms:modified xsi:type="dcterms:W3CDTF">2018-06-04T10:50:13Z</dcterms:modified>
</cp:coreProperties>
</file>