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51" r:id="rId2"/>
  </p:sldMasterIdLst>
  <p:notesMasterIdLst>
    <p:notesMasterId r:id="rId24"/>
  </p:notesMasterIdLst>
  <p:sldIdLst>
    <p:sldId id="256" r:id="rId3"/>
    <p:sldId id="257" r:id="rId4"/>
    <p:sldId id="260" r:id="rId5"/>
    <p:sldId id="259" r:id="rId6"/>
    <p:sldId id="261" r:id="rId7"/>
    <p:sldId id="262" r:id="rId8"/>
    <p:sldId id="263" r:id="rId9"/>
    <p:sldId id="264" r:id="rId10"/>
    <p:sldId id="265" r:id="rId11"/>
    <p:sldId id="267" r:id="rId12"/>
    <p:sldId id="266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F9B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704"/>
    <p:restoredTop sz="75489" autoAdjust="0"/>
  </p:normalViewPr>
  <p:slideViewPr>
    <p:cSldViewPr snapToGrid="0" snapToObjects="1">
      <p:cViewPr varScale="1">
        <p:scale>
          <a:sx n="55" d="100"/>
          <a:sy n="55" d="100"/>
        </p:scale>
        <p:origin x="14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viewProps" Target="view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heme" Target="theme/theme1.xml"/></Relationships>
</file>

<file path=ppt/media/image1.jpg>
</file>

<file path=ppt/media/image2.jpg>
</file>

<file path=ppt/media/image3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1087EF-0553-42DF-893A-91C634DE6385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70F0D5-052A-4191-8EA4-C346C2E5734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83653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eriod"/>
            </a:pP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8567598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10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960926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1234983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1144790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6372758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4537723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643987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990973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86741521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18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16644010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19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4768083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0969547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20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9617369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21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66962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8895650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6699894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248326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176453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4048376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8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5635352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9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90138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653616"/>
            <a:ext cx="9144000" cy="2387600"/>
          </a:xfrm>
        </p:spPr>
        <p:txBody>
          <a:bodyPr anchor="b">
            <a:normAutofit/>
          </a:bodyPr>
          <a:lstStyle>
            <a:lvl1pPr algn="ctr">
              <a:defRPr sz="7200">
                <a:solidFill>
                  <a:srgbClr val="1F9BDE"/>
                </a:solidFill>
                <a:latin typeface="DIN Condensed" charset="0"/>
                <a:ea typeface="DIN Condensed" charset="0"/>
                <a:cs typeface="DIN Condensed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133291"/>
            <a:ext cx="9144000" cy="1655762"/>
          </a:xfrm>
        </p:spPr>
        <p:txBody>
          <a:bodyPr/>
          <a:lstStyle>
            <a:lvl1pPr marL="0" indent="0" algn="ctr">
              <a:buNone/>
              <a:defRPr sz="2400" b="0" i="0">
                <a:latin typeface="Avenir Book" charset="0"/>
                <a:ea typeface="Avenir Book" charset="0"/>
                <a:cs typeface="Avenir Book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 dirty="0"/>
          </a:p>
        </p:txBody>
      </p:sp>
      <p:pic>
        <p:nvPicPr>
          <p:cNvPr id="7" name="Afbeelding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80029" y="5296636"/>
            <a:ext cx="3252987" cy="92221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937968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608465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4108506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31371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53656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Afbeelding 7"/>
          <p:cNvPicPr>
            <a:picLocks noChangeAspect="1"/>
          </p:cNvPicPr>
          <p:nvPr userDrawn="1"/>
        </p:nvPicPr>
        <p:blipFill>
          <a:blip r:embed="rId2">
            <a:alphaModFix amt="1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900000">
            <a:off x="8745415" y="3750408"/>
            <a:ext cx="3680069" cy="3680069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800">
                <a:solidFill>
                  <a:srgbClr val="1F9BDE"/>
                </a:solidFill>
                <a:latin typeface="DIN Condensed" charset="0"/>
                <a:ea typeface="DIN Condensed" charset="0"/>
                <a:cs typeface="DIN Condensed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2286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1pPr>
            <a:lvl2pPr marL="6858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2pPr>
            <a:lvl3pPr marL="11430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3pPr>
            <a:lvl4pPr marL="16002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4pPr>
            <a:lvl5pPr marL="20574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dirty="0" smtClean="0"/>
              <a:t>Titel Kenniskiem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dirty="0" smtClean="0"/>
              <a:t>Titel Hoofdstuk</a:t>
            </a:r>
            <a:endParaRPr lang="nl-NL" dirty="0"/>
          </a:p>
        </p:txBody>
      </p:sp>
      <p:sp>
        <p:nvSpPr>
          <p:cNvPr id="11" name="Tijdelijke aanduiding voor tekst 10"/>
          <p:cNvSpPr>
            <a:spLocks noGrp="1"/>
          </p:cNvSpPr>
          <p:nvPr>
            <p:ph type="body" sz="quarter" idx="13" hasCustomPrompt="1"/>
          </p:nvPr>
        </p:nvSpPr>
        <p:spPr>
          <a:xfrm>
            <a:off x="838200" y="6356350"/>
            <a:ext cx="2743200" cy="365125"/>
          </a:xfrm>
        </p:spPr>
        <p:txBody>
          <a:bodyPr>
            <a:noAutofit/>
          </a:bodyPr>
          <a:lstStyle>
            <a:lvl1pPr marL="0" indent="0">
              <a:buNone/>
              <a:defRPr sz="1400">
                <a:solidFill>
                  <a:srgbClr val="1F9BDE"/>
                </a:solidFill>
              </a:defRPr>
            </a:lvl1pPr>
          </a:lstStyle>
          <a:p>
            <a:pPr lvl="0"/>
            <a:r>
              <a:rPr lang="nl-NL" dirty="0" smtClean="0"/>
              <a:t>Titel Kenniskiem</a:t>
            </a:r>
            <a:endParaRPr lang="nl-NL" dirty="0"/>
          </a:p>
        </p:txBody>
      </p:sp>
      <p:sp>
        <p:nvSpPr>
          <p:cNvPr id="13" name="Tijdelijke aanduiding voor tekst 12"/>
          <p:cNvSpPr>
            <a:spLocks noGrp="1"/>
          </p:cNvSpPr>
          <p:nvPr>
            <p:ph type="body" sz="quarter" idx="14" hasCustomPrompt="1"/>
          </p:nvPr>
        </p:nvSpPr>
        <p:spPr>
          <a:xfrm>
            <a:off x="8610600" y="6356350"/>
            <a:ext cx="2743200" cy="365125"/>
          </a:xfrm>
        </p:spPr>
        <p:txBody>
          <a:bodyPr>
            <a:normAutofit/>
          </a:bodyPr>
          <a:lstStyle>
            <a:lvl1pPr marL="0" indent="0" algn="r">
              <a:buNone/>
              <a:defRPr sz="1400">
                <a:solidFill>
                  <a:srgbClr val="1F9BDE"/>
                </a:solidFill>
              </a:defRPr>
            </a:lvl1pPr>
          </a:lstStyle>
          <a:p>
            <a:pPr lvl="0"/>
            <a:r>
              <a:rPr lang="nl-NL" dirty="0" smtClean="0"/>
              <a:t>Titel hoofdstuk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868142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1220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62084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74734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830703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71399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77702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33440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.xml"/><Relationship Id="rId3" Type="http://schemas.openxmlformats.org/officeDocument/2006/relationships/slideLayout" Target="../slideLayouts/slideLayout5.xml"/><Relationship Id="rId7" Type="http://schemas.openxmlformats.org/officeDocument/2006/relationships/slideLayout" Target="../slideLayouts/slideLayout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11" Type="http://schemas.openxmlformats.org/officeDocument/2006/relationships/slideLayout" Target="../slideLayouts/slideLayout13.xml"/><Relationship Id="rId5" Type="http://schemas.openxmlformats.org/officeDocument/2006/relationships/slideLayout" Target="../slideLayouts/slideLayout7.xml"/><Relationship Id="rId10" Type="http://schemas.openxmlformats.org/officeDocument/2006/relationships/slideLayout" Target="../slideLayouts/slideLayout12.xml"/><Relationship Id="rId4" Type="http://schemas.openxmlformats.org/officeDocument/2006/relationships/slideLayout" Target="../slideLayouts/slideLayout6.xml"/><Relationship Id="rId9" Type="http://schemas.openxmlformats.org/officeDocument/2006/relationships/slideLayout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ABFA54-F40C-8041-B70B-973F0B56D9B8}" type="datetimeFigureOut">
              <a:rPr lang="nl-NL" smtClean="0"/>
              <a:t>1-5-2018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312C79-C462-234E-A35C-93AED18ADBC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12404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3C2C0E-B441-429A-A2E5-A434B4231498}" type="datetimeFigureOut">
              <a:rPr lang="nl-NL" smtClean="0"/>
              <a:t>1-5-2018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04598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Anatomie en fysiologie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De hormoonhuishouding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582751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10.3 De hypothalamus en de hypofyse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Hormonen die door de hypofyse worden geproduceerd:</a:t>
            </a:r>
          </a:p>
        </p:txBody>
      </p:sp>
      <p:graphicFrame>
        <p:nvGraphicFramePr>
          <p:cNvPr id="6" name="Tabel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8130897"/>
              </p:ext>
            </p:extLst>
          </p:nvPr>
        </p:nvGraphicFramePr>
        <p:xfrm>
          <a:off x="478972" y="2418713"/>
          <a:ext cx="11581660" cy="442634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96059">
                  <a:extLst>
                    <a:ext uri="{9D8B030D-6E8A-4147-A177-3AD203B41FA5}">
                      <a16:colId xmlns:a16="http://schemas.microsoft.com/office/drawing/2014/main" val="354070452"/>
                    </a:ext>
                  </a:extLst>
                </a:gridCol>
                <a:gridCol w="2585106">
                  <a:extLst>
                    <a:ext uri="{9D8B030D-6E8A-4147-A177-3AD203B41FA5}">
                      <a16:colId xmlns:a16="http://schemas.microsoft.com/office/drawing/2014/main" val="67565529"/>
                    </a:ext>
                  </a:extLst>
                </a:gridCol>
                <a:gridCol w="6200495">
                  <a:extLst>
                    <a:ext uri="{9D8B030D-6E8A-4147-A177-3AD203B41FA5}">
                      <a16:colId xmlns:a16="http://schemas.microsoft.com/office/drawing/2014/main" val="3721403628"/>
                    </a:ext>
                  </a:extLst>
                </a:gridCol>
              </a:tblGrid>
              <a:tr h="542371"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Hormoon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Doelorgaan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Functie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26442422"/>
                  </a:ext>
                </a:extLst>
              </a:tr>
              <a:tr h="542371"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Groeihormoon (GH)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Hele lichaam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Stimuleert groei</a:t>
                      </a:r>
                      <a:r>
                        <a:rPr lang="nl-NL" sz="2400" baseline="0" dirty="0" smtClean="0">
                          <a:latin typeface="Avenir Book"/>
                        </a:rPr>
                        <a:t> door toename van eiwitproductie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138660"/>
                  </a:ext>
                </a:extLst>
              </a:tr>
              <a:tr h="936148">
                <a:tc>
                  <a:txBody>
                    <a:bodyPr/>
                    <a:lstStyle/>
                    <a:p>
                      <a:r>
                        <a:rPr lang="nl-NL" sz="2400" dirty="0" err="1" smtClean="0">
                          <a:latin typeface="Avenir Book"/>
                        </a:rPr>
                        <a:t>Bijnierstimulerend</a:t>
                      </a:r>
                      <a:r>
                        <a:rPr lang="nl-NL" sz="2400" dirty="0" smtClean="0">
                          <a:latin typeface="Avenir Book"/>
                        </a:rPr>
                        <a:t> hormoon (ACTH)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Bijnieren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Produceert de corticosteroïden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8710964"/>
                  </a:ext>
                </a:extLst>
              </a:tr>
              <a:tr h="936148"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Schildklier- stimulerend hormoon (TSH)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Schildklier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Controleert de stofwisseling door de afgifte van schildklierhormoon (thyroxine)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93179403"/>
                  </a:ext>
                </a:extLst>
              </a:tr>
              <a:tr h="936148"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Follikelstimulerend hormoon (FSH)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Eierstokken en testikels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>
                          <a:latin typeface="Avenir Book"/>
                        </a:rPr>
                        <a:t>Stimuleert de vorming en de productie van follikels en zaadcellen</a:t>
                      </a:r>
                      <a:endParaRPr lang="nl-NL" sz="2400" dirty="0">
                        <a:latin typeface="Avenir Book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2392441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04067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10.3 De hypothalamus en de hypofyse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graphicFrame>
        <p:nvGraphicFramePr>
          <p:cNvPr id="3" name="Tijdelijke aanduiding voor inhoud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37695781"/>
              </p:ext>
            </p:extLst>
          </p:nvPr>
        </p:nvGraphicFramePr>
        <p:xfrm>
          <a:off x="435429" y="1825625"/>
          <a:ext cx="11386458" cy="350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09257">
                  <a:extLst>
                    <a:ext uri="{9D8B030D-6E8A-4147-A177-3AD203B41FA5}">
                      <a16:colId xmlns:a16="http://schemas.microsoft.com/office/drawing/2014/main" val="4213025003"/>
                    </a:ext>
                  </a:extLst>
                </a:gridCol>
                <a:gridCol w="3178628">
                  <a:extLst>
                    <a:ext uri="{9D8B030D-6E8A-4147-A177-3AD203B41FA5}">
                      <a16:colId xmlns:a16="http://schemas.microsoft.com/office/drawing/2014/main" val="3980637390"/>
                    </a:ext>
                  </a:extLst>
                </a:gridCol>
                <a:gridCol w="4898573">
                  <a:extLst>
                    <a:ext uri="{9D8B030D-6E8A-4147-A177-3AD203B41FA5}">
                      <a16:colId xmlns:a16="http://schemas.microsoft.com/office/drawing/2014/main" val="51946715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Hormoon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Doelorgaan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Functie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340434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sz="2000" dirty="0" err="1" smtClean="0">
                          <a:latin typeface="Avenir Book"/>
                        </a:rPr>
                        <a:t>Luteotroop</a:t>
                      </a:r>
                      <a:r>
                        <a:rPr lang="nl-NL" sz="2000" dirty="0" smtClean="0">
                          <a:latin typeface="Avenir Book"/>
                        </a:rPr>
                        <a:t> hormoon</a:t>
                      </a:r>
                      <a:r>
                        <a:rPr lang="nl-NL" sz="2000" baseline="0" dirty="0" smtClean="0">
                          <a:latin typeface="Avenir Book"/>
                        </a:rPr>
                        <a:t> (LH)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Eierstokken en testikels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Stimuleert de rijping</a:t>
                      </a:r>
                      <a:r>
                        <a:rPr lang="nl-NL" sz="2000" baseline="0" dirty="0" smtClean="0">
                          <a:latin typeface="Avenir Book"/>
                        </a:rPr>
                        <a:t> en productie van follikels en zaadcellen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96508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Prolactine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Melkklieren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Stimuleert</a:t>
                      </a:r>
                      <a:r>
                        <a:rPr lang="nl-NL" sz="2000" baseline="0" dirty="0" smtClean="0">
                          <a:latin typeface="Avenir Book"/>
                        </a:rPr>
                        <a:t> de ontwikkeling van melkklieren en de productie van melk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066728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Antidiuretisch hormoon (ADH of vasopressine)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Nieren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Vermindert de urineproductie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1687968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Oxytocine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Baarmoeder en melkklieren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>
                          <a:latin typeface="Avenir Book"/>
                        </a:rPr>
                        <a:t>Stimuleert de spieren van de baarmoeder tot samentrekken en de melkklieren tot de afgifte van melk</a:t>
                      </a:r>
                      <a:endParaRPr lang="nl-NL" sz="2000" dirty="0">
                        <a:latin typeface="Avenir Book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74653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38686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10.4 Schildklieren en bijschildklieren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b="1" dirty="0" smtClean="0"/>
              <a:t>Schildklieren</a:t>
            </a:r>
          </a:p>
          <a:p>
            <a:r>
              <a:rPr lang="nl-NL" dirty="0" smtClean="0"/>
              <a:t>Liggen links en rechts tegen de luchtpijp, iets onder het strottenhoofd.</a:t>
            </a:r>
          </a:p>
          <a:p>
            <a:r>
              <a:rPr lang="nl-NL" dirty="0" smtClean="0"/>
              <a:t>Maken onder invloed van TSH twee hormonen:</a:t>
            </a:r>
          </a:p>
          <a:p>
            <a:pPr lvl="1"/>
            <a:r>
              <a:rPr lang="nl-NL" dirty="0" smtClean="0"/>
              <a:t>T3 en T4</a:t>
            </a:r>
          </a:p>
          <a:p>
            <a:pPr lvl="1"/>
            <a:r>
              <a:rPr lang="nl-NL" dirty="0" smtClean="0"/>
              <a:t>Zetten cellen aan tot snellere stofwisseling</a:t>
            </a:r>
          </a:p>
          <a:p>
            <a:pPr lvl="1"/>
            <a:r>
              <a:rPr lang="nl-NL" dirty="0" smtClean="0"/>
              <a:t>Maken cellen gevoeliger voor andere hormonen</a:t>
            </a:r>
          </a:p>
          <a:p>
            <a:r>
              <a:rPr lang="nl-NL" dirty="0" smtClean="0"/>
              <a:t>Produceert hormoon calcitonine</a:t>
            </a:r>
          </a:p>
          <a:p>
            <a:pPr lvl="1"/>
            <a:r>
              <a:rPr lang="nl-NL" dirty="0" smtClean="0"/>
              <a:t>Zorgt voor daling van dit calciumgehalte in het bloed</a:t>
            </a:r>
          </a:p>
          <a:p>
            <a:pPr lvl="1"/>
            <a:r>
              <a:rPr lang="nl-NL" dirty="0" smtClean="0"/>
              <a:t>Staat niet onder invloed van hypofyse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40055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10.4 Schildklieren en bijschildklieren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b="1" dirty="0" smtClean="0"/>
              <a:t>Bijschildklieren</a:t>
            </a:r>
          </a:p>
          <a:p>
            <a:r>
              <a:rPr lang="nl-NL" dirty="0" smtClean="0"/>
              <a:t>Liggen tegen de schildklieren aan</a:t>
            </a:r>
          </a:p>
          <a:p>
            <a:r>
              <a:rPr lang="nl-NL" dirty="0" smtClean="0"/>
              <a:t>Maken </a:t>
            </a:r>
            <a:r>
              <a:rPr lang="nl-NL" dirty="0" err="1" smtClean="0"/>
              <a:t>paraathormoon</a:t>
            </a:r>
            <a:r>
              <a:rPr lang="nl-NL" dirty="0" smtClean="0"/>
              <a:t> (PTH) onder invloed van calciumgehalte in bloed</a:t>
            </a:r>
          </a:p>
          <a:p>
            <a:r>
              <a:rPr lang="nl-NL" dirty="0" smtClean="0"/>
              <a:t>Werkt tegengesteld aan calcitonine uit de schildklier</a:t>
            </a:r>
          </a:p>
          <a:p>
            <a:r>
              <a:rPr lang="nl-NL" dirty="0" smtClean="0"/>
              <a:t>Verhoogt de calciumspiegel door het vrijmaken van calcium uit botten</a:t>
            </a:r>
          </a:p>
          <a:p>
            <a:r>
              <a:rPr lang="nl-NL" dirty="0" smtClean="0"/>
              <a:t>Stimuleert de opname van calcium uit de darmen van vitamine D</a:t>
            </a:r>
          </a:p>
          <a:p>
            <a:r>
              <a:rPr lang="nl-NL" dirty="0" smtClean="0"/>
              <a:t>Stimuleert nieren tot het terugwinnen van calcium uit de urine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80502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10.5 Nieren en bijnieren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 smtClean="0"/>
              <a:t>Nieren</a:t>
            </a:r>
          </a:p>
          <a:p>
            <a:r>
              <a:rPr lang="nl-NL" dirty="0" smtClean="0"/>
              <a:t>Produceert </a:t>
            </a:r>
            <a:r>
              <a:rPr lang="nl-NL" dirty="0" err="1" smtClean="0">
                <a:latin typeface="Avenir Book"/>
              </a:rPr>
              <a:t>erythropo</a:t>
            </a:r>
            <a:r>
              <a:rPr lang="nl-NL" dirty="0" err="1" smtClean="0">
                <a:latin typeface="Avenir Book"/>
                <a:cs typeface="Times New Roman" panose="02020603050405020304" pitchFamily="18" charset="0"/>
              </a:rPr>
              <a:t>ëtine</a:t>
            </a:r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 (epo)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Zet beenmerg aan tot het maken van rode bloedcellen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Gebeurt onder invloed van zuurstofconcentratie in het bloed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Gebrek aan epo leidt tot bloedarmoede</a:t>
            </a:r>
          </a:p>
          <a:p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Produceert renine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Houdt bloeddruk en hoeveelheid natrium in het bloed constant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Zet eiwit in het bloed om in een actieve vorm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Eiwit activeert bijnieren om </a:t>
            </a:r>
            <a:r>
              <a:rPr lang="nl-NL" dirty="0" err="1" smtClean="0">
                <a:latin typeface="Avenir Book"/>
                <a:cs typeface="Times New Roman" panose="02020603050405020304" pitchFamily="18" charset="0"/>
              </a:rPr>
              <a:t>aldosteron</a:t>
            </a:r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 af te scheiden</a:t>
            </a:r>
          </a:p>
          <a:p>
            <a:pPr lvl="1"/>
            <a:endParaRPr lang="nl-NL" dirty="0">
              <a:latin typeface="Avenir Book"/>
            </a:endParaRPr>
          </a:p>
        </p:txBody>
      </p:sp>
    </p:spTree>
    <p:extLst>
      <p:ext uri="{BB962C8B-B14F-4D97-AF65-F5344CB8AC3E}">
        <p14:creationId xmlns:p14="http://schemas.microsoft.com/office/powerpoint/2010/main" val="66243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10.5 Nieren en bijnieren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 smtClean="0"/>
              <a:t>Bijnieren</a:t>
            </a:r>
          </a:p>
          <a:p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Liggen tegen de nieren</a:t>
            </a:r>
          </a:p>
          <a:p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Bestaan uit </a:t>
            </a:r>
            <a:r>
              <a:rPr lang="nl-NL" b="1" dirty="0" smtClean="0">
                <a:latin typeface="Avenir Book"/>
                <a:cs typeface="Times New Roman" panose="02020603050405020304" pitchFamily="18" charset="0"/>
              </a:rPr>
              <a:t>schors</a:t>
            </a:r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 en </a:t>
            </a:r>
            <a:r>
              <a:rPr lang="nl-NL" b="1" dirty="0" smtClean="0">
                <a:latin typeface="Avenir Book"/>
                <a:cs typeface="Times New Roman" panose="02020603050405020304" pitchFamily="18" charset="0"/>
              </a:rPr>
              <a:t>merg</a:t>
            </a:r>
          </a:p>
          <a:p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Bijnierschors bestaat uit drie lagen. Iedere laag produceert andere hormonen. </a:t>
            </a:r>
          </a:p>
          <a:p>
            <a:pPr lvl="1"/>
            <a:r>
              <a:rPr lang="nl-NL" dirty="0" err="1" smtClean="0">
                <a:latin typeface="Avenir Book"/>
                <a:cs typeface="Times New Roman" panose="02020603050405020304" pitchFamily="18" charset="0"/>
              </a:rPr>
              <a:t>Aldosteron</a:t>
            </a:r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: verhoogt bloeddruk, meer natrium vasthouden in nieren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Cortisol: aanmaak en opname van glucose, remming </a:t>
            </a:r>
            <a:r>
              <a:rPr lang="nl-NL" dirty="0" err="1" smtClean="0">
                <a:latin typeface="Avenir Book"/>
                <a:cs typeface="Times New Roman" panose="02020603050405020304" pitchFamily="18" charset="0"/>
              </a:rPr>
              <a:t>immunsysteem</a:t>
            </a:r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 en verlaging weerstand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Voorlopers van geslachtshormonen</a:t>
            </a:r>
          </a:p>
          <a:p>
            <a:pPr lvl="1"/>
            <a:endParaRPr lang="nl-NL" dirty="0">
              <a:latin typeface="Avenir Book"/>
            </a:endParaRPr>
          </a:p>
        </p:txBody>
      </p:sp>
    </p:spTree>
    <p:extLst>
      <p:ext uri="{BB962C8B-B14F-4D97-AF65-F5344CB8AC3E}">
        <p14:creationId xmlns:p14="http://schemas.microsoft.com/office/powerpoint/2010/main" val="3377587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10.5 Nieren en bijnieren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Bijniermerg</a:t>
            </a:r>
          </a:p>
          <a:p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Scheidt adrenaline en noradrenaline uit</a:t>
            </a:r>
          </a:p>
          <a:p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Prikkeling zenuwen uit het sympathisch zenuwstelsel en door ACTH</a:t>
            </a:r>
          </a:p>
          <a:p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Maken lichaam klaar voor actie 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Hartslag omhoog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Grotere bloedtoevoer naar skeletspieren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Ademhaling dieper en sneller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Minder bloed naar darmen en de huid</a:t>
            </a:r>
          </a:p>
          <a:p>
            <a:pPr lvl="1"/>
            <a:r>
              <a:rPr lang="nl-NL" dirty="0" smtClean="0">
                <a:latin typeface="Avenir Book"/>
                <a:cs typeface="Times New Roman" panose="02020603050405020304" pitchFamily="18" charset="0"/>
              </a:rPr>
              <a:t>Glucose uit lever</a:t>
            </a:r>
          </a:p>
          <a:p>
            <a:pPr lvl="1"/>
            <a:endParaRPr lang="nl-NL" dirty="0">
              <a:latin typeface="Avenir Book"/>
            </a:endParaRPr>
          </a:p>
        </p:txBody>
      </p:sp>
    </p:spTree>
    <p:extLst>
      <p:ext uri="{BB962C8B-B14F-4D97-AF65-F5344CB8AC3E}">
        <p14:creationId xmlns:p14="http://schemas.microsoft.com/office/powerpoint/2010/main" val="22017674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10.7 Geslachtsklieren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 smtClean="0">
                <a:latin typeface="Avenir Book"/>
              </a:rPr>
              <a:t>Eierstokken</a:t>
            </a:r>
          </a:p>
          <a:p>
            <a:r>
              <a:rPr lang="nl-NL" dirty="0" smtClean="0">
                <a:latin typeface="Avenir Book"/>
              </a:rPr>
              <a:t>Onder invloed van FSH wordt oestrogeen geproduceerd</a:t>
            </a:r>
          </a:p>
          <a:p>
            <a:r>
              <a:rPr lang="nl-NL" dirty="0" smtClean="0">
                <a:latin typeface="Avenir Book"/>
              </a:rPr>
              <a:t>Onder invloed van LH wordt progesteron geproduceerd</a:t>
            </a:r>
          </a:p>
          <a:p>
            <a:pPr marL="0" indent="0">
              <a:buNone/>
            </a:pPr>
            <a:r>
              <a:rPr lang="nl-NL" b="1" dirty="0" smtClean="0">
                <a:latin typeface="Avenir Book"/>
              </a:rPr>
              <a:t>Zaadballen</a:t>
            </a:r>
          </a:p>
          <a:p>
            <a:r>
              <a:rPr lang="nl-NL" dirty="0">
                <a:latin typeface="Avenir Book"/>
              </a:rPr>
              <a:t>Onder invloed van FSH wordt oestrogeen geproduceerd</a:t>
            </a:r>
          </a:p>
          <a:p>
            <a:r>
              <a:rPr lang="nl-NL" dirty="0">
                <a:latin typeface="Avenir Book"/>
              </a:rPr>
              <a:t>Onder invloed van LH wordt </a:t>
            </a:r>
            <a:r>
              <a:rPr lang="nl-NL" dirty="0" smtClean="0">
                <a:latin typeface="Avenir Book"/>
              </a:rPr>
              <a:t>testosteron geproduceerd</a:t>
            </a:r>
          </a:p>
          <a:p>
            <a:pPr lvl="1"/>
            <a:r>
              <a:rPr lang="nl-NL" dirty="0" smtClean="0">
                <a:latin typeface="Avenir Book"/>
              </a:rPr>
              <a:t>Zorgt voor mannelijke lichaamsbouw en beharing</a:t>
            </a:r>
            <a:endParaRPr lang="nl-NL" dirty="0">
              <a:latin typeface="Avenir Book"/>
            </a:endParaRPr>
          </a:p>
          <a:p>
            <a:endParaRPr lang="nl-NL" dirty="0" smtClean="0">
              <a:latin typeface="Avenir Book"/>
            </a:endParaRPr>
          </a:p>
        </p:txBody>
      </p:sp>
    </p:spTree>
    <p:extLst>
      <p:ext uri="{BB962C8B-B14F-4D97-AF65-F5344CB8AC3E}">
        <p14:creationId xmlns:p14="http://schemas.microsoft.com/office/powerpoint/2010/main" val="4947245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10.8 Weefselhormonen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>
                <a:latin typeface="Avenir Book"/>
              </a:rPr>
              <a:t>Een aantal hormonen worden door cellen in andere weefsels en organen geproduceerd. </a:t>
            </a:r>
          </a:p>
          <a:p>
            <a:pPr marL="0" indent="0">
              <a:buNone/>
            </a:pPr>
            <a:r>
              <a:rPr lang="nl-NL" dirty="0" smtClean="0">
                <a:latin typeface="Avenir Book"/>
              </a:rPr>
              <a:t>Vooral spijsvertering wordt beïnvloed door weefselhormonen.</a:t>
            </a:r>
          </a:p>
          <a:p>
            <a:r>
              <a:rPr lang="nl-NL" dirty="0" err="1" smtClean="0">
                <a:latin typeface="Avenir Book"/>
              </a:rPr>
              <a:t>Gastrine</a:t>
            </a:r>
            <a:r>
              <a:rPr lang="nl-NL" dirty="0" smtClean="0">
                <a:latin typeface="Avenir Book"/>
              </a:rPr>
              <a:t>: zet maag aan tot productie van maagsap</a:t>
            </a:r>
          </a:p>
          <a:p>
            <a:r>
              <a:rPr lang="nl-NL" dirty="0" err="1" smtClean="0">
                <a:latin typeface="Avenir Book"/>
              </a:rPr>
              <a:t>Secretine</a:t>
            </a:r>
            <a:r>
              <a:rPr lang="nl-NL" dirty="0" smtClean="0">
                <a:latin typeface="Avenir Book"/>
              </a:rPr>
              <a:t>: neutraliseert zure maaginhoud net na de maag</a:t>
            </a:r>
          </a:p>
          <a:p>
            <a:r>
              <a:rPr lang="nl-NL" dirty="0" err="1" smtClean="0">
                <a:latin typeface="Avenir Book"/>
              </a:rPr>
              <a:t>Cholecystokinine</a:t>
            </a:r>
            <a:r>
              <a:rPr lang="nl-NL" dirty="0" smtClean="0">
                <a:latin typeface="Avenir Book"/>
              </a:rPr>
              <a:t>: stimuleert de afgifte van verteringsenzymen door de alvleesklier en de afgifte van gal door galblaas</a:t>
            </a:r>
          </a:p>
          <a:p>
            <a:r>
              <a:rPr lang="nl-NL" dirty="0" smtClean="0">
                <a:latin typeface="Avenir Book"/>
              </a:rPr>
              <a:t>Histamine: zorgt voor betere doorbloeding en voor betere doorlaatbaarheid voor witte bloedcellen</a:t>
            </a:r>
            <a:endParaRPr lang="nl-NL" dirty="0">
              <a:latin typeface="Avenir Book"/>
            </a:endParaRPr>
          </a:p>
        </p:txBody>
      </p:sp>
    </p:spTree>
    <p:extLst>
      <p:ext uri="{BB962C8B-B14F-4D97-AF65-F5344CB8AC3E}">
        <p14:creationId xmlns:p14="http://schemas.microsoft.com/office/powerpoint/2010/main" val="27461939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10.9 Afwijkingen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>
                <a:latin typeface="Avenir Book"/>
              </a:rPr>
              <a:t>Krampen</a:t>
            </a:r>
          </a:p>
          <a:p>
            <a:pPr lvl="1"/>
            <a:r>
              <a:rPr lang="nl-NL" dirty="0" smtClean="0">
                <a:latin typeface="Avenir Book"/>
              </a:rPr>
              <a:t>Een te lage calciumspiegel kan tetanie oftewel eclampsie veroorzaken.</a:t>
            </a:r>
          </a:p>
          <a:p>
            <a:pPr lvl="2"/>
            <a:r>
              <a:rPr lang="nl-NL" dirty="0" smtClean="0">
                <a:latin typeface="Avenir Book"/>
              </a:rPr>
              <a:t>Kan optreden bij teven van kleine hondenrassen vlak voor of na bevalling.</a:t>
            </a:r>
          </a:p>
          <a:p>
            <a:pPr lvl="1"/>
            <a:r>
              <a:rPr lang="nl-NL" dirty="0" smtClean="0">
                <a:latin typeface="Avenir Book"/>
              </a:rPr>
              <a:t>Een te hoog gehalte zorgt voor spierzwakte, trage hartslag en braken.</a:t>
            </a:r>
          </a:p>
          <a:p>
            <a:r>
              <a:rPr lang="nl-NL" dirty="0" smtClean="0">
                <a:latin typeface="Avenir Book"/>
              </a:rPr>
              <a:t>Veel plassen/veel drinken</a:t>
            </a:r>
          </a:p>
          <a:p>
            <a:pPr lvl="1"/>
            <a:r>
              <a:rPr lang="nl-NL" dirty="0" smtClean="0">
                <a:latin typeface="Avenir Book"/>
              </a:rPr>
              <a:t>Te snel werkende schildklier, te veel bijnierschorshormoon of suikerziekte</a:t>
            </a:r>
          </a:p>
          <a:p>
            <a:endParaRPr lang="nl-NL" dirty="0">
              <a:latin typeface="Avenir Book"/>
            </a:endParaRPr>
          </a:p>
        </p:txBody>
      </p:sp>
    </p:spTree>
    <p:extLst>
      <p:ext uri="{BB962C8B-B14F-4D97-AF65-F5344CB8AC3E}">
        <p14:creationId xmlns:p14="http://schemas.microsoft.com/office/powerpoint/2010/main" val="7858696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10. </a:t>
            </a:r>
            <a:r>
              <a:rPr lang="nl-NL" dirty="0"/>
              <a:t>De </a:t>
            </a:r>
            <a:r>
              <a:rPr lang="nl-NL" dirty="0" smtClean="0"/>
              <a:t>hormoonhuishouding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Hormonen</a:t>
            </a:r>
          </a:p>
          <a:p>
            <a:r>
              <a:rPr lang="nl-NL" dirty="0" smtClean="0"/>
              <a:t>De hypothalamus en de hypofyse</a:t>
            </a:r>
          </a:p>
          <a:p>
            <a:r>
              <a:rPr lang="nl-NL" dirty="0" smtClean="0"/>
              <a:t>Schildklieren en bijschildklieren</a:t>
            </a:r>
          </a:p>
          <a:p>
            <a:r>
              <a:rPr lang="nl-NL" dirty="0" smtClean="0"/>
              <a:t>Nieren en bijnieren</a:t>
            </a:r>
          </a:p>
          <a:p>
            <a:r>
              <a:rPr lang="nl-NL" dirty="0" smtClean="0"/>
              <a:t>De alvleesklier</a:t>
            </a:r>
          </a:p>
          <a:p>
            <a:r>
              <a:rPr lang="nl-NL" dirty="0" smtClean="0"/>
              <a:t>Geslachtsklieren</a:t>
            </a:r>
          </a:p>
          <a:p>
            <a:r>
              <a:rPr lang="nl-NL" dirty="0" smtClean="0"/>
              <a:t>Weefselhormonen </a:t>
            </a:r>
          </a:p>
          <a:p>
            <a:r>
              <a:rPr lang="nl-NL" dirty="0" smtClean="0"/>
              <a:t>Afwijkingen</a:t>
            </a:r>
          </a:p>
        </p:txBody>
      </p:sp>
      <p:sp>
        <p:nvSpPr>
          <p:cNvPr id="8" name="Tijdelijke aanduiding voor tekst 3"/>
          <p:cNvSpPr>
            <a:spLocks noGrp="1"/>
          </p:cNvSpPr>
          <p:nvPr>
            <p:ph type="body" sz="quarter" idx="13"/>
          </p:nvPr>
        </p:nvSpPr>
        <p:spPr>
          <a:xfrm>
            <a:off x="838200" y="6356350"/>
            <a:ext cx="2743200" cy="365125"/>
          </a:xfrm>
        </p:spPr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9" name="Tijdelijke aanduiding voor tekst 4"/>
          <p:cNvSpPr>
            <a:spLocks noGrp="1"/>
          </p:cNvSpPr>
          <p:nvPr>
            <p:ph type="body" sz="quarter" idx="14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r>
              <a:rPr lang="nl-NL" dirty="0"/>
              <a:t>De hormoonhuishouding</a:t>
            </a:r>
          </a:p>
        </p:txBody>
      </p:sp>
    </p:spTree>
    <p:extLst>
      <p:ext uri="{BB962C8B-B14F-4D97-AF65-F5344CB8AC3E}">
        <p14:creationId xmlns:p14="http://schemas.microsoft.com/office/powerpoint/2010/main" val="839354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10.9 Afwijkingen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>
                <a:latin typeface="Avenir Book"/>
              </a:rPr>
              <a:t>Hormonale kaalheid</a:t>
            </a:r>
          </a:p>
          <a:p>
            <a:pPr lvl="1"/>
            <a:r>
              <a:rPr lang="nl-NL" dirty="0" smtClean="0">
                <a:latin typeface="Avenir Book"/>
              </a:rPr>
              <a:t>Symmetrie</a:t>
            </a:r>
          </a:p>
          <a:p>
            <a:pPr lvl="1"/>
            <a:r>
              <a:rPr lang="nl-NL" dirty="0" smtClean="0">
                <a:latin typeface="Avenir Book"/>
              </a:rPr>
              <a:t>Geen jeuk</a:t>
            </a:r>
          </a:p>
          <a:p>
            <a:pPr lvl="1"/>
            <a:r>
              <a:rPr lang="nl-NL" dirty="0" smtClean="0">
                <a:latin typeface="Avenir Book"/>
              </a:rPr>
              <a:t>Mogelijk traag werkende schildklier of hoge productie van geslachtshormonen of hormonen in de bijnierschors</a:t>
            </a:r>
          </a:p>
          <a:p>
            <a:endParaRPr lang="nl-NL" dirty="0">
              <a:latin typeface="Avenir Book"/>
            </a:endParaRPr>
          </a:p>
        </p:txBody>
      </p:sp>
    </p:spTree>
    <p:extLst>
      <p:ext uri="{BB962C8B-B14F-4D97-AF65-F5344CB8AC3E}">
        <p14:creationId xmlns:p14="http://schemas.microsoft.com/office/powerpoint/2010/main" val="3319046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10.10 Opdracht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>
                <a:latin typeface="Avenir Book"/>
              </a:rPr>
              <a:t>Maak voor de hormoonklieren die elkaar beïnvloeden een </a:t>
            </a:r>
            <a:r>
              <a:rPr lang="nl-NL" smtClean="0">
                <a:latin typeface="Avenir Book"/>
              </a:rPr>
              <a:t>schema:</a:t>
            </a:r>
          </a:p>
          <a:p>
            <a:pPr marL="0" indent="0">
              <a:buNone/>
            </a:pPr>
            <a:endParaRPr lang="nl-NL" dirty="0" smtClean="0">
              <a:latin typeface="Avenir Book"/>
            </a:endParaRPr>
          </a:p>
          <a:p>
            <a:pPr marL="0" indent="0">
              <a:buNone/>
            </a:pPr>
            <a:r>
              <a:rPr lang="nl-NL" dirty="0">
                <a:latin typeface="Avenir Book"/>
              </a:rPr>
              <a:t>	</a:t>
            </a:r>
            <a:r>
              <a:rPr lang="nl-NL" dirty="0" smtClean="0">
                <a:latin typeface="Avenir Book"/>
              </a:rPr>
              <a:t>hormoonklier …. beïnvloedt hormoonklier…. met behulp 	van hormoon…. met als resultaat…. </a:t>
            </a:r>
          </a:p>
          <a:p>
            <a:pPr marL="0" indent="0">
              <a:buNone/>
            </a:pPr>
            <a:endParaRPr lang="nl-NL" dirty="0">
              <a:latin typeface="Avenir Book"/>
            </a:endParaRPr>
          </a:p>
          <a:p>
            <a:pPr marL="0" indent="0">
              <a:buNone/>
            </a:pPr>
            <a:r>
              <a:rPr lang="nl-NL" dirty="0" smtClean="0">
                <a:latin typeface="Avenir Book"/>
              </a:rPr>
              <a:t>Vergelijk jouw schema met dat van een studiegenoot</a:t>
            </a:r>
            <a:endParaRPr lang="nl-NL" dirty="0">
              <a:latin typeface="Avenir Book"/>
            </a:endParaRPr>
          </a:p>
        </p:txBody>
      </p:sp>
    </p:spTree>
    <p:extLst>
      <p:ext uri="{BB962C8B-B14F-4D97-AF65-F5344CB8AC3E}">
        <p14:creationId xmlns:p14="http://schemas.microsoft.com/office/powerpoint/2010/main" val="1205322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10.1 Oriëntatie</a:t>
            </a:r>
            <a:endParaRPr lang="nl-NL" dirty="0"/>
          </a:p>
        </p:txBody>
      </p:sp>
      <p:pic>
        <p:nvPicPr>
          <p:cNvPr id="6" name="Tijdelijke aanduiding voor inhoud 5"/>
          <p:cNvPicPr>
            <a:picLocks noGrp="1" noChangeAspect="1"/>
          </p:cNvPicPr>
          <p:nvPr>
            <p:ph idx="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65171" y="1642604"/>
            <a:ext cx="3461657" cy="4713746"/>
          </a:xfrm>
        </p:spPr>
      </p:pic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</p:spTree>
    <p:extLst>
      <p:ext uri="{BB962C8B-B14F-4D97-AF65-F5344CB8AC3E}">
        <p14:creationId xmlns:p14="http://schemas.microsoft.com/office/powerpoint/2010/main" val="10049241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10.2 Hormonen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Endocriene klieren</a:t>
            </a:r>
          </a:p>
          <a:p>
            <a:r>
              <a:rPr lang="nl-NL" dirty="0" smtClean="0"/>
              <a:t>Een hormoon is een stof die via het bloed informatie overbrengt van de ene plek in het lichaam naar een andere plek. </a:t>
            </a:r>
          </a:p>
          <a:p>
            <a:r>
              <a:rPr lang="nl-NL" dirty="0" smtClean="0"/>
              <a:t>Hormoonproductie door endocriene klieren met inwendige afscheiding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33852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10.2 Hormonen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De belangrijkste hormoonklieren zijn:</a:t>
            </a:r>
          </a:p>
          <a:p>
            <a:r>
              <a:rPr lang="nl-NL" dirty="0" smtClean="0"/>
              <a:t>Hypothalamus</a:t>
            </a:r>
          </a:p>
          <a:p>
            <a:r>
              <a:rPr lang="nl-NL" dirty="0" smtClean="0"/>
              <a:t>Hypofyse</a:t>
            </a:r>
          </a:p>
          <a:p>
            <a:r>
              <a:rPr lang="nl-NL" dirty="0" smtClean="0"/>
              <a:t>Schildklieren</a:t>
            </a:r>
          </a:p>
          <a:p>
            <a:r>
              <a:rPr lang="nl-NL" dirty="0" smtClean="0"/>
              <a:t>Bijschildklieren</a:t>
            </a:r>
          </a:p>
          <a:p>
            <a:r>
              <a:rPr lang="nl-NL" dirty="0" smtClean="0"/>
              <a:t>Nieren</a:t>
            </a:r>
          </a:p>
          <a:p>
            <a:r>
              <a:rPr lang="nl-NL" dirty="0" smtClean="0"/>
              <a:t>Bijnieren</a:t>
            </a:r>
          </a:p>
          <a:p>
            <a:r>
              <a:rPr lang="nl-NL" dirty="0" smtClean="0"/>
              <a:t>Alvleesklier</a:t>
            </a:r>
          </a:p>
          <a:p>
            <a:r>
              <a:rPr lang="nl-NL" dirty="0" smtClean="0"/>
              <a:t>Geslachtsklieren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278596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10.2 Hormonen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 smtClean="0"/>
              <a:t>Regelsysteem</a:t>
            </a:r>
          </a:p>
          <a:p>
            <a:r>
              <a:rPr lang="nl-NL" dirty="0" smtClean="0"/>
              <a:t>In </a:t>
            </a:r>
            <a:r>
              <a:rPr lang="nl-NL" dirty="0"/>
              <a:t>de hormoonklieren wordt de hoeveelheid van een bepaalde stof in het bloed gemeten.</a:t>
            </a:r>
          </a:p>
          <a:p>
            <a:r>
              <a:rPr lang="nl-NL" dirty="0"/>
              <a:t>Wijkt dit af van de constante, dan produceert de hormoonklier het hormoon.</a:t>
            </a:r>
          </a:p>
          <a:p>
            <a:r>
              <a:rPr lang="nl-NL" dirty="0"/>
              <a:t>Hormoon verhoogt of verlaagt de gehaltes van deze stof in het bloed.</a:t>
            </a:r>
          </a:p>
          <a:p>
            <a:r>
              <a:rPr lang="nl-NL" dirty="0"/>
              <a:t>Wordt weer gemeten. Bij goed, wordt er minder hormoon geproduceerd.</a:t>
            </a:r>
          </a:p>
        </p:txBody>
      </p:sp>
    </p:spTree>
    <p:extLst>
      <p:ext uri="{BB962C8B-B14F-4D97-AF65-F5344CB8AC3E}">
        <p14:creationId xmlns:p14="http://schemas.microsoft.com/office/powerpoint/2010/main" val="1572362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10.3 De hypothalamus en de hypofyse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 smtClean="0"/>
              <a:t>Hypothalamus</a:t>
            </a:r>
          </a:p>
          <a:p>
            <a:r>
              <a:rPr lang="nl-NL" dirty="0" smtClean="0"/>
              <a:t>Bestaat uit zenuwcellen</a:t>
            </a:r>
          </a:p>
          <a:p>
            <a:r>
              <a:rPr lang="nl-NL" dirty="0" smtClean="0"/>
              <a:t>In onderste deel van de hersenstam</a:t>
            </a:r>
            <a:endParaRPr lang="nl-NL" dirty="0"/>
          </a:p>
          <a:p>
            <a:r>
              <a:rPr lang="nl-NL" dirty="0" smtClean="0"/>
              <a:t>Controlecentrum van de hormoonklieren en de verbinding tussen het zenuwstelsel en de hormoonklieren</a:t>
            </a:r>
          </a:p>
          <a:p>
            <a:r>
              <a:rPr lang="nl-NL" dirty="0" smtClean="0"/>
              <a:t>Continue meting van hormoonspiegels in het bloed</a:t>
            </a:r>
          </a:p>
          <a:p>
            <a:r>
              <a:rPr lang="nl-NL" dirty="0" smtClean="0"/>
              <a:t>Bijsturing met afgiftehormonen</a:t>
            </a:r>
          </a:p>
        </p:txBody>
      </p:sp>
    </p:spTree>
    <p:extLst>
      <p:ext uri="{BB962C8B-B14F-4D97-AF65-F5344CB8AC3E}">
        <p14:creationId xmlns:p14="http://schemas.microsoft.com/office/powerpoint/2010/main" val="3535780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10.3 De hypothalamus en de hypofyse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 smtClean="0"/>
              <a:t>Hypofyse</a:t>
            </a:r>
          </a:p>
          <a:p>
            <a:r>
              <a:rPr lang="nl-NL" dirty="0" smtClean="0"/>
              <a:t>Ligt tegen hypothalamus aan</a:t>
            </a:r>
          </a:p>
          <a:p>
            <a:r>
              <a:rPr lang="nl-NL" dirty="0" smtClean="0"/>
              <a:t>Twee delen:</a:t>
            </a:r>
          </a:p>
          <a:p>
            <a:pPr lvl="1"/>
            <a:r>
              <a:rPr lang="nl-NL" dirty="0" smtClean="0"/>
              <a:t>Voorkwab: ontvangt bevelen van hypothalamus via het bloed</a:t>
            </a:r>
          </a:p>
          <a:p>
            <a:pPr lvl="1"/>
            <a:r>
              <a:rPr lang="nl-NL" dirty="0" smtClean="0"/>
              <a:t>Achterkwab: verbinding hypothalamus via zenuwen</a:t>
            </a:r>
          </a:p>
        </p:txBody>
      </p:sp>
    </p:spTree>
    <p:extLst>
      <p:ext uri="{BB962C8B-B14F-4D97-AF65-F5344CB8AC3E}">
        <p14:creationId xmlns:p14="http://schemas.microsoft.com/office/powerpoint/2010/main" val="26417697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10.3 De hypothalamus en de hypofyse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Anatomie en fysiologie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De hormoonhuishouding</a:t>
            </a:r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 smtClean="0"/>
              <a:t>Hypofyse</a:t>
            </a:r>
          </a:p>
          <a:p>
            <a:r>
              <a:rPr lang="nl-NL" dirty="0" smtClean="0"/>
              <a:t>Ligt tegen hypothalamus aan</a:t>
            </a:r>
          </a:p>
          <a:p>
            <a:r>
              <a:rPr lang="nl-NL" dirty="0" smtClean="0"/>
              <a:t>Twee delen:</a:t>
            </a:r>
          </a:p>
          <a:p>
            <a:pPr lvl="1"/>
            <a:r>
              <a:rPr lang="nl-NL" dirty="0" smtClean="0"/>
              <a:t>Voorkwab: ontvangt bevelen van hypothalamus via het bloed</a:t>
            </a:r>
          </a:p>
          <a:p>
            <a:pPr lvl="1"/>
            <a:r>
              <a:rPr lang="nl-NL" dirty="0" smtClean="0"/>
              <a:t>Achterkwab: verbinding hypothalamus via zenuwen</a:t>
            </a:r>
          </a:p>
        </p:txBody>
      </p:sp>
    </p:spTree>
    <p:extLst>
      <p:ext uri="{BB962C8B-B14F-4D97-AF65-F5344CB8AC3E}">
        <p14:creationId xmlns:p14="http://schemas.microsoft.com/office/powerpoint/2010/main" val="30610817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rtlCol="0">
        <a:spAutoFit/>
      </a:bodyPr>
      <a:lstStyle>
        <a:defPPr algn="r">
          <a:defRPr sz="1600" dirty="0" smtClean="0">
            <a:solidFill>
              <a:srgbClr val="1F9BDE"/>
            </a:solidFill>
            <a:latin typeface="DIN Condensed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Template Ontwikkelcentrum" id="{58AA8E0B-BC53-5947-8014-EFF79423B6D5}" vid="{65046F71-7F92-7648-9609-8E30722A779F}"/>
    </a:ext>
  </a:extLst>
</a:theme>
</file>

<file path=ppt/theme/theme2.xml><?xml version="1.0" encoding="utf-8"?>
<a:theme xmlns:a="http://schemas.openxmlformats.org/drawingml/2006/main" name="Aangepast ontwerp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 Ontwikkelcentrum</Template>
  <TotalTime>1016</TotalTime>
  <Words>965</Words>
  <Application>Microsoft Office PowerPoint</Application>
  <PresentationFormat>Breedbeeld</PresentationFormat>
  <Paragraphs>224</Paragraphs>
  <Slides>21</Slides>
  <Notes>21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7</vt:i4>
      </vt:variant>
      <vt:variant>
        <vt:lpstr>Thema</vt:lpstr>
      </vt:variant>
      <vt:variant>
        <vt:i4>2</vt:i4>
      </vt:variant>
      <vt:variant>
        <vt:lpstr>Diatitels</vt:lpstr>
      </vt:variant>
      <vt:variant>
        <vt:i4>21</vt:i4>
      </vt:variant>
    </vt:vector>
  </HeadingPairs>
  <TitlesOfParts>
    <vt:vector size="30" baseType="lpstr">
      <vt:lpstr>Arial</vt:lpstr>
      <vt:lpstr>Avenir Book</vt:lpstr>
      <vt:lpstr>Calibri</vt:lpstr>
      <vt:lpstr>Calibri Light</vt:lpstr>
      <vt:lpstr>DIN Condensed</vt:lpstr>
      <vt:lpstr>Times New Roman</vt:lpstr>
      <vt:lpstr>Wingdings</vt:lpstr>
      <vt:lpstr>Office-thema</vt:lpstr>
      <vt:lpstr>Aangepast ontwerp</vt:lpstr>
      <vt:lpstr>Anatomie en fysiologie</vt:lpstr>
      <vt:lpstr>10. De hormoonhuishouding</vt:lpstr>
      <vt:lpstr>10.1 Oriëntatie</vt:lpstr>
      <vt:lpstr>10.2 Hormonen</vt:lpstr>
      <vt:lpstr>10.2 Hormonen</vt:lpstr>
      <vt:lpstr>10.2 Hormonen</vt:lpstr>
      <vt:lpstr>10.3 De hypothalamus en de hypofyse</vt:lpstr>
      <vt:lpstr>10.3 De hypothalamus en de hypofyse</vt:lpstr>
      <vt:lpstr>10.3 De hypothalamus en de hypofyse</vt:lpstr>
      <vt:lpstr>10.3 De hypothalamus en de hypofyse</vt:lpstr>
      <vt:lpstr>10.3 De hypothalamus en de hypofyse</vt:lpstr>
      <vt:lpstr>10.4 Schildklieren en bijschildklieren</vt:lpstr>
      <vt:lpstr>10.4 Schildklieren en bijschildklieren</vt:lpstr>
      <vt:lpstr>10.5 Nieren en bijnieren</vt:lpstr>
      <vt:lpstr>10.5 Nieren en bijnieren</vt:lpstr>
      <vt:lpstr>10.5 Nieren en bijnieren</vt:lpstr>
      <vt:lpstr>10.7 Geslachtsklieren</vt:lpstr>
      <vt:lpstr>10.8 Weefselhormonen</vt:lpstr>
      <vt:lpstr>10.9 Afwijkingen</vt:lpstr>
      <vt:lpstr>10.9 Afwijkingen</vt:lpstr>
      <vt:lpstr>10.10 Opdracht</vt:lpstr>
    </vt:vector>
  </TitlesOfParts>
  <Company>Corporate Desktop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Marian Oskam</dc:creator>
  <cp:lastModifiedBy>Nikki Pots</cp:lastModifiedBy>
  <cp:revision>40</cp:revision>
  <dcterms:created xsi:type="dcterms:W3CDTF">2018-01-29T13:04:35Z</dcterms:created>
  <dcterms:modified xsi:type="dcterms:W3CDTF">2018-05-01T09:14:13Z</dcterms:modified>
</cp:coreProperties>
</file>

<file path=docProps/thumbnail.jpeg>
</file>