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5"/>
  </p:notesMasterIdLst>
  <p:sldIdLst>
    <p:sldId id="256" r:id="rId3"/>
    <p:sldId id="276" r:id="rId4"/>
    <p:sldId id="277" r:id="rId5"/>
    <p:sldId id="281" r:id="rId6"/>
    <p:sldId id="282" r:id="rId7"/>
    <p:sldId id="283" r:id="rId8"/>
    <p:sldId id="284" r:id="rId9"/>
    <p:sldId id="290" r:id="rId10"/>
    <p:sldId id="291" r:id="rId11"/>
    <p:sldId id="292" r:id="rId12"/>
    <p:sldId id="299" r:id="rId13"/>
    <p:sldId id="300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76" autoAdjust="0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9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 musculus temporalis</a:t>
            </a:r>
          </a:p>
          <a:p>
            <a:r>
              <a:rPr lang="nl-NL" dirty="0" smtClean="0"/>
              <a:t>B musculus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masseter</a:t>
            </a:r>
            <a:endParaRPr lang="nl-NL" baseline="0" dirty="0" smtClean="0"/>
          </a:p>
          <a:p>
            <a:r>
              <a:rPr lang="nl-NL" baseline="0" dirty="0" smtClean="0"/>
              <a:t>C musculus </a:t>
            </a:r>
            <a:r>
              <a:rPr lang="nl-NL" baseline="0" dirty="0" err="1" smtClean="0"/>
              <a:t>digatricus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9807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17-6-2019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 smtClean="0">
                <a:solidFill>
                  <a:schemeClr val="tx1"/>
                </a:solidFill>
              </a:rPr>
              <a:t>Module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Anatomie </a:t>
            </a:r>
            <a:r>
              <a:rPr lang="nl-NL" dirty="0"/>
              <a:t>en fysiologie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Hoofdstuk 2.</a:t>
            </a:r>
            <a:endParaRPr lang="nl-NL" dirty="0"/>
          </a:p>
          <a:p>
            <a:r>
              <a:rPr lang="nl-NL" sz="3600" b="1" dirty="0" smtClean="0"/>
              <a:t>Het bewegingsstelsel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2.8 De skeletspieren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Honden en katten hebben zowel links als recht vier </a:t>
            </a:r>
            <a:r>
              <a:rPr lang="nl-NL" b="1" dirty="0" smtClean="0"/>
              <a:t>buikspieren:</a:t>
            </a:r>
          </a:p>
          <a:p>
            <a:pPr marL="0" indent="0">
              <a:buNone/>
            </a:pPr>
            <a:endParaRPr lang="nl-NL" b="1" dirty="0" smtClean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Buitenste schuine buikspier (musculus obliquus </a:t>
            </a:r>
            <a:r>
              <a:rPr lang="nl-NL" dirty="0" err="1" smtClean="0"/>
              <a:t>externus</a:t>
            </a:r>
            <a:r>
              <a:rPr lang="nl-NL" dirty="0" smtClean="0"/>
              <a:t>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Binnenste schuine buikspier (musculus obliquus </a:t>
            </a:r>
            <a:r>
              <a:rPr lang="nl-NL" dirty="0" err="1" smtClean="0"/>
              <a:t>internus</a:t>
            </a:r>
            <a:r>
              <a:rPr lang="nl-NL" dirty="0" smtClean="0"/>
              <a:t>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Dwarse buikspier (musculus </a:t>
            </a:r>
            <a:r>
              <a:rPr lang="nl-NL" dirty="0" err="1" smtClean="0"/>
              <a:t>transversus</a:t>
            </a:r>
            <a:r>
              <a:rPr lang="nl-NL" dirty="0" smtClean="0"/>
              <a:t>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Rechte buikspier (musculus rectus </a:t>
            </a:r>
            <a:r>
              <a:rPr lang="nl-NL" dirty="0" err="1" smtClean="0"/>
              <a:t>abdominis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398366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31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2.8 De skeletspieren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192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Pootspieren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Strekkende spieren (</a:t>
            </a:r>
            <a:r>
              <a:rPr lang="nl-NL" dirty="0" err="1" smtClean="0"/>
              <a:t>extensoren</a:t>
            </a:r>
            <a:r>
              <a:rPr lang="nl-NL" dirty="0" smtClean="0"/>
              <a:t>)</a:t>
            </a:r>
          </a:p>
          <a:p>
            <a:r>
              <a:rPr lang="nl-NL" dirty="0" smtClean="0"/>
              <a:t>Buigende spieren (</a:t>
            </a:r>
            <a:r>
              <a:rPr lang="nl-NL" dirty="0" err="1" smtClean="0"/>
              <a:t>flexoren</a:t>
            </a:r>
            <a:r>
              <a:rPr lang="nl-NL" dirty="0" smtClean="0"/>
              <a:t>)</a:t>
            </a:r>
          </a:p>
          <a:p>
            <a:r>
              <a:rPr lang="nl-NL" dirty="0" smtClean="0"/>
              <a:t>Spieren die een lichaamsdeel opzij kunnen bewegen (</a:t>
            </a:r>
            <a:r>
              <a:rPr lang="nl-NL" dirty="0" err="1" smtClean="0"/>
              <a:t>abductoren</a:t>
            </a:r>
            <a:r>
              <a:rPr lang="nl-NL" dirty="0" smtClean="0"/>
              <a:t>)</a:t>
            </a:r>
          </a:p>
          <a:p>
            <a:r>
              <a:rPr lang="nl-NL" dirty="0" smtClean="0"/>
              <a:t>Spieren die een lichaamsdeel naar het lichaam toe bewegen (adductoren)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Adductoren en </a:t>
            </a:r>
            <a:r>
              <a:rPr lang="nl-NL" dirty="0" err="1" smtClean="0"/>
              <a:t>abdutoren</a:t>
            </a:r>
            <a:r>
              <a:rPr lang="nl-NL" dirty="0" smtClean="0"/>
              <a:t> zijn antagonisten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204573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47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2.8 De skeletspieren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Staartspieren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Relatief dikke spieren</a:t>
            </a:r>
          </a:p>
          <a:p>
            <a:r>
              <a:rPr lang="nl-NL" dirty="0" smtClean="0"/>
              <a:t>Communicatie</a:t>
            </a:r>
          </a:p>
          <a:p>
            <a:r>
              <a:rPr lang="nl-NL" dirty="0" smtClean="0"/>
              <a:t>Bewaren van evenwicht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182356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31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2.5 Spieren en pezen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7728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Spieren zijn weefselstructuren van cellen die kunnen samentrekken, waardoor ze korter worden.</a:t>
            </a:r>
          </a:p>
          <a:p>
            <a:pPr marL="0" indent="0">
              <a:buNone/>
            </a:pPr>
            <a:r>
              <a:rPr lang="nl-NL" dirty="0" smtClean="0"/>
              <a:t>Soorten spierweefsel:</a:t>
            </a:r>
          </a:p>
          <a:p>
            <a:r>
              <a:rPr lang="nl-NL" dirty="0" smtClean="0"/>
              <a:t>Glad of onwillekeurig speerweefsel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Kan niet bewust worden aangespannen</a:t>
            </a:r>
          </a:p>
          <a:p>
            <a:r>
              <a:rPr lang="nl-NL" dirty="0" smtClean="0"/>
              <a:t>Dwarsgestreept of willekeurig spierweefsel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Kan wel bewust worden aangespannen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Skeletspieren </a:t>
            </a:r>
          </a:p>
          <a:p>
            <a:pPr marL="1054100" lvl="2" indent="-342900">
              <a:buFont typeface="Wingdings" panose="05000000000000000000" pitchFamily="2" charset="2"/>
              <a:buChar char="ü"/>
            </a:pPr>
            <a:r>
              <a:rPr lang="nl-NL" dirty="0" smtClean="0"/>
              <a:t>Antagonist = tegenovergestelde spier</a:t>
            </a:r>
          </a:p>
          <a:p>
            <a:pPr marL="1054100" lvl="2" indent="-342900">
              <a:buFont typeface="Wingdings" panose="05000000000000000000" pitchFamily="2" charset="2"/>
              <a:buChar char="ü"/>
            </a:pPr>
            <a:r>
              <a:rPr lang="nl-NL" dirty="0" err="1" smtClean="0"/>
              <a:t>Synergist</a:t>
            </a:r>
            <a:r>
              <a:rPr lang="nl-NL" dirty="0" smtClean="0"/>
              <a:t> = werken samen en hebben dezelfde werking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139259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589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2.5 Spieren en pezen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pees is een verlengstukje van een spier.</a:t>
            </a:r>
          </a:p>
          <a:p>
            <a:r>
              <a:rPr lang="nl-NL" dirty="0" smtClean="0"/>
              <a:t>Een verbinding tussen een spier en ander weefsel</a:t>
            </a:r>
          </a:p>
          <a:p>
            <a:r>
              <a:rPr lang="nl-NL" dirty="0" smtClean="0"/>
              <a:t>Taai weefsel</a:t>
            </a:r>
          </a:p>
          <a:p>
            <a:r>
              <a:rPr lang="nl-NL" dirty="0" smtClean="0"/>
              <a:t>Nauwelijks rekbaar</a:t>
            </a:r>
          </a:p>
          <a:p>
            <a:r>
              <a:rPr lang="nl-NL" dirty="0" smtClean="0"/>
              <a:t>Witte delen van een spier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199060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946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2.6 De botten van het skelet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4709"/>
            <a:ext cx="10515600" cy="48364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Schedel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Moet wendbaar zijn</a:t>
            </a:r>
          </a:p>
          <a:p>
            <a:r>
              <a:rPr lang="nl-NL" dirty="0" smtClean="0"/>
              <a:t>Relatief weinig gewicht</a:t>
            </a:r>
          </a:p>
          <a:p>
            <a:r>
              <a:rPr lang="nl-NL" dirty="0" smtClean="0"/>
              <a:t>Bevatten ruimtes met lucht (sinussen)</a:t>
            </a:r>
          </a:p>
          <a:p>
            <a:r>
              <a:rPr lang="nl-NL" dirty="0" smtClean="0"/>
              <a:t>Bestaat uit twee helften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De hersenschedelbeenderen (hersenpan)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Beschermt hersenen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Bevatten ogen, oren, en reukzintuig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De aangezichtsbeenderen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Mond- en neusholte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923" y="1404709"/>
            <a:ext cx="4298619" cy="322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84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72457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2.6 De botten van het skelet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16025"/>
            <a:ext cx="10515600" cy="482191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Wervelkolom 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Bestaat uit wervels (</a:t>
            </a:r>
            <a:r>
              <a:rPr lang="nl-NL" dirty="0" err="1" smtClean="0"/>
              <a:t>vertebrae</a:t>
            </a:r>
            <a:r>
              <a:rPr lang="nl-NL" dirty="0" smtClean="0"/>
              <a:t>)</a:t>
            </a:r>
          </a:p>
          <a:p>
            <a:r>
              <a:rPr lang="nl-NL" dirty="0" smtClean="0"/>
              <a:t>Basis van het skelet</a:t>
            </a:r>
          </a:p>
          <a:p>
            <a:r>
              <a:rPr lang="nl-NL" dirty="0" smtClean="0"/>
              <a:t>In vijf groepen te verdelen: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7 halswervels of cervicale wervels (alle zoogdieren)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13 borstwervels of thoracale wervels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7 lendenwervels of lumbale wervels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3 heiligbeenwervels, vergroeid tot heiligbeen of os sacrum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10 tot 23 staartwervels of sacrale wervels</a:t>
            </a:r>
          </a:p>
          <a:p>
            <a:r>
              <a:rPr lang="nl-NL" dirty="0" smtClean="0"/>
              <a:t>Aantal staartwervels verschilt per soort en ras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2572" y="348343"/>
            <a:ext cx="3996836" cy="299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34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761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2.6 De botten van het skelet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48254"/>
            <a:ext cx="10515600" cy="49080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 smtClean="0"/>
              <a:t>Borstkas</a:t>
            </a:r>
            <a:r>
              <a:rPr lang="nl-NL" dirty="0" smtClean="0"/>
              <a:t> of thorax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Beschermt de organen.</a:t>
            </a:r>
          </a:p>
          <a:p>
            <a:r>
              <a:rPr lang="nl-NL" dirty="0" smtClean="0"/>
              <a:t>Ieder paar ribben zit vast aan één borstwervel en direct of indirect aan het borstbeen (sternum).</a:t>
            </a:r>
          </a:p>
          <a:p>
            <a:r>
              <a:rPr lang="nl-NL" dirty="0" smtClean="0"/>
              <a:t>Worden genummerd vanaf de kop van het dier.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1 t/m 9, draagribben, weinig beweeglijk. Dienen vooral om de schouderbladen te dragen. Verbonden met borstbeen.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10 t/m 13 ademribben, kunnen het meest bewegen. 10 t/m 12 verbonden aan voorgaande rib. 13 zwevende rib</a:t>
            </a:r>
          </a:p>
          <a:p>
            <a:r>
              <a:rPr lang="nl-NL" dirty="0" smtClean="0"/>
              <a:t>Borstbeen houdt de ribben vast, beschermt de inhoud van de borstkas en is een aanhechtingsplaats voor spieren.</a:t>
            </a:r>
          </a:p>
          <a:p>
            <a:pPr marL="0" indent="0">
              <a:buNone/>
            </a:pPr>
            <a:endParaRPr lang="nl-NL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1961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2.6 De botten van het skelet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8857"/>
            <a:ext cx="10515600" cy="479810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b="1" dirty="0" smtClean="0"/>
              <a:t>Bekken</a:t>
            </a:r>
            <a:r>
              <a:rPr lang="nl-NL" dirty="0" smtClean="0"/>
              <a:t> of pelvis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Bevestigt achterpoten aan romp</a:t>
            </a:r>
          </a:p>
          <a:p>
            <a:r>
              <a:rPr lang="nl-NL" dirty="0" smtClean="0"/>
              <a:t>Beschermt organen die erin liggen</a:t>
            </a:r>
          </a:p>
          <a:p>
            <a:r>
              <a:rPr lang="nl-NL" dirty="0" smtClean="0"/>
              <a:t>Elke bekkenhelft bestaat uit drie botten die met elkaar zijn vergroeid: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Het darmbeen (os </a:t>
            </a:r>
            <a:r>
              <a:rPr lang="nl-NL" dirty="0" err="1" smtClean="0"/>
              <a:t>ilium</a:t>
            </a:r>
            <a:r>
              <a:rPr lang="nl-NL" dirty="0" smtClean="0"/>
              <a:t>), het </a:t>
            </a:r>
            <a:r>
              <a:rPr lang="nl-NL" dirty="0" err="1" smtClean="0"/>
              <a:t>zitbeen</a:t>
            </a:r>
            <a:r>
              <a:rPr lang="nl-NL" dirty="0" smtClean="0"/>
              <a:t> (os </a:t>
            </a:r>
            <a:r>
              <a:rPr lang="nl-NL" dirty="0" err="1" smtClean="0"/>
              <a:t>ischium</a:t>
            </a:r>
            <a:r>
              <a:rPr lang="nl-NL" dirty="0" smtClean="0"/>
              <a:t>), het schaambeen (os pubis)</a:t>
            </a:r>
          </a:p>
          <a:p>
            <a:r>
              <a:rPr lang="nl-NL" dirty="0" err="1" smtClean="0"/>
              <a:t>Linkerbekkenhelft</a:t>
            </a:r>
            <a:r>
              <a:rPr lang="nl-NL" dirty="0" smtClean="0"/>
              <a:t> is verbonden met rechterbekkenhelft d.m.v. </a:t>
            </a:r>
            <a:r>
              <a:rPr lang="nl-NL" dirty="0" err="1" smtClean="0"/>
              <a:t>schaambeensvoeg</a:t>
            </a:r>
            <a:r>
              <a:rPr lang="nl-NL" dirty="0" smtClean="0"/>
              <a:t> (</a:t>
            </a:r>
            <a:r>
              <a:rPr lang="nl-NL" dirty="0" err="1" smtClean="0"/>
              <a:t>symfysis</a:t>
            </a:r>
            <a:r>
              <a:rPr lang="nl-NL" dirty="0" smtClean="0"/>
              <a:t> pelvis)</a:t>
            </a:r>
          </a:p>
          <a:p>
            <a:r>
              <a:rPr lang="nl-NL" dirty="0" smtClean="0"/>
              <a:t>Bij </a:t>
            </a:r>
            <a:r>
              <a:rPr lang="nl-NL" dirty="0" err="1" smtClean="0"/>
              <a:t>hoogdrachtige</a:t>
            </a:r>
            <a:r>
              <a:rPr lang="nl-NL" dirty="0" smtClean="0"/>
              <a:t> dieren worden de </a:t>
            </a:r>
            <a:r>
              <a:rPr lang="nl-NL" dirty="0" err="1" smtClean="0"/>
              <a:t>schaambeensvoeg</a:t>
            </a:r>
            <a:r>
              <a:rPr lang="nl-NL" dirty="0" smtClean="0"/>
              <a:t> en de bekkenbanden slapper en rekken uit.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367104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598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2.8 De skeletspieren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37030"/>
            <a:ext cx="4048434" cy="46182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Kopspieren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A.</a:t>
            </a:r>
            <a:r>
              <a:rPr lang="nl-NL" dirty="0" smtClean="0"/>
              <a:t> Optillen van de onderkaak</a:t>
            </a:r>
          </a:p>
          <a:p>
            <a:pPr marL="0" indent="0">
              <a:buNone/>
            </a:pPr>
            <a:r>
              <a:rPr lang="nl-NL" b="1" dirty="0" smtClean="0"/>
              <a:t>B.</a:t>
            </a:r>
            <a:r>
              <a:rPr lang="nl-NL" dirty="0" smtClean="0"/>
              <a:t> </a:t>
            </a:r>
            <a:r>
              <a:rPr lang="nl-NL" dirty="0"/>
              <a:t>O</a:t>
            </a:r>
            <a:r>
              <a:rPr lang="nl-NL" dirty="0" smtClean="0"/>
              <a:t>ptillen van de onderkaak en bewegen naar de ‘actieve’ zijde</a:t>
            </a:r>
          </a:p>
          <a:p>
            <a:pPr marL="0" indent="0">
              <a:buNone/>
            </a:pPr>
            <a:r>
              <a:rPr lang="nl-NL" b="1" dirty="0" smtClean="0"/>
              <a:t>C.</a:t>
            </a:r>
            <a:r>
              <a:rPr lang="nl-NL" dirty="0" smtClean="0"/>
              <a:t> </a:t>
            </a:r>
            <a:r>
              <a:rPr lang="nl-NL" dirty="0"/>
              <a:t>O</a:t>
            </a:r>
            <a:r>
              <a:rPr lang="nl-NL" dirty="0" smtClean="0"/>
              <a:t>penen van de bek , bewegen van de onderkaak, ondersteund door de zwaartekracht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028" y="1482149"/>
            <a:ext cx="5987143" cy="449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3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8121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2.8 De skeletspieren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61167"/>
            <a:ext cx="4422587" cy="4763861"/>
          </a:xfrm>
        </p:spPr>
        <p:txBody>
          <a:bodyPr>
            <a:normAutofit/>
          </a:bodyPr>
          <a:lstStyle/>
          <a:p>
            <a:r>
              <a:rPr lang="nl-NL" b="1" dirty="0" smtClean="0"/>
              <a:t>Nekspieren</a:t>
            </a:r>
            <a:r>
              <a:rPr lang="nl-NL" dirty="0" smtClean="0"/>
              <a:t>; optillen en buigen van de kop en het bewegen van links naar rechts.</a:t>
            </a:r>
          </a:p>
          <a:p>
            <a:r>
              <a:rPr lang="nl-NL" b="1" dirty="0" smtClean="0"/>
              <a:t>Rugspieren</a:t>
            </a:r>
            <a:r>
              <a:rPr lang="nl-NL" dirty="0" smtClean="0"/>
              <a:t>; strekken en buigen van de rug.</a:t>
            </a:r>
          </a:p>
          <a:p>
            <a:r>
              <a:rPr lang="nl-NL" b="1" dirty="0" smtClean="0"/>
              <a:t>Borstspieren</a:t>
            </a:r>
            <a:r>
              <a:rPr lang="nl-NL" dirty="0" smtClean="0"/>
              <a:t>; bewegen van de voorpoten naar voren en achteren. Zorgen ook voor ademhaling.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229" y="1361168"/>
            <a:ext cx="6140183" cy="461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01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5</TotalTime>
  <Words>616</Words>
  <Application>Microsoft Office PowerPoint</Application>
  <PresentationFormat>Breedbeeld</PresentationFormat>
  <Paragraphs>120</Paragraphs>
  <Slides>12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Anatomie en fysiologie</vt:lpstr>
      <vt:lpstr>2.5 Spieren en pezen</vt:lpstr>
      <vt:lpstr>2.5 Spieren en pezen</vt:lpstr>
      <vt:lpstr>2.6 De botten van het skelet</vt:lpstr>
      <vt:lpstr>2.6 De botten van het skelet</vt:lpstr>
      <vt:lpstr>2.6 De botten van het skelet</vt:lpstr>
      <vt:lpstr>2.6 De botten van het skelet</vt:lpstr>
      <vt:lpstr>2.8 De skeletspieren</vt:lpstr>
      <vt:lpstr>2.8 De skeletspieren</vt:lpstr>
      <vt:lpstr>2.8 De skeletspieren</vt:lpstr>
      <vt:lpstr>2.8 De skeletspieren</vt:lpstr>
      <vt:lpstr>2.8 De skeletspieren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46</cp:revision>
  <dcterms:created xsi:type="dcterms:W3CDTF">2018-01-29T13:04:35Z</dcterms:created>
  <dcterms:modified xsi:type="dcterms:W3CDTF">2019-06-17T07:42:19Z</dcterms:modified>
</cp:coreProperties>
</file>