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4"/>
  </p:notesMasterIdLst>
  <p:sldIdLst>
    <p:sldId id="256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9609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2349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1447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37275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53772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64398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9097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67415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6644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680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96173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696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895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6998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2483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1764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483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6353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9013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1-5-2018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Anatomie en fysiologie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hormoonhuishouding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10.3 De hypothalamus en de hypofyse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Hormonen die door de hypofyse worden geproduceerd:</a:t>
            </a:r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130897"/>
              </p:ext>
            </p:extLst>
          </p:nvPr>
        </p:nvGraphicFramePr>
        <p:xfrm>
          <a:off x="478972" y="2418713"/>
          <a:ext cx="11581660" cy="4426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6059">
                  <a:extLst>
                    <a:ext uri="{9D8B030D-6E8A-4147-A177-3AD203B41FA5}">
                      <a16:colId xmlns:a16="http://schemas.microsoft.com/office/drawing/2014/main" val="354070452"/>
                    </a:ext>
                  </a:extLst>
                </a:gridCol>
                <a:gridCol w="2585106">
                  <a:extLst>
                    <a:ext uri="{9D8B030D-6E8A-4147-A177-3AD203B41FA5}">
                      <a16:colId xmlns:a16="http://schemas.microsoft.com/office/drawing/2014/main" val="67565529"/>
                    </a:ext>
                  </a:extLst>
                </a:gridCol>
                <a:gridCol w="6200495">
                  <a:extLst>
                    <a:ext uri="{9D8B030D-6E8A-4147-A177-3AD203B41FA5}">
                      <a16:colId xmlns:a16="http://schemas.microsoft.com/office/drawing/2014/main" val="3721403628"/>
                    </a:ext>
                  </a:extLst>
                </a:gridCol>
              </a:tblGrid>
              <a:tr h="542371"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Hormoon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Doelorgaan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Functie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442422"/>
                  </a:ext>
                </a:extLst>
              </a:tr>
              <a:tr h="542371"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Groeihormoon (GH)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Hele lichaam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Stimuleert groei</a:t>
                      </a:r>
                      <a:r>
                        <a:rPr lang="nl-NL" sz="2400" baseline="0" dirty="0" smtClean="0">
                          <a:latin typeface="Avenir Book"/>
                        </a:rPr>
                        <a:t> door toename van eiwitproductie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138660"/>
                  </a:ext>
                </a:extLst>
              </a:tr>
              <a:tr h="936148">
                <a:tc>
                  <a:txBody>
                    <a:bodyPr/>
                    <a:lstStyle/>
                    <a:p>
                      <a:r>
                        <a:rPr lang="nl-NL" sz="2400" dirty="0" err="1" smtClean="0">
                          <a:latin typeface="Avenir Book"/>
                        </a:rPr>
                        <a:t>Bijnierstimulerend</a:t>
                      </a:r>
                      <a:r>
                        <a:rPr lang="nl-NL" sz="2400" dirty="0" smtClean="0">
                          <a:latin typeface="Avenir Book"/>
                        </a:rPr>
                        <a:t> hormoon (ACTH)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Bijnieren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Produceert de corticosteroïden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710964"/>
                  </a:ext>
                </a:extLst>
              </a:tr>
              <a:tr h="936148"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Schildklier- stimulerend hormoon (TSH)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Schildklier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Controleert de stofwisseling door de afgifte van schildklierhormoon (thyroxine)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179403"/>
                  </a:ext>
                </a:extLst>
              </a:tr>
              <a:tr h="936148"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Follikelstimulerend hormoon (FSH)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Eierstokken en testikels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venir Book"/>
                        </a:rPr>
                        <a:t>Stimuleert de vorming en de productie van follikels en zaadcellen</a:t>
                      </a:r>
                      <a:endParaRPr lang="nl-NL" sz="24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924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0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10.3 De hypothalamus en de hypofyse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7695781"/>
              </p:ext>
            </p:extLst>
          </p:nvPr>
        </p:nvGraphicFramePr>
        <p:xfrm>
          <a:off x="435429" y="1825625"/>
          <a:ext cx="11386458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9257">
                  <a:extLst>
                    <a:ext uri="{9D8B030D-6E8A-4147-A177-3AD203B41FA5}">
                      <a16:colId xmlns:a16="http://schemas.microsoft.com/office/drawing/2014/main" val="4213025003"/>
                    </a:ext>
                  </a:extLst>
                </a:gridCol>
                <a:gridCol w="3178628">
                  <a:extLst>
                    <a:ext uri="{9D8B030D-6E8A-4147-A177-3AD203B41FA5}">
                      <a16:colId xmlns:a16="http://schemas.microsoft.com/office/drawing/2014/main" val="3980637390"/>
                    </a:ext>
                  </a:extLst>
                </a:gridCol>
                <a:gridCol w="4898573">
                  <a:extLst>
                    <a:ext uri="{9D8B030D-6E8A-4147-A177-3AD203B41FA5}">
                      <a16:colId xmlns:a16="http://schemas.microsoft.com/office/drawing/2014/main" val="5194671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Hormoon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Doelorgaan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Functie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4043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err="1" smtClean="0">
                          <a:latin typeface="Avenir Book"/>
                        </a:rPr>
                        <a:t>Luteotroop</a:t>
                      </a:r>
                      <a:r>
                        <a:rPr lang="nl-NL" sz="2000" dirty="0" smtClean="0">
                          <a:latin typeface="Avenir Book"/>
                        </a:rPr>
                        <a:t> hormoon</a:t>
                      </a:r>
                      <a:r>
                        <a:rPr lang="nl-NL" sz="2000" baseline="0" dirty="0" smtClean="0">
                          <a:latin typeface="Avenir Book"/>
                        </a:rPr>
                        <a:t> (LH)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Eierstokken en testikels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Stimuleert de rijping</a:t>
                      </a:r>
                      <a:r>
                        <a:rPr lang="nl-NL" sz="2000" baseline="0" dirty="0" smtClean="0">
                          <a:latin typeface="Avenir Book"/>
                        </a:rPr>
                        <a:t> en productie van follikels en zaadcellen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650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Prolactine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Melkklieren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Stimuleert</a:t>
                      </a:r>
                      <a:r>
                        <a:rPr lang="nl-NL" sz="2000" baseline="0" dirty="0" smtClean="0">
                          <a:latin typeface="Avenir Book"/>
                        </a:rPr>
                        <a:t> de ontwikkeling van melkklieren en de productie van melk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672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Antidiuretisch hormoon (ADH of vasopressine)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Nieren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Vermindert de urineproductie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87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Oxytocine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Baarmoeder en melkklieren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Stimuleert de spieren van de baarmoeder tot samentrekken en de melkklieren tot de afgifte van melk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7465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868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10.4 Schildklieren en bijschildklieren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Schildklieren</a:t>
            </a:r>
          </a:p>
          <a:p>
            <a:r>
              <a:rPr lang="nl-NL" dirty="0" smtClean="0"/>
              <a:t>Liggen links en rechts tegen de luchtpijp, iets onder het strottenhoofd.</a:t>
            </a:r>
          </a:p>
          <a:p>
            <a:r>
              <a:rPr lang="nl-NL" dirty="0" smtClean="0"/>
              <a:t>Maken onder invloed van TSH twee hormonen:</a:t>
            </a:r>
          </a:p>
          <a:p>
            <a:pPr lvl="1"/>
            <a:r>
              <a:rPr lang="nl-NL" dirty="0" smtClean="0"/>
              <a:t>T3 en T4</a:t>
            </a:r>
          </a:p>
          <a:p>
            <a:pPr lvl="1"/>
            <a:r>
              <a:rPr lang="nl-NL" dirty="0" smtClean="0"/>
              <a:t>Zetten cellen aan tot snellere stofwisseling</a:t>
            </a:r>
          </a:p>
          <a:p>
            <a:pPr lvl="1"/>
            <a:r>
              <a:rPr lang="nl-NL" dirty="0" smtClean="0"/>
              <a:t>Maken cellen gevoeliger voor andere hormonen</a:t>
            </a:r>
          </a:p>
          <a:p>
            <a:r>
              <a:rPr lang="nl-NL" dirty="0" smtClean="0"/>
              <a:t>Produceert hormoon calcitonine</a:t>
            </a:r>
          </a:p>
          <a:p>
            <a:pPr lvl="1"/>
            <a:r>
              <a:rPr lang="nl-NL" dirty="0" smtClean="0"/>
              <a:t>Zorgt voor daling van dit calciumgehalte in het bloed</a:t>
            </a:r>
          </a:p>
          <a:p>
            <a:pPr lvl="1"/>
            <a:r>
              <a:rPr lang="nl-NL" dirty="0" smtClean="0"/>
              <a:t>Staat niet onder invloed van hypofyse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05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10.4 Schildklieren en bijschildklieren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Bijschildklieren</a:t>
            </a:r>
          </a:p>
          <a:p>
            <a:r>
              <a:rPr lang="nl-NL" dirty="0" smtClean="0"/>
              <a:t>Liggen tegen de schildklieren aan</a:t>
            </a:r>
          </a:p>
          <a:p>
            <a:r>
              <a:rPr lang="nl-NL" dirty="0" smtClean="0"/>
              <a:t>Maken </a:t>
            </a:r>
            <a:r>
              <a:rPr lang="nl-NL" dirty="0" err="1" smtClean="0"/>
              <a:t>paraathormoon</a:t>
            </a:r>
            <a:r>
              <a:rPr lang="nl-NL" dirty="0" smtClean="0"/>
              <a:t> (PTH) onder invloed van calciumgehalte in bloed</a:t>
            </a:r>
          </a:p>
          <a:p>
            <a:r>
              <a:rPr lang="nl-NL" dirty="0" smtClean="0"/>
              <a:t>Werkt tegengesteld aan calcitonine uit de schildklier</a:t>
            </a:r>
          </a:p>
          <a:p>
            <a:r>
              <a:rPr lang="nl-NL" dirty="0" smtClean="0"/>
              <a:t>Verhoogt de calciumspiegel door het vrijmaken van calcium uit botten</a:t>
            </a:r>
          </a:p>
          <a:p>
            <a:r>
              <a:rPr lang="nl-NL" dirty="0" smtClean="0"/>
              <a:t>Stimuleert de opname van calcium uit de darmen van vitamine D</a:t>
            </a:r>
          </a:p>
          <a:p>
            <a:r>
              <a:rPr lang="nl-NL" dirty="0" smtClean="0"/>
              <a:t>Stimuleert nieren tot het terugwinnen van calcium uit de urine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50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10.5 Nieren en bijnieren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Nieren</a:t>
            </a:r>
          </a:p>
          <a:p>
            <a:r>
              <a:rPr lang="nl-NL" dirty="0" smtClean="0"/>
              <a:t>Produceert </a:t>
            </a:r>
            <a:r>
              <a:rPr lang="nl-NL" dirty="0" err="1" smtClean="0">
                <a:latin typeface="Avenir Book"/>
              </a:rPr>
              <a:t>erythropo</a:t>
            </a:r>
            <a:r>
              <a:rPr lang="nl-NL" dirty="0" err="1" smtClean="0">
                <a:latin typeface="Avenir Book"/>
                <a:cs typeface="Times New Roman" panose="02020603050405020304" pitchFamily="18" charset="0"/>
              </a:rPr>
              <a:t>ëtine</a:t>
            </a:r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 (epo)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Zet beenmerg aan tot het maken van rode bloedcellen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Gebeurt onder invloed van zuurstofconcentratie in het bloed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Gebrek aan epo leidt tot bloedarmoede</a:t>
            </a:r>
          </a:p>
          <a:p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Produceert renine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Houdt bloeddruk en hoeveelheid natrium in het bloed constant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Zet eiwit in het bloed om in een actieve vorm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Eiwit activeert bijnieren om </a:t>
            </a:r>
            <a:r>
              <a:rPr lang="nl-NL" dirty="0" err="1" smtClean="0">
                <a:latin typeface="Avenir Book"/>
                <a:cs typeface="Times New Roman" panose="02020603050405020304" pitchFamily="18" charset="0"/>
              </a:rPr>
              <a:t>aldosteron</a:t>
            </a:r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 af te scheiden</a:t>
            </a:r>
          </a:p>
          <a:p>
            <a:pPr lvl="1"/>
            <a:endParaRPr lang="nl-NL" dirty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6624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10.5 Nieren en bijnieren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Bijnieren</a:t>
            </a:r>
          </a:p>
          <a:p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Liggen tegen de nieren</a:t>
            </a:r>
          </a:p>
          <a:p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Bestaan uit </a:t>
            </a:r>
            <a:r>
              <a:rPr lang="nl-NL" b="1" dirty="0" smtClean="0">
                <a:latin typeface="Avenir Book"/>
                <a:cs typeface="Times New Roman" panose="02020603050405020304" pitchFamily="18" charset="0"/>
              </a:rPr>
              <a:t>schors</a:t>
            </a:r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 en </a:t>
            </a:r>
            <a:r>
              <a:rPr lang="nl-NL" b="1" dirty="0" smtClean="0">
                <a:latin typeface="Avenir Book"/>
                <a:cs typeface="Times New Roman" panose="02020603050405020304" pitchFamily="18" charset="0"/>
              </a:rPr>
              <a:t>merg</a:t>
            </a:r>
          </a:p>
          <a:p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Bijnierschors bestaat uit drie lagen. Iedere laag produceert andere hormonen. </a:t>
            </a:r>
          </a:p>
          <a:p>
            <a:pPr lvl="1"/>
            <a:r>
              <a:rPr lang="nl-NL" dirty="0" err="1" smtClean="0">
                <a:latin typeface="Avenir Book"/>
                <a:cs typeface="Times New Roman" panose="02020603050405020304" pitchFamily="18" charset="0"/>
              </a:rPr>
              <a:t>Aldosteron</a:t>
            </a:r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: verhoogt bloeddruk, meer natrium vasthouden in nieren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Cortisol: aanmaak en opname van glucose, remming </a:t>
            </a:r>
            <a:r>
              <a:rPr lang="nl-NL" dirty="0" err="1" smtClean="0">
                <a:latin typeface="Avenir Book"/>
                <a:cs typeface="Times New Roman" panose="02020603050405020304" pitchFamily="18" charset="0"/>
              </a:rPr>
              <a:t>immunsysteem</a:t>
            </a:r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 en verlaging weerstand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Voorlopers van geslachtshormonen</a:t>
            </a:r>
          </a:p>
          <a:p>
            <a:pPr lvl="1"/>
            <a:endParaRPr lang="nl-NL" dirty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37758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10.5 Nieren en bijnieren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Bijniermerg</a:t>
            </a:r>
          </a:p>
          <a:p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Scheidt adrenaline en noradrenaline uit</a:t>
            </a:r>
          </a:p>
          <a:p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Prikkeling zenuwen uit het sympathisch zenuwstelsel en door ACTH</a:t>
            </a:r>
          </a:p>
          <a:p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Maken lichaam klaar voor actie 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Hartslag omhoog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Grotere bloedtoevoer naar skeletspieren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Ademhaling dieper en sneller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Minder bloed naar darmen en de huid</a:t>
            </a:r>
          </a:p>
          <a:p>
            <a:pPr lvl="1"/>
            <a:r>
              <a:rPr lang="nl-NL" dirty="0" smtClean="0">
                <a:latin typeface="Avenir Book"/>
                <a:cs typeface="Times New Roman" panose="02020603050405020304" pitchFamily="18" charset="0"/>
              </a:rPr>
              <a:t>Glucose uit lever</a:t>
            </a:r>
          </a:p>
          <a:p>
            <a:pPr lvl="1"/>
            <a:endParaRPr lang="nl-NL" dirty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20176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10.7 Geslachtsklieren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>
                <a:latin typeface="Avenir Book"/>
              </a:rPr>
              <a:t>Eierstokken</a:t>
            </a:r>
          </a:p>
          <a:p>
            <a:r>
              <a:rPr lang="nl-NL" dirty="0" smtClean="0">
                <a:latin typeface="Avenir Book"/>
              </a:rPr>
              <a:t>Onder invloed van FSH wordt oestrogeen geproduceerd</a:t>
            </a:r>
          </a:p>
          <a:p>
            <a:r>
              <a:rPr lang="nl-NL" dirty="0" smtClean="0">
                <a:latin typeface="Avenir Book"/>
              </a:rPr>
              <a:t>Onder invloed van LH wordt progesteron geproduceerd</a:t>
            </a:r>
          </a:p>
          <a:p>
            <a:pPr marL="0" indent="0">
              <a:buNone/>
            </a:pPr>
            <a:r>
              <a:rPr lang="nl-NL" b="1" dirty="0" smtClean="0">
                <a:latin typeface="Avenir Book"/>
              </a:rPr>
              <a:t>Zaadballen</a:t>
            </a:r>
          </a:p>
          <a:p>
            <a:r>
              <a:rPr lang="nl-NL" dirty="0">
                <a:latin typeface="Avenir Book"/>
              </a:rPr>
              <a:t>Onder invloed van FSH wordt oestrogeen geproduceerd</a:t>
            </a:r>
          </a:p>
          <a:p>
            <a:r>
              <a:rPr lang="nl-NL" dirty="0">
                <a:latin typeface="Avenir Book"/>
              </a:rPr>
              <a:t>Onder invloed van LH wordt </a:t>
            </a:r>
            <a:r>
              <a:rPr lang="nl-NL" dirty="0" smtClean="0">
                <a:latin typeface="Avenir Book"/>
              </a:rPr>
              <a:t>testosteron geproduceerd</a:t>
            </a:r>
          </a:p>
          <a:p>
            <a:pPr lvl="1"/>
            <a:r>
              <a:rPr lang="nl-NL" dirty="0" smtClean="0">
                <a:latin typeface="Avenir Book"/>
              </a:rPr>
              <a:t>Zorgt voor mannelijke lichaamsbouw en beharing</a:t>
            </a:r>
            <a:endParaRPr lang="nl-NL" dirty="0">
              <a:latin typeface="Avenir Book"/>
            </a:endParaRPr>
          </a:p>
          <a:p>
            <a:endParaRPr lang="nl-NL" dirty="0" smtClean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9472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10.8 Weefselhormonen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latin typeface="Avenir Book"/>
              </a:rPr>
              <a:t>Een aantal hormonen worden door cellen in andere weefsels en organen geproduceerd. </a:t>
            </a:r>
          </a:p>
          <a:p>
            <a:pPr marL="0" indent="0">
              <a:buNone/>
            </a:pPr>
            <a:r>
              <a:rPr lang="nl-NL" dirty="0" smtClean="0">
                <a:latin typeface="Avenir Book"/>
              </a:rPr>
              <a:t>Vooral spijsvertering wordt beïnvloed door weefselhormonen.</a:t>
            </a:r>
          </a:p>
          <a:p>
            <a:r>
              <a:rPr lang="nl-NL" dirty="0" err="1" smtClean="0">
                <a:latin typeface="Avenir Book"/>
              </a:rPr>
              <a:t>Gastrine</a:t>
            </a:r>
            <a:r>
              <a:rPr lang="nl-NL" dirty="0" smtClean="0">
                <a:latin typeface="Avenir Book"/>
              </a:rPr>
              <a:t>: zet maag aan tot productie van maagsap</a:t>
            </a:r>
          </a:p>
          <a:p>
            <a:r>
              <a:rPr lang="nl-NL" dirty="0" err="1" smtClean="0">
                <a:latin typeface="Avenir Book"/>
              </a:rPr>
              <a:t>Secretine</a:t>
            </a:r>
            <a:r>
              <a:rPr lang="nl-NL" dirty="0" smtClean="0">
                <a:latin typeface="Avenir Book"/>
              </a:rPr>
              <a:t>: neutraliseert zure maaginhoud net na de maag</a:t>
            </a:r>
          </a:p>
          <a:p>
            <a:r>
              <a:rPr lang="nl-NL" dirty="0" err="1" smtClean="0">
                <a:latin typeface="Avenir Book"/>
              </a:rPr>
              <a:t>Cholecystokinine</a:t>
            </a:r>
            <a:r>
              <a:rPr lang="nl-NL" dirty="0" smtClean="0">
                <a:latin typeface="Avenir Book"/>
              </a:rPr>
              <a:t>: stimuleert de afgifte van verteringsenzymen door de alvleesklier en de afgifte van gal door galblaas</a:t>
            </a:r>
          </a:p>
          <a:p>
            <a:r>
              <a:rPr lang="nl-NL" dirty="0" smtClean="0">
                <a:latin typeface="Avenir Book"/>
              </a:rPr>
              <a:t>Histamine: zorgt voor betere doorbloeding en voor betere doorlaatbaarheid voor witte bloedcellen</a:t>
            </a:r>
            <a:endParaRPr lang="nl-NL" dirty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74619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10.9 Afwijkingen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Avenir Book"/>
              </a:rPr>
              <a:t>Krampen</a:t>
            </a:r>
          </a:p>
          <a:p>
            <a:pPr lvl="1"/>
            <a:r>
              <a:rPr lang="nl-NL" dirty="0" smtClean="0">
                <a:latin typeface="Avenir Book"/>
              </a:rPr>
              <a:t>Een te lage calciumspiegel kan tetanie oftewel eclampsie veroorzaken.</a:t>
            </a:r>
          </a:p>
          <a:p>
            <a:pPr lvl="2"/>
            <a:r>
              <a:rPr lang="nl-NL" dirty="0" smtClean="0">
                <a:latin typeface="Avenir Book"/>
              </a:rPr>
              <a:t>Kan optreden bij teven van kleine hondenrassen vlak voor of na bevalling.</a:t>
            </a:r>
          </a:p>
          <a:p>
            <a:pPr lvl="1"/>
            <a:r>
              <a:rPr lang="nl-NL" dirty="0" smtClean="0">
                <a:latin typeface="Avenir Book"/>
              </a:rPr>
              <a:t>Een te hoog gehalte zorgt voor spierzwakte, trage hartslag en braken.</a:t>
            </a:r>
          </a:p>
          <a:p>
            <a:r>
              <a:rPr lang="nl-NL" dirty="0" smtClean="0">
                <a:latin typeface="Avenir Book"/>
              </a:rPr>
              <a:t>Veel plassen/veel drinken</a:t>
            </a:r>
          </a:p>
          <a:p>
            <a:pPr lvl="1"/>
            <a:r>
              <a:rPr lang="nl-NL" dirty="0" smtClean="0">
                <a:latin typeface="Avenir Book"/>
              </a:rPr>
              <a:t>Te snel werkende schildklier, te veel bijnierschorshormoon of suikerziekte</a:t>
            </a:r>
          </a:p>
          <a:p>
            <a:endParaRPr lang="nl-NL" dirty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78586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10. </a:t>
            </a:r>
            <a:r>
              <a:rPr lang="nl-NL" dirty="0"/>
              <a:t>De </a:t>
            </a:r>
            <a:r>
              <a:rPr lang="nl-NL" dirty="0" smtClean="0"/>
              <a:t>hormoonhuishouding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Hormonen</a:t>
            </a:r>
          </a:p>
          <a:p>
            <a:r>
              <a:rPr lang="nl-NL" dirty="0" smtClean="0"/>
              <a:t>De hypothalamus en de hypofyse</a:t>
            </a:r>
          </a:p>
          <a:p>
            <a:r>
              <a:rPr lang="nl-NL" dirty="0" smtClean="0"/>
              <a:t>Schildklieren en bijschildklieren</a:t>
            </a:r>
          </a:p>
          <a:p>
            <a:r>
              <a:rPr lang="nl-NL" dirty="0" smtClean="0"/>
              <a:t>Nieren en bijnieren</a:t>
            </a:r>
          </a:p>
          <a:p>
            <a:r>
              <a:rPr lang="nl-NL" dirty="0" smtClean="0"/>
              <a:t>De alvleesklier</a:t>
            </a:r>
          </a:p>
          <a:p>
            <a:r>
              <a:rPr lang="nl-NL" dirty="0" smtClean="0"/>
              <a:t>Geslachtsklieren</a:t>
            </a:r>
          </a:p>
          <a:p>
            <a:r>
              <a:rPr lang="nl-NL" dirty="0" smtClean="0"/>
              <a:t>Weefselhormonen </a:t>
            </a:r>
          </a:p>
          <a:p>
            <a:r>
              <a:rPr lang="nl-NL" dirty="0" smtClean="0"/>
              <a:t>Afwijkingen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nl-NL" dirty="0"/>
              <a:t>De hormoonhuishouding</a:t>
            </a:r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10.9 Afwijkingen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Avenir Book"/>
              </a:rPr>
              <a:t>Hormonale kaalheid</a:t>
            </a:r>
          </a:p>
          <a:p>
            <a:pPr lvl="1"/>
            <a:r>
              <a:rPr lang="nl-NL" dirty="0" smtClean="0">
                <a:latin typeface="Avenir Book"/>
              </a:rPr>
              <a:t>Symmetrie</a:t>
            </a:r>
          </a:p>
          <a:p>
            <a:pPr lvl="1"/>
            <a:r>
              <a:rPr lang="nl-NL" dirty="0" smtClean="0">
                <a:latin typeface="Avenir Book"/>
              </a:rPr>
              <a:t>Geen jeuk</a:t>
            </a:r>
          </a:p>
          <a:p>
            <a:pPr lvl="1"/>
            <a:r>
              <a:rPr lang="nl-NL" dirty="0" smtClean="0">
                <a:latin typeface="Avenir Book"/>
              </a:rPr>
              <a:t>Mogelijk traag werkende schildklier of hoge productie van geslachtshormonen of hormonen in de bijnierschors</a:t>
            </a:r>
          </a:p>
          <a:p>
            <a:endParaRPr lang="nl-NL" dirty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31904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10.10 Opdracht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latin typeface="Avenir Book"/>
              </a:rPr>
              <a:t>Maak voor de hormoonklieren die elkaar beïnvloeden een </a:t>
            </a:r>
            <a:r>
              <a:rPr lang="nl-NL" smtClean="0">
                <a:latin typeface="Avenir Book"/>
              </a:rPr>
              <a:t>schema:</a:t>
            </a:r>
          </a:p>
          <a:p>
            <a:pPr marL="0" indent="0">
              <a:buNone/>
            </a:pPr>
            <a:endParaRPr lang="nl-NL" dirty="0" smtClean="0">
              <a:latin typeface="Avenir Book"/>
            </a:endParaRPr>
          </a:p>
          <a:p>
            <a:pPr marL="0" indent="0">
              <a:buNone/>
            </a:pPr>
            <a:r>
              <a:rPr lang="nl-NL" dirty="0">
                <a:latin typeface="Avenir Book"/>
              </a:rPr>
              <a:t>	</a:t>
            </a:r>
            <a:r>
              <a:rPr lang="nl-NL" dirty="0" smtClean="0">
                <a:latin typeface="Avenir Book"/>
              </a:rPr>
              <a:t>hormoonklier …. beïnvloedt hormoonklier…. met behulp 	van hormoon…. met als resultaat…. </a:t>
            </a:r>
          </a:p>
          <a:p>
            <a:pPr marL="0" indent="0">
              <a:buNone/>
            </a:pPr>
            <a:endParaRPr lang="nl-NL" dirty="0">
              <a:latin typeface="Avenir Book"/>
            </a:endParaRPr>
          </a:p>
          <a:p>
            <a:pPr marL="0" indent="0">
              <a:buNone/>
            </a:pPr>
            <a:r>
              <a:rPr lang="nl-NL" dirty="0" smtClean="0">
                <a:latin typeface="Avenir Book"/>
              </a:rPr>
              <a:t>Vergelijk jouw schema met dat van een studiegenoot</a:t>
            </a:r>
            <a:endParaRPr lang="nl-NL" dirty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20532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10.1 Oriëntatie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171" y="1642604"/>
            <a:ext cx="3461657" cy="4713746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</p:spTree>
    <p:extLst>
      <p:ext uri="{BB962C8B-B14F-4D97-AF65-F5344CB8AC3E}">
        <p14:creationId xmlns:p14="http://schemas.microsoft.com/office/powerpoint/2010/main" val="100492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10.2 Hormonen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Endocriene klieren</a:t>
            </a:r>
          </a:p>
          <a:p>
            <a:r>
              <a:rPr lang="nl-NL" dirty="0" smtClean="0"/>
              <a:t>Een hormoon is een stof die via het bloed informatie overbrengt van de ene plek in het lichaam naar een andere plek. </a:t>
            </a:r>
          </a:p>
          <a:p>
            <a:r>
              <a:rPr lang="nl-NL" dirty="0" smtClean="0"/>
              <a:t>Hormoonproductie door endocriene klieren met inwendige afscheiding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10.2 Hormonen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De belangrijkste hormoonklieren zijn:</a:t>
            </a:r>
          </a:p>
          <a:p>
            <a:r>
              <a:rPr lang="nl-NL" dirty="0" smtClean="0"/>
              <a:t>Hypothalamus</a:t>
            </a:r>
          </a:p>
          <a:p>
            <a:r>
              <a:rPr lang="nl-NL" dirty="0" smtClean="0"/>
              <a:t>Hypofyse</a:t>
            </a:r>
          </a:p>
          <a:p>
            <a:r>
              <a:rPr lang="nl-NL" dirty="0" smtClean="0"/>
              <a:t>Schildklieren</a:t>
            </a:r>
          </a:p>
          <a:p>
            <a:r>
              <a:rPr lang="nl-NL" dirty="0" smtClean="0"/>
              <a:t>Bijschildklieren</a:t>
            </a:r>
          </a:p>
          <a:p>
            <a:r>
              <a:rPr lang="nl-NL" dirty="0" smtClean="0"/>
              <a:t>Nieren</a:t>
            </a:r>
          </a:p>
          <a:p>
            <a:r>
              <a:rPr lang="nl-NL" dirty="0" smtClean="0"/>
              <a:t>Bijnieren</a:t>
            </a:r>
          </a:p>
          <a:p>
            <a:r>
              <a:rPr lang="nl-NL" dirty="0" smtClean="0"/>
              <a:t>Alvleesklier</a:t>
            </a:r>
          </a:p>
          <a:p>
            <a:r>
              <a:rPr lang="nl-NL" dirty="0" smtClean="0"/>
              <a:t>Geslachtsklieren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785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10.2 Hormonen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Regelsysteem</a:t>
            </a:r>
          </a:p>
          <a:p>
            <a:r>
              <a:rPr lang="nl-NL" dirty="0" smtClean="0"/>
              <a:t>In </a:t>
            </a:r>
            <a:r>
              <a:rPr lang="nl-NL" dirty="0"/>
              <a:t>de hormoonklieren wordt de hoeveelheid van een bepaalde stof in het bloed gemeten.</a:t>
            </a:r>
          </a:p>
          <a:p>
            <a:r>
              <a:rPr lang="nl-NL" dirty="0"/>
              <a:t>Wijkt dit af van de constante, dan produceert de hormoonklier het hormoon.</a:t>
            </a:r>
          </a:p>
          <a:p>
            <a:r>
              <a:rPr lang="nl-NL" dirty="0"/>
              <a:t>Hormoon verhoogt of verlaagt de gehaltes van deze stof in het bloed.</a:t>
            </a:r>
          </a:p>
          <a:p>
            <a:r>
              <a:rPr lang="nl-NL" dirty="0"/>
              <a:t>Wordt weer gemeten. Bij goed, wordt er minder hormoon geproduceerd.</a:t>
            </a:r>
          </a:p>
        </p:txBody>
      </p:sp>
    </p:spTree>
    <p:extLst>
      <p:ext uri="{BB962C8B-B14F-4D97-AF65-F5344CB8AC3E}">
        <p14:creationId xmlns:p14="http://schemas.microsoft.com/office/powerpoint/2010/main" val="15723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10.3 De hypothalamus en de hypofyse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Hypothalamus</a:t>
            </a:r>
          </a:p>
          <a:p>
            <a:r>
              <a:rPr lang="nl-NL" dirty="0" smtClean="0"/>
              <a:t>Bestaat uit zenuwcellen</a:t>
            </a:r>
          </a:p>
          <a:p>
            <a:r>
              <a:rPr lang="nl-NL" dirty="0" smtClean="0"/>
              <a:t>In onderste deel van de hersenstam</a:t>
            </a:r>
            <a:endParaRPr lang="nl-NL" dirty="0"/>
          </a:p>
          <a:p>
            <a:r>
              <a:rPr lang="nl-NL" dirty="0" smtClean="0"/>
              <a:t>Controlecentrum van de hormoonklieren en de verbinding tussen het zenuwstelsel en de hormoonklieren</a:t>
            </a:r>
          </a:p>
          <a:p>
            <a:r>
              <a:rPr lang="nl-NL" dirty="0" smtClean="0"/>
              <a:t>Continue meting van hormoonspiegels in het bloed</a:t>
            </a:r>
          </a:p>
          <a:p>
            <a:r>
              <a:rPr lang="nl-NL" dirty="0" smtClean="0"/>
              <a:t>Bijsturing met afgiftehormonen</a:t>
            </a:r>
          </a:p>
        </p:txBody>
      </p:sp>
    </p:spTree>
    <p:extLst>
      <p:ext uri="{BB962C8B-B14F-4D97-AF65-F5344CB8AC3E}">
        <p14:creationId xmlns:p14="http://schemas.microsoft.com/office/powerpoint/2010/main" val="353578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10.3 De hypothalamus en de hypofyse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Hypofyse</a:t>
            </a:r>
          </a:p>
          <a:p>
            <a:r>
              <a:rPr lang="nl-NL" dirty="0" smtClean="0"/>
              <a:t>Ligt tegen hypothalamus aan</a:t>
            </a:r>
          </a:p>
          <a:p>
            <a:r>
              <a:rPr lang="nl-NL" dirty="0" smtClean="0"/>
              <a:t>Twee delen:</a:t>
            </a:r>
          </a:p>
          <a:p>
            <a:pPr lvl="1"/>
            <a:r>
              <a:rPr lang="nl-NL" dirty="0" smtClean="0"/>
              <a:t>Voorkwab: ontvangt bevelen van hypothalamus via het bloed</a:t>
            </a:r>
          </a:p>
          <a:p>
            <a:pPr lvl="1"/>
            <a:r>
              <a:rPr lang="nl-NL" dirty="0" smtClean="0"/>
              <a:t>Achterkwab: verbinding hypothalamus via zenuwen</a:t>
            </a:r>
          </a:p>
        </p:txBody>
      </p:sp>
    </p:spTree>
    <p:extLst>
      <p:ext uri="{BB962C8B-B14F-4D97-AF65-F5344CB8AC3E}">
        <p14:creationId xmlns:p14="http://schemas.microsoft.com/office/powerpoint/2010/main" val="264176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10.3 De hypothalamus en de hypofyse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De hormoonhuishouding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Hypofyse</a:t>
            </a:r>
          </a:p>
          <a:p>
            <a:r>
              <a:rPr lang="nl-NL" dirty="0" smtClean="0"/>
              <a:t>Ligt tegen hypothalamus aan</a:t>
            </a:r>
          </a:p>
          <a:p>
            <a:r>
              <a:rPr lang="nl-NL" dirty="0" smtClean="0"/>
              <a:t>Twee delen:</a:t>
            </a:r>
          </a:p>
          <a:p>
            <a:pPr lvl="1"/>
            <a:r>
              <a:rPr lang="nl-NL" dirty="0" smtClean="0"/>
              <a:t>Voorkwab: ontvangt bevelen van hypothalamus via het bloed</a:t>
            </a:r>
          </a:p>
          <a:p>
            <a:pPr lvl="1"/>
            <a:r>
              <a:rPr lang="nl-NL" dirty="0" smtClean="0"/>
              <a:t>Achterkwab: verbinding hypothalamus via zenuwen</a:t>
            </a:r>
          </a:p>
        </p:txBody>
      </p:sp>
    </p:spTree>
    <p:extLst>
      <p:ext uri="{BB962C8B-B14F-4D97-AF65-F5344CB8AC3E}">
        <p14:creationId xmlns:p14="http://schemas.microsoft.com/office/powerpoint/2010/main" val="306108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1016</TotalTime>
  <Words>965</Words>
  <Application>Microsoft Office PowerPoint</Application>
  <PresentationFormat>Breedbeeld</PresentationFormat>
  <Paragraphs>224</Paragraphs>
  <Slides>21</Slides>
  <Notes>21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21</vt:i4>
      </vt:variant>
    </vt:vector>
  </HeadingPairs>
  <TitlesOfParts>
    <vt:vector size="30" baseType="lpstr">
      <vt:lpstr>Arial</vt:lpstr>
      <vt:lpstr>Avenir Book</vt:lpstr>
      <vt:lpstr>Calibri</vt:lpstr>
      <vt:lpstr>Calibri Light</vt:lpstr>
      <vt:lpstr>DIN Condensed</vt:lpstr>
      <vt:lpstr>Times New Roman</vt:lpstr>
      <vt:lpstr>Wingdings</vt:lpstr>
      <vt:lpstr>Office-thema</vt:lpstr>
      <vt:lpstr>Aangepast ontwerp</vt:lpstr>
      <vt:lpstr>Anatomie en fysiologie</vt:lpstr>
      <vt:lpstr>10. De hormoonhuishouding</vt:lpstr>
      <vt:lpstr>10.1 Oriëntatie</vt:lpstr>
      <vt:lpstr>10.2 Hormonen</vt:lpstr>
      <vt:lpstr>10.2 Hormonen</vt:lpstr>
      <vt:lpstr>10.2 Hormonen</vt:lpstr>
      <vt:lpstr>10.3 De hypothalamus en de hypofyse</vt:lpstr>
      <vt:lpstr>10.3 De hypothalamus en de hypofyse</vt:lpstr>
      <vt:lpstr>10.3 De hypothalamus en de hypofyse</vt:lpstr>
      <vt:lpstr>10.3 De hypothalamus en de hypofyse</vt:lpstr>
      <vt:lpstr>10.3 De hypothalamus en de hypofyse</vt:lpstr>
      <vt:lpstr>10.4 Schildklieren en bijschildklieren</vt:lpstr>
      <vt:lpstr>10.4 Schildklieren en bijschildklieren</vt:lpstr>
      <vt:lpstr>10.5 Nieren en bijnieren</vt:lpstr>
      <vt:lpstr>10.5 Nieren en bijnieren</vt:lpstr>
      <vt:lpstr>10.5 Nieren en bijnieren</vt:lpstr>
      <vt:lpstr>10.7 Geslachtsklieren</vt:lpstr>
      <vt:lpstr>10.8 Weefselhormonen</vt:lpstr>
      <vt:lpstr>10.9 Afwijkingen</vt:lpstr>
      <vt:lpstr>10.9 Afwijkingen</vt:lpstr>
      <vt:lpstr>10.10 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40</cp:revision>
  <dcterms:created xsi:type="dcterms:W3CDTF">2018-01-29T13:04:35Z</dcterms:created>
  <dcterms:modified xsi:type="dcterms:W3CDTF">2018-05-01T09:14:13Z</dcterms:modified>
</cp:coreProperties>
</file>