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70" r:id="rId5"/>
    <p:sldId id="272" r:id="rId6"/>
    <p:sldId id="267" r:id="rId7"/>
    <p:sldId id="259" r:id="rId8"/>
    <p:sldId id="263" r:id="rId9"/>
    <p:sldId id="261" r:id="rId10"/>
    <p:sldId id="262" r:id="rId11"/>
    <p:sldId id="264" r:id="rId12"/>
    <p:sldId id="268" r:id="rId13"/>
    <p:sldId id="265" r:id="rId1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775DCB02-9BB8-47FD-8907-85C794F793BA}" styleName="Stijl, thema 1 - Accent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4" autoAdjust="0"/>
    <p:restoredTop sz="94660"/>
  </p:normalViewPr>
  <p:slideViewPr>
    <p:cSldViewPr snapToGrid="0">
      <p:cViewPr varScale="1">
        <p:scale>
          <a:sx n="90" d="100"/>
          <a:sy n="90" d="100"/>
        </p:scale>
        <p:origin x="57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C433DA7-7451-47B8-AD64-15813B1B35C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D5DDD6BC-30CA-42D1-AB79-43D19C9B3C0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0FFAE56-F510-48B8-B496-E98E2B24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7A6E628-3A3A-43C1-940A-DAD47A92C2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923BA76-AE8E-498C-9C7C-08B1721137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205422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00969D2-EF6D-4F54-8BF3-5D96CCF09F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4494C8EE-891E-4D0A-88E8-946F24DDEC4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0AF6CC7-E0AA-41A1-83FF-DBED0F12C5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C5BF48F-AB3F-4551-810F-A8061552BB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B945CBA-04F0-48BE-87C6-AE68D53F37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226279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EA06472A-B7D5-4081-AA4A-70DCA180661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ED61601D-0E1E-4083-B9F5-488BF2FCC36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670A177-9255-45D4-A24E-A356F53B09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40A654F-E884-467E-B5F5-681B089269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2C24CD4-D3A9-49A4-A915-5FBECEDB39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78882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AD22941-42EA-4F7A-98C8-C0CF27AAC4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7D7E408-38EE-4817-98C4-F7C442E439D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464D15E-AD47-428D-8843-525452A718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839997A-7F86-4A64-B9C2-4B899CDE82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861A2A3-0344-4CE6-8572-5EF293B367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498344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0C94EAD-39C6-4FCE-B7A4-326426EDC2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5EE836E-8AB8-403C-A66C-B11091A0FC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1B3B308-45C5-44EF-B379-E9A10CCA39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C2702AE-92E5-4171-B5D9-10073C879D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027AF32-F244-4B78-AEDD-40AFD02C0A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18853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33E760A-ED93-48B7-8BA3-111BEE1C0F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8DEF8B3-D5B7-4E37-A9D1-449D8FFEA79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AC2E1A0D-8CB2-472F-A342-CDEBF719A59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0A5083C-A187-4D36-843E-671A50B805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41D75D83-0A51-45BB-951B-5DD0603639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BFD56252-76F3-4883-846C-57310D869E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107268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CE3E833-7DA2-48C0-816D-F2EE777C79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4FE67235-21C3-4BED-9C91-8C5FADFD76C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28E9D874-BC07-45AC-9BCE-35216CBCD12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349F9340-6AFA-4837-94F8-5267A374AD1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76838853-E101-4F49-93BA-889CC29C70B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A46F1D15-E1A4-403D-8614-94DEA958F2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A9E78E24-CA9B-492C-B157-9E650BCB8A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50E42C71-78BD-4B7A-AEE8-54530C745C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3444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1361E8A-DEAE-4301-8871-31CD9417E5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43302FFC-E969-4B40-AA10-A535DA191D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23E95C57-B517-448F-AF56-51DF02913A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627B0FD1-4BE2-470A-8CEA-E87F8FE6AC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124036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97BFE6F4-7B18-4969-B70A-D13ECAB072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EE5CB4C3-8E48-4161-ACDD-864F47EEA3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E100C259-C675-4844-96D8-3536867701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940535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4A53A55-6244-4A8D-A4BC-07083A08C1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0C13393-4D24-45C1-B4FF-ACF2789A98E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5D60E2A0-6D03-4CC5-97DE-C5C92C06493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849063E3-A83B-4467-B02A-3C6FD37026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60AD94CF-0ECD-4EAA-8E17-D95DA1ACC6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86226C39-DCDE-4BC1-903C-C109FFB202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435103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C32908F-C8D3-467E-939E-4D5A537AFE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F468EAFD-DE8E-4788-A6C5-7B1CA9ECC3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9434EBC1-5D28-40B2-95C2-BCA9DF2963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206AEA8-7301-464C-A985-13B5FB386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71584BF6-FD67-429B-9CFE-A93C054D17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B32A680-1A17-49FE-8253-CBF6F0D06E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20342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33B18174-B521-4905-8CAC-E7119718BD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4992227F-3013-4A9A-828F-A102A3542A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0B2DF58-03A8-4165-B6E0-B25D434BBB3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A96AE3-5AE7-417D-977E-9598C04ACE09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FB1FF19-ECA1-4258-83EE-2D6B08CF9D2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2FBC1D0-E52C-42E3-8A6D-D753D9BE140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D2316B-AE91-48F7-A04C-281E869E088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11273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maken.wikiwijs.nl/123408/CE_overige_zoogdieren___Theorie" TargetMode="Externa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765B0BE-0130-408B-8EBF-2F4EE830F9A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-485554" y="467831"/>
            <a:ext cx="13163107" cy="1340921"/>
          </a:xfrm>
        </p:spPr>
        <p:txBody>
          <a:bodyPr/>
          <a:lstStyle/>
          <a:p>
            <a:r>
              <a:rPr lang="nl-NL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CE overige zoogdieren </a:t>
            </a:r>
            <a:r>
              <a:rPr lang="nl-NL" sz="4400" dirty="0">
                <a:latin typeface="Arial" panose="020B0604020202020204" pitchFamily="34" charset="0"/>
                <a:cs typeface="Arial" panose="020B0604020202020204" pitchFamily="34" charset="0"/>
              </a:rPr>
              <a:t>-Theorie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38BAFB5A-D9ED-4AE5-ABD2-B2DE97923D2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602628" y="2601119"/>
            <a:ext cx="4986741" cy="1655762"/>
          </a:xfrm>
        </p:spPr>
        <p:txBody>
          <a:bodyPr/>
          <a:lstStyle/>
          <a:p>
            <a:pPr algn="l"/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Week 1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Introductie in CE en dit vak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Soorten en rassenherkenning</a:t>
            </a:r>
          </a:p>
        </p:txBody>
      </p:sp>
      <p:pic>
        <p:nvPicPr>
          <p:cNvPr id="5" name="Afbeelding 4">
            <a:extLst>
              <a:ext uri="{FF2B5EF4-FFF2-40B4-BE49-F238E27FC236}">
                <a16:creationId xmlns:a16="http://schemas.microsoft.com/office/drawing/2014/main" id="{630D31B5-4E61-4F9E-A103-7F4CC32BF02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116796" y="5303955"/>
            <a:ext cx="4529328" cy="100584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2764558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3152AE31-EAA7-4A18-B337-CEEF8C509889}"/>
              </a:ext>
            </a:extLst>
          </p:cNvPr>
          <p:cNvSpPr txBox="1"/>
          <p:nvPr/>
        </p:nvSpPr>
        <p:spPr>
          <a:xfrm>
            <a:off x="584791" y="212651"/>
            <a:ext cx="11100390" cy="24929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Soorten en rassenherkenning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De lijst telt 51 soorten en rassen (29 diersoorten)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Deze soorten en rassen moet je kennen</a:t>
            </a:r>
            <a:endParaRPr lang="nl-NL" sz="6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AF8AFA0E-07B1-46D6-BC49-2826C478F935}"/>
              </a:ext>
            </a:extLst>
          </p:cNvPr>
          <p:cNvSpPr txBox="1"/>
          <p:nvPr/>
        </p:nvSpPr>
        <p:spPr>
          <a:xfrm>
            <a:off x="1874874" y="3306726"/>
            <a:ext cx="8442251" cy="3046988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nl-NL" sz="2400" b="1" dirty="0">
                <a:latin typeface="Arial" panose="020B0604020202020204" pitchFamily="34" charset="0"/>
                <a:cs typeface="Arial" panose="020B0604020202020204" pitchFamily="34" charset="0"/>
              </a:rPr>
              <a:t>Leerdoelen</a:t>
            </a: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Je kunt;</a:t>
            </a:r>
          </a:p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van alle 51 soorten en rassen</a:t>
            </a:r>
          </a:p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-vanaf een foto de soort en het ras herkennen en benoemen</a:t>
            </a:r>
          </a:p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-uiterlijke kenmerken benoemen</a:t>
            </a:r>
          </a:p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-herkomst (hoe is de soort ontstaan) benoemen</a:t>
            </a:r>
          </a:p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-eventueel gebruiksdoel benoemen</a:t>
            </a:r>
          </a:p>
        </p:txBody>
      </p:sp>
    </p:spTree>
    <p:extLst>
      <p:ext uri="{BB962C8B-B14F-4D97-AF65-F5344CB8AC3E}">
        <p14:creationId xmlns:p14="http://schemas.microsoft.com/office/powerpoint/2010/main" val="13592000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BF3EF9F4-8C11-46E4-B529-FCA7B8BCB42D}"/>
              </a:ext>
            </a:extLst>
          </p:cNvPr>
          <p:cNvSpPr txBox="1"/>
          <p:nvPr/>
        </p:nvSpPr>
        <p:spPr>
          <a:xfrm>
            <a:off x="407581" y="489734"/>
            <a:ext cx="11376837" cy="587853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Opdracht: </a:t>
            </a:r>
            <a:r>
              <a:rPr lang="nl-NL" sz="6000" b="1" dirty="0">
                <a:latin typeface="Arial" panose="020B0604020202020204" pitchFamily="34" charset="0"/>
                <a:cs typeface="Arial" panose="020B0604020202020204" pitchFamily="34" charset="0"/>
              </a:rPr>
              <a:t>PowerPoint</a:t>
            </a:r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 maken</a:t>
            </a:r>
          </a:p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 soorten en rassenherkenning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5 gelijke groepen studenten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Kies een lijstje met soorten (volgende dia)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Zoek de opdrachtbeschrijving op Wikiwijs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Ga aan de slag (resterende lestijd te besteden aan deze opdracht)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Voor volgende les moet hij klaar zijn!</a:t>
            </a:r>
            <a:endParaRPr lang="nl-NL" sz="6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9638334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BF3EF9F4-8C11-46E4-B529-FCA7B8BCB42D}"/>
              </a:ext>
            </a:extLst>
          </p:cNvPr>
          <p:cNvSpPr txBox="1"/>
          <p:nvPr/>
        </p:nvSpPr>
        <p:spPr>
          <a:xfrm>
            <a:off x="510363" y="116958"/>
            <a:ext cx="11376837" cy="6617196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Opdracht: </a:t>
            </a:r>
            <a:r>
              <a:rPr lang="nl-NL" sz="6000" b="1" dirty="0">
                <a:latin typeface="Arial" panose="020B0604020202020204" pitchFamily="34" charset="0"/>
                <a:cs typeface="Arial" panose="020B0604020202020204" pitchFamily="34" charset="0"/>
              </a:rPr>
              <a:t>PowerPoint</a:t>
            </a:r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 maken</a:t>
            </a:r>
          </a:p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 soorten en rassenherkenning</a:t>
            </a:r>
          </a:p>
          <a:p>
            <a:pPr algn="ctr"/>
            <a:endParaRPr lang="nl-NL" sz="6000" dirty="0"/>
          </a:p>
          <a:p>
            <a:pPr algn="ctr"/>
            <a:endParaRPr lang="nl-NL" sz="6000" dirty="0"/>
          </a:p>
          <a:p>
            <a:pPr algn="ctr"/>
            <a:endParaRPr lang="nl-NL" sz="6000" dirty="0"/>
          </a:p>
          <a:p>
            <a:pPr algn="ctr"/>
            <a:endParaRPr lang="nl-NL" sz="6000" dirty="0"/>
          </a:p>
          <a:p>
            <a:pPr algn="ctr"/>
            <a:endParaRPr lang="nl-NL" sz="3200" dirty="0"/>
          </a:p>
          <a:p>
            <a:endParaRPr lang="nl-NL" sz="3200" dirty="0"/>
          </a:p>
        </p:txBody>
      </p:sp>
      <p:sp>
        <p:nvSpPr>
          <p:cNvPr id="3" name="Rechthoek 2">
            <a:extLst>
              <a:ext uri="{FF2B5EF4-FFF2-40B4-BE49-F238E27FC236}">
                <a16:creationId xmlns:a16="http://schemas.microsoft.com/office/drawing/2014/main" id="{5468367C-FDBA-499B-851F-651B693B05AD}"/>
              </a:ext>
            </a:extLst>
          </p:cNvPr>
          <p:cNvSpPr/>
          <p:nvPr/>
        </p:nvSpPr>
        <p:spPr>
          <a:xfrm>
            <a:off x="701749" y="2149019"/>
            <a:ext cx="6096000" cy="4093428"/>
          </a:xfrm>
          <a:prstGeom prst="rect">
            <a:avLst/>
          </a:prstGeom>
          <a:solidFill>
            <a:schemeClr val="accent4"/>
          </a:solidFill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Kies 1 van de volgende lijstjes met diersoorten/rassen (zie complete soorten/rassenlijst op wikiwijs):</a:t>
            </a:r>
          </a:p>
          <a:p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Groep 1:	Konijnen</a:t>
            </a:r>
          </a:p>
          <a:p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Groep 2:	Cavia’s en Hamsters</a:t>
            </a:r>
          </a:p>
          <a:p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Groep 3:	Chinchilla e.a.</a:t>
            </a:r>
          </a:p>
          <a:p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Groep 4: 	Tamme rat e.a.</a:t>
            </a:r>
          </a:p>
          <a:p>
            <a:endParaRPr lang="nl-N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000" dirty="0">
                <a:latin typeface="Arial" panose="020B0604020202020204" pitchFamily="34" charset="0"/>
                <a:cs typeface="Arial" panose="020B0604020202020204" pitchFamily="34" charset="0"/>
              </a:rPr>
              <a:t>Groep 5:	Lama e.a.</a:t>
            </a:r>
          </a:p>
        </p:txBody>
      </p:sp>
      <p:sp>
        <p:nvSpPr>
          <p:cNvPr id="4" name="Rechthoek 3">
            <a:extLst>
              <a:ext uri="{FF2B5EF4-FFF2-40B4-BE49-F238E27FC236}">
                <a16:creationId xmlns:a16="http://schemas.microsoft.com/office/drawing/2014/main" id="{4F4872FC-9558-4F21-91A3-CC22FF9AA94D}"/>
              </a:ext>
            </a:extLst>
          </p:cNvPr>
          <p:cNvSpPr/>
          <p:nvPr/>
        </p:nvSpPr>
        <p:spPr>
          <a:xfrm>
            <a:off x="7609367" y="2149019"/>
            <a:ext cx="3636335" cy="3416320"/>
          </a:xfrm>
          <a:prstGeom prst="rect">
            <a:avLst/>
          </a:prstGeom>
          <a:solidFill>
            <a:schemeClr val="accent4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Lees de opdracht op wikiwijs:</a:t>
            </a:r>
          </a:p>
          <a:p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-Maak een PowerPoint (beperk je tot de aangegeven punten!)</a:t>
            </a:r>
          </a:p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nl-NL" sz="2400" b="1" dirty="0">
                <a:latin typeface="Arial" panose="020B0604020202020204" pitchFamily="34" charset="0"/>
                <a:cs typeface="Arial" panose="020B0604020202020204" pitchFamily="34" charset="0"/>
              </a:rPr>
              <a:t>Volgende week presenteren </a:t>
            </a:r>
          </a:p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(max 10 minuten)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15B02BC9-EAC7-4B5D-BDE8-4D5FC0117C8A}"/>
              </a:ext>
            </a:extLst>
          </p:cNvPr>
          <p:cNvSpPr txBox="1"/>
          <p:nvPr/>
        </p:nvSpPr>
        <p:spPr>
          <a:xfrm>
            <a:off x="7609367" y="5688082"/>
            <a:ext cx="3636335" cy="92333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Klaar? Neem het wikiwijs-arrangement voor jezelf een keer goed door!</a:t>
            </a:r>
          </a:p>
        </p:txBody>
      </p:sp>
    </p:spTree>
    <p:extLst>
      <p:ext uri="{BB962C8B-B14F-4D97-AF65-F5344CB8AC3E}">
        <p14:creationId xmlns:p14="http://schemas.microsoft.com/office/powerpoint/2010/main" val="92976636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404972F9-02F8-4A03-B323-5A3D5B1DA732}"/>
              </a:ext>
            </a:extLst>
          </p:cNvPr>
          <p:cNvSpPr txBox="1"/>
          <p:nvPr/>
        </p:nvSpPr>
        <p:spPr>
          <a:xfrm>
            <a:off x="520995" y="180753"/>
            <a:ext cx="11302410" cy="42165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Afsluiting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Is de bedoeling van deze CE duidelijk?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Is de opzet en werkwijze van dit vak duidelijk?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Volgende week </a:t>
            </a:r>
          </a:p>
          <a:p>
            <a:pPr marL="1314450" lvl="1" indent="-857250">
              <a:buFont typeface="Arial" panose="020B0604020202020204" pitchFamily="34" charset="0"/>
              <a:buChar char="•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PowerPointpresentaties soorten en rassenherkenning</a:t>
            </a:r>
          </a:p>
          <a:p>
            <a:pPr marL="1314450" lvl="1" indent="-857250">
              <a:buFont typeface="Arial" panose="020B0604020202020204" pitchFamily="34" charset="0"/>
              <a:buChar char="•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Start opdracht soortenkennis (deel 1)</a:t>
            </a:r>
          </a:p>
        </p:txBody>
      </p:sp>
    </p:spTree>
    <p:extLst>
      <p:ext uri="{BB962C8B-B14F-4D97-AF65-F5344CB8AC3E}">
        <p14:creationId xmlns:p14="http://schemas.microsoft.com/office/powerpoint/2010/main" val="35695286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4D616940-A208-4F72-B99D-4BF07C97B8CA}"/>
              </a:ext>
            </a:extLst>
          </p:cNvPr>
          <p:cNvSpPr txBox="1"/>
          <p:nvPr/>
        </p:nvSpPr>
        <p:spPr>
          <a:xfrm>
            <a:off x="744279" y="308344"/>
            <a:ext cx="10653823" cy="5324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Vandaag</a:t>
            </a: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Inzicht in deze CE en dit vak</a:t>
            </a: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Door middel van:</a:t>
            </a:r>
          </a:p>
          <a:p>
            <a:pPr marL="1771650" lvl="2" indent="-857250">
              <a:buFont typeface="Arial" panose="020B0604020202020204" pitchFamily="34" charset="0"/>
              <a:buChar char="•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PowerPoint</a:t>
            </a:r>
          </a:p>
          <a:p>
            <a:pPr marL="1771650" lvl="2" indent="-857250">
              <a:buFont typeface="Arial" panose="020B0604020202020204" pitchFamily="34" charset="0"/>
              <a:buChar char="•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Wikiwijs-arrangement doornemen</a:t>
            </a:r>
          </a:p>
          <a:p>
            <a:pPr lvl="2"/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Soorten en rassenherkenning</a:t>
            </a: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Door middel van:</a:t>
            </a:r>
          </a:p>
          <a:p>
            <a:pPr marL="1771650" lvl="2" indent="-857250">
              <a:buFont typeface="Arial" panose="020B0604020202020204" pitchFamily="34" charset="0"/>
              <a:buChar char="•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Uitleg opdracht</a:t>
            </a:r>
          </a:p>
          <a:p>
            <a:pPr marL="1771650" lvl="2" indent="-857250">
              <a:buFont typeface="Arial" panose="020B0604020202020204" pitchFamily="34" charset="0"/>
              <a:buChar char="•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Opdracht maken</a:t>
            </a: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7728356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2122CC10-39B5-44EC-BBF5-A589DD0C25F8}"/>
              </a:ext>
            </a:extLst>
          </p:cNvPr>
          <p:cNvSpPr txBox="1"/>
          <p:nvPr/>
        </p:nvSpPr>
        <p:spPr>
          <a:xfrm>
            <a:off x="444795" y="244549"/>
            <a:ext cx="11302409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De CE overige zoogdieren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Alle zoogdieren die niet onder andere </a:t>
            </a:r>
            <a:r>
              <a:rPr lang="nl-NL" sz="3200" dirty="0" err="1">
                <a:latin typeface="Arial" panose="020B0604020202020204" pitchFamily="34" charset="0"/>
                <a:cs typeface="Arial" panose="020B0604020202020204" pitchFamily="34" charset="0"/>
              </a:rPr>
              <a:t>CE’s</a:t>
            </a: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 vallen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Nodig om met deze dieren te mogen werken </a:t>
            </a: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	(Besluit houders van dieren)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Landelijke kennis- en vaardigheidseisen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Kennisexamen en vaardigheidsexamen (en schooltoets)</a:t>
            </a:r>
          </a:p>
          <a:p>
            <a:endParaRPr lang="nl-NL" sz="6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nl-NL" sz="3600" dirty="0">
                <a:latin typeface="Arial" panose="020B0604020202020204" pitchFamily="34" charset="0"/>
                <a:cs typeface="Arial" panose="020B0604020202020204" pitchFamily="34" charset="0"/>
              </a:rPr>
              <a:t>Dit vak behandelt de benodigde </a:t>
            </a:r>
            <a:r>
              <a:rPr lang="nl-NL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kennis</a:t>
            </a:r>
            <a:r>
              <a:rPr lang="nl-NL" sz="3600" dirty="0">
                <a:latin typeface="Arial" panose="020B0604020202020204" pitchFamily="34" charset="0"/>
                <a:cs typeface="Arial" panose="020B0604020202020204" pitchFamily="34" charset="0"/>
              </a:rPr>
              <a:t> die je nodig hebt om de CE te kunnen behalen</a:t>
            </a:r>
          </a:p>
        </p:txBody>
      </p:sp>
    </p:spTree>
    <p:extLst>
      <p:ext uri="{BB962C8B-B14F-4D97-AF65-F5344CB8AC3E}">
        <p14:creationId xmlns:p14="http://schemas.microsoft.com/office/powerpoint/2010/main" val="33253992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2122CC10-39B5-44EC-BBF5-A589DD0C25F8}"/>
              </a:ext>
            </a:extLst>
          </p:cNvPr>
          <p:cNvSpPr txBox="1"/>
          <p:nvPr/>
        </p:nvSpPr>
        <p:spPr>
          <a:xfrm>
            <a:off x="0" y="244549"/>
            <a:ext cx="12280605" cy="62170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De CE overige zoogdieren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nl-NL" sz="3200" b="1" dirty="0">
                <a:latin typeface="Arial" panose="020B0604020202020204" pitchFamily="34" charset="0"/>
                <a:cs typeface="Arial" panose="020B0604020202020204" pitchFamily="34" charset="0"/>
              </a:rPr>
              <a:t>Wat je moet weten: De houder van overige zoogdieren;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kan de meest voorkomende verhandelde diergroepen en dieren benoemen met hun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Nederlandse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en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wetenschappelijke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naam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(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uiterlijke kenmerken 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van) de meest voorkomende en verhandelde diergroepen en dieren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wet- en regelgeving 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rond het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importeren, verkopen, houden en vervoeren 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van </a:t>
            </a:r>
            <a:r>
              <a:rPr lang="nl-NL" dirty="0" err="1">
                <a:latin typeface="Arial" panose="020B0604020202020204" pitchFamily="34" charset="0"/>
                <a:cs typeface="Arial" panose="020B0604020202020204" pitchFamily="34" charset="0"/>
              </a:rPr>
              <a:t>o.z.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wet- en regelgeving 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en branche-eisen t.a.v.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fokken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met,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handelen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in en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opvangen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van </a:t>
            </a:r>
            <a:r>
              <a:rPr lang="nl-NL" dirty="0" err="1">
                <a:latin typeface="Arial" panose="020B0604020202020204" pitchFamily="34" charset="0"/>
                <a:cs typeface="Arial" panose="020B0604020202020204" pitchFamily="34" charset="0"/>
              </a:rPr>
              <a:t>o.z.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voerkwaliteit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en –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samenstelling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de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huisvesting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van overige zoogdieren, afhankelijk van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leeftijd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levensfase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seizoen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en soort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huisvestingsomstandigheden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, afhankelijk van de herkomst van het dier en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verrijking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van de leefomgeving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de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huisvesting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van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zieke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en van (besmettelijke) ziekte verdachte dieren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invasieve soorten 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en hoe hiermee om te gaan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de natuurlijke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biotoop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en het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gedrag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van overige zoogdieren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de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voortplanting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van overige zoogdieren en de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ontwikkeling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vanaf embryo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ziektebeelden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b="1" dirty="0" err="1">
                <a:latin typeface="Arial" panose="020B0604020202020204" pitchFamily="34" charset="0"/>
                <a:cs typeface="Arial" panose="020B0604020202020204" pitchFamily="34" charset="0"/>
              </a:rPr>
              <a:t>zoönosen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fysieke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en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gedragsmatige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afwijkingen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bij overige zoogdieren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preventieve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en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curatieve</a:t>
            </a: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gezondheidszorg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heeft kennis van </a:t>
            </a:r>
            <a:r>
              <a:rPr lang="nl-NL" b="1" dirty="0">
                <a:latin typeface="Arial" panose="020B0604020202020204" pitchFamily="34" charset="0"/>
                <a:cs typeface="Arial" panose="020B0604020202020204" pitchFamily="34" charset="0"/>
              </a:rPr>
              <a:t>dierenwelzijn</a:t>
            </a:r>
          </a:p>
        </p:txBody>
      </p:sp>
    </p:spTree>
    <p:extLst>
      <p:ext uri="{BB962C8B-B14F-4D97-AF65-F5344CB8AC3E}">
        <p14:creationId xmlns:p14="http://schemas.microsoft.com/office/powerpoint/2010/main" val="14711809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2122CC10-39B5-44EC-BBF5-A589DD0C25F8}"/>
              </a:ext>
            </a:extLst>
          </p:cNvPr>
          <p:cNvSpPr txBox="1"/>
          <p:nvPr/>
        </p:nvSpPr>
        <p:spPr>
          <a:xfrm>
            <a:off x="342900" y="287079"/>
            <a:ext cx="11506200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De CE overige zoogdieren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endParaRPr lang="nl-NL" sz="6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nl-NL" sz="3600" dirty="0">
                <a:latin typeface="Arial" panose="020B0604020202020204" pitchFamily="34" charset="0"/>
                <a:cs typeface="Arial" panose="020B0604020202020204" pitchFamily="34" charset="0"/>
              </a:rPr>
              <a:t>Dit vak behandelt de benodigde </a:t>
            </a:r>
            <a:r>
              <a:rPr lang="nl-NL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kennis</a:t>
            </a:r>
            <a:r>
              <a:rPr lang="nl-NL" sz="3600" dirty="0">
                <a:latin typeface="Arial" panose="020B0604020202020204" pitchFamily="34" charset="0"/>
                <a:cs typeface="Arial" panose="020B0604020202020204" pitchFamily="34" charset="0"/>
              </a:rPr>
              <a:t> die je nodig hebt om de CE te kunnen behalen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endParaRPr lang="nl-NL" sz="3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nl-NL" sz="3600" dirty="0">
                <a:latin typeface="Arial" panose="020B0604020202020204" pitchFamily="34" charset="0"/>
                <a:cs typeface="Arial" panose="020B0604020202020204" pitchFamily="34" charset="0"/>
              </a:rPr>
              <a:t>Lesplanning per week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nl-NL" sz="3600" dirty="0">
                <a:latin typeface="Arial" panose="020B0604020202020204" pitchFamily="34" charset="0"/>
                <a:cs typeface="Arial" panose="020B0604020202020204" pitchFamily="34" charset="0"/>
              </a:rPr>
              <a:t>Veel (</a:t>
            </a:r>
            <a:r>
              <a:rPr lang="nl-NL" sz="3600" dirty="0" err="1">
                <a:latin typeface="Arial" panose="020B0604020202020204" pitchFamily="34" charset="0"/>
                <a:cs typeface="Arial" panose="020B0604020202020204" pitchFamily="34" charset="0"/>
              </a:rPr>
              <a:t>groeps</a:t>
            </a:r>
            <a:r>
              <a:rPr lang="nl-NL" sz="3600" dirty="0">
                <a:latin typeface="Arial" panose="020B0604020202020204" pitchFamily="34" charset="0"/>
                <a:cs typeface="Arial" panose="020B0604020202020204" pitchFamily="34" charset="0"/>
              </a:rPr>
              <a:t>)opdrachten om de kennis te verwerken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nl-NL" sz="3600" dirty="0">
                <a:latin typeface="Arial" panose="020B0604020202020204" pitchFamily="34" charset="0"/>
                <a:cs typeface="Arial" panose="020B0604020202020204" pitchFamily="34" charset="0"/>
              </a:rPr>
              <a:t>Alles is overzichtelijk terug te vinden in een </a:t>
            </a:r>
            <a:r>
              <a:rPr lang="nl-NL" sz="3600" b="1" u="sng" dirty="0">
                <a:latin typeface="Arial" panose="020B0604020202020204" pitchFamily="34" charset="0"/>
                <a:cs typeface="Arial" panose="020B0604020202020204" pitchFamily="34" charset="0"/>
              </a:rPr>
              <a:t>wikiwijs</a:t>
            </a:r>
          </a:p>
        </p:txBody>
      </p:sp>
    </p:spTree>
    <p:extLst>
      <p:ext uri="{BB962C8B-B14F-4D97-AF65-F5344CB8AC3E}">
        <p14:creationId xmlns:p14="http://schemas.microsoft.com/office/powerpoint/2010/main" val="1966476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8DB81C98-0735-44FF-9774-4D97A4C92C87}"/>
              </a:ext>
            </a:extLst>
          </p:cNvPr>
          <p:cNvSpPr txBox="1"/>
          <p:nvPr/>
        </p:nvSpPr>
        <p:spPr>
          <a:xfrm>
            <a:off x="850605" y="244549"/>
            <a:ext cx="1086647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Het Wikiwijs-arrangement</a:t>
            </a:r>
          </a:p>
        </p:txBody>
      </p:sp>
      <p:sp>
        <p:nvSpPr>
          <p:cNvPr id="3" name="Tekstvak 2">
            <a:extLst>
              <a:ext uri="{FF2B5EF4-FFF2-40B4-BE49-F238E27FC236}">
                <a16:creationId xmlns:a16="http://schemas.microsoft.com/office/drawing/2014/main" id="{D55A53B0-EAFC-453D-ABF0-133F694DC2BF}"/>
              </a:ext>
            </a:extLst>
          </p:cNvPr>
          <p:cNvSpPr txBox="1"/>
          <p:nvPr/>
        </p:nvSpPr>
        <p:spPr>
          <a:xfrm>
            <a:off x="1488558" y="1781223"/>
            <a:ext cx="9590567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Gebruik onderstaande link en ga naar de wiki.</a:t>
            </a: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https://maken.wikiwijs.nl/123408/CE_overige_zoogdieren___Theorie</a:t>
            </a:r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Opbouw wiki: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Indeling in lesweken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Introductie per week met PowerPoint van de les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Informatie per lesonderwerp en opdrachten</a:t>
            </a:r>
          </a:p>
        </p:txBody>
      </p:sp>
    </p:spTree>
    <p:extLst>
      <p:ext uri="{BB962C8B-B14F-4D97-AF65-F5344CB8AC3E}">
        <p14:creationId xmlns:p14="http://schemas.microsoft.com/office/powerpoint/2010/main" val="37690367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 1">
            <a:extLst>
              <a:ext uri="{FF2B5EF4-FFF2-40B4-BE49-F238E27FC236}">
                <a16:creationId xmlns:a16="http://schemas.microsoft.com/office/drawing/2014/main" id="{5112A5CF-BB3B-44F1-A6C3-5AE86F8DC67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14004750"/>
              </p:ext>
            </p:extLst>
          </p:nvPr>
        </p:nvGraphicFramePr>
        <p:xfrm>
          <a:off x="1515139" y="1014056"/>
          <a:ext cx="9161721" cy="5771701"/>
        </p:xfrm>
        <a:graphic>
          <a:graphicData uri="http://schemas.openxmlformats.org/drawingml/2006/table">
            <a:tbl>
              <a:tblPr>
                <a:tableStyleId>{775DCB02-9BB8-47FD-8907-85C794F793BA}</a:tableStyleId>
              </a:tblPr>
              <a:tblGrid>
                <a:gridCol w="712916">
                  <a:extLst>
                    <a:ext uri="{9D8B030D-6E8A-4147-A177-3AD203B41FA5}">
                      <a16:colId xmlns:a16="http://schemas.microsoft.com/office/drawing/2014/main" val="50208926"/>
                    </a:ext>
                  </a:extLst>
                </a:gridCol>
                <a:gridCol w="8448805">
                  <a:extLst>
                    <a:ext uri="{9D8B030D-6E8A-4147-A177-3AD203B41FA5}">
                      <a16:colId xmlns:a16="http://schemas.microsoft.com/office/drawing/2014/main" val="98893267"/>
                    </a:ext>
                  </a:extLst>
                </a:gridCol>
              </a:tblGrid>
              <a:tr h="469800">
                <a:tc>
                  <a:txBody>
                    <a:bodyPr/>
                    <a:lstStyle/>
                    <a:p>
                      <a:r>
                        <a:rPr lang="nl-NL" sz="2000" b="1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Week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000" b="1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Onderwerpen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65591713"/>
                  </a:ext>
                </a:extLst>
              </a:tr>
              <a:tr h="483752">
                <a:tc>
                  <a:txBody>
                    <a:bodyPr/>
                    <a:lstStyle/>
                    <a:p>
                      <a:pPr algn="ctr"/>
                      <a:r>
                        <a:rPr lang="nl-NL" sz="2000" b="1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-Introductie</a:t>
                      </a:r>
                    </a:p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-Soorten en rassenherkenning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59997355"/>
                  </a:ext>
                </a:extLst>
              </a:tr>
              <a:tr h="704701">
                <a:tc>
                  <a:txBody>
                    <a:bodyPr/>
                    <a:lstStyle/>
                    <a:p>
                      <a:pPr algn="ctr"/>
                      <a:r>
                        <a:rPr lang="nl-NL" sz="2000" b="1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-Soorten en rassenherkenning presentaties </a:t>
                      </a:r>
                    </a:p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-Soortenkennis deel 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40416195"/>
                  </a:ext>
                </a:extLst>
              </a:tr>
              <a:tr h="939600">
                <a:tc>
                  <a:txBody>
                    <a:bodyPr/>
                    <a:lstStyle/>
                    <a:p>
                      <a:pPr algn="ctr"/>
                      <a:r>
                        <a:rPr lang="nl-NL" sz="2000" b="1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-Soorten en rassenherkenning </a:t>
                      </a:r>
                    </a:p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-Thema Wet- en regelgeving</a:t>
                      </a:r>
                    </a:p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-Soortenkennis deel 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10913081"/>
                  </a:ext>
                </a:extLst>
              </a:tr>
              <a:tr h="483752">
                <a:tc>
                  <a:txBody>
                    <a:bodyPr/>
                    <a:lstStyle/>
                    <a:p>
                      <a:pPr algn="ctr"/>
                      <a:r>
                        <a:rPr lang="nl-NL" sz="2000" b="1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-Thema Invasieve soorten</a:t>
                      </a:r>
                    </a:p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-Soortenkennis deel 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2748647"/>
                  </a:ext>
                </a:extLst>
              </a:tr>
              <a:tr h="483752">
                <a:tc>
                  <a:txBody>
                    <a:bodyPr/>
                    <a:lstStyle/>
                    <a:p>
                      <a:pPr algn="ctr"/>
                      <a:r>
                        <a:rPr lang="nl-NL" sz="2000" b="1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-Thema Gezondheid</a:t>
                      </a:r>
                    </a:p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-Soortenkennis presentaties voorbereiden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67536605"/>
                  </a:ext>
                </a:extLst>
              </a:tr>
              <a:tr h="483752">
                <a:tc>
                  <a:txBody>
                    <a:bodyPr/>
                    <a:lstStyle/>
                    <a:p>
                      <a:pPr algn="ctr"/>
                      <a:r>
                        <a:rPr lang="nl-NL" sz="2000" b="1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-Soortenkennis eerste deel presentaties</a:t>
                      </a:r>
                    </a:p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-Thema Welzijn en gedrag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2682604"/>
                  </a:ext>
                </a:extLst>
              </a:tr>
              <a:tr h="483752">
                <a:tc>
                  <a:txBody>
                    <a:bodyPr/>
                    <a:lstStyle/>
                    <a:p>
                      <a:pPr algn="ctr"/>
                      <a:r>
                        <a:rPr lang="nl-NL" sz="2000" b="1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-Soortenkennis tweede deel presentaties</a:t>
                      </a:r>
                    </a:p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-Thema naar keuze?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80690280"/>
                  </a:ext>
                </a:extLst>
              </a:tr>
              <a:tr h="483752">
                <a:tc>
                  <a:txBody>
                    <a:bodyPr/>
                    <a:lstStyle/>
                    <a:p>
                      <a:pPr algn="ctr"/>
                      <a:r>
                        <a:rPr lang="nl-NL" sz="2000" b="1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-Uitloop mogelijkheid</a:t>
                      </a:r>
                    </a:p>
                    <a:p>
                      <a:r>
                        <a:rPr lang="nl-NL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-Toets (datum hoor je van de docent’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53106241"/>
                  </a:ext>
                </a:extLst>
              </a:tr>
            </a:tbl>
          </a:graphicData>
        </a:graphic>
      </p:graphicFrame>
      <p:sp>
        <p:nvSpPr>
          <p:cNvPr id="3" name="Tekstvak 2">
            <a:extLst>
              <a:ext uri="{FF2B5EF4-FFF2-40B4-BE49-F238E27FC236}">
                <a16:creationId xmlns:a16="http://schemas.microsoft.com/office/drawing/2014/main" id="{A868093F-633D-4CA3-BDD1-C5010BED1D7C}"/>
              </a:ext>
            </a:extLst>
          </p:cNvPr>
          <p:cNvSpPr txBox="1"/>
          <p:nvPr/>
        </p:nvSpPr>
        <p:spPr>
          <a:xfrm>
            <a:off x="1587794" y="-1607"/>
            <a:ext cx="901640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Lesplanning</a:t>
            </a:r>
          </a:p>
        </p:txBody>
      </p:sp>
    </p:spTree>
    <p:extLst>
      <p:ext uri="{BB962C8B-B14F-4D97-AF65-F5344CB8AC3E}">
        <p14:creationId xmlns:p14="http://schemas.microsoft.com/office/powerpoint/2010/main" val="76947758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F5A8B8EB-8A76-4CCB-985C-F32BB4AE2628}"/>
              </a:ext>
            </a:extLst>
          </p:cNvPr>
          <p:cNvSpPr txBox="1"/>
          <p:nvPr/>
        </p:nvSpPr>
        <p:spPr>
          <a:xfrm>
            <a:off x="754912" y="180753"/>
            <a:ext cx="10855841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Opzet van de lessen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Benodigde informatie vind je op wikiwijs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Korte klassikale uitleg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Veel samenwerken in groepsopdrachten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Kennis aan elkaar presenteren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Inhoud gebaseerd op concrete leerdoelen</a:t>
            </a:r>
            <a:endParaRPr lang="nl-NL" sz="6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530336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8DB81C98-0735-44FF-9774-4D97A4C92C87}"/>
              </a:ext>
            </a:extLst>
          </p:cNvPr>
          <p:cNvSpPr txBox="1"/>
          <p:nvPr/>
        </p:nvSpPr>
        <p:spPr>
          <a:xfrm>
            <a:off x="850605" y="244549"/>
            <a:ext cx="10866474" cy="53860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6000" dirty="0">
                <a:latin typeface="Arial" panose="020B0604020202020204" pitchFamily="34" charset="0"/>
                <a:cs typeface="Arial" panose="020B0604020202020204" pitchFamily="34" charset="0"/>
              </a:rPr>
              <a:t>Toetsing en beoordeling</a:t>
            </a: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Voor het certificaat:</a:t>
            </a:r>
          </a:p>
          <a:p>
            <a:pPr marL="1314450" lvl="1" indent="-857250">
              <a:buFont typeface="Arial" panose="020B0604020202020204" pitchFamily="34" charset="0"/>
              <a:buChar char="•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Kennisexamen</a:t>
            </a:r>
          </a:p>
          <a:p>
            <a:pPr marL="1314450" lvl="1" indent="-857250">
              <a:buFont typeface="Arial" panose="020B0604020202020204" pitchFamily="34" charset="0"/>
              <a:buChar char="•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Vaardigheidsexamen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endParaRPr lang="nl-NL" sz="3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nl-NL" sz="3200" dirty="0">
                <a:latin typeface="Arial" panose="020B0604020202020204" pitchFamily="34" charset="0"/>
                <a:cs typeface="Arial" panose="020B0604020202020204" pitchFamily="34" charset="0"/>
              </a:rPr>
              <a:t>Daarnaast voor school:</a:t>
            </a:r>
          </a:p>
          <a:p>
            <a:pPr marL="1314450" lvl="1" indent="-857250">
              <a:buFont typeface="Arial" panose="020B0604020202020204" pitchFamily="34" charset="0"/>
              <a:buChar char="•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Voldoende beoordeling voor opdrachten</a:t>
            </a:r>
          </a:p>
          <a:p>
            <a:pPr marL="1314450" lvl="1" indent="-857250">
              <a:buFont typeface="Arial" panose="020B0604020202020204" pitchFamily="34" charset="0"/>
              <a:buChar char="•"/>
            </a:pPr>
            <a:r>
              <a:rPr lang="nl-NL" sz="2400" dirty="0">
                <a:latin typeface="Arial" panose="020B0604020202020204" pitchFamily="34" charset="0"/>
                <a:cs typeface="Arial" panose="020B0604020202020204" pitchFamily="34" charset="0"/>
              </a:rPr>
              <a:t>Toets-cijfer op je rapport</a:t>
            </a:r>
          </a:p>
          <a:p>
            <a:pPr lvl="2"/>
            <a:endParaRPr lang="nl-NL" sz="6000" dirty="0"/>
          </a:p>
        </p:txBody>
      </p:sp>
    </p:spTree>
    <p:extLst>
      <p:ext uri="{BB962C8B-B14F-4D97-AF65-F5344CB8AC3E}">
        <p14:creationId xmlns:p14="http://schemas.microsoft.com/office/powerpoint/2010/main" val="4249028259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319</TotalTime>
  <Words>647</Words>
  <Application>Microsoft Office PowerPoint</Application>
  <PresentationFormat>Breedbeeld</PresentationFormat>
  <Paragraphs>153</Paragraphs>
  <Slides>13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7" baseType="lpstr">
      <vt:lpstr>Arial</vt:lpstr>
      <vt:lpstr>Calibri</vt:lpstr>
      <vt:lpstr>Calibri Light</vt:lpstr>
      <vt:lpstr>Kantoorthema</vt:lpstr>
      <vt:lpstr>CE overige zoogdieren -Theorie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 overige zoogdieren Theorie</dc:title>
  <dc:creator>Jeroen Brauckmann</dc:creator>
  <cp:lastModifiedBy>Jeroen Brauckmann</cp:lastModifiedBy>
  <cp:revision>23</cp:revision>
  <dcterms:created xsi:type="dcterms:W3CDTF">2018-05-01T19:15:17Z</dcterms:created>
  <dcterms:modified xsi:type="dcterms:W3CDTF">2018-07-02T07:41:10Z</dcterms:modified>
</cp:coreProperties>
</file>

<file path=docProps/thumbnail.jpeg>
</file>