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8" r:id="rId4"/>
    <p:sldId id="273" r:id="rId5"/>
    <p:sldId id="274" r:id="rId6"/>
    <p:sldId id="275" r:id="rId7"/>
    <p:sldId id="276" r:id="rId8"/>
    <p:sldId id="262" r:id="rId9"/>
    <p:sldId id="277" r:id="rId10"/>
    <p:sldId id="278" r:id="rId11"/>
    <p:sldId id="280" r:id="rId12"/>
    <p:sldId id="279" r:id="rId13"/>
    <p:sldId id="281" r:id="rId14"/>
    <p:sldId id="282" r:id="rId15"/>
    <p:sldId id="283" r:id="rId16"/>
    <p:sldId id="285" r:id="rId17"/>
    <p:sldId id="284" r:id="rId18"/>
    <p:sldId id="286" r:id="rId1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6_4">
  <dgm:title val=""/>
  <dgm:desc val=""/>
  <dgm:catLst>
    <dgm:cat type="accent6" pri="11400"/>
  </dgm:catLst>
  <dgm:styleLbl name="node0">
    <dgm:fillClrLst meth="cycle">
      <a:schemeClr val="accent6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6">
        <a:shade val="50000"/>
      </a:schemeClr>
      <a:schemeClr val="accent6">
        <a:tint val="55000"/>
      </a:schemeClr>
    </dgm:fillClrLst>
    <dgm:linClrLst meth="cycle">
      <a:schemeClr val="accent6">
        <a:shade val="50000"/>
      </a:schemeClr>
      <a:schemeClr val="accent6">
        <a:tint val="55000"/>
      </a:schemeClr>
    </dgm:linClrLst>
    <dgm:effectClrLst/>
    <dgm:txLinClrLst/>
    <dgm:txFillClrLst/>
    <dgm:txEffectClrLst/>
  </dgm:styleLbl>
  <dgm:styleLbl name="node1">
    <dgm:fillClrLst meth="cycle">
      <a:schemeClr val="accent6">
        <a:shade val="50000"/>
      </a:schemeClr>
      <a:schemeClr val="accent6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cycle">
      <a:schemeClr val="accent6">
        <a:shade val="50000"/>
      </a:schemeClr>
      <a:schemeClr val="accent6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6">
        <a:shade val="80000"/>
        <a:alpha val="50000"/>
      </a:schemeClr>
      <a:schemeClr val="accent6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6">
        <a:tint val="50000"/>
      </a:schemeClr>
      <a:schemeClr val="accent6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6">
        <a:tint val="50000"/>
      </a:schemeClr>
      <a:schemeClr val="accent6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6">
        <a:tint val="50000"/>
      </a:schemeClr>
      <a:schemeClr val="accent6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6">
        <a:shade val="90000"/>
      </a:schemeClr>
      <a:schemeClr val="accent6">
        <a:tint val="50000"/>
      </a:schemeClr>
    </dgm:fillClrLst>
    <dgm:linClrLst meth="cycle">
      <a:schemeClr val="accent6">
        <a:shade val="90000"/>
      </a:schemeClr>
      <a:schemeClr val="accent6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6">
        <a:shade val="90000"/>
      </a:schemeClr>
      <a:schemeClr val="accent6">
        <a:tint val="50000"/>
      </a:schemeClr>
    </dgm:fillClrLst>
    <dgm:linClrLst meth="cycle">
      <a:schemeClr val="accent6">
        <a:shade val="90000"/>
      </a:schemeClr>
      <a:schemeClr val="accent6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6">
        <a:shade val="90000"/>
      </a:schemeClr>
      <a:schemeClr val="accent6">
        <a:tint val="50000"/>
      </a:schemeClr>
    </dgm:fillClrLst>
    <dgm:linClrLst meth="cycle">
      <a:schemeClr val="accent6">
        <a:shade val="90000"/>
      </a:schemeClr>
      <a:schemeClr val="accent6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6">
        <a:shade val="90000"/>
      </a:schemeClr>
      <a:schemeClr val="accent6">
        <a:tint val="50000"/>
      </a:schemeClr>
    </dgm:fillClrLst>
    <dgm:linClrLst meth="cycle">
      <a:schemeClr val="accent6">
        <a:shade val="90000"/>
      </a:schemeClr>
      <a:schemeClr val="accent6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6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6">
        <a:tint val="90000"/>
      </a:schemeClr>
    </dgm:fillClrLst>
    <dgm:linClrLst meth="repeat">
      <a:schemeClr val="accent6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6">
        <a:tint val="50000"/>
      </a:schemeClr>
    </dgm:fillClrLst>
    <dgm:linClrLst meth="repeat">
      <a:schemeClr val="accent6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6">
        <a:shade val="8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6">
        <a:shade val="50000"/>
      </a:schemeClr>
      <a:schemeClr val="accent6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6">
        <a:shade val="50000"/>
      </a:schemeClr>
      <a:schemeClr val="accent6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6">
        <a:shade val="50000"/>
      </a:schemeClr>
      <a:schemeClr val="accent6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6">
        <a:shade val="50000"/>
      </a:schemeClr>
      <a:schemeClr val="accent6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6">
        <a:shade val="50000"/>
      </a:schemeClr>
      <a:schemeClr val="accent6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6">
        <a:alpha val="90000"/>
        <a:tint val="55000"/>
      </a:schemeClr>
    </dgm:fillClrLst>
    <dgm:linClrLst meth="repeat">
      <a:schemeClr val="accent6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6">
        <a:alpha val="90000"/>
        <a:tint val="55000"/>
      </a:schemeClr>
    </dgm:fillClrLst>
    <dgm:linClrLst meth="repeat">
      <a:schemeClr val="accent6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6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6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6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55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E1BFF6B-394F-463C-B7EA-A7C1921E4D8D}" type="doc">
      <dgm:prSet loTypeId="urn:microsoft.com/office/officeart/2005/8/layout/radial4" loCatId="relationship" qsTypeId="urn:microsoft.com/office/officeart/2005/8/quickstyle/simple1" qsCatId="simple" csTypeId="urn:microsoft.com/office/officeart/2005/8/colors/accent6_4" csCatId="accent6" phldr="1"/>
      <dgm:spPr/>
      <dgm:t>
        <a:bodyPr/>
        <a:lstStyle/>
        <a:p>
          <a:endParaRPr lang="nl-NL"/>
        </a:p>
      </dgm:t>
    </dgm:pt>
    <dgm:pt modelId="{E1313C75-8676-4257-A345-D66B809B4AA7}">
      <dgm:prSet phldrT="[Tekst]" custT="1"/>
      <dgm:spPr/>
      <dgm:t>
        <a:bodyPr/>
        <a:lstStyle/>
        <a:p>
          <a:r>
            <a:rPr lang="nl-NL" sz="2800" dirty="0"/>
            <a:t>Chronisch ziekte </a:t>
          </a:r>
        </a:p>
      </dgm:t>
    </dgm:pt>
    <dgm:pt modelId="{47D72D37-082A-4CA7-9FB2-6A34BE9FEFC3}" type="parTrans" cxnId="{BC3CF866-0E23-4565-A9ED-02B87D96BD91}">
      <dgm:prSet/>
      <dgm:spPr/>
      <dgm:t>
        <a:bodyPr/>
        <a:lstStyle/>
        <a:p>
          <a:endParaRPr lang="nl-NL"/>
        </a:p>
      </dgm:t>
    </dgm:pt>
    <dgm:pt modelId="{04CD8AA9-14B3-4024-9CD0-F196A35AA9FD}" type="sibTrans" cxnId="{BC3CF866-0E23-4565-A9ED-02B87D96BD91}">
      <dgm:prSet/>
      <dgm:spPr/>
      <dgm:t>
        <a:bodyPr/>
        <a:lstStyle/>
        <a:p>
          <a:endParaRPr lang="nl-NL"/>
        </a:p>
      </dgm:t>
    </dgm:pt>
    <dgm:pt modelId="{4D0FB702-AF0A-468A-829F-DDEF63E6FF1B}">
      <dgm:prSet phldrT="[Tekst]" custT="1"/>
      <dgm:spPr/>
      <dgm:t>
        <a:bodyPr/>
        <a:lstStyle/>
        <a:p>
          <a:r>
            <a:rPr lang="nl-NL" sz="1600" dirty="0"/>
            <a:t>Soorten en verloop </a:t>
          </a:r>
        </a:p>
      </dgm:t>
    </dgm:pt>
    <dgm:pt modelId="{BAEDDC8E-DE7B-4477-9EED-377BF87BC0F4}" type="parTrans" cxnId="{1548FA0A-F0F1-42B5-B1A0-14511A91EAED}">
      <dgm:prSet/>
      <dgm:spPr/>
      <dgm:t>
        <a:bodyPr/>
        <a:lstStyle/>
        <a:p>
          <a:endParaRPr lang="nl-NL"/>
        </a:p>
      </dgm:t>
    </dgm:pt>
    <dgm:pt modelId="{580ADF54-F1B1-4650-93DE-8586FF11DCCD}" type="sibTrans" cxnId="{1548FA0A-F0F1-42B5-B1A0-14511A91EAED}">
      <dgm:prSet/>
      <dgm:spPr/>
      <dgm:t>
        <a:bodyPr/>
        <a:lstStyle/>
        <a:p>
          <a:endParaRPr lang="nl-NL"/>
        </a:p>
      </dgm:t>
    </dgm:pt>
    <dgm:pt modelId="{7EF8C84A-9E13-4F32-A9A2-FBF592CFC352}">
      <dgm:prSet phldrT="[Tekst]" custT="1"/>
      <dgm:spPr/>
      <dgm:t>
        <a:bodyPr/>
        <a:lstStyle/>
        <a:p>
          <a:r>
            <a:rPr lang="nl-NL" sz="1600" dirty="0"/>
            <a:t>Coping en verwerking</a:t>
          </a:r>
        </a:p>
      </dgm:t>
    </dgm:pt>
    <dgm:pt modelId="{7115CF3A-684F-4A9E-9156-795AF6E57921}" type="parTrans" cxnId="{60890C4D-8AED-4BAC-8CD7-11F9597D88AA}">
      <dgm:prSet/>
      <dgm:spPr/>
      <dgm:t>
        <a:bodyPr/>
        <a:lstStyle/>
        <a:p>
          <a:endParaRPr lang="nl-NL"/>
        </a:p>
      </dgm:t>
    </dgm:pt>
    <dgm:pt modelId="{E6F411AE-8533-461B-98EA-8F616AB2A4AB}" type="sibTrans" cxnId="{60890C4D-8AED-4BAC-8CD7-11F9597D88AA}">
      <dgm:prSet/>
      <dgm:spPr/>
      <dgm:t>
        <a:bodyPr/>
        <a:lstStyle/>
        <a:p>
          <a:endParaRPr lang="nl-NL"/>
        </a:p>
      </dgm:t>
    </dgm:pt>
    <dgm:pt modelId="{5201124E-44F7-4D0C-8A27-A8849B98D937}">
      <dgm:prSet phldrT="[Tekst]" custT="1"/>
      <dgm:spPr/>
      <dgm:t>
        <a:bodyPr/>
        <a:lstStyle/>
        <a:p>
          <a:r>
            <a:rPr lang="nl-NL" sz="1600" dirty="0"/>
            <a:t>Leefwijze aanpassen &amp; zorgbehoeften</a:t>
          </a:r>
        </a:p>
      </dgm:t>
    </dgm:pt>
    <dgm:pt modelId="{0A2FEAC4-F067-4196-BF31-34D8751ACFD4}" type="parTrans" cxnId="{5552E95E-F2E8-45B3-AC98-F0B0EBF9A2CB}">
      <dgm:prSet/>
      <dgm:spPr/>
      <dgm:t>
        <a:bodyPr/>
        <a:lstStyle/>
        <a:p>
          <a:endParaRPr lang="nl-NL"/>
        </a:p>
      </dgm:t>
    </dgm:pt>
    <dgm:pt modelId="{5D75EB78-599B-4143-8761-19C4E004FEC5}" type="sibTrans" cxnId="{5552E95E-F2E8-45B3-AC98-F0B0EBF9A2CB}">
      <dgm:prSet/>
      <dgm:spPr/>
      <dgm:t>
        <a:bodyPr/>
        <a:lstStyle/>
        <a:p>
          <a:endParaRPr lang="nl-NL"/>
        </a:p>
      </dgm:t>
    </dgm:pt>
    <dgm:pt modelId="{5FE0846E-5066-4C53-B4AE-AA7BF80F5CA6}">
      <dgm:prSet phldrT="[Tekst]" custT="1"/>
      <dgm:spPr/>
      <dgm:t>
        <a:bodyPr/>
        <a:lstStyle/>
        <a:p>
          <a:r>
            <a:rPr lang="nl-NL" sz="1600" dirty="0"/>
            <a:t>Transitie zorg</a:t>
          </a:r>
        </a:p>
      </dgm:t>
    </dgm:pt>
    <dgm:pt modelId="{87A4A554-BE7D-4D3E-BD72-9801759D046D}" type="parTrans" cxnId="{683BA35A-4370-4C6F-8CC1-B693C3A129E9}">
      <dgm:prSet/>
      <dgm:spPr/>
      <dgm:t>
        <a:bodyPr/>
        <a:lstStyle/>
        <a:p>
          <a:endParaRPr lang="nl-NL"/>
        </a:p>
      </dgm:t>
    </dgm:pt>
    <dgm:pt modelId="{076FF966-8EDE-41B9-95F4-6D5C425E92CA}" type="sibTrans" cxnId="{683BA35A-4370-4C6F-8CC1-B693C3A129E9}">
      <dgm:prSet/>
      <dgm:spPr/>
      <dgm:t>
        <a:bodyPr/>
        <a:lstStyle/>
        <a:p>
          <a:endParaRPr lang="nl-NL"/>
        </a:p>
      </dgm:t>
    </dgm:pt>
    <dgm:pt modelId="{2A8ABE52-C753-4902-B9AF-8029D9A6D64D}">
      <dgm:prSet phldrT="[Tekst]" custT="1"/>
      <dgm:spPr/>
      <dgm:t>
        <a:bodyPr/>
        <a:lstStyle/>
        <a:p>
          <a:r>
            <a:rPr lang="nl-NL" sz="1600" dirty="0"/>
            <a:t>Langdurige zorgrelatie</a:t>
          </a:r>
        </a:p>
      </dgm:t>
    </dgm:pt>
    <dgm:pt modelId="{DBFB211C-A603-4FDD-A542-9CE7B9B7AA36}" type="parTrans" cxnId="{94626EFC-720F-45B5-8721-22307123F635}">
      <dgm:prSet/>
      <dgm:spPr/>
      <dgm:t>
        <a:bodyPr/>
        <a:lstStyle/>
        <a:p>
          <a:endParaRPr lang="nl-NL"/>
        </a:p>
      </dgm:t>
    </dgm:pt>
    <dgm:pt modelId="{9854C749-0B4C-4CDD-895B-71C6DF282089}" type="sibTrans" cxnId="{94626EFC-720F-45B5-8721-22307123F635}">
      <dgm:prSet/>
      <dgm:spPr/>
      <dgm:t>
        <a:bodyPr/>
        <a:lstStyle/>
        <a:p>
          <a:endParaRPr lang="nl-NL"/>
        </a:p>
      </dgm:t>
    </dgm:pt>
    <dgm:pt modelId="{DC48CFB4-4D53-4A83-99B5-BE7C6A3FA49B}">
      <dgm:prSet phldrT="[Tekst]" custT="1"/>
      <dgm:spPr/>
      <dgm:t>
        <a:bodyPr/>
        <a:lstStyle/>
        <a:p>
          <a:r>
            <a:rPr lang="nl-NL" sz="1600" dirty="0"/>
            <a:t>Revalideren</a:t>
          </a:r>
        </a:p>
      </dgm:t>
    </dgm:pt>
    <dgm:pt modelId="{9806575D-8D9D-43FF-9439-A7AAC8C9923C}" type="parTrans" cxnId="{DD3B59BE-48B5-4BD1-BCF7-1CE17B62CF76}">
      <dgm:prSet/>
      <dgm:spPr/>
      <dgm:t>
        <a:bodyPr/>
        <a:lstStyle/>
        <a:p>
          <a:endParaRPr lang="nl-NL"/>
        </a:p>
      </dgm:t>
    </dgm:pt>
    <dgm:pt modelId="{D61E489E-2C68-4155-A461-09BD3E8BEDD2}" type="sibTrans" cxnId="{DD3B59BE-48B5-4BD1-BCF7-1CE17B62CF76}">
      <dgm:prSet/>
      <dgm:spPr/>
      <dgm:t>
        <a:bodyPr/>
        <a:lstStyle/>
        <a:p>
          <a:endParaRPr lang="nl-NL"/>
        </a:p>
      </dgm:t>
    </dgm:pt>
    <dgm:pt modelId="{20E4337C-0E18-44D4-AC5A-F1A418298A41}">
      <dgm:prSet phldrT="[Tekst]" custT="1"/>
      <dgm:spPr/>
      <dgm:t>
        <a:bodyPr/>
        <a:lstStyle/>
        <a:p>
          <a:r>
            <a:rPr lang="nl-NL" sz="1600" dirty="0"/>
            <a:t>Zingeving</a:t>
          </a:r>
        </a:p>
      </dgm:t>
    </dgm:pt>
    <dgm:pt modelId="{4DFFD937-525B-4446-91A4-94FBF62D0453}" type="parTrans" cxnId="{21EF87A5-1AC4-4918-B141-0FA404608844}">
      <dgm:prSet/>
      <dgm:spPr/>
      <dgm:t>
        <a:bodyPr/>
        <a:lstStyle/>
        <a:p>
          <a:endParaRPr lang="nl-NL"/>
        </a:p>
      </dgm:t>
    </dgm:pt>
    <dgm:pt modelId="{46E768EA-6C39-493D-AE08-938921B0E4AA}" type="sibTrans" cxnId="{21EF87A5-1AC4-4918-B141-0FA404608844}">
      <dgm:prSet/>
      <dgm:spPr/>
      <dgm:t>
        <a:bodyPr/>
        <a:lstStyle/>
        <a:p>
          <a:endParaRPr lang="nl-NL"/>
        </a:p>
      </dgm:t>
    </dgm:pt>
    <dgm:pt modelId="{ECB3F492-2527-46E7-9E21-822B8D220B31}">
      <dgm:prSet phldrT="[Tekst]" custT="1"/>
      <dgm:spPr/>
      <dgm:t>
        <a:bodyPr/>
        <a:lstStyle/>
        <a:p>
          <a:r>
            <a:rPr lang="nl-NL" sz="1600" dirty="0"/>
            <a:t>Zelf</a:t>
          </a:r>
        </a:p>
        <a:p>
          <a:r>
            <a:rPr lang="nl-NL" sz="1600" dirty="0"/>
            <a:t>management </a:t>
          </a:r>
        </a:p>
        <a:p>
          <a:endParaRPr lang="nl-NL" sz="1500" dirty="0"/>
        </a:p>
      </dgm:t>
    </dgm:pt>
    <dgm:pt modelId="{A61FA6CA-6A7D-4C24-B24D-4CCF5DD15EF3}" type="parTrans" cxnId="{42723AF4-DD78-47EA-B19B-2622414E9B9C}">
      <dgm:prSet/>
      <dgm:spPr/>
      <dgm:t>
        <a:bodyPr/>
        <a:lstStyle/>
        <a:p>
          <a:endParaRPr lang="nl-NL"/>
        </a:p>
      </dgm:t>
    </dgm:pt>
    <dgm:pt modelId="{19E8BB93-8616-48FE-A7A2-49C0BD463C05}" type="sibTrans" cxnId="{42723AF4-DD78-47EA-B19B-2622414E9B9C}">
      <dgm:prSet/>
      <dgm:spPr/>
      <dgm:t>
        <a:bodyPr/>
        <a:lstStyle/>
        <a:p>
          <a:endParaRPr lang="nl-NL"/>
        </a:p>
      </dgm:t>
    </dgm:pt>
    <dgm:pt modelId="{5165DBBC-3867-42E7-AA9D-50CBFE4A1A64}" type="pres">
      <dgm:prSet presAssocID="{3E1BFF6B-394F-463C-B7EA-A7C1921E4D8D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0648FF96-7B33-4D14-AA17-95E88AF414DC}" type="pres">
      <dgm:prSet presAssocID="{E1313C75-8676-4257-A345-D66B809B4AA7}" presName="centerShape" presStyleLbl="node0" presStyleIdx="0" presStyleCnt="1"/>
      <dgm:spPr/>
    </dgm:pt>
    <dgm:pt modelId="{C28EEA2C-DCD6-46A7-A776-45B9E0DA8F84}" type="pres">
      <dgm:prSet presAssocID="{BAEDDC8E-DE7B-4477-9EED-377BF87BC0F4}" presName="parTrans" presStyleLbl="bgSibTrans2D1" presStyleIdx="0" presStyleCnt="8"/>
      <dgm:spPr/>
    </dgm:pt>
    <dgm:pt modelId="{1BC1E0AC-A9C2-446B-8DAF-074DAAF3D260}" type="pres">
      <dgm:prSet presAssocID="{4D0FB702-AF0A-468A-829F-DDEF63E6FF1B}" presName="node" presStyleLbl="node1" presStyleIdx="0" presStyleCnt="8">
        <dgm:presLayoutVars>
          <dgm:bulletEnabled val="1"/>
        </dgm:presLayoutVars>
      </dgm:prSet>
      <dgm:spPr/>
    </dgm:pt>
    <dgm:pt modelId="{579F6EE3-1118-4D71-901A-7A84FA87E3F2}" type="pres">
      <dgm:prSet presAssocID="{7115CF3A-684F-4A9E-9156-795AF6E57921}" presName="parTrans" presStyleLbl="bgSibTrans2D1" presStyleIdx="1" presStyleCnt="8"/>
      <dgm:spPr/>
    </dgm:pt>
    <dgm:pt modelId="{BE76706A-9A06-4AE5-ADC2-CB8BDAD02732}" type="pres">
      <dgm:prSet presAssocID="{7EF8C84A-9E13-4F32-A9A2-FBF592CFC352}" presName="node" presStyleLbl="node1" presStyleIdx="1" presStyleCnt="8">
        <dgm:presLayoutVars>
          <dgm:bulletEnabled val="1"/>
        </dgm:presLayoutVars>
      </dgm:prSet>
      <dgm:spPr/>
    </dgm:pt>
    <dgm:pt modelId="{B08D0D5B-B399-46EB-88EB-AB9C92D0F690}" type="pres">
      <dgm:prSet presAssocID="{0A2FEAC4-F067-4196-BF31-34D8751ACFD4}" presName="parTrans" presStyleLbl="bgSibTrans2D1" presStyleIdx="2" presStyleCnt="8"/>
      <dgm:spPr/>
    </dgm:pt>
    <dgm:pt modelId="{FAC78D3D-9F19-4A17-B6B4-68341C4B7157}" type="pres">
      <dgm:prSet presAssocID="{5201124E-44F7-4D0C-8A27-A8849B98D937}" presName="node" presStyleLbl="node1" presStyleIdx="2" presStyleCnt="8">
        <dgm:presLayoutVars>
          <dgm:bulletEnabled val="1"/>
        </dgm:presLayoutVars>
      </dgm:prSet>
      <dgm:spPr/>
    </dgm:pt>
    <dgm:pt modelId="{FF46E583-A5F7-43AD-A83E-4C77A2C4EE90}" type="pres">
      <dgm:prSet presAssocID="{87A4A554-BE7D-4D3E-BD72-9801759D046D}" presName="parTrans" presStyleLbl="bgSibTrans2D1" presStyleIdx="3" presStyleCnt="8"/>
      <dgm:spPr/>
    </dgm:pt>
    <dgm:pt modelId="{64F509AE-FE7A-4E5D-8EC8-58EC82223DBD}" type="pres">
      <dgm:prSet presAssocID="{5FE0846E-5066-4C53-B4AE-AA7BF80F5CA6}" presName="node" presStyleLbl="node1" presStyleIdx="3" presStyleCnt="8">
        <dgm:presLayoutVars>
          <dgm:bulletEnabled val="1"/>
        </dgm:presLayoutVars>
      </dgm:prSet>
      <dgm:spPr/>
    </dgm:pt>
    <dgm:pt modelId="{3485BCD1-EFB0-43AD-ABFA-A536120284BE}" type="pres">
      <dgm:prSet presAssocID="{DBFB211C-A603-4FDD-A542-9CE7B9B7AA36}" presName="parTrans" presStyleLbl="bgSibTrans2D1" presStyleIdx="4" presStyleCnt="8"/>
      <dgm:spPr/>
    </dgm:pt>
    <dgm:pt modelId="{818210A6-04A4-459D-B6D5-4B3EB5F724C7}" type="pres">
      <dgm:prSet presAssocID="{2A8ABE52-C753-4902-B9AF-8029D9A6D64D}" presName="node" presStyleLbl="node1" presStyleIdx="4" presStyleCnt="8">
        <dgm:presLayoutVars>
          <dgm:bulletEnabled val="1"/>
        </dgm:presLayoutVars>
      </dgm:prSet>
      <dgm:spPr/>
    </dgm:pt>
    <dgm:pt modelId="{BB5D38D3-BB23-4CDD-B1AB-692B594CA2E8}" type="pres">
      <dgm:prSet presAssocID="{9806575D-8D9D-43FF-9439-A7AAC8C9923C}" presName="parTrans" presStyleLbl="bgSibTrans2D1" presStyleIdx="5" presStyleCnt="8"/>
      <dgm:spPr/>
    </dgm:pt>
    <dgm:pt modelId="{148D7992-8819-4AFE-9E95-6CE922B6FCE2}" type="pres">
      <dgm:prSet presAssocID="{DC48CFB4-4D53-4A83-99B5-BE7C6A3FA49B}" presName="node" presStyleLbl="node1" presStyleIdx="5" presStyleCnt="8">
        <dgm:presLayoutVars>
          <dgm:bulletEnabled val="1"/>
        </dgm:presLayoutVars>
      </dgm:prSet>
      <dgm:spPr/>
    </dgm:pt>
    <dgm:pt modelId="{A2C13800-0D49-4106-9235-775285694490}" type="pres">
      <dgm:prSet presAssocID="{4DFFD937-525B-4446-91A4-94FBF62D0453}" presName="parTrans" presStyleLbl="bgSibTrans2D1" presStyleIdx="6" presStyleCnt="8"/>
      <dgm:spPr/>
    </dgm:pt>
    <dgm:pt modelId="{CF809849-2718-43FE-B9D3-CC49BBCD0C90}" type="pres">
      <dgm:prSet presAssocID="{20E4337C-0E18-44D4-AC5A-F1A418298A41}" presName="node" presStyleLbl="node1" presStyleIdx="6" presStyleCnt="8">
        <dgm:presLayoutVars>
          <dgm:bulletEnabled val="1"/>
        </dgm:presLayoutVars>
      </dgm:prSet>
      <dgm:spPr/>
    </dgm:pt>
    <dgm:pt modelId="{C4B9AE07-B532-4479-BC16-927DAD02E9A0}" type="pres">
      <dgm:prSet presAssocID="{A61FA6CA-6A7D-4C24-B24D-4CCF5DD15EF3}" presName="parTrans" presStyleLbl="bgSibTrans2D1" presStyleIdx="7" presStyleCnt="8"/>
      <dgm:spPr/>
    </dgm:pt>
    <dgm:pt modelId="{6F07282C-CAF0-48F1-BB6F-D7A766857A62}" type="pres">
      <dgm:prSet presAssocID="{ECB3F492-2527-46E7-9E21-822B8D220B31}" presName="node" presStyleLbl="node1" presStyleIdx="7" presStyleCnt="8">
        <dgm:presLayoutVars>
          <dgm:bulletEnabled val="1"/>
        </dgm:presLayoutVars>
      </dgm:prSet>
      <dgm:spPr/>
    </dgm:pt>
  </dgm:ptLst>
  <dgm:cxnLst>
    <dgm:cxn modelId="{1548FA0A-F0F1-42B5-B1A0-14511A91EAED}" srcId="{E1313C75-8676-4257-A345-D66B809B4AA7}" destId="{4D0FB702-AF0A-468A-829F-DDEF63E6FF1B}" srcOrd="0" destOrd="0" parTransId="{BAEDDC8E-DE7B-4477-9EED-377BF87BC0F4}" sibTransId="{580ADF54-F1B1-4650-93DE-8586FF11DCCD}"/>
    <dgm:cxn modelId="{5E475B2C-A1E9-4BB0-9632-0E0F1AF43FA8}" type="presOf" srcId="{87A4A554-BE7D-4D3E-BD72-9801759D046D}" destId="{FF46E583-A5F7-43AD-A83E-4C77A2C4EE90}" srcOrd="0" destOrd="0" presId="urn:microsoft.com/office/officeart/2005/8/layout/radial4"/>
    <dgm:cxn modelId="{60DAAD2C-0654-437A-9EB5-E15FEFD2B4BB}" type="presOf" srcId="{5201124E-44F7-4D0C-8A27-A8849B98D937}" destId="{FAC78D3D-9F19-4A17-B6B4-68341C4B7157}" srcOrd="0" destOrd="0" presId="urn:microsoft.com/office/officeart/2005/8/layout/radial4"/>
    <dgm:cxn modelId="{65805430-2E96-4AF2-92FF-7155B5266163}" type="presOf" srcId="{4DFFD937-525B-4446-91A4-94FBF62D0453}" destId="{A2C13800-0D49-4106-9235-775285694490}" srcOrd="0" destOrd="0" presId="urn:microsoft.com/office/officeart/2005/8/layout/radial4"/>
    <dgm:cxn modelId="{5552E95E-F2E8-45B3-AC98-F0B0EBF9A2CB}" srcId="{E1313C75-8676-4257-A345-D66B809B4AA7}" destId="{5201124E-44F7-4D0C-8A27-A8849B98D937}" srcOrd="2" destOrd="0" parTransId="{0A2FEAC4-F067-4196-BF31-34D8751ACFD4}" sibTransId="{5D75EB78-599B-4143-8761-19C4E004FEC5}"/>
    <dgm:cxn modelId="{1A7AFA43-68EE-4C52-92FA-A0114744A366}" type="presOf" srcId="{0A2FEAC4-F067-4196-BF31-34D8751ACFD4}" destId="{B08D0D5B-B399-46EB-88EB-AB9C92D0F690}" srcOrd="0" destOrd="0" presId="urn:microsoft.com/office/officeart/2005/8/layout/radial4"/>
    <dgm:cxn modelId="{BC3CF866-0E23-4565-A9ED-02B87D96BD91}" srcId="{3E1BFF6B-394F-463C-B7EA-A7C1921E4D8D}" destId="{E1313C75-8676-4257-A345-D66B809B4AA7}" srcOrd="0" destOrd="0" parTransId="{47D72D37-082A-4CA7-9FB2-6A34BE9FEFC3}" sibTransId="{04CD8AA9-14B3-4024-9CD0-F196A35AA9FD}"/>
    <dgm:cxn modelId="{F265A868-E465-4CBA-9BF7-C52D8C742B0E}" type="presOf" srcId="{2A8ABE52-C753-4902-B9AF-8029D9A6D64D}" destId="{818210A6-04A4-459D-B6D5-4B3EB5F724C7}" srcOrd="0" destOrd="0" presId="urn:microsoft.com/office/officeart/2005/8/layout/radial4"/>
    <dgm:cxn modelId="{60890C4D-8AED-4BAC-8CD7-11F9597D88AA}" srcId="{E1313C75-8676-4257-A345-D66B809B4AA7}" destId="{7EF8C84A-9E13-4F32-A9A2-FBF592CFC352}" srcOrd="1" destOrd="0" parTransId="{7115CF3A-684F-4A9E-9156-795AF6E57921}" sibTransId="{E6F411AE-8533-461B-98EA-8F616AB2A4AB}"/>
    <dgm:cxn modelId="{0A16524F-B355-44E4-901F-787ADC0136C7}" type="presOf" srcId="{9806575D-8D9D-43FF-9439-A7AAC8C9923C}" destId="{BB5D38D3-BB23-4CDD-B1AB-692B594CA2E8}" srcOrd="0" destOrd="0" presId="urn:microsoft.com/office/officeart/2005/8/layout/radial4"/>
    <dgm:cxn modelId="{683BA35A-4370-4C6F-8CC1-B693C3A129E9}" srcId="{E1313C75-8676-4257-A345-D66B809B4AA7}" destId="{5FE0846E-5066-4C53-B4AE-AA7BF80F5CA6}" srcOrd="3" destOrd="0" parTransId="{87A4A554-BE7D-4D3E-BD72-9801759D046D}" sibTransId="{076FF966-8EDE-41B9-95F4-6D5C425E92CA}"/>
    <dgm:cxn modelId="{547FCD7A-71F3-461E-9FBB-FD5F90A96A4C}" type="presOf" srcId="{DBFB211C-A603-4FDD-A542-9CE7B9B7AA36}" destId="{3485BCD1-EFB0-43AD-ABFA-A536120284BE}" srcOrd="0" destOrd="0" presId="urn:microsoft.com/office/officeart/2005/8/layout/radial4"/>
    <dgm:cxn modelId="{61518D9E-24F4-404E-A52C-E399AF9B14B3}" type="presOf" srcId="{ECB3F492-2527-46E7-9E21-822B8D220B31}" destId="{6F07282C-CAF0-48F1-BB6F-D7A766857A62}" srcOrd="0" destOrd="0" presId="urn:microsoft.com/office/officeart/2005/8/layout/radial4"/>
    <dgm:cxn modelId="{2829D8A4-7AC8-4312-97F2-CD9DF3C3063D}" type="presOf" srcId="{DC48CFB4-4D53-4A83-99B5-BE7C6A3FA49B}" destId="{148D7992-8819-4AFE-9E95-6CE922B6FCE2}" srcOrd="0" destOrd="0" presId="urn:microsoft.com/office/officeart/2005/8/layout/radial4"/>
    <dgm:cxn modelId="{21EF87A5-1AC4-4918-B141-0FA404608844}" srcId="{E1313C75-8676-4257-A345-D66B809B4AA7}" destId="{20E4337C-0E18-44D4-AC5A-F1A418298A41}" srcOrd="6" destOrd="0" parTransId="{4DFFD937-525B-4446-91A4-94FBF62D0453}" sibTransId="{46E768EA-6C39-493D-AE08-938921B0E4AA}"/>
    <dgm:cxn modelId="{01F498A8-49A6-470D-82B6-C99609D17D07}" type="presOf" srcId="{BAEDDC8E-DE7B-4477-9EED-377BF87BC0F4}" destId="{C28EEA2C-DCD6-46A7-A776-45B9E0DA8F84}" srcOrd="0" destOrd="0" presId="urn:microsoft.com/office/officeart/2005/8/layout/radial4"/>
    <dgm:cxn modelId="{0705FCA8-5CC8-48A1-A92F-AFA6542D44EC}" type="presOf" srcId="{7115CF3A-684F-4A9E-9156-795AF6E57921}" destId="{579F6EE3-1118-4D71-901A-7A84FA87E3F2}" srcOrd="0" destOrd="0" presId="urn:microsoft.com/office/officeart/2005/8/layout/radial4"/>
    <dgm:cxn modelId="{AE7A4DAA-63BA-439D-BE12-8BF9ECB2D96F}" type="presOf" srcId="{E1313C75-8676-4257-A345-D66B809B4AA7}" destId="{0648FF96-7B33-4D14-AA17-95E88AF414DC}" srcOrd="0" destOrd="0" presId="urn:microsoft.com/office/officeart/2005/8/layout/radial4"/>
    <dgm:cxn modelId="{ADE7BEAC-A596-46FE-887A-C590757AA212}" type="presOf" srcId="{7EF8C84A-9E13-4F32-A9A2-FBF592CFC352}" destId="{BE76706A-9A06-4AE5-ADC2-CB8BDAD02732}" srcOrd="0" destOrd="0" presId="urn:microsoft.com/office/officeart/2005/8/layout/radial4"/>
    <dgm:cxn modelId="{DD3B59BE-48B5-4BD1-BCF7-1CE17B62CF76}" srcId="{E1313C75-8676-4257-A345-D66B809B4AA7}" destId="{DC48CFB4-4D53-4A83-99B5-BE7C6A3FA49B}" srcOrd="5" destOrd="0" parTransId="{9806575D-8D9D-43FF-9439-A7AAC8C9923C}" sibTransId="{D61E489E-2C68-4155-A461-09BD3E8BEDD2}"/>
    <dgm:cxn modelId="{3B999CCE-3D2B-464C-BACB-E3D9EFC87B09}" type="presOf" srcId="{5FE0846E-5066-4C53-B4AE-AA7BF80F5CA6}" destId="{64F509AE-FE7A-4E5D-8EC8-58EC82223DBD}" srcOrd="0" destOrd="0" presId="urn:microsoft.com/office/officeart/2005/8/layout/radial4"/>
    <dgm:cxn modelId="{683232E0-EDEF-443C-8E4F-B76C1A2C6C08}" type="presOf" srcId="{20E4337C-0E18-44D4-AC5A-F1A418298A41}" destId="{CF809849-2718-43FE-B9D3-CC49BBCD0C90}" srcOrd="0" destOrd="0" presId="urn:microsoft.com/office/officeart/2005/8/layout/radial4"/>
    <dgm:cxn modelId="{5E0EEEE0-6B9E-4056-A510-D4C413E3E921}" type="presOf" srcId="{A61FA6CA-6A7D-4C24-B24D-4CCF5DD15EF3}" destId="{C4B9AE07-B532-4479-BC16-927DAD02E9A0}" srcOrd="0" destOrd="0" presId="urn:microsoft.com/office/officeart/2005/8/layout/radial4"/>
    <dgm:cxn modelId="{73A569E6-E552-4B4C-8A06-9836F3B141BE}" type="presOf" srcId="{4D0FB702-AF0A-468A-829F-DDEF63E6FF1B}" destId="{1BC1E0AC-A9C2-446B-8DAF-074DAAF3D260}" srcOrd="0" destOrd="0" presId="urn:microsoft.com/office/officeart/2005/8/layout/radial4"/>
    <dgm:cxn modelId="{3B1534EC-5609-4EDF-B276-9540AD81A48B}" type="presOf" srcId="{3E1BFF6B-394F-463C-B7EA-A7C1921E4D8D}" destId="{5165DBBC-3867-42E7-AA9D-50CBFE4A1A64}" srcOrd="0" destOrd="0" presId="urn:microsoft.com/office/officeart/2005/8/layout/radial4"/>
    <dgm:cxn modelId="{42723AF4-DD78-47EA-B19B-2622414E9B9C}" srcId="{E1313C75-8676-4257-A345-D66B809B4AA7}" destId="{ECB3F492-2527-46E7-9E21-822B8D220B31}" srcOrd="7" destOrd="0" parTransId="{A61FA6CA-6A7D-4C24-B24D-4CCF5DD15EF3}" sibTransId="{19E8BB93-8616-48FE-A7A2-49C0BD463C05}"/>
    <dgm:cxn modelId="{94626EFC-720F-45B5-8721-22307123F635}" srcId="{E1313C75-8676-4257-A345-D66B809B4AA7}" destId="{2A8ABE52-C753-4902-B9AF-8029D9A6D64D}" srcOrd="4" destOrd="0" parTransId="{DBFB211C-A603-4FDD-A542-9CE7B9B7AA36}" sibTransId="{9854C749-0B4C-4CDD-895B-71C6DF282089}"/>
    <dgm:cxn modelId="{CBBE6F1D-873D-4547-8828-EA3E0376F307}" type="presParOf" srcId="{5165DBBC-3867-42E7-AA9D-50CBFE4A1A64}" destId="{0648FF96-7B33-4D14-AA17-95E88AF414DC}" srcOrd="0" destOrd="0" presId="urn:microsoft.com/office/officeart/2005/8/layout/radial4"/>
    <dgm:cxn modelId="{96CD7222-A91C-477D-9303-A0315744F6EF}" type="presParOf" srcId="{5165DBBC-3867-42E7-AA9D-50CBFE4A1A64}" destId="{C28EEA2C-DCD6-46A7-A776-45B9E0DA8F84}" srcOrd="1" destOrd="0" presId="urn:microsoft.com/office/officeart/2005/8/layout/radial4"/>
    <dgm:cxn modelId="{46BD2E5B-EBE3-4AD4-B55A-4DAAE0397236}" type="presParOf" srcId="{5165DBBC-3867-42E7-AA9D-50CBFE4A1A64}" destId="{1BC1E0AC-A9C2-446B-8DAF-074DAAF3D260}" srcOrd="2" destOrd="0" presId="urn:microsoft.com/office/officeart/2005/8/layout/radial4"/>
    <dgm:cxn modelId="{2C4D1918-4E03-4609-B1D7-17B418F6590C}" type="presParOf" srcId="{5165DBBC-3867-42E7-AA9D-50CBFE4A1A64}" destId="{579F6EE3-1118-4D71-901A-7A84FA87E3F2}" srcOrd="3" destOrd="0" presId="urn:microsoft.com/office/officeart/2005/8/layout/radial4"/>
    <dgm:cxn modelId="{3D55EF2F-5909-4349-90DD-589ED6A27DE7}" type="presParOf" srcId="{5165DBBC-3867-42E7-AA9D-50CBFE4A1A64}" destId="{BE76706A-9A06-4AE5-ADC2-CB8BDAD02732}" srcOrd="4" destOrd="0" presId="urn:microsoft.com/office/officeart/2005/8/layout/radial4"/>
    <dgm:cxn modelId="{FA30D6A9-4DB7-4586-B41E-CF5AC94506E6}" type="presParOf" srcId="{5165DBBC-3867-42E7-AA9D-50CBFE4A1A64}" destId="{B08D0D5B-B399-46EB-88EB-AB9C92D0F690}" srcOrd="5" destOrd="0" presId="urn:microsoft.com/office/officeart/2005/8/layout/radial4"/>
    <dgm:cxn modelId="{7BC09B67-46E6-4D43-B204-E0F4766E4BA9}" type="presParOf" srcId="{5165DBBC-3867-42E7-AA9D-50CBFE4A1A64}" destId="{FAC78D3D-9F19-4A17-B6B4-68341C4B7157}" srcOrd="6" destOrd="0" presId="urn:microsoft.com/office/officeart/2005/8/layout/radial4"/>
    <dgm:cxn modelId="{8DBEE7B2-0FA6-4D71-A319-02AF36E8DFC5}" type="presParOf" srcId="{5165DBBC-3867-42E7-AA9D-50CBFE4A1A64}" destId="{FF46E583-A5F7-43AD-A83E-4C77A2C4EE90}" srcOrd="7" destOrd="0" presId="urn:microsoft.com/office/officeart/2005/8/layout/radial4"/>
    <dgm:cxn modelId="{B9CDEE55-11E1-4ABF-AD5A-0D0626B05947}" type="presParOf" srcId="{5165DBBC-3867-42E7-AA9D-50CBFE4A1A64}" destId="{64F509AE-FE7A-4E5D-8EC8-58EC82223DBD}" srcOrd="8" destOrd="0" presId="urn:microsoft.com/office/officeart/2005/8/layout/radial4"/>
    <dgm:cxn modelId="{FD5D765B-9ED4-45A6-9B96-EC3861974899}" type="presParOf" srcId="{5165DBBC-3867-42E7-AA9D-50CBFE4A1A64}" destId="{3485BCD1-EFB0-43AD-ABFA-A536120284BE}" srcOrd="9" destOrd="0" presId="urn:microsoft.com/office/officeart/2005/8/layout/radial4"/>
    <dgm:cxn modelId="{1C62D132-6D00-4B9E-B555-86584723C57E}" type="presParOf" srcId="{5165DBBC-3867-42E7-AA9D-50CBFE4A1A64}" destId="{818210A6-04A4-459D-B6D5-4B3EB5F724C7}" srcOrd="10" destOrd="0" presId="urn:microsoft.com/office/officeart/2005/8/layout/radial4"/>
    <dgm:cxn modelId="{2F6B51A3-796B-46D3-A88D-C8EFE7CE93D6}" type="presParOf" srcId="{5165DBBC-3867-42E7-AA9D-50CBFE4A1A64}" destId="{BB5D38D3-BB23-4CDD-B1AB-692B594CA2E8}" srcOrd="11" destOrd="0" presId="urn:microsoft.com/office/officeart/2005/8/layout/radial4"/>
    <dgm:cxn modelId="{EB022D96-778C-42EB-BE89-1EA9244541CB}" type="presParOf" srcId="{5165DBBC-3867-42E7-AA9D-50CBFE4A1A64}" destId="{148D7992-8819-4AFE-9E95-6CE922B6FCE2}" srcOrd="12" destOrd="0" presId="urn:microsoft.com/office/officeart/2005/8/layout/radial4"/>
    <dgm:cxn modelId="{42AB9827-7AAF-4112-9BAD-B34162E5E7D2}" type="presParOf" srcId="{5165DBBC-3867-42E7-AA9D-50CBFE4A1A64}" destId="{A2C13800-0D49-4106-9235-775285694490}" srcOrd="13" destOrd="0" presId="urn:microsoft.com/office/officeart/2005/8/layout/radial4"/>
    <dgm:cxn modelId="{9FABE492-50ED-4C1B-A699-BA76B9D9F552}" type="presParOf" srcId="{5165DBBC-3867-42E7-AA9D-50CBFE4A1A64}" destId="{CF809849-2718-43FE-B9D3-CC49BBCD0C90}" srcOrd="14" destOrd="0" presId="urn:microsoft.com/office/officeart/2005/8/layout/radial4"/>
    <dgm:cxn modelId="{DD8F4A9C-7CEC-4BB4-84A1-188B5BD56907}" type="presParOf" srcId="{5165DBBC-3867-42E7-AA9D-50CBFE4A1A64}" destId="{C4B9AE07-B532-4479-BC16-927DAD02E9A0}" srcOrd="15" destOrd="0" presId="urn:microsoft.com/office/officeart/2005/8/layout/radial4"/>
    <dgm:cxn modelId="{C2F53259-BB60-460A-8645-2F68C3E4ED30}" type="presParOf" srcId="{5165DBBC-3867-42E7-AA9D-50CBFE4A1A64}" destId="{6F07282C-CAF0-48F1-BB6F-D7A766857A62}" srcOrd="16" destOrd="0" presId="urn:microsoft.com/office/officeart/2005/8/layout/radial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648FF96-7B33-4D14-AA17-95E88AF414DC}">
      <dsp:nvSpPr>
        <dsp:cNvPr id="0" name=""/>
        <dsp:cNvSpPr/>
      </dsp:nvSpPr>
      <dsp:spPr>
        <a:xfrm>
          <a:off x="4604575" y="3527278"/>
          <a:ext cx="2150584" cy="2150584"/>
        </a:xfrm>
        <a:prstGeom prst="ellipse">
          <a:avLst/>
        </a:prstGeom>
        <a:solidFill>
          <a:schemeClr val="accent6">
            <a:shade val="6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800" kern="1200" dirty="0"/>
            <a:t>Chronisch ziekte </a:t>
          </a:r>
        </a:p>
      </dsp:txBody>
      <dsp:txXfrm>
        <a:off x="4919521" y="3842224"/>
        <a:ext cx="1520692" cy="1520692"/>
      </dsp:txXfrm>
    </dsp:sp>
    <dsp:sp modelId="{C28EEA2C-DCD6-46A7-A776-45B9E0DA8F84}">
      <dsp:nvSpPr>
        <dsp:cNvPr id="0" name=""/>
        <dsp:cNvSpPr/>
      </dsp:nvSpPr>
      <dsp:spPr>
        <a:xfrm rot="10800000">
          <a:off x="1578554" y="4296112"/>
          <a:ext cx="2859590" cy="612916"/>
        </a:xfrm>
        <a:prstGeom prst="leftArrow">
          <a:avLst>
            <a:gd name="adj1" fmla="val 60000"/>
            <a:gd name="adj2" fmla="val 50000"/>
          </a:avLst>
        </a:prstGeom>
        <a:solidFill>
          <a:schemeClr val="accent6">
            <a:shade val="9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BC1E0AC-A9C2-446B-8DAF-074DAAF3D260}">
      <dsp:nvSpPr>
        <dsp:cNvPr id="0" name=""/>
        <dsp:cNvSpPr/>
      </dsp:nvSpPr>
      <dsp:spPr>
        <a:xfrm>
          <a:off x="825849" y="4000407"/>
          <a:ext cx="1505409" cy="1204327"/>
        </a:xfrm>
        <a:prstGeom prst="roundRect">
          <a:avLst>
            <a:gd name="adj" fmla="val 10000"/>
          </a:avLst>
        </a:prstGeom>
        <a:solidFill>
          <a:schemeClr val="accent6">
            <a:shade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Soorten en verloop </a:t>
          </a:r>
        </a:p>
      </dsp:txBody>
      <dsp:txXfrm>
        <a:off x="861123" y="4035681"/>
        <a:ext cx="1434861" cy="1133779"/>
      </dsp:txXfrm>
    </dsp:sp>
    <dsp:sp modelId="{579F6EE3-1118-4D71-901A-7A84FA87E3F2}">
      <dsp:nvSpPr>
        <dsp:cNvPr id="0" name=""/>
        <dsp:cNvSpPr/>
      </dsp:nvSpPr>
      <dsp:spPr>
        <a:xfrm rot="12342857">
          <a:off x="1843117" y="3136984"/>
          <a:ext cx="2859590" cy="612916"/>
        </a:xfrm>
        <a:prstGeom prst="leftArrow">
          <a:avLst>
            <a:gd name="adj1" fmla="val 60000"/>
            <a:gd name="adj2" fmla="val 50000"/>
          </a:avLst>
        </a:prstGeom>
        <a:solidFill>
          <a:schemeClr val="accent6">
            <a:shade val="90000"/>
            <a:hueOff val="-174204"/>
            <a:satOff val="706"/>
            <a:lumOff val="8972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E76706A-9A06-4AE5-ADC2-CB8BDAD02732}">
      <dsp:nvSpPr>
        <dsp:cNvPr id="0" name=""/>
        <dsp:cNvSpPr/>
      </dsp:nvSpPr>
      <dsp:spPr>
        <a:xfrm>
          <a:off x="1232007" y="2220913"/>
          <a:ext cx="1505409" cy="1204327"/>
        </a:xfrm>
        <a:prstGeom prst="roundRect">
          <a:avLst>
            <a:gd name="adj" fmla="val 10000"/>
          </a:avLst>
        </a:prstGeom>
        <a:solidFill>
          <a:schemeClr val="accent6">
            <a:shade val="50000"/>
            <a:hueOff val="-170347"/>
            <a:satOff val="171"/>
            <a:lumOff val="11546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Coping en verwerking</a:t>
          </a:r>
        </a:p>
      </dsp:txBody>
      <dsp:txXfrm>
        <a:off x="1267281" y="2256187"/>
        <a:ext cx="1434861" cy="1133779"/>
      </dsp:txXfrm>
    </dsp:sp>
    <dsp:sp modelId="{B08D0D5B-B399-46EB-88EB-AB9C92D0F690}">
      <dsp:nvSpPr>
        <dsp:cNvPr id="0" name=""/>
        <dsp:cNvSpPr/>
      </dsp:nvSpPr>
      <dsp:spPr>
        <a:xfrm rot="13885714">
          <a:off x="2584408" y="2207435"/>
          <a:ext cx="2859590" cy="612916"/>
        </a:xfrm>
        <a:prstGeom prst="leftArrow">
          <a:avLst>
            <a:gd name="adj1" fmla="val 60000"/>
            <a:gd name="adj2" fmla="val 50000"/>
          </a:avLst>
        </a:prstGeom>
        <a:solidFill>
          <a:schemeClr val="accent6">
            <a:shade val="90000"/>
            <a:hueOff val="-348409"/>
            <a:satOff val="1413"/>
            <a:lumOff val="17943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AC78D3D-9F19-4A17-B6B4-68341C4B7157}">
      <dsp:nvSpPr>
        <dsp:cNvPr id="0" name=""/>
        <dsp:cNvSpPr/>
      </dsp:nvSpPr>
      <dsp:spPr>
        <a:xfrm>
          <a:off x="2370036" y="793871"/>
          <a:ext cx="1505409" cy="1204327"/>
        </a:xfrm>
        <a:prstGeom prst="roundRect">
          <a:avLst>
            <a:gd name="adj" fmla="val 10000"/>
          </a:avLst>
        </a:prstGeom>
        <a:solidFill>
          <a:schemeClr val="accent6">
            <a:shade val="50000"/>
            <a:hueOff val="-340694"/>
            <a:satOff val="343"/>
            <a:lumOff val="23093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Leefwijze aanpassen &amp; zorgbehoeften</a:t>
          </a:r>
        </a:p>
      </dsp:txBody>
      <dsp:txXfrm>
        <a:off x="2405310" y="829145"/>
        <a:ext cx="1434861" cy="1133779"/>
      </dsp:txXfrm>
    </dsp:sp>
    <dsp:sp modelId="{FF46E583-A5F7-43AD-A83E-4C77A2C4EE90}">
      <dsp:nvSpPr>
        <dsp:cNvPr id="0" name=""/>
        <dsp:cNvSpPr/>
      </dsp:nvSpPr>
      <dsp:spPr>
        <a:xfrm rot="15428571">
          <a:off x="3655604" y="1691574"/>
          <a:ext cx="2859590" cy="612916"/>
        </a:xfrm>
        <a:prstGeom prst="leftArrow">
          <a:avLst>
            <a:gd name="adj1" fmla="val 60000"/>
            <a:gd name="adj2" fmla="val 50000"/>
          </a:avLst>
        </a:prstGeom>
        <a:solidFill>
          <a:schemeClr val="accent6">
            <a:shade val="90000"/>
            <a:hueOff val="-522614"/>
            <a:satOff val="2119"/>
            <a:lumOff val="26915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4F509AE-FE7A-4E5D-8EC8-58EC82223DBD}">
      <dsp:nvSpPr>
        <dsp:cNvPr id="0" name=""/>
        <dsp:cNvSpPr/>
      </dsp:nvSpPr>
      <dsp:spPr>
        <a:xfrm>
          <a:off x="4014535" y="1922"/>
          <a:ext cx="1505409" cy="1204327"/>
        </a:xfrm>
        <a:prstGeom prst="roundRect">
          <a:avLst>
            <a:gd name="adj" fmla="val 10000"/>
          </a:avLst>
        </a:prstGeom>
        <a:solidFill>
          <a:schemeClr val="accent6">
            <a:shade val="50000"/>
            <a:hueOff val="-511041"/>
            <a:satOff val="514"/>
            <a:lumOff val="34639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Transitie zorg</a:t>
          </a:r>
        </a:p>
      </dsp:txBody>
      <dsp:txXfrm>
        <a:off x="4049809" y="37196"/>
        <a:ext cx="1434861" cy="1133779"/>
      </dsp:txXfrm>
    </dsp:sp>
    <dsp:sp modelId="{3485BCD1-EFB0-43AD-ABFA-A536120284BE}">
      <dsp:nvSpPr>
        <dsp:cNvPr id="0" name=""/>
        <dsp:cNvSpPr/>
      </dsp:nvSpPr>
      <dsp:spPr>
        <a:xfrm rot="16971429">
          <a:off x="4844541" y="1691574"/>
          <a:ext cx="2859590" cy="612916"/>
        </a:xfrm>
        <a:prstGeom prst="leftArrow">
          <a:avLst>
            <a:gd name="adj1" fmla="val 60000"/>
            <a:gd name="adj2" fmla="val 50000"/>
          </a:avLst>
        </a:prstGeom>
        <a:solidFill>
          <a:schemeClr val="accent6">
            <a:shade val="90000"/>
            <a:hueOff val="-696818"/>
            <a:satOff val="2825"/>
            <a:lumOff val="35886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18210A6-04A4-459D-B6D5-4B3EB5F724C7}">
      <dsp:nvSpPr>
        <dsp:cNvPr id="0" name=""/>
        <dsp:cNvSpPr/>
      </dsp:nvSpPr>
      <dsp:spPr>
        <a:xfrm>
          <a:off x="5839791" y="1922"/>
          <a:ext cx="1505409" cy="1204327"/>
        </a:xfrm>
        <a:prstGeom prst="roundRect">
          <a:avLst>
            <a:gd name="adj" fmla="val 10000"/>
          </a:avLst>
        </a:prstGeom>
        <a:solidFill>
          <a:schemeClr val="accent6">
            <a:shade val="50000"/>
            <a:hueOff val="-681388"/>
            <a:satOff val="685"/>
            <a:lumOff val="46185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Langdurige zorgrelatie</a:t>
          </a:r>
        </a:p>
      </dsp:txBody>
      <dsp:txXfrm>
        <a:off x="5875065" y="37196"/>
        <a:ext cx="1434861" cy="1133779"/>
      </dsp:txXfrm>
    </dsp:sp>
    <dsp:sp modelId="{BB5D38D3-BB23-4CDD-B1AB-692B594CA2E8}">
      <dsp:nvSpPr>
        <dsp:cNvPr id="0" name=""/>
        <dsp:cNvSpPr/>
      </dsp:nvSpPr>
      <dsp:spPr>
        <a:xfrm rot="18514286">
          <a:off x="5915737" y="2207435"/>
          <a:ext cx="2859590" cy="612916"/>
        </a:xfrm>
        <a:prstGeom prst="leftArrow">
          <a:avLst>
            <a:gd name="adj1" fmla="val 60000"/>
            <a:gd name="adj2" fmla="val 50000"/>
          </a:avLst>
        </a:prstGeom>
        <a:solidFill>
          <a:schemeClr val="accent6">
            <a:shade val="90000"/>
            <a:hueOff val="-522614"/>
            <a:satOff val="2119"/>
            <a:lumOff val="26915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48D7992-8819-4AFE-9E95-6CE922B6FCE2}">
      <dsp:nvSpPr>
        <dsp:cNvPr id="0" name=""/>
        <dsp:cNvSpPr/>
      </dsp:nvSpPr>
      <dsp:spPr>
        <a:xfrm>
          <a:off x="7484290" y="793871"/>
          <a:ext cx="1505409" cy="1204327"/>
        </a:xfrm>
        <a:prstGeom prst="roundRect">
          <a:avLst>
            <a:gd name="adj" fmla="val 10000"/>
          </a:avLst>
        </a:prstGeom>
        <a:solidFill>
          <a:schemeClr val="accent6">
            <a:shade val="50000"/>
            <a:hueOff val="-511041"/>
            <a:satOff val="514"/>
            <a:lumOff val="34639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Revalideren</a:t>
          </a:r>
        </a:p>
      </dsp:txBody>
      <dsp:txXfrm>
        <a:off x="7519564" y="829145"/>
        <a:ext cx="1434861" cy="1133779"/>
      </dsp:txXfrm>
    </dsp:sp>
    <dsp:sp modelId="{A2C13800-0D49-4106-9235-775285694490}">
      <dsp:nvSpPr>
        <dsp:cNvPr id="0" name=""/>
        <dsp:cNvSpPr/>
      </dsp:nvSpPr>
      <dsp:spPr>
        <a:xfrm rot="20057143">
          <a:off x="6657027" y="3136984"/>
          <a:ext cx="2859590" cy="612916"/>
        </a:xfrm>
        <a:prstGeom prst="leftArrow">
          <a:avLst>
            <a:gd name="adj1" fmla="val 60000"/>
            <a:gd name="adj2" fmla="val 50000"/>
          </a:avLst>
        </a:prstGeom>
        <a:solidFill>
          <a:schemeClr val="accent6">
            <a:shade val="90000"/>
            <a:hueOff val="-348409"/>
            <a:satOff val="1413"/>
            <a:lumOff val="17943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F809849-2718-43FE-B9D3-CC49BBCD0C90}">
      <dsp:nvSpPr>
        <dsp:cNvPr id="0" name=""/>
        <dsp:cNvSpPr/>
      </dsp:nvSpPr>
      <dsp:spPr>
        <a:xfrm>
          <a:off x="8622319" y="2220913"/>
          <a:ext cx="1505409" cy="1204327"/>
        </a:xfrm>
        <a:prstGeom prst="roundRect">
          <a:avLst>
            <a:gd name="adj" fmla="val 10000"/>
          </a:avLst>
        </a:prstGeom>
        <a:solidFill>
          <a:schemeClr val="accent6">
            <a:shade val="50000"/>
            <a:hueOff val="-340694"/>
            <a:satOff val="343"/>
            <a:lumOff val="23093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Zingeving</a:t>
          </a:r>
        </a:p>
      </dsp:txBody>
      <dsp:txXfrm>
        <a:off x="8657593" y="2256187"/>
        <a:ext cx="1434861" cy="1133779"/>
      </dsp:txXfrm>
    </dsp:sp>
    <dsp:sp modelId="{C4B9AE07-B532-4479-BC16-927DAD02E9A0}">
      <dsp:nvSpPr>
        <dsp:cNvPr id="0" name=""/>
        <dsp:cNvSpPr/>
      </dsp:nvSpPr>
      <dsp:spPr>
        <a:xfrm>
          <a:off x="6921591" y="4296112"/>
          <a:ext cx="2859590" cy="612916"/>
        </a:xfrm>
        <a:prstGeom prst="leftArrow">
          <a:avLst>
            <a:gd name="adj1" fmla="val 60000"/>
            <a:gd name="adj2" fmla="val 50000"/>
          </a:avLst>
        </a:prstGeom>
        <a:solidFill>
          <a:schemeClr val="accent6">
            <a:shade val="90000"/>
            <a:hueOff val="-174204"/>
            <a:satOff val="706"/>
            <a:lumOff val="8972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F07282C-CAF0-48F1-BB6F-D7A766857A62}">
      <dsp:nvSpPr>
        <dsp:cNvPr id="0" name=""/>
        <dsp:cNvSpPr/>
      </dsp:nvSpPr>
      <dsp:spPr>
        <a:xfrm>
          <a:off x="9028477" y="4000407"/>
          <a:ext cx="1505409" cy="1204327"/>
        </a:xfrm>
        <a:prstGeom prst="roundRect">
          <a:avLst>
            <a:gd name="adj" fmla="val 10000"/>
          </a:avLst>
        </a:prstGeom>
        <a:solidFill>
          <a:schemeClr val="accent6">
            <a:shade val="50000"/>
            <a:hueOff val="-170347"/>
            <a:satOff val="171"/>
            <a:lumOff val="11546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Zelf</a:t>
          </a:r>
        </a:p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management </a:t>
          </a:r>
        </a:p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nl-NL" sz="1500" kern="1200" dirty="0"/>
        </a:p>
      </dsp:txBody>
      <dsp:txXfrm>
        <a:off x="9063751" y="4035681"/>
        <a:ext cx="1434861" cy="113377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4">
  <dgm:title val=""/>
  <dgm:desc val=""/>
  <dgm:catLst>
    <dgm:cat type="relationship" pri="19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5" srcId="1" destId="11" srcOrd="0" destOrd="0"/>
        <dgm:cxn modelId="16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0"/>
              <dgm:param type="spanAng" val="360"/>
              <dgm:param type="ctrShpMap" val="fNode"/>
            </dgm:alg>
          </dgm:if>
          <dgm:else name="Name4">
            <dgm:choose name="Name5">
              <dgm:if name="Name6" axis="ch ch" ptType="node node" st="1 1" cnt="1 0" func="cnt" op="lte" val="3">
                <dgm:alg type="cycle">
                  <dgm:param type="stAng" val="-55"/>
                  <dgm:param type="spanAng" val="110"/>
                  <dgm:param type="ctrShpMap" val="fNode"/>
                </dgm:alg>
              </dgm:if>
              <dgm:else name="Name7">
                <dgm:choose name="Name8">
                  <dgm:if name="Name9" axis="ch ch" ptType="node node" st="1 1" cnt="1 0" func="cnt" op="equ" val="4">
                    <dgm:alg type="cycle">
                      <dgm:param type="stAng" val="-75"/>
                      <dgm:param type="spanAng" val="150"/>
                      <dgm:param type="ctrShpMap" val="fNode"/>
                    </dgm:alg>
                  </dgm:if>
                  <dgm:else name="Name10">
                    <dgm:alg type="cycle">
                      <dgm:param type="stAng" val="-90"/>
                      <dgm:param type="spanAng" val="180"/>
                      <dgm:param type="ctrShpMap" val="fNode"/>
                    </dgm:alg>
                  </dgm:else>
                </dgm:choose>
              </dgm:else>
            </dgm:choose>
          </dgm:else>
        </dgm:choose>
      </dgm:if>
      <dgm:else name="Name11">
        <dgm:choose name="Name12">
          <dgm:if name="Name13" axis="ch ch" ptType="node node" st="1 1" cnt="1 0" func="cnt" op="lte" val="1">
            <dgm:alg type="cycle">
              <dgm:param type="stAng" val="0"/>
              <dgm:param type="spanAng" val="-360"/>
              <dgm:param type="ctrShpMap" val="fNode"/>
            </dgm:alg>
          </dgm:if>
          <dgm:else name="Name14">
            <dgm:choose name="Name15">
              <dgm:if name="Name16" axis="ch ch" ptType="node node" st="1 1" cnt="1 0" func="cnt" op="lte" val="3">
                <dgm:alg type="cycle">
                  <dgm:param type="stAng" val="55"/>
                  <dgm:param type="spanAng" val="-110"/>
                  <dgm:param type="ctrShpMap" val="fNode"/>
                </dgm:alg>
              </dgm:if>
              <dgm:else name="Name17">
                <dgm:choose name="Name18">
                  <dgm:if name="Name19" axis="ch ch" ptType="node node" st="1 1" cnt="1 0" func="cnt" op="equ" val="4">
                    <dgm:alg type="cycle">
                      <dgm:param type="stAng" val="75"/>
                      <dgm:param type="spanAng" val="-150"/>
                      <dgm:param type="ctrShpMap" val="fNode"/>
                    </dgm:alg>
                  </dgm:if>
                  <dgm:else name="Name20">
                    <dgm:alg type="cycle">
                      <dgm:param type="stAng" val="90"/>
                      <dgm:param type="spanAng" val="-180"/>
                      <dgm:param type="ctrShpMap" val="fNode"/>
                    </dgm:alg>
                  </dgm:else>
                </dgm:choose>
              </dgm:else>
            </dgm:choose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fact="0.95"/>
      <dgm:constr type="h" for="ch" forName="parTrans" refType="w" refFor="ch" refForName="centerShape" fact="0.285"/>
      <dgm:constr type="sp" refType="w" refFor="ch" refForName="centerShape" op="equ" fact="0.23"/>
      <dgm:constr type="sibSp" refType="w" refFor="ch" refForName="node" fact="0.1"/>
      <dgm:constr type="primFontSz" for="ch" forName="node" op="equ"/>
    </dgm:constrLst>
    <dgm:choose name="Name21">
      <dgm:if name="Name22" axis="ch ch" ptType="node node" st="1 1" cnt="1 0" func="cnt" op="lte" val="5">
        <dgm:ruleLst>
          <dgm:rule type="w" for="ch" forName="centerShape" val="NaN" fact="0.27" max="NaN"/>
        </dgm:ruleLst>
      </dgm:if>
      <dgm:else name="Name23">
        <dgm:ruleLst>
          <dgm:rule type="w" for="ch" forName="centerShape" val="NaN" fact="0.27" max="NaN"/>
          <dgm:rule type="w" for="ch" forName="node" val="NaN" fact="0.7" max="NaN"/>
        </dgm:ruleLst>
      </dgm:else>
    </dgm:choose>
    <dgm:forEach name="Name24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  <dgm:constr type="primFontSz" val="65"/>
          <dgm:constr type="h" refType="w"/>
        </dgm:constrLst>
        <dgm:ruleLst>
          <dgm:rule type="primFontSz" val="5" fact="NaN" max="NaN"/>
        </dgm:ruleLst>
      </dgm:layoutNode>
      <dgm:forEach name="Name25" axis="ch">
        <dgm:forEach name="Name26" axis="self" ptType="parTrans">
          <dgm:layoutNode name="parTrans" styleLbl="bgSibTrans2D1">
            <dgm:alg type="conn">
              <dgm:param type="begPts" val="auto"/>
              <dgm:param type="endPts" val="ctr"/>
              <dgm:param type="endSty" val="noArr"/>
              <dgm:param type="begSty" val="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begPad" refType="connDist" fact="0.055"/>
              <dgm:constr type="endPad"/>
            </dgm:constrLst>
            <dgm:ruleLst/>
          </dgm:layoutNode>
        </dgm:forEach>
        <dgm:forEach name="Name27" axis="self" ptType="node">
          <dgm:layoutNode name="node" styleLbl="node1">
            <dgm:varLst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OrSelf" ptType="node"/>
            <dgm:constrLst>
              <dgm:constr type="primFontSz" val="65"/>
              <dgm:constr type="h" refType="w" fact="0.8"/>
              <dgm:constr type="tMarg" refType="primFontSz" fact="0.15"/>
              <dgm:constr type="bMarg" refType="primFontSz" fact="0.15"/>
              <dgm:constr type="lMarg" refType="primFontSz" fact="0.15"/>
              <dgm:constr type="rMarg" refType="primFontSz" fact="0.1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media/image3.jpeg>
</file>

<file path=ppt/media/image4.jpe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6843" y="2059012"/>
            <a:ext cx="12195668" cy="18288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5759" y="2166364"/>
            <a:ext cx="11471565" cy="1739347"/>
          </a:xfrm>
        </p:spPr>
        <p:txBody>
          <a:bodyPr tIns="45720" bIns="45720" anchor="ctr">
            <a:normAutofit/>
          </a:bodyPr>
          <a:lstStyle>
            <a:lvl1pPr algn="ctr">
              <a:lnSpc>
                <a:spcPct val="80000"/>
              </a:lnSpc>
              <a:defRPr sz="6000" spc="15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996250"/>
            <a:ext cx="9144000" cy="1309255"/>
          </a:xfrm>
        </p:spPr>
        <p:txBody>
          <a:bodyPr>
            <a:normAutofit/>
          </a:bodyPr>
          <a:lstStyle>
            <a:lvl1pPr marL="0" indent="0" algn="ctr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20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799974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91626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9019312" y="0"/>
            <a:ext cx="27432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60624" y="274638"/>
            <a:ext cx="2402380" cy="5897562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199" y="274638"/>
            <a:ext cx="7973291" cy="5897562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422854"/>
            <a:ext cx="2743196" cy="365125"/>
          </a:xfrm>
        </p:spPr>
        <p:txBody>
          <a:bodyPr/>
          <a:lstStyle/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776135" y="6422854"/>
            <a:ext cx="4279669" cy="365125"/>
          </a:xfrm>
        </p:spPr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073048" y="6422854"/>
            <a:ext cx="879759" cy="365125"/>
          </a:xfrm>
        </p:spPr>
        <p:txBody>
          <a:bodyPr/>
          <a:lstStyle/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5105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557212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6843" y="2059012"/>
            <a:ext cx="12195668" cy="18288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191" y="2208879"/>
            <a:ext cx="10515600" cy="1676400"/>
          </a:xfrm>
        </p:spPr>
        <p:txBody>
          <a:bodyPr anchor="ctr">
            <a:noAutofit/>
          </a:bodyPr>
          <a:lstStyle>
            <a:lvl1pPr algn="ctr">
              <a:lnSpc>
                <a:spcPct val="80000"/>
              </a:lnSpc>
              <a:defRPr sz="6000" b="0" spc="150" baseline="0">
                <a:solidFill>
                  <a:schemeClr val="bg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3191" y="4010334"/>
            <a:ext cx="10515600" cy="1174639"/>
          </a:xfrm>
        </p:spPr>
        <p:txBody>
          <a:bodyPr anchor="t">
            <a:normAutofit/>
          </a:bodyPr>
          <a:lstStyle>
            <a:lvl1pPr marL="0" indent="0" algn="ct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914426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05344" y="2011680"/>
            <a:ext cx="4754880" cy="420624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30391" y="2011680"/>
            <a:ext cx="4754880" cy="420624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122556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07008" y="1913470"/>
            <a:ext cx="4754880" cy="743094"/>
          </a:xfrm>
        </p:spPr>
        <p:txBody>
          <a:bodyPr anchor="ctr">
            <a:normAutofit/>
          </a:bodyPr>
          <a:lstStyle>
            <a:lvl1pPr marL="0" indent="0">
              <a:buNone/>
              <a:defRPr sz="21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07008" y="2656566"/>
            <a:ext cx="4754880" cy="35661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31230" y="1913470"/>
            <a:ext cx="4754880" cy="743094"/>
          </a:xfrm>
        </p:spPr>
        <p:txBody>
          <a:bodyPr anchor="ctr">
            <a:normAutofit/>
          </a:bodyPr>
          <a:lstStyle>
            <a:lvl1pPr marL="0" indent="0">
              <a:buNone/>
              <a:defRPr sz="21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31230" y="2656564"/>
            <a:ext cx="4754880" cy="35661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21584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90112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553190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07008" y="2120054"/>
            <a:ext cx="6126480" cy="41148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789023" y="2147486"/>
            <a:ext cx="3200400" cy="3432319"/>
          </a:xfrm>
        </p:spPr>
        <p:txBody>
          <a:bodyPr>
            <a:normAutofit/>
          </a:bodyPr>
          <a:lstStyle>
            <a:lvl1pPr marL="0" indent="0">
              <a:lnSpc>
                <a:spcPct val="95000"/>
              </a:lnSpc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868453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80160" y="2211494"/>
            <a:ext cx="6126480" cy="3931920"/>
          </a:xfrm>
          <a:solidFill>
            <a:schemeClr val="tx2">
              <a:lumMod val="60000"/>
              <a:lumOff val="40000"/>
            </a:schemeClr>
          </a:solidFill>
        </p:spPr>
        <p:txBody>
          <a:bodyPr tIns="365760" anchor="t"/>
          <a:lstStyle>
            <a:lvl1pPr marL="0" indent="0" algn="ctr">
              <a:buNone/>
              <a:defRPr sz="3200">
                <a:solidFill>
                  <a:schemeClr val="tx1">
                    <a:lumMod val="50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790688" y="2150621"/>
            <a:ext cx="3200400" cy="3429000"/>
          </a:xfrm>
        </p:spPr>
        <p:txBody>
          <a:bodyPr>
            <a:normAutofit/>
          </a:bodyPr>
          <a:lstStyle>
            <a:lvl1pPr marL="0" indent="0">
              <a:lnSpc>
                <a:spcPct val="95000"/>
              </a:lnSpc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026288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83" y="176109"/>
            <a:ext cx="12188952" cy="164591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02919" y="284176"/>
            <a:ext cx="9784080" cy="15087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02919" y="2011680"/>
            <a:ext cx="9784080" cy="420624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02266" y="6422854"/>
            <a:ext cx="3000894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l">
              <a:defRPr sz="1050">
                <a:solidFill>
                  <a:schemeClr val="tx1"/>
                </a:solidFill>
              </a:defRPr>
            </a:lvl1pPr>
          </a:lstStyle>
          <a:p>
            <a:fld id="{DDE9EDB5-5A49-4A39-9968-92420385C796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596471" y="6422854"/>
            <a:ext cx="50444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58927" y="6422854"/>
            <a:ext cx="946264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 b="0">
                <a:solidFill>
                  <a:schemeClr val="tx1"/>
                </a:solidFill>
              </a:defRPr>
            </a:lvl1pPr>
          </a:lstStyle>
          <a:p>
            <a:fld id="{F685EB5C-9374-4F0B-995F-7D6A37B63D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5272555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000" kern="1200" cap="all" baseline="0">
          <a:solidFill>
            <a:schemeClr val="bg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tx1"/>
        </a:buClr>
        <a:buFont typeface="Wingdings" pitchFamily="2" charset="2"/>
        <a:buChar char="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4114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6400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8686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0972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2846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718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29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18062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QWvfKD7R2Mo" TargetMode="External"/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hyperlink" Target="https://play.kahoot.it/#/k/b5259ceb-9b29-49b1-b61d-972c85e59be2" TargetMode="Externa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maken.wikiwijs.nl/123375/Begeleidingskunde_periode_4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5wl8NXHe914" TargetMode="Externa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Nf7cpAWav2U" TargetMode="Externa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4F2A87-E508-4E86-B4C2-61D4A2F0427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nl-NL" sz="3200" dirty="0"/>
              <a:t>H7: Samenwerken met mantelzorgers en vrijwilligers</a:t>
            </a:r>
            <a:br>
              <a:rPr lang="nl-NL" sz="3200" dirty="0"/>
            </a:br>
            <a:br>
              <a:rPr lang="nl-NL" sz="3200" dirty="0"/>
            </a:br>
            <a:r>
              <a:rPr lang="nl-NL" sz="3200" dirty="0"/>
              <a:t>H8: Zorg en begeleiding in groepen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A0DE3E0C-9D5A-47E1-A721-D89C08361A2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Periode 4 les 5</a:t>
            </a:r>
          </a:p>
          <a:p>
            <a:r>
              <a:rPr lang="nl-NL" dirty="0"/>
              <a:t>Begeleiden in moeilijke situaties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2888382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6" name="Rectangle 74">
            <a:extLst>
              <a:ext uri="{FF2B5EF4-FFF2-40B4-BE49-F238E27FC236}">
                <a16:creationId xmlns:a16="http://schemas.microsoft.com/office/drawing/2014/main" id="{C4D9C4F3-3A51-4F45-8A5D-AAD196BF7D2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176109"/>
            <a:ext cx="12188952" cy="164591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057" name="Rectangle 76">
            <a:extLst>
              <a:ext uri="{FF2B5EF4-FFF2-40B4-BE49-F238E27FC236}">
                <a16:creationId xmlns:a16="http://schemas.microsoft.com/office/drawing/2014/main" id="{53FD8994-38E8-4E51-9444-3447A171944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6125497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001">
            <a:schemeClr val="l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58" name="Rectangle 78">
            <a:extLst>
              <a:ext uri="{FF2B5EF4-FFF2-40B4-BE49-F238E27FC236}">
                <a16:creationId xmlns:a16="http://schemas.microsoft.com/office/drawing/2014/main" id="{F71673FE-0587-4591-8D3B-D7F7345E8AC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129910" y="176109"/>
            <a:ext cx="6059524" cy="1645919"/>
          </a:xfrm>
          <a:prstGeom prst="rect">
            <a:avLst/>
          </a:prstGeom>
          <a:solidFill>
            <a:schemeClr val="tx1">
              <a:alpha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dirty="0">
              <a:solidFill>
                <a:srgbClr val="FFFFFF"/>
              </a:solidFill>
            </a:endParaRPr>
          </a:p>
        </p:txBody>
      </p:sp>
      <p:pic>
        <p:nvPicPr>
          <p:cNvPr id="2054" name="Picture 6" descr="Gerelateerde afbeelding">
            <a:extLst>
              <a:ext uri="{FF2B5EF4-FFF2-40B4-BE49-F238E27FC236}">
                <a16:creationId xmlns:a16="http://schemas.microsoft.com/office/drawing/2014/main" id="{D5B10A6C-437C-4AC1-A210-C9FADF5CD494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598" r="-1" b="-1"/>
          <a:stretch/>
        </p:blipFill>
        <p:spPr bwMode="auto">
          <a:xfrm>
            <a:off x="634275" y="598634"/>
            <a:ext cx="4851141" cy="561928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Titel 4">
            <a:extLst>
              <a:ext uri="{FF2B5EF4-FFF2-40B4-BE49-F238E27FC236}">
                <a16:creationId xmlns:a16="http://schemas.microsoft.com/office/drawing/2014/main" id="{3B3EC1D2-E2A2-40DD-80BD-635F815B7D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49961" y="284176"/>
            <a:ext cx="5094980" cy="1508760"/>
          </a:xfr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Vrijwilligers</a:t>
            </a:r>
          </a:p>
        </p:txBody>
      </p:sp>
      <p:sp>
        <p:nvSpPr>
          <p:cNvPr id="7" name="Tijdelijke aanduiding voor inhoud 6">
            <a:extLst>
              <a:ext uri="{FF2B5EF4-FFF2-40B4-BE49-F238E27FC236}">
                <a16:creationId xmlns:a16="http://schemas.microsoft.com/office/drawing/2014/main" id="{C61CEABA-155E-4E87-A5E4-5A4BD146B48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454363" y="2011680"/>
            <a:ext cx="5090578" cy="4206240"/>
          </a:xfrm>
        </p:spPr>
        <p:txBody>
          <a:bodyPr vert="horz" lIns="91440" tIns="45720" rIns="91440" bIns="45720" rtlCol="0">
            <a:normAutofit/>
          </a:bodyPr>
          <a:lstStyle/>
          <a:p>
            <a:r>
              <a:rPr lang="en-US" dirty="0" err="1"/>
              <a:t>Soorten</a:t>
            </a:r>
            <a:r>
              <a:rPr lang="en-US" dirty="0"/>
              <a:t> </a:t>
            </a:r>
            <a:r>
              <a:rPr lang="en-US" dirty="0" err="1"/>
              <a:t>vrijwilligers</a:t>
            </a:r>
            <a:endParaRPr lang="en-US" dirty="0"/>
          </a:p>
          <a:p>
            <a:pPr lvl="1"/>
            <a:r>
              <a:rPr lang="en-US" dirty="0" err="1"/>
              <a:t>Reguliere</a:t>
            </a:r>
            <a:r>
              <a:rPr lang="en-US" dirty="0"/>
              <a:t> </a:t>
            </a:r>
            <a:r>
              <a:rPr lang="en-US" dirty="0" err="1"/>
              <a:t>vrijwilligers</a:t>
            </a:r>
            <a:endParaRPr lang="en-US" dirty="0"/>
          </a:p>
          <a:p>
            <a:pPr lvl="1"/>
            <a:r>
              <a:rPr lang="en-US" dirty="0" err="1"/>
              <a:t>Geleide</a:t>
            </a:r>
            <a:r>
              <a:rPr lang="en-US" dirty="0"/>
              <a:t> </a:t>
            </a:r>
            <a:r>
              <a:rPr lang="en-US" dirty="0" err="1"/>
              <a:t>vrijwilligers</a:t>
            </a:r>
            <a:endParaRPr lang="en-US" dirty="0"/>
          </a:p>
          <a:p>
            <a:endParaRPr lang="en-US" dirty="0"/>
          </a:p>
          <a:p>
            <a:r>
              <a:rPr lang="en-US" dirty="0" err="1"/>
              <a:t>Vormen</a:t>
            </a:r>
            <a:r>
              <a:rPr lang="en-US" dirty="0"/>
              <a:t> van </a:t>
            </a:r>
            <a:r>
              <a:rPr lang="en-US" dirty="0" err="1"/>
              <a:t>vrijwilligerswerk</a:t>
            </a:r>
            <a:r>
              <a:rPr lang="en-US" dirty="0"/>
              <a:t> in de </a:t>
            </a:r>
            <a:r>
              <a:rPr lang="en-US" dirty="0" err="1"/>
              <a:t>zorg</a:t>
            </a:r>
            <a:endParaRPr lang="en-US" dirty="0"/>
          </a:p>
          <a:p>
            <a:pPr lvl="1"/>
            <a:r>
              <a:rPr lang="en-US" dirty="0" err="1"/>
              <a:t>Individueel</a:t>
            </a:r>
            <a:r>
              <a:rPr lang="en-US" dirty="0"/>
              <a:t> of </a:t>
            </a:r>
            <a:r>
              <a:rPr lang="en-US" dirty="0" err="1"/>
              <a:t>collectief</a:t>
            </a:r>
            <a:r>
              <a:rPr lang="en-US" dirty="0"/>
              <a:t> </a:t>
            </a:r>
          </a:p>
          <a:p>
            <a:pPr lvl="1"/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persoonlijke</a:t>
            </a:r>
            <a:r>
              <a:rPr lang="en-US" dirty="0"/>
              <a:t> </a:t>
            </a:r>
            <a:r>
              <a:rPr lang="en-US" dirty="0" err="1"/>
              <a:t>verzorging</a:t>
            </a:r>
            <a:endParaRPr lang="en-US" dirty="0"/>
          </a:p>
          <a:p>
            <a:pPr lvl="1"/>
            <a:endParaRPr lang="en-US" dirty="0"/>
          </a:p>
          <a:p>
            <a:pPr marL="228600" lvl="1"/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138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>
            <a:extLst>
              <a:ext uri="{FF2B5EF4-FFF2-40B4-BE49-F238E27FC236}">
                <a16:creationId xmlns:a16="http://schemas.microsoft.com/office/drawing/2014/main" id="{C20D9A2C-5D6E-40F0-BE5B-89579BFF0C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Samenwerken met vrijwilligers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62B4FB5A-D3BC-4E76-8419-1F9D7BCF05A8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Vrijwilligers moeten hun bijdrage afstemmen op de verzorgers </a:t>
            </a:r>
          </a:p>
          <a:p>
            <a:r>
              <a:rPr lang="nl-NL" dirty="0"/>
              <a:t>Afspraken maken</a:t>
            </a:r>
          </a:p>
          <a:p>
            <a:pPr lvl="1"/>
            <a:r>
              <a:rPr lang="nl-NL" dirty="0"/>
              <a:t>Regels binnen organisatie</a:t>
            </a:r>
          </a:p>
          <a:p>
            <a:pPr lvl="1"/>
            <a:r>
              <a:rPr lang="nl-NL" dirty="0"/>
              <a:t>Geheimhouding</a:t>
            </a:r>
          </a:p>
          <a:p>
            <a:pPr lvl="1"/>
            <a:r>
              <a:rPr lang="nl-NL" dirty="0"/>
              <a:t>Uniform </a:t>
            </a:r>
          </a:p>
          <a:p>
            <a:pPr lvl="1"/>
            <a:endParaRPr lang="nl-NL" dirty="0"/>
          </a:p>
          <a:p>
            <a:r>
              <a:rPr lang="nl-NL" dirty="0"/>
              <a:t>Taakomschrijving </a:t>
            </a:r>
          </a:p>
          <a:p>
            <a:pPr lvl="1"/>
            <a:r>
              <a:rPr lang="nl-NL" dirty="0"/>
              <a:t>Werkzaamheden</a:t>
            </a:r>
          </a:p>
          <a:p>
            <a:pPr lvl="1"/>
            <a:r>
              <a:rPr lang="nl-NL" dirty="0"/>
              <a:t>Welke tijden</a:t>
            </a:r>
          </a:p>
          <a:p>
            <a:pPr lvl="1"/>
            <a:r>
              <a:rPr lang="nl-NL" dirty="0"/>
              <a:t>Hoe evalueren </a:t>
            </a:r>
          </a:p>
          <a:p>
            <a:endParaRPr lang="nl-NL" dirty="0"/>
          </a:p>
          <a:p>
            <a:endParaRPr lang="nl-NL" dirty="0"/>
          </a:p>
        </p:txBody>
      </p:sp>
      <p:sp>
        <p:nvSpPr>
          <p:cNvPr id="7" name="Tijdelijke aanduiding voor inhoud 6">
            <a:extLst>
              <a:ext uri="{FF2B5EF4-FFF2-40B4-BE49-F238E27FC236}">
                <a16:creationId xmlns:a16="http://schemas.microsoft.com/office/drawing/2014/main" id="{431E1338-CBA0-4DB1-B462-C49B169A2B8D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Communicatie </a:t>
            </a:r>
          </a:p>
          <a:p>
            <a:r>
              <a:rPr lang="nl-NL" dirty="0"/>
              <a:t>Inwerken</a:t>
            </a:r>
          </a:p>
          <a:p>
            <a:endParaRPr lang="nl-NL" dirty="0"/>
          </a:p>
          <a:p>
            <a:r>
              <a:rPr lang="nl-NL" dirty="0"/>
              <a:t>Begeleiden</a:t>
            </a:r>
          </a:p>
          <a:p>
            <a:pPr lvl="1"/>
            <a:r>
              <a:rPr lang="nl-NL" dirty="0"/>
              <a:t>Aanspreekpunt voor vrijwilliger</a:t>
            </a:r>
          </a:p>
          <a:p>
            <a:pPr lvl="1"/>
            <a:r>
              <a:rPr lang="nl-NL" dirty="0"/>
              <a:t>Veranderingen in organisatie</a:t>
            </a:r>
          </a:p>
          <a:p>
            <a:endParaRPr lang="nl-NL" dirty="0"/>
          </a:p>
          <a:p>
            <a:r>
              <a:rPr lang="nl-NL" dirty="0"/>
              <a:t>Waarderen </a:t>
            </a:r>
          </a:p>
          <a:p>
            <a:pPr lvl="1"/>
            <a:r>
              <a:rPr lang="nl-NL" dirty="0"/>
              <a:t>Erbij horen </a:t>
            </a:r>
          </a:p>
          <a:p>
            <a:pPr lvl="1"/>
            <a:r>
              <a:rPr lang="nl-NL" dirty="0"/>
              <a:t>Stoppen met vrijwilligerswerk </a:t>
            </a:r>
          </a:p>
        </p:txBody>
      </p:sp>
    </p:spTree>
    <p:extLst>
      <p:ext uri="{BB962C8B-B14F-4D97-AF65-F5344CB8AC3E}">
        <p14:creationId xmlns:p14="http://schemas.microsoft.com/office/powerpoint/2010/main" val="19950221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1000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1000"/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1000"/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1000"/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0"/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6000A1-1D10-4AF0-AE28-5E486D6FE6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Opdrachten</a:t>
            </a:r>
            <a:br>
              <a:rPr lang="nl-NL" dirty="0"/>
            </a:br>
            <a:r>
              <a:rPr lang="nl-NL" dirty="0"/>
              <a:t>maken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9E041EA-98CA-45A8-9E87-F7E38FC29E75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Zelfstandig in stilte</a:t>
            </a:r>
          </a:p>
          <a:p>
            <a:pPr marL="0" indent="0">
              <a:buNone/>
            </a:pPr>
            <a:r>
              <a:rPr lang="nl-NL" dirty="0"/>
              <a:t>Bladzijde 53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Opdrachten:</a:t>
            </a:r>
          </a:p>
          <a:p>
            <a:pPr marL="0" indent="0">
              <a:buNone/>
            </a:pPr>
            <a:r>
              <a:rPr lang="nl-NL" dirty="0"/>
              <a:t>4, 6, 7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Tijd: 10 min.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7AC966F-680E-4AC3-A37C-255EB2E8E0A2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2050" name="Picture 2" descr="Afbeeldingsresultaat voor YOU can do it">
            <a:extLst>
              <a:ext uri="{FF2B5EF4-FFF2-40B4-BE49-F238E27FC236}">
                <a16:creationId xmlns:a16="http://schemas.microsoft.com/office/drawing/2014/main" id="{CE5DA214-29C9-48C1-BFAE-04A45A85CEB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4000" y="0"/>
            <a:ext cx="6858000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81722618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FCB17E3-A54B-45EC-B974-875B93FDD7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Mindmap</a:t>
            </a:r>
            <a:r>
              <a:rPr lang="nl-NL" dirty="0"/>
              <a:t> maken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62B2421-DD9C-4EAB-B30F-A413FF1D8B6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400" b="1" dirty="0"/>
              <a:t>Wat weet je al over:</a:t>
            </a:r>
          </a:p>
          <a:p>
            <a:pPr lvl="1" algn="ctr"/>
            <a:r>
              <a:rPr lang="nl-NL" sz="2400" dirty="0"/>
              <a:t>Begeleiding in groepen </a:t>
            </a:r>
          </a:p>
          <a:p>
            <a:pPr marL="228600" lvl="1" indent="0" algn="ctr">
              <a:buNone/>
            </a:pPr>
            <a:endParaRPr lang="nl-NL" sz="2400" dirty="0"/>
          </a:p>
          <a:p>
            <a:pPr marL="228600" lvl="1" indent="0" algn="ctr">
              <a:buNone/>
            </a:pPr>
            <a:endParaRPr lang="nl-NL" sz="2400" dirty="0"/>
          </a:p>
          <a:p>
            <a:pPr marL="228600" lvl="1" indent="0" algn="ctr">
              <a:buNone/>
            </a:pPr>
            <a:r>
              <a:rPr lang="nl-NL" sz="2400" b="1" dirty="0"/>
              <a:t>Denk aan</a:t>
            </a:r>
          </a:p>
          <a:p>
            <a:pPr lvl="1" algn="ctr"/>
            <a:r>
              <a:rPr lang="nl-NL" sz="2400" dirty="0"/>
              <a:t>Kenmerken van groepen</a:t>
            </a:r>
          </a:p>
          <a:p>
            <a:pPr lvl="1" algn="ctr"/>
            <a:r>
              <a:rPr lang="nl-NL" sz="2400" dirty="0"/>
              <a:t>Indelen van groepen </a:t>
            </a:r>
          </a:p>
          <a:p>
            <a:pPr lvl="1" algn="ctr"/>
            <a:r>
              <a:rPr lang="nl-NL" sz="2400" dirty="0"/>
              <a:t>Wanneer werk je met groepen?</a:t>
            </a:r>
          </a:p>
          <a:p>
            <a:pPr lvl="1" algn="ctr"/>
            <a:r>
              <a:rPr lang="nl-NL" sz="2400" dirty="0"/>
              <a:t>Verschillende leefstijlen</a:t>
            </a:r>
          </a:p>
          <a:p>
            <a:pPr lvl="1" algn="ctr"/>
            <a:r>
              <a:rPr lang="nl-NL" sz="2400" dirty="0"/>
              <a:t>Groepsprocessen  </a:t>
            </a:r>
          </a:p>
        </p:txBody>
      </p:sp>
    </p:spTree>
    <p:extLst>
      <p:ext uri="{BB962C8B-B14F-4D97-AF65-F5344CB8AC3E}">
        <p14:creationId xmlns:p14="http://schemas.microsoft.com/office/powerpoint/2010/main" val="258539017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2524BA-232D-4AA7-974A-641785BC28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Groepen in de </a:t>
            </a:r>
            <a:r>
              <a:rPr lang="nl-NL" dirty="0" err="1"/>
              <a:t>vvt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3F2B71E-481F-486A-91DB-F973BA26C59E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nl-NL" dirty="0"/>
              <a:t>Dagopvang </a:t>
            </a:r>
          </a:p>
          <a:p>
            <a:pPr lvl="1"/>
            <a:r>
              <a:rPr lang="nl-NL" dirty="0"/>
              <a:t>Doel: </a:t>
            </a:r>
          </a:p>
          <a:p>
            <a:pPr lvl="2"/>
            <a:r>
              <a:rPr lang="nl-NL" dirty="0"/>
              <a:t>Ontmoeting &amp; recreatie</a:t>
            </a:r>
          </a:p>
          <a:p>
            <a:pPr lvl="1"/>
            <a:r>
              <a:rPr lang="nl-NL" dirty="0"/>
              <a:t>Voorziening voor thuiswonenden</a:t>
            </a:r>
          </a:p>
          <a:p>
            <a:pPr lvl="1"/>
            <a:r>
              <a:rPr lang="nl-NL" dirty="0"/>
              <a:t>Hulpbehoevend &amp; zonder zorg </a:t>
            </a:r>
          </a:p>
          <a:p>
            <a:pPr lvl="1"/>
            <a:endParaRPr lang="nl-NL" dirty="0"/>
          </a:p>
          <a:p>
            <a:r>
              <a:rPr lang="nl-NL" dirty="0" err="1"/>
              <a:t>Dagverzorging</a:t>
            </a:r>
            <a:endParaRPr lang="nl-NL" dirty="0"/>
          </a:p>
          <a:p>
            <a:pPr lvl="1"/>
            <a:r>
              <a:rPr lang="nl-NL" dirty="0"/>
              <a:t>Groepen ingedeeld op problematiek</a:t>
            </a:r>
          </a:p>
          <a:p>
            <a:pPr lvl="1"/>
            <a:r>
              <a:rPr lang="nl-NL" dirty="0"/>
              <a:t>Doel: </a:t>
            </a:r>
          </a:p>
          <a:p>
            <a:pPr lvl="2"/>
            <a:r>
              <a:rPr lang="nl-NL" dirty="0"/>
              <a:t>Ontmoeting, recreatie</a:t>
            </a:r>
          </a:p>
          <a:p>
            <a:pPr lvl="2"/>
            <a:r>
              <a:rPr lang="nl-NL" dirty="0"/>
              <a:t>Zo lang mogelijk thuis wonen </a:t>
            </a:r>
          </a:p>
          <a:p>
            <a:endParaRPr lang="nl-NL" dirty="0"/>
          </a:p>
          <a:p>
            <a:pPr lvl="1"/>
            <a:endParaRPr lang="nl-NL" dirty="0"/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9B1EED65-9243-405B-B84B-5309274E2962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nl-NL" dirty="0"/>
              <a:t>Dagbehandeling</a:t>
            </a:r>
          </a:p>
          <a:p>
            <a:pPr lvl="1"/>
            <a:r>
              <a:rPr lang="nl-NL" dirty="0"/>
              <a:t>Doel:</a:t>
            </a:r>
          </a:p>
          <a:p>
            <a:pPr lvl="2"/>
            <a:r>
              <a:rPr lang="nl-NL" dirty="0"/>
              <a:t>Behandeling of therapie </a:t>
            </a:r>
          </a:p>
          <a:p>
            <a:pPr lvl="1"/>
            <a:r>
              <a:rPr lang="nl-NL" dirty="0"/>
              <a:t>Somatische groep</a:t>
            </a:r>
          </a:p>
          <a:p>
            <a:pPr lvl="1"/>
            <a:r>
              <a:rPr lang="nl-NL" dirty="0"/>
              <a:t>Psychogeriatrische groep</a:t>
            </a:r>
          </a:p>
          <a:p>
            <a:pPr lvl="1"/>
            <a:endParaRPr lang="nl-NL" dirty="0"/>
          </a:p>
          <a:p>
            <a:r>
              <a:rPr lang="nl-NL" dirty="0"/>
              <a:t>Leefgroepen </a:t>
            </a:r>
          </a:p>
          <a:p>
            <a:pPr lvl="1"/>
            <a:r>
              <a:rPr lang="nl-NL" dirty="0"/>
              <a:t>Leefstijlen </a:t>
            </a:r>
          </a:p>
          <a:p>
            <a:pPr lvl="1"/>
            <a:r>
              <a:rPr lang="nl-NL" dirty="0"/>
              <a:t>Leefgroep ruimte </a:t>
            </a:r>
          </a:p>
          <a:p>
            <a:pPr lvl="2"/>
            <a:r>
              <a:rPr lang="nl-NL" dirty="0"/>
              <a:t>Open of gesloten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672132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4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10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10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6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" dur="1000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1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1000"/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61EE4AD-8575-4A31-9CE4-3FF362553A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Leven in een groep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D81740E-51D4-4CD6-B0E7-0EB33A971B52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Homogene of heterogene groep</a:t>
            </a:r>
          </a:p>
          <a:p>
            <a:pPr lvl="1"/>
            <a:r>
              <a:rPr lang="nl-NL" dirty="0"/>
              <a:t>Vaak afhankelijk van de doelen </a:t>
            </a:r>
          </a:p>
          <a:p>
            <a:endParaRPr lang="nl-NL" dirty="0"/>
          </a:p>
          <a:p>
            <a:r>
              <a:rPr lang="nl-NL" dirty="0"/>
              <a:t>Groepsnormen</a:t>
            </a:r>
          </a:p>
          <a:p>
            <a:pPr lvl="1"/>
            <a:r>
              <a:rPr lang="nl-NL" dirty="0"/>
              <a:t>Bij dementie ontbreken normen vanuit de groep vaak </a:t>
            </a:r>
          </a:p>
          <a:p>
            <a:pPr lvl="1"/>
            <a:endParaRPr lang="nl-NL" dirty="0"/>
          </a:p>
          <a:p>
            <a:r>
              <a:rPr lang="nl-NL" dirty="0"/>
              <a:t>Groepsrollen</a:t>
            </a:r>
          </a:p>
          <a:p>
            <a:pPr lvl="1"/>
            <a:r>
              <a:rPr lang="nl-NL" dirty="0"/>
              <a:t>Functioneel of disfunctioneel </a:t>
            </a:r>
          </a:p>
          <a:p>
            <a:endParaRPr lang="nl-NL" dirty="0"/>
          </a:p>
          <a:p>
            <a:endParaRPr lang="nl-NL" dirty="0"/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F86F2A41-04AC-408E-A529-6FAEF29C5C98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r>
              <a:rPr lang="nl-NL" dirty="0">
                <a:hlinkClick r:id="rId2"/>
              </a:rPr>
              <a:t>Groepsproces</a:t>
            </a:r>
            <a:endParaRPr lang="nl-NL" dirty="0"/>
          </a:p>
          <a:p>
            <a:pPr lvl="1"/>
            <a:r>
              <a:rPr lang="nl-NL" dirty="0"/>
              <a:t>Voorfase</a:t>
            </a:r>
          </a:p>
          <a:p>
            <a:pPr lvl="1"/>
            <a:r>
              <a:rPr lang="nl-NL" dirty="0" err="1"/>
              <a:t>Orientatiefase</a:t>
            </a:r>
            <a:endParaRPr lang="nl-NL" dirty="0"/>
          </a:p>
          <a:p>
            <a:pPr lvl="1"/>
            <a:r>
              <a:rPr lang="nl-NL" dirty="0"/>
              <a:t>Machtsfase</a:t>
            </a:r>
          </a:p>
          <a:p>
            <a:pPr lvl="1"/>
            <a:r>
              <a:rPr lang="nl-NL" dirty="0"/>
              <a:t>Affectiefase</a:t>
            </a:r>
          </a:p>
          <a:p>
            <a:pPr lvl="1"/>
            <a:r>
              <a:rPr lang="nl-NL" dirty="0"/>
              <a:t>Autonome fase </a:t>
            </a:r>
          </a:p>
          <a:p>
            <a:pPr lvl="1"/>
            <a:endParaRPr lang="nl-NL" dirty="0"/>
          </a:p>
          <a:p>
            <a:r>
              <a:rPr lang="nl-NL" dirty="0"/>
              <a:t>Nieuwe deelnemer</a:t>
            </a:r>
          </a:p>
          <a:p>
            <a:pPr lvl="1"/>
            <a:r>
              <a:rPr lang="nl-NL" dirty="0"/>
              <a:t>Wen fase</a:t>
            </a:r>
          </a:p>
          <a:p>
            <a:pPr lvl="1"/>
            <a:r>
              <a:rPr lang="nl-NL" dirty="0"/>
              <a:t>Aanpassingsfase</a:t>
            </a:r>
          </a:p>
          <a:p>
            <a:pPr lvl="1"/>
            <a:r>
              <a:rPr lang="nl-NL" dirty="0"/>
              <a:t>Kritieke fase</a:t>
            </a:r>
          </a:p>
          <a:p>
            <a:pPr lvl="1"/>
            <a:r>
              <a:rPr lang="nl-NL" dirty="0"/>
              <a:t>Acceptatiefase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410973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6000A1-1D10-4AF0-AE28-5E486D6FE6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Opdrachten</a:t>
            </a:r>
            <a:br>
              <a:rPr lang="nl-NL" dirty="0"/>
            </a:br>
            <a:r>
              <a:rPr lang="nl-NL" dirty="0"/>
              <a:t>maken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9E041EA-98CA-45A8-9E87-F7E38FC29E75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Zelfstandig in stilte</a:t>
            </a:r>
          </a:p>
          <a:p>
            <a:pPr marL="0" indent="0">
              <a:buNone/>
            </a:pPr>
            <a:r>
              <a:rPr lang="nl-NL" dirty="0"/>
              <a:t>Bladzijde 55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Opdrachten:</a:t>
            </a:r>
          </a:p>
          <a:p>
            <a:pPr marL="0" indent="0">
              <a:buNone/>
            </a:pPr>
            <a:r>
              <a:rPr lang="nl-NL" dirty="0"/>
              <a:t>1 t/m 5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Tijd: 15 min.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7AC966F-680E-4AC3-A37C-255EB2E8E0A2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2050" name="Picture 2" descr="Afbeeldingsresultaat voor YOU can do it">
            <a:extLst>
              <a:ext uri="{FF2B5EF4-FFF2-40B4-BE49-F238E27FC236}">
                <a16:creationId xmlns:a16="http://schemas.microsoft.com/office/drawing/2014/main" id="{CE5DA214-29C9-48C1-BFAE-04A45A85CEB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4000" y="0"/>
            <a:ext cx="6858000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89537842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AB61223-0A08-4488-A154-A7B5633CCA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Begeleiden in groepen </a:t>
            </a:r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EF0C66B1-7A41-4485-9160-D65422D33C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/>
              <a:t>Sfeer</a:t>
            </a:r>
          </a:p>
          <a:p>
            <a:pPr lvl="1"/>
            <a:r>
              <a:rPr lang="nl-NL" dirty="0"/>
              <a:t>De deelnemers aan de groep een beschermende omgeving en </a:t>
            </a:r>
            <a:r>
              <a:rPr lang="nl-NL" dirty="0" err="1"/>
              <a:t>dagstructuur</a:t>
            </a:r>
            <a:r>
              <a:rPr lang="nl-NL" dirty="0"/>
              <a:t> bieden die ten goede komt aan hun welbevinden.</a:t>
            </a:r>
          </a:p>
          <a:p>
            <a:pPr lvl="1"/>
            <a:endParaRPr lang="nl-NL" dirty="0"/>
          </a:p>
          <a:p>
            <a:r>
              <a:rPr lang="nl-NL" dirty="0"/>
              <a:t>Organiseren van activiteiten </a:t>
            </a:r>
          </a:p>
          <a:p>
            <a:pPr lvl="1"/>
            <a:r>
              <a:rPr lang="nl-NL" dirty="0"/>
              <a:t>Meestal gedaan door activiteitenbegeleider/ activiteitentherapeut</a:t>
            </a:r>
          </a:p>
          <a:p>
            <a:pPr lvl="1"/>
            <a:r>
              <a:rPr lang="nl-NL" dirty="0"/>
              <a:t>Methodische aanpak</a:t>
            </a:r>
          </a:p>
          <a:p>
            <a:pPr lvl="1"/>
            <a:endParaRPr lang="nl-NL" dirty="0"/>
          </a:p>
          <a:p>
            <a:r>
              <a:rPr lang="nl-NL" dirty="0"/>
              <a:t>Woonzorgbegeleiding </a:t>
            </a:r>
            <a:r>
              <a:rPr lang="nl-NL" dirty="0">
                <a:sym typeface="Wingdings" panose="05000000000000000000" pitchFamily="2" charset="2"/>
              </a:rPr>
              <a:t> verzorger bij kleinschalige woonvormen</a:t>
            </a:r>
            <a:endParaRPr lang="nl-NL" dirty="0"/>
          </a:p>
          <a:p>
            <a:pPr lvl="1"/>
            <a:r>
              <a:rPr lang="nl-NL" dirty="0"/>
              <a:t>Onderdeel van woon- en leefklimaat </a:t>
            </a:r>
          </a:p>
          <a:p>
            <a:pPr lvl="1"/>
            <a:r>
              <a:rPr lang="nl-NL" dirty="0"/>
              <a:t>Jouw rol is aangepast op de leefgroep </a:t>
            </a:r>
          </a:p>
          <a:p>
            <a:pPr lvl="1"/>
            <a:r>
              <a:rPr lang="nl-NL" dirty="0"/>
              <a:t>Je werkt zelfstandig, weinig à geen collega’s</a:t>
            </a:r>
          </a:p>
          <a:p>
            <a:pPr lvl="2"/>
            <a:r>
              <a:rPr lang="nl-NL" dirty="0"/>
              <a:t>Flexibiliteit en creativiteit </a:t>
            </a:r>
          </a:p>
        </p:txBody>
      </p:sp>
    </p:spTree>
    <p:extLst>
      <p:ext uri="{BB962C8B-B14F-4D97-AF65-F5344CB8AC3E}">
        <p14:creationId xmlns:p14="http://schemas.microsoft.com/office/powerpoint/2010/main" val="12848362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6000A1-1D10-4AF0-AE28-5E486D6FE6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Opdrachten</a:t>
            </a:r>
            <a:br>
              <a:rPr lang="nl-NL" dirty="0"/>
            </a:br>
            <a:r>
              <a:rPr lang="nl-NL" dirty="0"/>
              <a:t>maken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9E041EA-98CA-45A8-9E87-F7E38FC29E75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Zelfstandig in stilte</a:t>
            </a:r>
          </a:p>
          <a:p>
            <a:pPr marL="0" indent="0">
              <a:buNone/>
            </a:pPr>
            <a:r>
              <a:rPr lang="nl-NL" dirty="0"/>
              <a:t>Bladzijde 58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Opdrachten:</a:t>
            </a:r>
          </a:p>
          <a:p>
            <a:pPr marL="0" indent="0">
              <a:buNone/>
            </a:pPr>
            <a:r>
              <a:rPr lang="nl-NL" dirty="0"/>
              <a:t>6, 7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err="1">
                <a:hlinkClick r:id="rId2"/>
              </a:rPr>
              <a:t>Kahoot</a:t>
            </a:r>
            <a:r>
              <a:rPr lang="nl-NL" dirty="0">
                <a:hlinkClick r:id="rId2"/>
              </a:rPr>
              <a:t> </a:t>
            </a:r>
            <a:endParaRPr lang="nl-NL" dirty="0"/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7AC966F-680E-4AC3-A37C-255EB2E8E0A2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2050" name="Picture 2" descr="Afbeeldingsresultaat voor YOU can do it">
            <a:extLst>
              <a:ext uri="{FF2B5EF4-FFF2-40B4-BE49-F238E27FC236}">
                <a16:creationId xmlns:a16="http://schemas.microsoft.com/office/drawing/2014/main" id="{CE5DA214-29C9-48C1-BFAE-04A45A85CEB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4000" y="0"/>
            <a:ext cx="6858000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093154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04A8982-73C1-499E-91E5-2D9AF78C0A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Programma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4CFB866-AA76-4743-A60F-5EFEFC3264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Hoe werken</a:t>
            </a:r>
          </a:p>
          <a:p>
            <a:pPr lvl="1"/>
            <a:r>
              <a:rPr lang="nl-NL" dirty="0"/>
              <a:t>Klassikaal</a:t>
            </a:r>
          </a:p>
          <a:p>
            <a:pPr lvl="1"/>
            <a:r>
              <a:rPr lang="nl-NL" dirty="0"/>
              <a:t>Zelfstandig: </a:t>
            </a:r>
            <a:r>
              <a:rPr lang="nl-NL" dirty="0">
                <a:hlinkClick r:id="rId2"/>
              </a:rPr>
              <a:t>https://maken.wikiwijs.nl/123375/Begeleidingskunde_periode_4</a:t>
            </a:r>
            <a:endParaRPr lang="nl-NL" sz="1800" dirty="0"/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Doelen </a:t>
            </a:r>
          </a:p>
          <a:p>
            <a:pPr lvl="1"/>
            <a:r>
              <a:rPr lang="nl-NL" dirty="0"/>
              <a:t>Je kunt voorbeelden noemen hoe je met mantelzorgers komt samen te werken</a:t>
            </a:r>
          </a:p>
          <a:p>
            <a:pPr lvl="1"/>
            <a:r>
              <a:rPr lang="nl-NL" dirty="0"/>
              <a:t>Je kunt de basisfuncties van een mantelzorger uitleggen </a:t>
            </a:r>
          </a:p>
          <a:p>
            <a:pPr lvl="1"/>
            <a:r>
              <a:rPr lang="nl-NL" dirty="0"/>
              <a:t>Je kunt aandachtspunten noemen bij het samenwerken met vrijwilligers</a:t>
            </a:r>
          </a:p>
          <a:p>
            <a:pPr lvl="1"/>
            <a:endParaRPr lang="nl-NL" dirty="0"/>
          </a:p>
          <a:p>
            <a:pPr lvl="1"/>
            <a:r>
              <a:rPr lang="nl-NL" dirty="0"/>
              <a:t>Je kunt het verschil tussen dagopvang, dagbehandeling en leefgroepen uitleggen</a:t>
            </a:r>
          </a:p>
          <a:p>
            <a:pPr lvl="1"/>
            <a:endParaRPr lang="nl-NL" dirty="0"/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637238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17923D1-158C-4E6F-BBEA-E5A9DA9009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Terugblik vorige les</a:t>
            </a:r>
            <a:br>
              <a:rPr lang="nl-NL" dirty="0"/>
            </a:br>
            <a:endParaRPr lang="nl-NL" dirty="0"/>
          </a:p>
        </p:txBody>
      </p:sp>
      <p:graphicFrame>
        <p:nvGraphicFramePr>
          <p:cNvPr id="4" name="Tijdelijke aanduiding voor inhoud 3">
            <a:extLst>
              <a:ext uri="{FF2B5EF4-FFF2-40B4-BE49-F238E27FC236}">
                <a16:creationId xmlns:a16="http://schemas.microsoft.com/office/drawing/2014/main" id="{AA2AF08B-04BA-47FB-899C-2C6F3371EC8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68363211"/>
              </p:ext>
            </p:extLst>
          </p:nvPr>
        </p:nvGraphicFramePr>
        <p:xfrm>
          <a:off x="415091" y="1073426"/>
          <a:ext cx="11359736" cy="567978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2403260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FCB17E3-A54B-45EC-B974-875B93FDD7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Mindmap</a:t>
            </a:r>
            <a:r>
              <a:rPr lang="nl-NL" dirty="0"/>
              <a:t> maken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62B2421-DD9C-4EAB-B30F-A413FF1D8B6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400" b="1" dirty="0"/>
              <a:t>Wat weet je al over:</a:t>
            </a:r>
          </a:p>
          <a:p>
            <a:pPr lvl="1" algn="ctr"/>
            <a:r>
              <a:rPr lang="nl-NL" sz="2400" dirty="0"/>
              <a:t>Samenwerken met mantelzorgers en vrijwilligers?</a:t>
            </a:r>
          </a:p>
          <a:p>
            <a:pPr marL="228600" lvl="1" indent="0" algn="ctr">
              <a:buNone/>
            </a:pPr>
            <a:endParaRPr lang="nl-NL" sz="2400" dirty="0"/>
          </a:p>
          <a:p>
            <a:pPr marL="228600" lvl="1" indent="0" algn="ctr">
              <a:buNone/>
            </a:pPr>
            <a:endParaRPr lang="nl-NL" sz="2400" dirty="0"/>
          </a:p>
          <a:p>
            <a:pPr marL="228600" lvl="1" indent="0" algn="ctr">
              <a:buNone/>
            </a:pPr>
            <a:r>
              <a:rPr lang="nl-NL" sz="2400" b="1" dirty="0"/>
              <a:t>Denk aan</a:t>
            </a:r>
          </a:p>
          <a:p>
            <a:pPr lvl="1" algn="ctr"/>
            <a:r>
              <a:rPr lang="nl-NL" sz="2400" dirty="0"/>
              <a:t>Welke rollen zijn er?</a:t>
            </a:r>
          </a:p>
          <a:p>
            <a:pPr lvl="1" algn="ctr"/>
            <a:r>
              <a:rPr lang="nl-NL" sz="2400" dirty="0"/>
              <a:t>Ondersteunen van mantelzorger</a:t>
            </a:r>
          </a:p>
          <a:p>
            <a:pPr lvl="1" algn="ctr"/>
            <a:r>
              <a:rPr lang="nl-NL" sz="2400" dirty="0"/>
              <a:t>Motieven vrijwilligers</a:t>
            </a:r>
          </a:p>
          <a:p>
            <a:pPr lvl="1" algn="ctr"/>
            <a:r>
              <a:rPr lang="nl-NL" sz="2400" dirty="0"/>
              <a:t>Communicatie </a:t>
            </a:r>
          </a:p>
        </p:txBody>
      </p:sp>
    </p:spTree>
    <p:extLst>
      <p:ext uri="{BB962C8B-B14F-4D97-AF65-F5344CB8AC3E}">
        <p14:creationId xmlns:p14="http://schemas.microsoft.com/office/powerpoint/2010/main" val="25012359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Rectangle 70">
            <a:extLst>
              <a:ext uri="{FF2B5EF4-FFF2-40B4-BE49-F238E27FC236}">
                <a16:creationId xmlns:a16="http://schemas.microsoft.com/office/drawing/2014/main" id="{FB2836FF-945C-48EA-A449-7EDFC73F675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119691" y="0"/>
            <a:ext cx="6069743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83BC7947-FCF0-4F53-A871-5E847286C31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6125497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1">
            <a:schemeClr val="l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C5E04DFB-DE39-4410-A457-DD1B62DE064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119691" y="176109"/>
            <a:ext cx="6069743" cy="164591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dirty="0">
              <a:solidFill>
                <a:srgbClr val="FFFFFF"/>
              </a:solidFill>
            </a:endParaRPr>
          </a:p>
        </p:txBody>
      </p:sp>
      <p:pic>
        <p:nvPicPr>
          <p:cNvPr id="1026" name="Picture 2" descr="Afbeeldingsresultaat voor mantelzorg">
            <a:extLst>
              <a:ext uri="{FF2B5EF4-FFF2-40B4-BE49-F238E27FC236}">
                <a16:creationId xmlns:a16="http://schemas.microsoft.com/office/drawing/2014/main" id="{18AB9326-797F-4D1F-8A2D-FC8E6A58090E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4275" y="988770"/>
            <a:ext cx="4851141" cy="483901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itel 1">
            <a:extLst>
              <a:ext uri="{FF2B5EF4-FFF2-40B4-BE49-F238E27FC236}">
                <a16:creationId xmlns:a16="http://schemas.microsoft.com/office/drawing/2014/main" id="{888DD64E-E229-4AA0-A032-EB3676279A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49961" y="284176"/>
            <a:ext cx="5094980" cy="1508760"/>
          </a:xfrm>
        </p:spPr>
        <p:txBody>
          <a:bodyPr>
            <a:normAutofit/>
          </a:bodyPr>
          <a:lstStyle/>
          <a:p>
            <a:r>
              <a:rPr lang="nl-NL">
                <a:solidFill>
                  <a:schemeClr val="tx2"/>
                </a:solidFill>
              </a:rPr>
              <a:t>Mantelzorg 	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A4CF189-5357-47AA-BD29-010C505188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54363" y="2011680"/>
            <a:ext cx="5090578" cy="4206240"/>
          </a:xfrm>
        </p:spPr>
        <p:txBody>
          <a:bodyPr>
            <a:normAutofit lnSpcReduction="10000"/>
          </a:bodyPr>
          <a:lstStyle/>
          <a:p>
            <a:r>
              <a:rPr lang="nl-NL" dirty="0">
                <a:solidFill>
                  <a:schemeClr val="bg1"/>
                </a:solidFill>
              </a:rPr>
              <a:t>Gebruikelijke zorg</a:t>
            </a:r>
          </a:p>
          <a:p>
            <a:endParaRPr lang="nl-NL" dirty="0">
              <a:solidFill>
                <a:schemeClr val="bg1"/>
              </a:solidFill>
            </a:endParaRPr>
          </a:p>
          <a:p>
            <a:r>
              <a:rPr lang="nl-NL" dirty="0">
                <a:solidFill>
                  <a:schemeClr val="bg1"/>
                </a:solidFill>
              </a:rPr>
              <a:t>Mantelzorg </a:t>
            </a:r>
          </a:p>
          <a:p>
            <a:pPr lvl="1"/>
            <a:r>
              <a:rPr lang="nl-NL" dirty="0">
                <a:solidFill>
                  <a:schemeClr val="bg1"/>
                </a:solidFill>
              </a:rPr>
              <a:t>Ken jij mantelzorgers?</a:t>
            </a:r>
          </a:p>
          <a:p>
            <a:pPr lvl="1"/>
            <a:r>
              <a:rPr lang="nl-NL" dirty="0">
                <a:solidFill>
                  <a:schemeClr val="bg1"/>
                </a:solidFill>
              </a:rPr>
              <a:t>8u per week, gedurende &gt;3 maanden</a:t>
            </a:r>
          </a:p>
          <a:p>
            <a:endParaRPr lang="nl-NL" dirty="0">
              <a:solidFill>
                <a:schemeClr val="bg1"/>
              </a:solidFill>
            </a:endParaRPr>
          </a:p>
          <a:p>
            <a:r>
              <a:rPr lang="nl-NL" dirty="0">
                <a:solidFill>
                  <a:schemeClr val="bg1"/>
                </a:solidFill>
              </a:rPr>
              <a:t>Mantelzorg binnen de VVT</a:t>
            </a:r>
          </a:p>
          <a:p>
            <a:pPr lvl="1"/>
            <a:r>
              <a:rPr lang="nl-NL" dirty="0">
                <a:solidFill>
                  <a:schemeClr val="bg1"/>
                </a:solidFill>
              </a:rPr>
              <a:t>Zorgsysteem</a:t>
            </a:r>
          </a:p>
          <a:p>
            <a:endParaRPr lang="nl-NL" dirty="0">
              <a:solidFill>
                <a:schemeClr val="bg1"/>
              </a:solidFill>
            </a:endParaRPr>
          </a:p>
          <a:p>
            <a:r>
              <a:rPr lang="nl-NL" dirty="0">
                <a:solidFill>
                  <a:schemeClr val="bg1"/>
                </a:solidFill>
                <a:hlinkClick r:id="rId3"/>
              </a:rPr>
              <a:t>Rollen van mantelzorgers</a:t>
            </a:r>
            <a:endParaRPr lang="nl-NL" dirty="0">
              <a:solidFill>
                <a:schemeClr val="bg1"/>
              </a:solidFill>
            </a:endParaRPr>
          </a:p>
          <a:p>
            <a:endParaRPr lang="nl-NL" dirty="0">
              <a:solidFill>
                <a:schemeClr val="bg1"/>
              </a:solidFill>
            </a:endParaRPr>
          </a:p>
          <a:p>
            <a:pPr marL="228600" lvl="1" indent="0">
              <a:buNone/>
            </a:pPr>
            <a:endParaRPr lang="nl-NL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670831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DD967C3-144B-400A-8AC6-88C6525FB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Samenwerken met mantelzorgers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551F4EF-26DD-47A7-A391-555B376366BE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b="1" dirty="0"/>
              <a:t>Begeleiden van mantelzorgers</a:t>
            </a:r>
          </a:p>
          <a:p>
            <a:r>
              <a:rPr lang="nl-NL" dirty="0">
                <a:hlinkClick r:id="rId2"/>
              </a:rPr>
              <a:t>Ondersteunen van overbelaste mantelzorgers</a:t>
            </a:r>
            <a:endParaRPr lang="nl-NL" dirty="0"/>
          </a:p>
          <a:p>
            <a:endParaRPr lang="nl-NL" dirty="0"/>
          </a:p>
          <a:p>
            <a:r>
              <a:rPr lang="nl-NL" dirty="0"/>
              <a:t>Invloed op overbelasting</a:t>
            </a:r>
          </a:p>
          <a:p>
            <a:pPr lvl="1"/>
            <a:r>
              <a:rPr lang="nl-NL" dirty="0"/>
              <a:t>Lichamelijke &amp; geestelijke gezondheid zorgvrager</a:t>
            </a:r>
          </a:p>
          <a:p>
            <a:pPr lvl="1"/>
            <a:r>
              <a:rPr lang="nl-NL" dirty="0"/>
              <a:t>Lichamelijke &amp; geestelijke gezondheid mantelzorger</a:t>
            </a:r>
          </a:p>
          <a:p>
            <a:pPr lvl="1"/>
            <a:r>
              <a:rPr lang="nl-NL" dirty="0"/>
              <a:t>Karakter van mantelzorger</a:t>
            </a:r>
          </a:p>
          <a:p>
            <a:pPr lvl="1"/>
            <a:r>
              <a:rPr lang="nl-NL" dirty="0"/>
              <a:t>Relatie</a:t>
            </a:r>
          </a:p>
          <a:p>
            <a:pPr lvl="1"/>
            <a:r>
              <a:rPr lang="nl-NL" dirty="0"/>
              <a:t>Afstand tussen mantelzorger en zorgvrager</a:t>
            </a:r>
          </a:p>
          <a:p>
            <a:pPr lvl="1"/>
            <a:endParaRPr lang="nl-NL" dirty="0"/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49A8523F-55DB-47BC-AEBC-0A9E3DF0E5F5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b="1" dirty="0"/>
              <a:t>Methodisch werken met mantelzorgers </a:t>
            </a:r>
          </a:p>
          <a:p>
            <a:pPr marL="0" indent="0">
              <a:buNone/>
            </a:pPr>
            <a:endParaRPr lang="nl-NL" b="1" dirty="0"/>
          </a:p>
          <a:p>
            <a:pPr marL="457200" indent="-457200">
              <a:buAutoNum type="arabicPeriod"/>
            </a:pPr>
            <a:r>
              <a:rPr lang="nl-NL" dirty="0"/>
              <a:t>Gegevens verzamelen</a:t>
            </a:r>
          </a:p>
          <a:p>
            <a:pPr marL="457200" indent="-457200">
              <a:buAutoNum type="arabicPeriod"/>
            </a:pPr>
            <a:r>
              <a:rPr lang="nl-NL" dirty="0"/>
              <a:t>Vaststellen van behoeften/ wensen</a:t>
            </a:r>
          </a:p>
          <a:p>
            <a:pPr marL="457200" indent="-457200">
              <a:buAutoNum type="arabicPeriod"/>
            </a:pPr>
            <a:r>
              <a:rPr lang="nl-NL" dirty="0"/>
              <a:t>Zorgdoelen vaststellen</a:t>
            </a:r>
          </a:p>
          <a:p>
            <a:pPr marL="457200" indent="-457200">
              <a:buAutoNum type="arabicPeriod"/>
            </a:pPr>
            <a:r>
              <a:rPr lang="nl-NL" dirty="0"/>
              <a:t>Plannen van zorgactiviteiten</a:t>
            </a:r>
          </a:p>
          <a:p>
            <a:pPr marL="457200" indent="-457200">
              <a:buFont typeface="Wingdings" pitchFamily="2" charset="2"/>
              <a:buAutoNum type="arabicPeriod"/>
            </a:pPr>
            <a:r>
              <a:rPr lang="nl-NL" dirty="0"/>
              <a:t>Uitvoeren van zorgactiviteiten</a:t>
            </a:r>
          </a:p>
          <a:p>
            <a:pPr marL="457200" indent="-457200">
              <a:buFont typeface="Wingdings" pitchFamily="2" charset="2"/>
              <a:buAutoNum type="arabicPeriod"/>
            </a:pPr>
            <a:r>
              <a:rPr lang="nl-NL" dirty="0"/>
              <a:t>Evalueren van zorgactiviteiten</a:t>
            </a:r>
          </a:p>
          <a:p>
            <a:pPr marL="457200" indent="-457200">
              <a:buAutoNum type="arabicPeriod"/>
            </a:pPr>
            <a:endParaRPr lang="nl-NL" dirty="0"/>
          </a:p>
          <a:p>
            <a:pPr marL="457200" indent="-457200">
              <a:buAutoNum type="arabicPeriod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629067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0B4468D-77A4-4CB9-B491-889C583E75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Mantelzorger ondersteunen</a:t>
            </a:r>
            <a:br>
              <a:rPr lang="nl-NL" dirty="0"/>
            </a:br>
            <a:r>
              <a:rPr lang="nl-NL" dirty="0"/>
              <a:t>Basisfuncties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3369440-5E62-447F-BDC8-4E410E591AAE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20000"/>
          </a:bodyPr>
          <a:lstStyle/>
          <a:p>
            <a:pPr marL="457200" indent="-457200">
              <a:lnSpc>
                <a:spcPct val="100000"/>
              </a:lnSpc>
              <a:buAutoNum type="arabicPeriod"/>
            </a:pPr>
            <a:r>
              <a:rPr lang="nl-NL" dirty="0"/>
              <a:t>Informatie</a:t>
            </a:r>
          </a:p>
          <a:p>
            <a:pPr lvl="1">
              <a:lnSpc>
                <a:spcPct val="100000"/>
              </a:lnSpc>
            </a:pPr>
            <a:r>
              <a:rPr lang="nl-NL" dirty="0"/>
              <a:t>Over ziektebeeld en manieren om te helpen </a:t>
            </a:r>
          </a:p>
          <a:p>
            <a:pPr marL="685800" lvl="1" indent="-457200">
              <a:lnSpc>
                <a:spcPct val="100000"/>
              </a:lnSpc>
              <a:buAutoNum type="arabicPeriod"/>
            </a:pPr>
            <a:endParaRPr lang="nl-NL" dirty="0"/>
          </a:p>
          <a:p>
            <a:pPr marL="457200" indent="-457200">
              <a:lnSpc>
                <a:spcPct val="100000"/>
              </a:lnSpc>
              <a:buAutoNum type="arabicPeriod"/>
            </a:pPr>
            <a:r>
              <a:rPr lang="nl-NL" dirty="0"/>
              <a:t>Advies en begeleiding</a:t>
            </a:r>
          </a:p>
          <a:p>
            <a:pPr lvl="1">
              <a:lnSpc>
                <a:spcPct val="100000"/>
              </a:lnSpc>
            </a:pPr>
            <a:r>
              <a:rPr lang="nl-NL" dirty="0"/>
              <a:t>Ondersteunen bij begeleiden</a:t>
            </a:r>
          </a:p>
          <a:p>
            <a:pPr marL="685800" lvl="1" indent="-457200">
              <a:lnSpc>
                <a:spcPct val="100000"/>
              </a:lnSpc>
              <a:buAutoNum type="arabicPeriod"/>
            </a:pPr>
            <a:endParaRPr lang="nl-NL" dirty="0"/>
          </a:p>
          <a:p>
            <a:pPr marL="457200" indent="-457200">
              <a:lnSpc>
                <a:spcPct val="100000"/>
              </a:lnSpc>
              <a:buAutoNum type="arabicPeriod"/>
            </a:pPr>
            <a:r>
              <a:rPr lang="nl-NL" dirty="0"/>
              <a:t>Emotionele steun </a:t>
            </a:r>
          </a:p>
          <a:p>
            <a:pPr lvl="1">
              <a:lnSpc>
                <a:spcPct val="100000"/>
              </a:lnSpc>
            </a:pPr>
            <a:r>
              <a:rPr lang="nl-NL" dirty="0"/>
              <a:t>Verwerking </a:t>
            </a:r>
          </a:p>
          <a:p>
            <a:pPr marL="685800" lvl="1" indent="-457200">
              <a:lnSpc>
                <a:spcPct val="100000"/>
              </a:lnSpc>
              <a:buAutoNum type="arabicPeriod"/>
            </a:pPr>
            <a:endParaRPr lang="nl-NL" dirty="0"/>
          </a:p>
          <a:p>
            <a:pPr marL="457200" indent="-457200">
              <a:lnSpc>
                <a:spcPct val="100000"/>
              </a:lnSpc>
              <a:buAutoNum type="arabicPeriod"/>
            </a:pPr>
            <a:r>
              <a:rPr lang="nl-NL" dirty="0"/>
              <a:t>Educatie </a:t>
            </a:r>
          </a:p>
          <a:p>
            <a:pPr lvl="1">
              <a:lnSpc>
                <a:spcPct val="100000"/>
              </a:lnSpc>
            </a:pPr>
            <a:r>
              <a:rPr lang="nl-NL" dirty="0"/>
              <a:t>Kennis en vaardigheden 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AE08A3D1-299C-4D48-ACD1-C56126B20A54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nl-NL" dirty="0"/>
              <a:t>5. Praktische hulp</a:t>
            </a:r>
          </a:p>
          <a:p>
            <a:pPr lvl="1"/>
            <a:r>
              <a:rPr lang="nl-NL" dirty="0"/>
              <a:t>Taakverlichting </a:t>
            </a:r>
          </a:p>
          <a:p>
            <a:pPr lvl="1"/>
            <a:endParaRPr lang="nl-NL" dirty="0"/>
          </a:p>
          <a:p>
            <a:pPr marL="0" indent="0">
              <a:buNone/>
            </a:pPr>
            <a:r>
              <a:rPr lang="nl-NL" dirty="0"/>
              <a:t>6. Respijtzorg</a:t>
            </a:r>
          </a:p>
          <a:p>
            <a:pPr lvl="1"/>
            <a:r>
              <a:rPr lang="nl-NL" dirty="0"/>
              <a:t>Vrij van zorg </a:t>
            </a:r>
          </a:p>
          <a:p>
            <a:pPr lvl="1"/>
            <a:endParaRPr lang="nl-NL" dirty="0"/>
          </a:p>
          <a:p>
            <a:pPr marL="0" indent="0">
              <a:buNone/>
            </a:pPr>
            <a:r>
              <a:rPr lang="nl-NL" dirty="0"/>
              <a:t>7. Financiële tegemoetkoming</a:t>
            </a:r>
          </a:p>
          <a:p>
            <a:pPr lvl="1"/>
            <a:r>
              <a:rPr lang="nl-NL" dirty="0"/>
              <a:t>Ondersteuning vanuit gemeente </a:t>
            </a:r>
          </a:p>
          <a:p>
            <a:pPr lvl="1"/>
            <a:endParaRPr lang="nl-NL" dirty="0"/>
          </a:p>
          <a:p>
            <a:pPr marL="0" indent="0">
              <a:buNone/>
            </a:pPr>
            <a:r>
              <a:rPr lang="nl-NL" dirty="0"/>
              <a:t>8. Materiële hulp</a:t>
            </a:r>
          </a:p>
          <a:p>
            <a:pPr lvl="1"/>
            <a:r>
              <a:rPr lang="nl-NL" dirty="0"/>
              <a:t>Denk aan: parkeervergunning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031723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6000A1-1D10-4AF0-AE28-5E486D6FE6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Opdrachten</a:t>
            </a:r>
            <a:br>
              <a:rPr lang="nl-NL" dirty="0"/>
            </a:br>
            <a:r>
              <a:rPr lang="nl-NL" dirty="0"/>
              <a:t>maken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9E041EA-98CA-45A8-9E87-F7E38FC29E75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Zelfstandig in stilte</a:t>
            </a:r>
          </a:p>
          <a:p>
            <a:pPr marL="0" indent="0">
              <a:buNone/>
            </a:pPr>
            <a:r>
              <a:rPr lang="nl-NL" dirty="0"/>
              <a:t>Bladzijde 53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Opdrachten:</a:t>
            </a:r>
          </a:p>
          <a:p>
            <a:pPr marL="0" indent="0">
              <a:buNone/>
            </a:pPr>
            <a:r>
              <a:rPr lang="nl-NL" dirty="0"/>
              <a:t>1, 2, 5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Tijd: 10 min.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7AC966F-680E-4AC3-A37C-255EB2E8E0A2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2050" name="Picture 2" descr="Afbeeldingsresultaat voor YOU can do it">
            <a:extLst>
              <a:ext uri="{FF2B5EF4-FFF2-40B4-BE49-F238E27FC236}">
                <a16:creationId xmlns:a16="http://schemas.microsoft.com/office/drawing/2014/main" id="{CE5DA214-29C9-48C1-BFAE-04A45A85CEB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4000" y="0"/>
            <a:ext cx="6858000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4615492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>
            <a:extLst>
              <a:ext uri="{FF2B5EF4-FFF2-40B4-BE49-F238E27FC236}">
                <a16:creationId xmlns:a16="http://schemas.microsoft.com/office/drawing/2014/main" id="{3B3EC1D2-E2A2-40DD-80BD-635F815B7D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02919" y="284176"/>
            <a:ext cx="9784080" cy="1508760"/>
          </a:xfrm>
        </p:spPr>
        <p:txBody>
          <a:bodyPr/>
          <a:lstStyle/>
          <a:p>
            <a:r>
              <a:rPr lang="nl-NL" dirty="0"/>
              <a:t>Vrijwilligers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B1674065-6FA3-4F22-8DCA-DF7CC812344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202919" y="2022283"/>
            <a:ext cx="4754880" cy="4206240"/>
          </a:xfrm>
        </p:spPr>
        <p:txBody>
          <a:bodyPr>
            <a:normAutofit lnSpcReduction="10000"/>
          </a:bodyPr>
          <a:lstStyle/>
          <a:p>
            <a:r>
              <a:rPr lang="nl-NL" dirty="0"/>
              <a:t>Mantelzorgers of vrijwilligers: wat is het verschil?</a:t>
            </a:r>
          </a:p>
          <a:p>
            <a:pPr lvl="1"/>
            <a:r>
              <a:rPr lang="nl-NL" dirty="0"/>
              <a:t>In de start hebben vrijwilligers geen relatie met de zorgvrager</a:t>
            </a:r>
          </a:p>
          <a:p>
            <a:endParaRPr lang="nl-NL" dirty="0"/>
          </a:p>
          <a:p>
            <a:r>
              <a:rPr lang="nl-NL" dirty="0"/>
              <a:t>Motieven </a:t>
            </a:r>
          </a:p>
          <a:p>
            <a:pPr lvl="1"/>
            <a:r>
              <a:rPr lang="nl-NL" dirty="0"/>
              <a:t>Zorg en aandacht geven </a:t>
            </a:r>
            <a:r>
              <a:rPr lang="nl-NL" dirty="0">
                <a:sym typeface="Wingdings" panose="05000000000000000000" pitchFamily="2" charset="2"/>
              </a:rPr>
              <a:t> zorg en aandacht krijgen</a:t>
            </a:r>
          </a:p>
          <a:p>
            <a:pPr lvl="1"/>
            <a:r>
              <a:rPr lang="nl-NL" dirty="0">
                <a:sym typeface="Wingdings" panose="05000000000000000000" pitchFamily="2" charset="2"/>
              </a:rPr>
              <a:t>Sociale contacten, betrokkenheid, status</a:t>
            </a:r>
          </a:p>
          <a:p>
            <a:pPr lvl="1"/>
            <a:r>
              <a:rPr lang="nl-NL" dirty="0">
                <a:sym typeface="Wingdings" panose="05000000000000000000" pitchFamily="2" charset="2"/>
              </a:rPr>
              <a:t>Investering in jezelf/ de toekomst</a:t>
            </a:r>
          </a:p>
          <a:p>
            <a:pPr lvl="1"/>
            <a:r>
              <a:rPr lang="nl-NL" dirty="0">
                <a:sym typeface="Wingdings" panose="05000000000000000000" pitchFamily="2" charset="2"/>
              </a:rPr>
              <a:t>Tijdbesteding en bijdrage aan gezondheid </a:t>
            </a:r>
            <a:endParaRPr lang="nl-NL" dirty="0"/>
          </a:p>
          <a:p>
            <a:pPr lvl="1"/>
            <a:endParaRPr lang="nl-NL" dirty="0"/>
          </a:p>
          <a:p>
            <a:pPr lvl="1"/>
            <a:endParaRPr lang="nl-NL" dirty="0"/>
          </a:p>
        </p:txBody>
      </p:sp>
      <p:pic>
        <p:nvPicPr>
          <p:cNvPr id="2056" name="Picture 8" descr="Afbeeldingsresultaat voor vrijwilligerswerk in zorg">
            <a:extLst>
              <a:ext uri="{FF2B5EF4-FFF2-40B4-BE49-F238E27FC236}">
                <a16:creationId xmlns:a16="http://schemas.microsoft.com/office/drawing/2014/main" id="{9251E461-1BDC-4816-8205-617168F825A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780972" y="2520440"/>
            <a:ext cx="4381500" cy="32099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7275109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Gestreept">
  <a:themeElements>
    <a:clrScheme name="Gestreept">
      <a:dk1>
        <a:srgbClr val="2C2C2C"/>
      </a:dk1>
      <a:lt1>
        <a:srgbClr val="FFFFFF"/>
      </a:lt1>
      <a:dk2>
        <a:srgbClr val="099BDD"/>
      </a:dk2>
      <a:lt2>
        <a:srgbClr val="F2F2F2"/>
      </a:lt2>
      <a:accent1>
        <a:srgbClr val="FFC000"/>
      </a:accent1>
      <a:accent2>
        <a:srgbClr val="A5D028"/>
      </a:accent2>
      <a:accent3>
        <a:srgbClr val="08CC78"/>
      </a:accent3>
      <a:accent4>
        <a:srgbClr val="F24099"/>
      </a:accent4>
      <a:accent5>
        <a:srgbClr val="828288"/>
      </a:accent5>
      <a:accent6>
        <a:srgbClr val="F56617"/>
      </a:accent6>
      <a:hlink>
        <a:srgbClr val="005DBA"/>
      </a:hlink>
      <a:folHlink>
        <a:srgbClr val="6C606A"/>
      </a:folHlink>
    </a:clrScheme>
    <a:fontScheme name="Gestreept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Gestreep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120000"/>
                <a:lumMod val="107000"/>
              </a:schemeClr>
            </a:gs>
            <a:gs pos="50000">
              <a:schemeClr val="phClr">
                <a:tint val="70000"/>
                <a:satMod val="124000"/>
                <a:lumMod val="103000"/>
              </a:schemeClr>
            </a:gs>
            <a:gs pos="100000">
              <a:schemeClr val="phClr">
                <a:tint val="85000"/>
                <a:satMod val="12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5000"/>
                <a:shade val="98000"/>
                <a:satMod val="110000"/>
                <a:lumMod val="103000"/>
              </a:schemeClr>
            </a:gs>
            <a:gs pos="50000">
              <a:schemeClr val="phClr">
                <a:shade val="85000"/>
                <a:satMod val="105000"/>
                <a:lumMod val="100000"/>
              </a:schemeClr>
            </a:gs>
            <a:gs pos="100000">
              <a:schemeClr val="phClr">
                <a:shade val="60000"/>
                <a:satMod val="12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875" dir="5400000" algn="ctr" rotWithShape="0">
              <a:srgbClr val="000000">
                <a:alpha val="68000"/>
              </a:srgbClr>
            </a:outerShdw>
          </a:effectLst>
        </a:effectStyle>
        <a:effectStyle>
          <a:effectLst>
            <a:outerShdw blurRad="88900" dist="2794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/>
              <a:schemeClr val="phClr">
                <a:shade val="91000"/>
                <a:satMod val="105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nded" id="{98DFF888-2449-4D28-977C-6306C017633E}" vid="{9792607F-9579-4224-82FF-9C88C3E1E53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Aaneengesloten</Template>
  <TotalTime>567</TotalTime>
  <Words>606</Words>
  <Application>Microsoft Office PowerPoint</Application>
  <PresentationFormat>Breedbeeld</PresentationFormat>
  <Paragraphs>225</Paragraphs>
  <Slides>18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18</vt:i4>
      </vt:variant>
    </vt:vector>
  </HeadingPairs>
  <TitlesOfParts>
    <vt:vector size="21" baseType="lpstr">
      <vt:lpstr>Corbel</vt:lpstr>
      <vt:lpstr>Wingdings</vt:lpstr>
      <vt:lpstr>Gestreept</vt:lpstr>
      <vt:lpstr>H7: Samenwerken met mantelzorgers en vrijwilligers  H8: Zorg en begeleiding in groepen </vt:lpstr>
      <vt:lpstr>Programma</vt:lpstr>
      <vt:lpstr>Terugblik vorige les </vt:lpstr>
      <vt:lpstr>Mindmap maken</vt:lpstr>
      <vt:lpstr>Mantelzorg  </vt:lpstr>
      <vt:lpstr>Samenwerken met mantelzorgers</vt:lpstr>
      <vt:lpstr>Mantelzorger ondersteunen Basisfuncties</vt:lpstr>
      <vt:lpstr>Opdrachten maken </vt:lpstr>
      <vt:lpstr>Vrijwilligers</vt:lpstr>
      <vt:lpstr>Vrijwilligers</vt:lpstr>
      <vt:lpstr>Samenwerken met vrijwilligers</vt:lpstr>
      <vt:lpstr>Opdrachten maken </vt:lpstr>
      <vt:lpstr>Mindmap maken</vt:lpstr>
      <vt:lpstr>Groepen in de vvt</vt:lpstr>
      <vt:lpstr>Leven in een groep</vt:lpstr>
      <vt:lpstr>Opdrachten maken </vt:lpstr>
      <vt:lpstr>Begeleiden in groepen </vt:lpstr>
      <vt:lpstr>Opdrachten maken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H6. Zorg en begeleiding van chronisch zieke zorgvragers</dc:title>
  <dc:creator>Limara Yskes</dc:creator>
  <cp:lastModifiedBy>Tanja Stuiver</cp:lastModifiedBy>
  <cp:revision>39</cp:revision>
  <dcterms:created xsi:type="dcterms:W3CDTF">2018-05-09T11:29:54Z</dcterms:created>
  <dcterms:modified xsi:type="dcterms:W3CDTF">2018-06-04T10:19:25Z</dcterms:modified>
</cp:coreProperties>
</file>

<file path=docProps/thumbnail.jpeg>
</file>