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sldIdLst>
    <p:sldId id="256" r:id="rId2"/>
    <p:sldId id="257" r:id="rId3"/>
    <p:sldId id="258" r:id="rId4"/>
    <p:sldId id="274" r:id="rId5"/>
    <p:sldId id="275" r:id="rId6"/>
    <p:sldId id="278" r:id="rId7"/>
    <p:sldId id="276" r:id="rId8"/>
    <p:sldId id="279" r:id="rId9"/>
    <p:sldId id="280" r:id="rId10"/>
    <p:sldId id="281" r:id="rId11"/>
    <p:sldId id="261" r:id="rId12"/>
    <p:sldId id="266" r:id="rId13"/>
    <p:sldId id="267" r:id="rId14"/>
    <p:sldId id="269" r:id="rId15"/>
    <p:sldId id="270" r:id="rId16"/>
    <p:sldId id="271" r:id="rId17"/>
    <p:sldId id="272" r:id="rId18"/>
    <p:sldId id="282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65" autoAdjust="0"/>
    <p:restoredTop sz="94660"/>
  </p:normalViewPr>
  <p:slideViewPr>
    <p:cSldViewPr snapToGrid="0">
      <p:cViewPr varScale="1">
        <p:scale>
          <a:sx n="72" d="100"/>
          <a:sy n="72" d="100"/>
        </p:scale>
        <p:origin x="58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C61323-B2C5-4ED0-8D43-4F20DB53ED0D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AE0EF64C-1A34-42D2-B71B-E4B11A3DA0C6}">
      <dgm:prSet phldrT="[Tekst]" custT="1"/>
      <dgm:spPr/>
      <dgm:t>
        <a:bodyPr/>
        <a:lstStyle/>
        <a:p>
          <a:r>
            <a:rPr lang="nl-NL" sz="2000" b="1" dirty="0"/>
            <a:t>Beroeps-</a:t>
          </a:r>
        </a:p>
        <a:p>
          <a:r>
            <a:rPr lang="nl-NL" sz="2000" b="1" dirty="0"/>
            <a:t>houding</a:t>
          </a:r>
        </a:p>
      </dgm:t>
    </dgm:pt>
    <dgm:pt modelId="{77AC6B5A-F8DE-4A48-B3E3-59AFFF8735F5}" type="parTrans" cxnId="{ABB0DA13-7F29-48CE-8EC0-6369B5C64FEE}">
      <dgm:prSet/>
      <dgm:spPr/>
      <dgm:t>
        <a:bodyPr/>
        <a:lstStyle/>
        <a:p>
          <a:endParaRPr lang="nl-NL"/>
        </a:p>
      </dgm:t>
    </dgm:pt>
    <dgm:pt modelId="{7007C9C3-B31C-4138-9267-1D937D156AAA}" type="sibTrans" cxnId="{ABB0DA13-7F29-48CE-8EC0-6369B5C64FEE}">
      <dgm:prSet/>
      <dgm:spPr/>
      <dgm:t>
        <a:bodyPr/>
        <a:lstStyle/>
        <a:p>
          <a:endParaRPr lang="nl-NL"/>
        </a:p>
      </dgm:t>
    </dgm:pt>
    <dgm:pt modelId="{452A95F9-0706-42BE-AFD4-863131F9F5C2}">
      <dgm:prSet phldrT="[Tekst]"/>
      <dgm:spPr/>
      <dgm:t>
        <a:bodyPr/>
        <a:lstStyle/>
        <a:p>
          <a:r>
            <a:rPr lang="nl-NL" dirty="0"/>
            <a:t>Dementie &amp; depressie </a:t>
          </a:r>
        </a:p>
      </dgm:t>
    </dgm:pt>
    <dgm:pt modelId="{0DFBD186-7045-4DA5-90CA-C6BFE9101D28}" type="parTrans" cxnId="{3D071B00-C6E8-42C4-B6F1-DF3969444241}">
      <dgm:prSet/>
      <dgm:spPr/>
      <dgm:t>
        <a:bodyPr/>
        <a:lstStyle/>
        <a:p>
          <a:endParaRPr lang="nl-NL"/>
        </a:p>
      </dgm:t>
    </dgm:pt>
    <dgm:pt modelId="{63C56D67-839B-4078-B50B-B3F7BEE1C646}" type="sibTrans" cxnId="{3D071B00-C6E8-42C4-B6F1-DF3969444241}">
      <dgm:prSet/>
      <dgm:spPr/>
      <dgm:t>
        <a:bodyPr/>
        <a:lstStyle/>
        <a:p>
          <a:endParaRPr lang="nl-NL"/>
        </a:p>
      </dgm:t>
    </dgm:pt>
    <dgm:pt modelId="{8914D4E1-7599-421B-9021-8547A9940AEE}">
      <dgm:prSet phldrT="[Tekst]"/>
      <dgm:spPr/>
      <dgm:t>
        <a:bodyPr/>
        <a:lstStyle/>
        <a:p>
          <a:r>
            <a:rPr lang="nl-NL" dirty="0"/>
            <a:t>Zorg in de VVT</a:t>
          </a:r>
        </a:p>
      </dgm:t>
    </dgm:pt>
    <dgm:pt modelId="{EF8FAAF9-395E-443B-9401-8A0B233D3C80}" type="parTrans" cxnId="{3BE5BDF6-54F7-4C6E-BEEA-D8C078BBD937}">
      <dgm:prSet/>
      <dgm:spPr/>
      <dgm:t>
        <a:bodyPr/>
        <a:lstStyle/>
        <a:p>
          <a:endParaRPr lang="nl-NL"/>
        </a:p>
      </dgm:t>
    </dgm:pt>
    <dgm:pt modelId="{918B47D2-1CDD-4EA9-9ED9-295370848767}" type="sibTrans" cxnId="{3BE5BDF6-54F7-4C6E-BEEA-D8C078BBD937}">
      <dgm:prSet/>
      <dgm:spPr/>
      <dgm:t>
        <a:bodyPr/>
        <a:lstStyle/>
        <a:p>
          <a:endParaRPr lang="nl-NL"/>
        </a:p>
      </dgm:t>
    </dgm:pt>
    <dgm:pt modelId="{ED4D08FF-1997-43BE-8B7E-32B382E8CE56}" type="pres">
      <dgm:prSet presAssocID="{D2C61323-B2C5-4ED0-8D43-4F20DB53ED0D}" presName="Name0" presStyleCnt="0">
        <dgm:presLayoutVars>
          <dgm:dir/>
          <dgm:animLvl val="lvl"/>
          <dgm:resizeHandles val="exact"/>
        </dgm:presLayoutVars>
      </dgm:prSet>
      <dgm:spPr/>
    </dgm:pt>
    <dgm:pt modelId="{67656843-22DC-45FB-87E5-245D453B618D}" type="pres">
      <dgm:prSet presAssocID="{AE0EF64C-1A34-42D2-B71B-E4B11A3DA0C6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2DC03765-B410-4010-AD4B-B5AC875601B2}" type="pres">
      <dgm:prSet presAssocID="{7007C9C3-B31C-4138-9267-1D937D156AAA}" presName="parTxOnlySpace" presStyleCnt="0"/>
      <dgm:spPr/>
    </dgm:pt>
    <dgm:pt modelId="{47C5D02F-FD8F-4422-A548-2CEB2EF5AD86}" type="pres">
      <dgm:prSet presAssocID="{8914D4E1-7599-421B-9021-8547A9940AEE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94FD97DE-6D66-46EF-AAF8-692523D5829A}" type="pres">
      <dgm:prSet presAssocID="{918B47D2-1CDD-4EA9-9ED9-295370848767}" presName="parTxOnlySpace" presStyleCnt="0"/>
      <dgm:spPr/>
    </dgm:pt>
    <dgm:pt modelId="{55615870-2A10-46B7-8A14-742FF9EBBE89}" type="pres">
      <dgm:prSet presAssocID="{452A95F9-0706-42BE-AFD4-863131F9F5C2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3D071B00-C6E8-42C4-B6F1-DF3969444241}" srcId="{D2C61323-B2C5-4ED0-8D43-4F20DB53ED0D}" destId="{452A95F9-0706-42BE-AFD4-863131F9F5C2}" srcOrd="2" destOrd="0" parTransId="{0DFBD186-7045-4DA5-90CA-C6BFE9101D28}" sibTransId="{63C56D67-839B-4078-B50B-B3F7BEE1C646}"/>
    <dgm:cxn modelId="{ABB0DA13-7F29-48CE-8EC0-6369B5C64FEE}" srcId="{D2C61323-B2C5-4ED0-8D43-4F20DB53ED0D}" destId="{AE0EF64C-1A34-42D2-B71B-E4B11A3DA0C6}" srcOrd="0" destOrd="0" parTransId="{77AC6B5A-F8DE-4A48-B3E3-59AFFF8735F5}" sibTransId="{7007C9C3-B31C-4138-9267-1D937D156AAA}"/>
    <dgm:cxn modelId="{072B3224-1E45-4228-AFDC-5773EA07907A}" type="presOf" srcId="{8914D4E1-7599-421B-9021-8547A9940AEE}" destId="{47C5D02F-FD8F-4422-A548-2CEB2EF5AD86}" srcOrd="0" destOrd="0" presId="urn:microsoft.com/office/officeart/2005/8/layout/chevron1"/>
    <dgm:cxn modelId="{7A959672-135F-4EE9-9950-4B8962710302}" type="presOf" srcId="{AE0EF64C-1A34-42D2-B71B-E4B11A3DA0C6}" destId="{67656843-22DC-45FB-87E5-245D453B618D}" srcOrd="0" destOrd="0" presId="urn:microsoft.com/office/officeart/2005/8/layout/chevron1"/>
    <dgm:cxn modelId="{C3EFB2BF-B9F9-4D9B-AAA5-B264AD0CD9BA}" type="presOf" srcId="{D2C61323-B2C5-4ED0-8D43-4F20DB53ED0D}" destId="{ED4D08FF-1997-43BE-8B7E-32B382E8CE56}" srcOrd="0" destOrd="0" presId="urn:microsoft.com/office/officeart/2005/8/layout/chevron1"/>
    <dgm:cxn modelId="{3BE5BDF6-54F7-4C6E-BEEA-D8C078BBD937}" srcId="{D2C61323-B2C5-4ED0-8D43-4F20DB53ED0D}" destId="{8914D4E1-7599-421B-9021-8547A9940AEE}" srcOrd="1" destOrd="0" parTransId="{EF8FAAF9-395E-443B-9401-8A0B233D3C80}" sibTransId="{918B47D2-1CDD-4EA9-9ED9-295370848767}"/>
    <dgm:cxn modelId="{5F7B22FB-FEC1-4FB6-ABAE-90D33C7CD007}" type="presOf" srcId="{452A95F9-0706-42BE-AFD4-863131F9F5C2}" destId="{55615870-2A10-46B7-8A14-742FF9EBBE89}" srcOrd="0" destOrd="0" presId="urn:microsoft.com/office/officeart/2005/8/layout/chevron1"/>
    <dgm:cxn modelId="{86B52231-377C-45B8-B62D-4D5A1756998F}" type="presParOf" srcId="{ED4D08FF-1997-43BE-8B7E-32B382E8CE56}" destId="{67656843-22DC-45FB-87E5-245D453B618D}" srcOrd="0" destOrd="0" presId="urn:microsoft.com/office/officeart/2005/8/layout/chevron1"/>
    <dgm:cxn modelId="{40766C8B-214A-4806-900C-E7C47122C0E3}" type="presParOf" srcId="{ED4D08FF-1997-43BE-8B7E-32B382E8CE56}" destId="{2DC03765-B410-4010-AD4B-B5AC875601B2}" srcOrd="1" destOrd="0" presId="urn:microsoft.com/office/officeart/2005/8/layout/chevron1"/>
    <dgm:cxn modelId="{A706CA93-490B-4736-8094-A37EB8EAC3C2}" type="presParOf" srcId="{ED4D08FF-1997-43BE-8B7E-32B382E8CE56}" destId="{47C5D02F-FD8F-4422-A548-2CEB2EF5AD86}" srcOrd="2" destOrd="0" presId="urn:microsoft.com/office/officeart/2005/8/layout/chevron1"/>
    <dgm:cxn modelId="{D1116B45-5B3E-4DD8-AFAD-CC790704D6EA}" type="presParOf" srcId="{ED4D08FF-1997-43BE-8B7E-32B382E8CE56}" destId="{94FD97DE-6D66-46EF-AAF8-692523D5829A}" srcOrd="3" destOrd="0" presId="urn:microsoft.com/office/officeart/2005/8/layout/chevron1"/>
    <dgm:cxn modelId="{A7BCDBE4-FE0A-4999-BB75-04EED90349A8}" type="presParOf" srcId="{ED4D08FF-1997-43BE-8B7E-32B382E8CE56}" destId="{55615870-2A10-46B7-8A14-742FF9EBBE89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957DC5-FD44-439E-B1B6-AC09171C2B01}" type="doc">
      <dgm:prSet loTypeId="urn:microsoft.com/office/officeart/2005/8/layout/cycle1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CBC297EA-498B-43B2-8A4D-D7D62FB52BB1}">
      <dgm:prSet phldrT="[Tekst]"/>
      <dgm:spPr/>
      <dgm:t>
        <a:bodyPr/>
        <a:lstStyle/>
        <a:p>
          <a:r>
            <a:rPr lang="nl-NL" dirty="0"/>
            <a:t>Pijn</a:t>
          </a:r>
        </a:p>
      </dgm:t>
    </dgm:pt>
    <dgm:pt modelId="{7BF1C5C4-BB6B-4A99-95DF-5F4303B018F6}" type="parTrans" cxnId="{7464E063-4F31-41E4-9F61-7FCC429023DE}">
      <dgm:prSet/>
      <dgm:spPr/>
      <dgm:t>
        <a:bodyPr/>
        <a:lstStyle/>
        <a:p>
          <a:endParaRPr lang="nl-NL"/>
        </a:p>
      </dgm:t>
    </dgm:pt>
    <dgm:pt modelId="{29DF9BB1-02A6-46E6-8CF6-04CDCEBC1328}" type="sibTrans" cxnId="{7464E063-4F31-41E4-9F61-7FCC429023DE}">
      <dgm:prSet/>
      <dgm:spPr/>
      <dgm:t>
        <a:bodyPr/>
        <a:lstStyle/>
        <a:p>
          <a:endParaRPr lang="nl-NL"/>
        </a:p>
      </dgm:t>
    </dgm:pt>
    <dgm:pt modelId="{EDC01B83-8ACE-4CF8-99D3-2FD514D717F0}">
      <dgm:prSet phldrT="[Tekst]"/>
      <dgm:spPr/>
      <dgm:t>
        <a:bodyPr/>
        <a:lstStyle/>
        <a:p>
          <a:r>
            <a:rPr lang="nl-NL" dirty="0"/>
            <a:t>Angst</a:t>
          </a:r>
        </a:p>
      </dgm:t>
    </dgm:pt>
    <dgm:pt modelId="{AA296500-BE6A-4A0F-A8E2-CAFD9B583AC7}" type="parTrans" cxnId="{3AF5EF48-D545-4F59-8306-1DEA7EC65A93}">
      <dgm:prSet/>
      <dgm:spPr/>
      <dgm:t>
        <a:bodyPr/>
        <a:lstStyle/>
        <a:p>
          <a:endParaRPr lang="nl-NL"/>
        </a:p>
      </dgm:t>
    </dgm:pt>
    <dgm:pt modelId="{896B51E7-ACCF-4146-829C-EDF357DF673A}" type="sibTrans" cxnId="{3AF5EF48-D545-4F59-8306-1DEA7EC65A93}">
      <dgm:prSet/>
      <dgm:spPr/>
      <dgm:t>
        <a:bodyPr/>
        <a:lstStyle/>
        <a:p>
          <a:endParaRPr lang="nl-NL"/>
        </a:p>
      </dgm:t>
    </dgm:pt>
    <dgm:pt modelId="{67DBEE8B-B85B-4F7B-A856-4CE4153D8321}">
      <dgm:prSet phldrT="[Tekst]"/>
      <dgm:spPr/>
      <dgm:t>
        <a:bodyPr/>
        <a:lstStyle/>
        <a:p>
          <a:r>
            <a:rPr lang="nl-NL" dirty="0"/>
            <a:t>Pijn </a:t>
          </a:r>
        </a:p>
      </dgm:t>
    </dgm:pt>
    <dgm:pt modelId="{FD42BF34-1A23-478D-AD09-B3456C791845}" type="parTrans" cxnId="{8A27C4D9-D4CF-485A-BABB-A52FD363D454}">
      <dgm:prSet/>
      <dgm:spPr/>
      <dgm:t>
        <a:bodyPr/>
        <a:lstStyle/>
        <a:p>
          <a:endParaRPr lang="nl-NL"/>
        </a:p>
      </dgm:t>
    </dgm:pt>
    <dgm:pt modelId="{33485719-094C-44A1-BF52-448B2F158C6B}" type="sibTrans" cxnId="{8A27C4D9-D4CF-485A-BABB-A52FD363D454}">
      <dgm:prSet/>
      <dgm:spPr/>
      <dgm:t>
        <a:bodyPr/>
        <a:lstStyle/>
        <a:p>
          <a:endParaRPr lang="nl-NL"/>
        </a:p>
      </dgm:t>
    </dgm:pt>
    <dgm:pt modelId="{C0BDA27B-359B-4DE6-9CFC-DE9AB4AFED6E}">
      <dgm:prSet phldrT="[Tekst]"/>
      <dgm:spPr/>
      <dgm:t>
        <a:bodyPr/>
        <a:lstStyle/>
        <a:p>
          <a:r>
            <a:rPr lang="nl-NL" dirty="0"/>
            <a:t>Angst </a:t>
          </a:r>
        </a:p>
      </dgm:t>
    </dgm:pt>
    <dgm:pt modelId="{CD3884EC-39BD-48FA-A50A-74A0AF285D2D}" type="parTrans" cxnId="{6EDB48BA-2EB4-484C-B3B9-FA361C391FC4}">
      <dgm:prSet/>
      <dgm:spPr/>
      <dgm:t>
        <a:bodyPr/>
        <a:lstStyle/>
        <a:p>
          <a:endParaRPr lang="nl-NL"/>
        </a:p>
      </dgm:t>
    </dgm:pt>
    <dgm:pt modelId="{CDAF3122-E871-410E-A93E-740B2B973C97}" type="sibTrans" cxnId="{6EDB48BA-2EB4-484C-B3B9-FA361C391FC4}">
      <dgm:prSet/>
      <dgm:spPr/>
      <dgm:t>
        <a:bodyPr/>
        <a:lstStyle/>
        <a:p>
          <a:endParaRPr lang="nl-NL"/>
        </a:p>
      </dgm:t>
    </dgm:pt>
    <dgm:pt modelId="{80EFCA2F-514D-4FED-B813-6A3059A9B518}" type="pres">
      <dgm:prSet presAssocID="{14957DC5-FD44-439E-B1B6-AC09171C2B01}" presName="cycle" presStyleCnt="0">
        <dgm:presLayoutVars>
          <dgm:dir/>
          <dgm:resizeHandles val="exact"/>
        </dgm:presLayoutVars>
      </dgm:prSet>
      <dgm:spPr/>
    </dgm:pt>
    <dgm:pt modelId="{98C05D6C-F4EB-4B41-A848-AD454E1B9373}" type="pres">
      <dgm:prSet presAssocID="{CBC297EA-498B-43B2-8A4D-D7D62FB52BB1}" presName="dummy" presStyleCnt="0"/>
      <dgm:spPr/>
    </dgm:pt>
    <dgm:pt modelId="{26180A0C-9063-42EC-9081-7FBB1D0C3699}" type="pres">
      <dgm:prSet presAssocID="{CBC297EA-498B-43B2-8A4D-D7D62FB52BB1}" presName="node" presStyleLbl="revTx" presStyleIdx="0" presStyleCnt="4">
        <dgm:presLayoutVars>
          <dgm:bulletEnabled val="1"/>
        </dgm:presLayoutVars>
      </dgm:prSet>
      <dgm:spPr/>
    </dgm:pt>
    <dgm:pt modelId="{3691B670-9CBE-44D8-BDF2-76CB97D08A2C}" type="pres">
      <dgm:prSet presAssocID="{29DF9BB1-02A6-46E6-8CF6-04CDCEBC1328}" presName="sibTrans" presStyleLbl="node1" presStyleIdx="0" presStyleCnt="4"/>
      <dgm:spPr/>
    </dgm:pt>
    <dgm:pt modelId="{170756EF-DE4F-40D3-BED4-E20D163524B3}" type="pres">
      <dgm:prSet presAssocID="{EDC01B83-8ACE-4CF8-99D3-2FD514D717F0}" presName="dummy" presStyleCnt="0"/>
      <dgm:spPr/>
    </dgm:pt>
    <dgm:pt modelId="{02290DE5-DB48-46D3-A9EC-982EC4D5F040}" type="pres">
      <dgm:prSet presAssocID="{EDC01B83-8ACE-4CF8-99D3-2FD514D717F0}" presName="node" presStyleLbl="revTx" presStyleIdx="1" presStyleCnt="4">
        <dgm:presLayoutVars>
          <dgm:bulletEnabled val="1"/>
        </dgm:presLayoutVars>
      </dgm:prSet>
      <dgm:spPr/>
    </dgm:pt>
    <dgm:pt modelId="{27F9CD0E-900A-4BE6-978B-BCAC2BEB5F79}" type="pres">
      <dgm:prSet presAssocID="{896B51E7-ACCF-4146-829C-EDF357DF673A}" presName="sibTrans" presStyleLbl="node1" presStyleIdx="1" presStyleCnt="4"/>
      <dgm:spPr/>
    </dgm:pt>
    <dgm:pt modelId="{5A3F6E19-C85C-43E6-98D0-57448CC07386}" type="pres">
      <dgm:prSet presAssocID="{67DBEE8B-B85B-4F7B-A856-4CE4153D8321}" presName="dummy" presStyleCnt="0"/>
      <dgm:spPr/>
    </dgm:pt>
    <dgm:pt modelId="{ACAD37F2-0474-4DC0-B991-CBDEB819652F}" type="pres">
      <dgm:prSet presAssocID="{67DBEE8B-B85B-4F7B-A856-4CE4153D8321}" presName="node" presStyleLbl="revTx" presStyleIdx="2" presStyleCnt="4">
        <dgm:presLayoutVars>
          <dgm:bulletEnabled val="1"/>
        </dgm:presLayoutVars>
      </dgm:prSet>
      <dgm:spPr/>
    </dgm:pt>
    <dgm:pt modelId="{0D69AC62-1807-4664-AC71-E9C7CDC425DB}" type="pres">
      <dgm:prSet presAssocID="{33485719-094C-44A1-BF52-448B2F158C6B}" presName="sibTrans" presStyleLbl="node1" presStyleIdx="2" presStyleCnt="4"/>
      <dgm:spPr/>
    </dgm:pt>
    <dgm:pt modelId="{8D0B70F7-9769-4E15-8BC2-4E364D1AD3C9}" type="pres">
      <dgm:prSet presAssocID="{C0BDA27B-359B-4DE6-9CFC-DE9AB4AFED6E}" presName="dummy" presStyleCnt="0"/>
      <dgm:spPr/>
    </dgm:pt>
    <dgm:pt modelId="{1E6EA69D-ABA1-4C66-B9FF-EB8CC729103B}" type="pres">
      <dgm:prSet presAssocID="{C0BDA27B-359B-4DE6-9CFC-DE9AB4AFED6E}" presName="node" presStyleLbl="revTx" presStyleIdx="3" presStyleCnt="4">
        <dgm:presLayoutVars>
          <dgm:bulletEnabled val="1"/>
        </dgm:presLayoutVars>
      </dgm:prSet>
      <dgm:spPr/>
    </dgm:pt>
    <dgm:pt modelId="{1CB56CAB-232B-4522-8D84-3C3FC3E41AA2}" type="pres">
      <dgm:prSet presAssocID="{CDAF3122-E871-410E-A93E-740B2B973C97}" presName="sibTrans" presStyleLbl="node1" presStyleIdx="3" presStyleCnt="4"/>
      <dgm:spPr/>
    </dgm:pt>
  </dgm:ptLst>
  <dgm:cxnLst>
    <dgm:cxn modelId="{4544A113-71F3-4F61-8C54-58AEF62C8859}" type="presOf" srcId="{29DF9BB1-02A6-46E6-8CF6-04CDCEBC1328}" destId="{3691B670-9CBE-44D8-BDF2-76CB97D08A2C}" srcOrd="0" destOrd="0" presId="urn:microsoft.com/office/officeart/2005/8/layout/cycle1"/>
    <dgm:cxn modelId="{728F3421-22D9-41F5-9F80-05C612D5C4F5}" type="presOf" srcId="{33485719-094C-44A1-BF52-448B2F158C6B}" destId="{0D69AC62-1807-4664-AC71-E9C7CDC425DB}" srcOrd="0" destOrd="0" presId="urn:microsoft.com/office/officeart/2005/8/layout/cycle1"/>
    <dgm:cxn modelId="{583E592F-2819-41FE-922C-06DF7BAA1A48}" type="presOf" srcId="{CBC297EA-498B-43B2-8A4D-D7D62FB52BB1}" destId="{26180A0C-9063-42EC-9081-7FBB1D0C3699}" srcOrd="0" destOrd="0" presId="urn:microsoft.com/office/officeart/2005/8/layout/cycle1"/>
    <dgm:cxn modelId="{7464E063-4F31-41E4-9F61-7FCC429023DE}" srcId="{14957DC5-FD44-439E-B1B6-AC09171C2B01}" destId="{CBC297EA-498B-43B2-8A4D-D7D62FB52BB1}" srcOrd="0" destOrd="0" parTransId="{7BF1C5C4-BB6B-4A99-95DF-5F4303B018F6}" sibTransId="{29DF9BB1-02A6-46E6-8CF6-04CDCEBC1328}"/>
    <dgm:cxn modelId="{3AF5EF48-D545-4F59-8306-1DEA7EC65A93}" srcId="{14957DC5-FD44-439E-B1B6-AC09171C2B01}" destId="{EDC01B83-8ACE-4CF8-99D3-2FD514D717F0}" srcOrd="1" destOrd="0" parTransId="{AA296500-BE6A-4A0F-A8E2-CAFD9B583AC7}" sibTransId="{896B51E7-ACCF-4146-829C-EDF357DF673A}"/>
    <dgm:cxn modelId="{35B1E76B-2CBF-4234-B909-7A8FB8627A27}" type="presOf" srcId="{C0BDA27B-359B-4DE6-9CFC-DE9AB4AFED6E}" destId="{1E6EA69D-ABA1-4C66-B9FF-EB8CC729103B}" srcOrd="0" destOrd="0" presId="urn:microsoft.com/office/officeart/2005/8/layout/cycle1"/>
    <dgm:cxn modelId="{29CE2A4D-E27E-4A32-90B3-A15F7BCC86A8}" type="presOf" srcId="{EDC01B83-8ACE-4CF8-99D3-2FD514D717F0}" destId="{02290DE5-DB48-46D3-A9EC-982EC4D5F040}" srcOrd="0" destOrd="0" presId="urn:microsoft.com/office/officeart/2005/8/layout/cycle1"/>
    <dgm:cxn modelId="{D44E8A74-9F5A-4164-942B-A21FC81FAC76}" type="presOf" srcId="{14957DC5-FD44-439E-B1B6-AC09171C2B01}" destId="{80EFCA2F-514D-4FED-B813-6A3059A9B518}" srcOrd="0" destOrd="0" presId="urn:microsoft.com/office/officeart/2005/8/layout/cycle1"/>
    <dgm:cxn modelId="{4C7F0979-493A-47E6-BFD8-0C45A3904D44}" type="presOf" srcId="{896B51E7-ACCF-4146-829C-EDF357DF673A}" destId="{27F9CD0E-900A-4BE6-978B-BCAC2BEB5F79}" srcOrd="0" destOrd="0" presId="urn:microsoft.com/office/officeart/2005/8/layout/cycle1"/>
    <dgm:cxn modelId="{5DFEB37E-F479-4982-8901-4D4C0F1EDFDE}" type="presOf" srcId="{CDAF3122-E871-410E-A93E-740B2B973C97}" destId="{1CB56CAB-232B-4522-8D84-3C3FC3E41AA2}" srcOrd="0" destOrd="0" presId="urn:microsoft.com/office/officeart/2005/8/layout/cycle1"/>
    <dgm:cxn modelId="{6EDB48BA-2EB4-484C-B3B9-FA361C391FC4}" srcId="{14957DC5-FD44-439E-B1B6-AC09171C2B01}" destId="{C0BDA27B-359B-4DE6-9CFC-DE9AB4AFED6E}" srcOrd="3" destOrd="0" parTransId="{CD3884EC-39BD-48FA-A50A-74A0AF285D2D}" sibTransId="{CDAF3122-E871-410E-A93E-740B2B973C97}"/>
    <dgm:cxn modelId="{8A27C4D9-D4CF-485A-BABB-A52FD363D454}" srcId="{14957DC5-FD44-439E-B1B6-AC09171C2B01}" destId="{67DBEE8B-B85B-4F7B-A856-4CE4153D8321}" srcOrd="2" destOrd="0" parTransId="{FD42BF34-1A23-478D-AD09-B3456C791845}" sibTransId="{33485719-094C-44A1-BF52-448B2F158C6B}"/>
    <dgm:cxn modelId="{411A6DFC-EFA7-47CF-83A9-65BFDA7837D8}" type="presOf" srcId="{67DBEE8B-B85B-4F7B-A856-4CE4153D8321}" destId="{ACAD37F2-0474-4DC0-B991-CBDEB819652F}" srcOrd="0" destOrd="0" presId="urn:microsoft.com/office/officeart/2005/8/layout/cycle1"/>
    <dgm:cxn modelId="{9344052F-234D-41D7-90F5-BA4CF8BBC1CB}" type="presParOf" srcId="{80EFCA2F-514D-4FED-B813-6A3059A9B518}" destId="{98C05D6C-F4EB-4B41-A848-AD454E1B9373}" srcOrd="0" destOrd="0" presId="urn:microsoft.com/office/officeart/2005/8/layout/cycle1"/>
    <dgm:cxn modelId="{3E1AF3F8-1369-4ECF-BF94-7A33F6F12FBB}" type="presParOf" srcId="{80EFCA2F-514D-4FED-B813-6A3059A9B518}" destId="{26180A0C-9063-42EC-9081-7FBB1D0C3699}" srcOrd="1" destOrd="0" presId="urn:microsoft.com/office/officeart/2005/8/layout/cycle1"/>
    <dgm:cxn modelId="{EB1BA998-DAA4-4144-9B16-36A9F3214899}" type="presParOf" srcId="{80EFCA2F-514D-4FED-B813-6A3059A9B518}" destId="{3691B670-9CBE-44D8-BDF2-76CB97D08A2C}" srcOrd="2" destOrd="0" presId="urn:microsoft.com/office/officeart/2005/8/layout/cycle1"/>
    <dgm:cxn modelId="{25509707-6777-4F77-94A9-19820D5FB97D}" type="presParOf" srcId="{80EFCA2F-514D-4FED-B813-6A3059A9B518}" destId="{170756EF-DE4F-40D3-BED4-E20D163524B3}" srcOrd="3" destOrd="0" presId="urn:microsoft.com/office/officeart/2005/8/layout/cycle1"/>
    <dgm:cxn modelId="{432EA86A-9D53-4541-8D09-95CDF0277954}" type="presParOf" srcId="{80EFCA2F-514D-4FED-B813-6A3059A9B518}" destId="{02290DE5-DB48-46D3-A9EC-982EC4D5F040}" srcOrd="4" destOrd="0" presId="urn:microsoft.com/office/officeart/2005/8/layout/cycle1"/>
    <dgm:cxn modelId="{D980B6DF-BCEA-4773-9B86-6D176E54879D}" type="presParOf" srcId="{80EFCA2F-514D-4FED-B813-6A3059A9B518}" destId="{27F9CD0E-900A-4BE6-978B-BCAC2BEB5F79}" srcOrd="5" destOrd="0" presId="urn:microsoft.com/office/officeart/2005/8/layout/cycle1"/>
    <dgm:cxn modelId="{02F53AB4-5DB3-4869-8755-08EED398ED9D}" type="presParOf" srcId="{80EFCA2F-514D-4FED-B813-6A3059A9B518}" destId="{5A3F6E19-C85C-43E6-98D0-57448CC07386}" srcOrd="6" destOrd="0" presId="urn:microsoft.com/office/officeart/2005/8/layout/cycle1"/>
    <dgm:cxn modelId="{F6732EC0-88D9-4A1E-AB7B-C353A02019F2}" type="presParOf" srcId="{80EFCA2F-514D-4FED-B813-6A3059A9B518}" destId="{ACAD37F2-0474-4DC0-B991-CBDEB819652F}" srcOrd="7" destOrd="0" presId="urn:microsoft.com/office/officeart/2005/8/layout/cycle1"/>
    <dgm:cxn modelId="{FD9F8690-0935-44E6-8C37-E52203EC9C96}" type="presParOf" srcId="{80EFCA2F-514D-4FED-B813-6A3059A9B518}" destId="{0D69AC62-1807-4664-AC71-E9C7CDC425DB}" srcOrd="8" destOrd="0" presId="urn:microsoft.com/office/officeart/2005/8/layout/cycle1"/>
    <dgm:cxn modelId="{9E781ECE-9045-4CCD-8EF2-52EC14C84F33}" type="presParOf" srcId="{80EFCA2F-514D-4FED-B813-6A3059A9B518}" destId="{8D0B70F7-9769-4E15-8BC2-4E364D1AD3C9}" srcOrd="9" destOrd="0" presId="urn:microsoft.com/office/officeart/2005/8/layout/cycle1"/>
    <dgm:cxn modelId="{2A0CC380-B166-403F-B9D9-D19C420847BF}" type="presParOf" srcId="{80EFCA2F-514D-4FED-B813-6A3059A9B518}" destId="{1E6EA69D-ABA1-4C66-B9FF-EB8CC729103B}" srcOrd="10" destOrd="0" presId="urn:microsoft.com/office/officeart/2005/8/layout/cycle1"/>
    <dgm:cxn modelId="{FAD3C90C-99A5-41C0-BE5D-B022B05FAB6C}" type="presParOf" srcId="{80EFCA2F-514D-4FED-B813-6A3059A9B518}" destId="{1CB56CAB-232B-4522-8D84-3C3FC3E41AA2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656843-22DC-45FB-87E5-245D453B618D}">
      <dsp:nvSpPr>
        <dsp:cNvPr id="0" name=""/>
        <dsp:cNvSpPr/>
      </dsp:nvSpPr>
      <dsp:spPr>
        <a:xfrm>
          <a:off x="2183" y="1874394"/>
          <a:ext cx="2660818" cy="106432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b="1" kern="1200" dirty="0"/>
            <a:t>Beroeps-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b="1" kern="1200" dirty="0"/>
            <a:t>houding</a:t>
          </a:r>
        </a:p>
      </dsp:txBody>
      <dsp:txXfrm>
        <a:off x="534347" y="1874394"/>
        <a:ext cx="1596491" cy="1064327"/>
      </dsp:txXfrm>
    </dsp:sp>
    <dsp:sp modelId="{47C5D02F-FD8F-4422-A548-2CEB2EF5AD86}">
      <dsp:nvSpPr>
        <dsp:cNvPr id="0" name=""/>
        <dsp:cNvSpPr/>
      </dsp:nvSpPr>
      <dsp:spPr>
        <a:xfrm>
          <a:off x="2396920" y="1874394"/>
          <a:ext cx="2660818" cy="106432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 dirty="0"/>
            <a:t>Zorg in de VVT</a:t>
          </a:r>
        </a:p>
      </dsp:txBody>
      <dsp:txXfrm>
        <a:off x="2929084" y="1874394"/>
        <a:ext cx="1596491" cy="1064327"/>
      </dsp:txXfrm>
    </dsp:sp>
    <dsp:sp modelId="{55615870-2A10-46B7-8A14-742FF9EBBE89}">
      <dsp:nvSpPr>
        <dsp:cNvPr id="0" name=""/>
        <dsp:cNvSpPr/>
      </dsp:nvSpPr>
      <dsp:spPr>
        <a:xfrm>
          <a:off x="4791656" y="1874394"/>
          <a:ext cx="2660818" cy="106432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 dirty="0"/>
            <a:t>Dementie &amp; depressie </a:t>
          </a:r>
        </a:p>
      </dsp:txBody>
      <dsp:txXfrm>
        <a:off x="5323820" y="1874394"/>
        <a:ext cx="1596491" cy="10643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180A0C-9063-42EC-9081-7FBB1D0C3699}">
      <dsp:nvSpPr>
        <dsp:cNvPr id="0" name=""/>
        <dsp:cNvSpPr/>
      </dsp:nvSpPr>
      <dsp:spPr>
        <a:xfrm>
          <a:off x="1308067" y="46093"/>
          <a:ext cx="726739" cy="7267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 dirty="0"/>
            <a:t>Pijn</a:t>
          </a:r>
        </a:p>
      </dsp:txBody>
      <dsp:txXfrm>
        <a:off x="1308067" y="46093"/>
        <a:ext cx="726739" cy="726739"/>
      </dsp:txXfrm>
    </dsp:sp>
    <dsp:sp modelId="{3691B670-9CBE-44D8-BDF2-76CB97D08A2C}">
      <dsp:nvSpPr>
        <dsp:cNvPr id="0" name=""/>
        <dsp:cNvSpPr/>
      </dsp:nvSpPr>
      <dsp:spPr>
        <a:xfrm>
          <a:off x="27484" y="222"/>
          <a:ext cx="2053193" cy="2053193"/>
        </a:xfrm>
        <a:prstGeom prst="circularArrow">
          <a:avLst>
            <a:gd name="adj1" fmla="val 6902"/>
            <a:gd name="adj2" fmla="val 465358"/>
            <a:gd name="adj3" fmla="val 549389"/>
            <a:gd name="adj4" fmla="val 20585252"/>
            <a:gd name="adj5" fmla="val 8052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120000"/>
                <a:lumMod val="10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70000"/>
                <a:satMod val="124000"/>
                <a:lumMod val="10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2290DE5-DB48-46D3-A9EC-982EC4D5F040}">
      <dsp:nvSpPr>
        <dsp:cNvPr id="0" name=""/>
        <dsp:cNvSpPr/>
      </dsp:nvSpPr>
      <dsp:spPr>
        <a:xfrm>
          <a:off x="1308067" y="1280805"/>
          <a:ext cx="726739" cy="7267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 dirty="0"/>
            <a:t>Angst</a:t>
          </a:r>
        </a:p>
      </dsp:txBody>
      <dsp:txXfrm>
        <a:off x="1308067" y="1280805"/>
        <a:ext cx="726739" cy="726739"/>
      </dsp:txXfrm>
    </dsp:sp>
    <dsp:sp modelId="{27F9CD0E-900A-4BE6-978B-BCAC2BEB5F79}">
      <dsp:nvSpPr>
        <dsp:cNvPr id="0" name=""/>
        <dsp:cNvSpPr/>
      </dsp:nvSpPr>
      <dsp:spPr>
        <a:xfrm>
          <a:off x="27484" y="222"/>
          <a:ext cx="2053193" cy="2053193"/>
        </a:xfrm>
        <a:prstGeom prst="circularArrow">
          <a:avLst>
            <a:gd name="adj1" fmla="val 6902"/>
            <a:gd name="adj2" fmla="val 465358"/>
            <a:gd name="adj3" fmla="val 5949389"/>
            <a:gd name="adj4" fmla="val 4385252"/>
            <a:gd name="adj5" fmla="val 8052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120000"/>
                <a:lumMod val="10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70000"/>
                <a:satMod val="124000"/>
                <a:lumMod val="10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CAD37F2-0474-4DC0-B991-CBDEB819652F}">
      <dsp:nvSpPr>
        <dsp:cNvPr id="0" name=""/>
        <dsp:cNvSpPr/>
      </dsp:nvSpPr>
      <dsp:spPr>
        <a:xfrm>
          <a:off x="73355" y="1280805"/>
          <a:ext cx="726739" cy="7267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 dirty="0"/>
            <a:t>Pijn </a:t>
          </a:r>
        </a:p>
      </dsp:txBody>
      <dsp:txXfrm>
        <a:off x="73355" y="1280805"/>
        <a:ext cx="726739" cy="726739"/>
      </dsp:txXfrm>
    </dsp:sp>
    <dsp:sp modelId="{0D69AC62-1807-4664-AC71-E9C7CDC425DB}">
      <dsp:nvSpPr>
        <dsp:cNvPr id="0" name=""/>
        <dsp:cNvSpPr/>
      </dsp:nvSpPr>
      <dsp:spPr>
        <a:xfrm>
          <a:off x="27484" y="222"/>
          <a:ext cx="2053193" cy="2053193"/>
        </a:xfrm>
        <a:prstGeom prst="circularArrow">
          <a:avLst>
            <a:gd name="adj1" fmla="val 6902"/>
            <a:gd name="adj2" fmla="val 465358"/>
            <a:gd name="adj3" fmla="val 11349389"/>
            <a:gd name="adj4" fmla="val 9785252"/>
            <a:gd name="adj5" fmla="val 8052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120000"/>
                <a:lumMod val="10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70000"/>
                <a:satMod val="124000"/>
                <a:lumMod val="10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E6EA69D-ABA1-4C66-B9FF-EB8CC729103B}">
      <dsp:nvSpPr>
        <dsp:cNvPr id="0" name=""/>
        <dsp:cNvSpPr/>
      </dsp:nvSpPr>
      <dsp:spPr>
        <a:xfrm>
          <a:off x="73355" y="46093"/>
          <a:ext cx="726739" cy="7267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 dirty="0"/>
            <a:t>Angst </a:t>
          </a:r>
        </a:p>
      </dsp:txBody>
      <dsp:txXfrm>
        <a:off x="73355" y="46093"/>
        <a:ext cx="726739" cy="726739"/>
      </dsp:txXfrm>
    </dsp:sp>
    <dsp:sp modelId="{1CB56CAB-232B-4522-8D84-3C3FC3E41AA2}">
      <dsp:nvSpPr>
        <dsp:cNvPr id="0" name=""/>
        <dsp:cNvSpPr/>
      </dsp:nvSpPr>
      <dsp:spPr>
        <a:xfrm>
          <a:off x="27484" y="222"/>
          <a:ext cx="2053193" cy="2053193"/>
        </a:xfrm>
        <a:prstGeom prst="circularArrow">
          <a:avLst>
            <a:gd name="adj1" fmla="val 6902"/>
            <a:gd name="adj2" fmla="val 465358"/>
            <a:gd name="adj3" fmla="val 16749389"/>
            <a:gd name="adj4" fmla="val 15185252"/>
            <a:gd name="adj5" fmla="val 8052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120000"/>
                <a:lumMod val="10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70000"/>
                <a:satMod val="124000"/>
                <a:lumMod val="10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21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5/14/2018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439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5/14/2018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374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0233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1127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5/14/2018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9381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0761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00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919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5/14/2018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3343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587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07143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maken.wikiwijs.nl/123375/Begeleidingskunde_periode_4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w_QMovjlzmk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DE8F52-F28A-44FF-AD58-4D9A2B725D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4400" dirty="0"/>
              <a:t>BEG H 29: Omgaan met pijn</a:t>
            </a:r>
            <a:br>
              <a:rPr lang="nl-NL" sz="4400" dirty="0"/>
            </a:br>
            <a:r>
              <a:rPr lang="nl-NL" sz="4400" dirty="0"/>
              <a:t>reader: crisissituatie </a:t>
            </a:r>
          </a:p>
        </p:txBody>
      </p:sp>
      <p:sp>
        <p:nvSpPr>
          <p:cNvPr id="5" name="Ondertitel 4">
            <a:extLst>
              <a:ext uri="{FF2B5EF4-FFF2-40B4-BE49-F238E27FC236}">
                <a16:creationId xmlns:a16="http://schemas.microsoft.com/office/drawing/2014/main" id="{FE88BB49-ECE1-4461-B7BB-DEFD855D5B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Begeleidingskunde </a:t>
            </a:r>
            <a:br>
              <a:rPr lang="nl-NL" dirty="0"/>
            </a:br>
            <a:r>
              <a:rPr lang="nl-NL" dirty="0"/>
              <a:t>les 2 periode 4</a:t>
            </a:r>
            <a:br>
              <a:rPr lang="nl-NL" dirty="0"/>
            </a:br>
            <a:r>
              <a:rPr lang="nl-NL" dirty="0"/>
              <a:t>begeleiden in moeilijke situaties </a:t>
            </a:r>
          </a:p>
        </p:txBody>
      </p:sp>
    </p:spTree>
    <p:extLst>
      <p:ext uri="{BB962C8B-B14F-4D97-AF65-F5344CB8AC3E}">
        <p14:creationId xmlns:p14="http://schemas.microsoft.com/office/powerpoint/2010/main" val="2133045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C11CB1-21AD-488A-AB0B-B2A82BD31B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Evenwicht </a:t>
            </a:r>
          </a:p>
        </p:txBody>
      </p:sp>
      <p:sp>
        <p:nvSpPr>
          <p:cNvPr id="8" name="Tijdelijke aanduiding voor inhoud 7">
            <a:extLst>
              <a:ext uri="{FF2B5EF4-FFF2-40B4-BE49-F238E27FC236}">
                <a16:creationId xmlns:a16="http://schemas.microsoft.com/office/drawing/2014/main" id="{FBCF3C64-3E1C-418E-A01D-B579561655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Homeostase: </a:t>
            </a:r>
          </a:p>
          <a:p>
            <a:pPr lvl="1"/>
            <a:r>
              <a:rPr lang="nl-NL" dirty="0"/>
              <a:t>juiste samenstelling van stoffen in je lichaam </a:t>
            </a:r>
          </a:p>
          <a:p>
            <a:endParaRPr lang="nl-NL" dirty="0"/>
          </a:p>
          <a:p>
            <a:r>
              <a:rPr lang="nl-NL" dirty="0"/>
              <a:t>Compensatie: </a:t>
            </a:r>
          </a:p>
          <a:p>
            <a:pPr lvl="1"/>
            <a:r>
              <a:rPr lang="nl-NL" dirty="0"/>
              <a:t>als het evenwicht is verstoord en door aanvullende maatregelen moet worden hersteld</a:t>
            </a:r>
          </a:p>
          <a:p>
            <a:endParaRPr lang="nl-NL" dirty="0"/>
          </a:p>
          <a:p>
            <a:r>
              <a:rPr lang="nl-NL" dirty="0"/>
              <a:t>Decompensatie: </a:t>
            </a:r>
          </a:p>
          <a:p>
            <a:pPr lvl="1"/>
            <a:r>
              <a:rPr lang="nl-NL" dirty="0"/>
              <a:t>het evenwicht is verstoord en compensatie helpt niet meer</a:t>
            </a:r>
          </a:p>
          <a:p>
            <a:pPr lvl="1"/>
            <a:r>
              <a:rPr lang="nl-NL" dirty="0"/>
              <a:t>Een kritieke toestand/ crisis dreigt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340516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722" y="671757"/>
            <a:ext cx="9893744" cy="5500443"/>
          </a:xfrm>
        </p:spPr>
      </p:pic>
    </p:spTree>
    <p:extLst>
      <p:ext uri="{BB962C8B-B14F-4D97-AF65-F5344CB8AC3E}">
        <p14:creationId xmlns:p14="http://schemas.microsoft.com/office/powerpoint/2010/main" val="1344344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Crisisinterventie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3200" dirty="0"/>
              <a:t>Omvat alle activiteiten die nodig zijn om een zorgvrager, die in een crisissituatie verkeert of dreigt te raken, uit de bedreigende toestand te halen.</a:t>
            </a:r>
          </a:p>
          <a:p>
            <a:r>
              <a:rPr lang="nl-NL" sz="3200" dirty="0"/>
              <a:t>Doel: opheffen van de noodsituatie </a:t>
            </a:r>
          </a:p>
          <a:p>
            <a:endParaRPr lang="nl-NL" sz="3200" dirty="0"/>
          </a:p>
        </p:txBody>
      </p:sp>
      <p:sp>
        <p:nvSpPr>
          <p:cNvPr id="4" name="AutoShape 2" descr="Afbeeldingsresultaten voor crisis"/>
          <p:cNvSpPr>
            <a:spLocks noChangeAspect="1" noChangeArrowheads="1"/>
          </p:cNvSpPr>
          <p:nvPr/>
        </p:nvSpPr>
        <p:spPr bwMode="auto">
          <a:xfrm>
            <a:off x="63500" y="-503238"/>
            <a:ext cx="2628900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AutoShape 4" descr="Afbeeldingsresultaten voor crisis"/>
          <p:cNvSpPr>
            <a:spLocks noChangeAspect="1" noChangeArrowheads="1"/>
          </p:cNvSpPr>
          <p:nvPr/>
        </p:nvSpPr>
        <p:spPr bwMode="auto">
          <a:xfrm>
            <a:off x="215900" y="-350838"/>
            <a:ext cx="2628900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7138" y="3460432"/>
            <a:ext cx="3676650" cy="2757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32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Mensen in nood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3200"/>
              <a:t>Lichamelijke crisis</a:t>
            </a:r>
          </a:p>
          <a:p>
            <a:r>
              <a:rPr lang="nl-NL" sz="3200"/>
              <a:t>Psychische crisis</a:t>
            </a:r>
          </a:p>
          <a:p>
            <a:r>
              <a:rPr lang="nl-NL" sz="3200"/>
              <a:t>Omgeving in crisis: bijvoorbeeld het zorgsysteem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125" y="4146804"/>
            <a:ext cx="3409950" cy="165735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3135" y="4975479"/>
            <a:ext cx="3171825" cy="178117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500" y="3822954"/>
            <a:ext cx="2847975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9746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Vormen van crisisinterventie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3200"/>
              <a:t>SEH</a:t>
            </a:r>
          </a:p>
          <a:p>
            <a:endParaRPr lang="nl-NL" sz="3200"/>
          </a:p>
          <a:p>
            <a:r>
              <a:rPr lang="nl-NL" sz="3200"/>
              <a:t>Psychiatrisch ziekenhuis of PAAZ-afdeling algemeen ziekenhuis</a:t>
            </a:r>
          </a:p>
        </p:txBody>
      </p:sp>
      <p:sp>
        <p:nvSpPr>
          <p:cNvPr id="4" name="AutoShape 2" descr="Afbeeldingsresultaten voor spoedeisende hulp"/>
          <p:cNvSpPr>
            <a:spLocks noChangeAspect="1" noChangeArrowheads="1"/>
          </p:cNvSpPr>
          <p:nvPr/>
        </p:nvSpPr>
        <p:spPr bwMode="auto">
          <a:xfrm>
            <a:off x="63500" y="-784225"/>
            <a:ext cx="2809875" cy="164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4920" y="1764817"/>
            <a:ext cx="2484783" cy="147099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4920" y="4146804"/>
            <a:ext cx="2847975" cy="156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444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Crisisinterventie in de VVT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3200" dirty="0"/>
              <a:t>Door de thuiszorg: speciale zorg in geval van crisissituatie</a:t>
            </a:r>
          </a:p>
          <a:p>
            <a:r>
              <a:rPr lang="nl-NL" sz="3200" dirty="0"/>
              <a:t>Crisisopvang in verpleeg- en verzorgingshuizen: kortdurend verblijf</a:t>
            </a:r>
          </a:p>
          <a:p>
            <a:pPr lvl="1"/>
            <a:r>
              <a:rPr lang="nl-NL" sz="3000" dirty="0"/>
              <a:t>Max 2 weken (ter overbrugging)</a:t>
            </a:r>
          </a:p>
        </p:txBody>
      </p:sp>
    </p:spTree>
    <p:extLst>
      <p:ext uri="{BB962C8B-B14F-4D97-AF65-F5344CB8AC3E}">
        <p14:creationId xmlns:p14="http://schemas.microsoft.com/office/powerpoint/2010/main" val="8006989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Procedure crisisopvang VVT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3200"/>
              <a:t>Het regelen van de crisisopvang wordt gedaan door de huisarts</a:t>
            </a:r>
          </a:p>
          <a:p>
            <a:r>
              <a:rPr lang="nl-NL" sz="3200"/>
              <a:t>Huisarts neemt contact op met centraal meldpunt</a:t>
            </a:r>
          </a:p>
          <a:p>
            <a:r>
              <a:rPr lang="nl-NL" sz="3200"/>
              <a:t>Medewerkers meldpunt regelt crisisopvang</a:t>
            </a:r>
          </a:p>
        </p:txBody>
      </p:sp>
    </p:spTree>
    <p:extLst>
      <p:ext uri="{BB962C8B-B14F-4D97-AF65-F5344CB8AC3E}">
        <p14:creationId xmlns:p14="http://schemas.microsoft.com/office/powerpoint/2010/main" val="38484138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Protocol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nl-NL" sz="3200"/>
              <a:t>Het centraal meldpunt:</a:t>
            </a:r>
          </a:p>
          <a:p>
            <a:r>
              <a:rPr lang="nl-NL" sz="3200"/>
              <a:t>Krijgt melding van huisarts.</a:t>
            </a:r>
          </a:p>
          <a:p>
            <a:r>
              <a:rPr lang="nl-NL" sz="3200"/>
              <a:t>Neemt contact op met huisarts/zorgvrager/mantelzorger i.v.m. plaatsing.</a:t>
            </a:r>
          </a:p>
          <a:p>
            <a:r>
              <a:rPr lang="nl-NL" sz="3200"/>
              <a:t>Controleert en regelt de nodige indicaties en verklaringen</a:t>
            </a:r>
          </a:p>
          <a:p>
            <a:r>
              <a:rPr lang="nl-NL" sz="3200"/>
              <a:t>Registreert en rapporteert.</a:t>
            </a:r>
          </a:p>
        </p:txBody>
      </p:sp>
    </p:spTree>
    <p:extLst>
      <p:ext uri="{BB962C8B-B14F-4D97-AF65-F5344CB8AC3E}">
        <p14:creationId xmlns:p14="http://schemas.microsoft.com/office/powerpoint/2010/main" val="18878889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/>
              <a:t>Uitdelen casus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sz="3200" dirty="0"/>
              <a:t>Maak groepjes van 5</a:t>
            </a:r>
          </a:p>
          <a:p>
            <a:r>
              <a:rPr lang="nl-NL" sz="3200" dirty="0"/>
              <a:t>1 persoon leest de casus voor </a:t>
            </a:r>
          </a:p>
          <a:p>
            <a:r>
              <a:rPr lang="nl-NL" sz="3200" dirty="0"/>
              <a:t>Pak samen de crisissituatie aan: noteer de stappen op papier.</a:t>
            </a:r>
          </a:p>
        </p:txBody>
      </p:sp>
    </p:spTree>
    <p:extLst>
      <p:ext uri="{BB962C8B-B14F-4D97-AF65-F5344CB8AC3E}">
        <p14:creationId xmlns:p14="http://schemas.microsoft.com/office/powerpoint/2010/main" val="317277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249448-0C10-4DED-B896-9E95EC7719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Deze periode 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CF5F7FF6-2668-42C9-8040-950CBD0BA60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0920967"/>
              </p:ext>
            </p:extLst>
          </p:nvPr>
        </p:nvGraphicFramePr>
        <p:xfrm>
          <a:off x="1819343" y="1126435"/>
          <a:ext cx="7454659" cy="48131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hthoek: afgeronde hoeken 5">
            <a:extLst>
              <a:ext uri="{FF2B5EF4-FFF2-40B4-BE49-F238E27FC236}">
                <a16:creationId xmlns:a16="http://schemas.microsoft.com/office/drawing/2014/main" id="{8E239E48-0927-41FB-800B-FC9A1F73C7A4}"/>
              </a:ext>
            </a:extLst>
          </p:cNvPr>
          <p:cNvSpPr/>
          <p:nvPr/>
        </p:nvSpPr>
        <p:spPr>
          <a:xfrm>
            <a:off x="583096" y="1775791"/>
            <a:ext cx="1881808" cy="874644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De student op school </a:t>
            </a:r>
          </a:p>
        </p:txBody>
      </p:sp>
      <p:sp>
        <p:nvSpPr>
          <p:cNvPr id="7" name="Rechthoek: afgeronde hoeken 6">
            <a:extLst>
              <a:ext uri="{FF2B5EF4-FFF2-40B4-BE49-F238E27FC236}">
                <a16:creationId xmlns:a16="http://schemas.microsoft.com/office/drawing/2014/main" id="{868282F2-0468-4C3F-8BFA-BC6C651AC5F9}"/>
              </a:ext>
            </a:extLst>
          </p:cNvPr>
          <p:cNvSpPr/>
          <p:nvPr/>
        </p:nvSpPr>
        <p:spPr>
          <a:xfrm>
            <a:off x="9051235" y="4359965"/>
            <a:ext cx="2133600" cy="993913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De stagiaire</a:t>
            </a:r>
          </a:p>
        </p:txBody>
      </p:sp>
    </p:spTree>
    <p:extLst>
      <p:ext uri="{BB962C8B-B14F-4D97-AF65-F5344CB8AC3E}">
        <p14:creationId xmlns:p14="http://schemas.microsoft.com/office/powerpoint/2010/main" val="3670915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C7BAD1-1A87-4504-880E-F36B3697D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Programma 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63B9A58-7787-476F-99DD-1A56C614EB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Klassikaal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060A7B-44CE-42B2-9AA2-007C487C2D6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nl-NL" sz="2000" dirty="0"/>
          </a:p>
          <a:p>
            <a:r>
              <a:rPr lang="nl-NL" sz="2000" dirty="0"/>
              <a:t>Klassikale theorie</a:t>
            </a:r>
          </a:p>
          <a:p>
            <a:r>
              <a:rPr lang="nl-NL" sz="2000" dirty="0"/>
              <a:t>Vragen beantwoorden</a:t>
            </a:r>
          </a:p>
          <a:p>
            <a:r>
              <a:rPr lang="nl-NL" sz="2000" dirty="0"/>
              <a:t>Verwerkingsopdrachten</a:t>
            </a:r>
          </a:p>
          <a:p>
            <a:r>
              <a:rPr lang="nl-NL" sz="2000" dirty="0"/>
              <a:t>Casus in groepjes </a:t>
            </a:r>
          </a:p>
          <a:p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ADC46FC-9535-4B39-855D-77A0C4C6B3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/>
              <a:t>Zelfstandig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84426D45-F0FC-44D9-A928-1E22DBB7274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 ! Oortjes + laptop </a:t>
            </a:r>
            <a:r>
              <a:rPr lang="nl-NL"/>
              <a:t>+ boeken </a:t>
            </a:r>
            <a:r>
              <a:rPr lang="nl-NL" dirty="0"/>
              <a:t>! </a:t>
            </a:r>
          </a:p>
          <a:p>
            <a:r>
              <a:rPr lang="nl-NL" sz="2000" dirty="0"/>
              <a:t>Uitleg via filmpjes</a:t>
            </a:r>
          </a:p>
          <a:p>
            <a:r>
              <a:rPr lang="nl-NL" sz="2000" dirty="0"/>
              <a:t>Begrippen oefenen</a:t>
            </a:r>
          </a:p>
          <a:p>
            <a:r>
              <a:rPr lang="nl-NL" sz="2000" dirty="0"/>
              <a:t>Verschillende opdrachten</a:t>
            </a:r>
          </a:p>
          <a:p>
            <a:r>
              <a:rPr lang="nl-NL" sz="2000" dirty="0"/>
              <a:t>Zelfstandige casus</a:t>
            </a:r>
          </a:p>
          <a:p>
            <a:endParaRPr lang="nl-NL" sz="2000" dirty="0"/>
          </a:p>
          <a:p>
            <a:r>
              <a:rPr lang="nl-NL" dirty="0">
                <a:hlinkClick r:id="rId2"/>
              </a:rPr>
              <a:t>https://maken.wikiwijs.nl/123375/Begeleidingskunde_periode_4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6205148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68B6F1-8713-4667-AAD9-A7564D54E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pijn?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13E4BA-B68A-4EA9-91AB-4ECA9B18D6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77334" y="1934817"/>
            <a:ext cx="4184035" cy="4106544"/>
          </a:xfrm>
        </p:spPr>
        <p:txBody>
          <a:bodyPr>
            <a:normAutofit/>
          </a:bodyPr>
          <a:lstStyle/>
          <a:p>
            <a:r>
              <a:rPr lang="nl-NL" sz="2000" dirty="0"/>
              <a:t>Pijn hebben betekent</a:t>
            </a:r>
          </a:p>
          <a:p>
            <a:pPr lvl="1"/>
            <a:r>
              <a:rPr lang="nl-NL" sz="1800" dirty="0"/>
              <a:t>Lichamelijk lijden</a:t>
            </a:r>
          </a:p>
          <a:p>
            <a:pPr lvl="1"/>
            <a:r>
              <a:rPr lang="nl-NL" sz="1800" dirty="0"/>
              <a:t>Psychisch lijden ( bijv. verdriet, spanning)</a:t>
            </a:r>
          </a:p>
          <a:p>
            <a:pPr marL="457200" lvl="1" indent="0">
              <a:buNone/>
            </a:pPr>
            <a:endParaRPr lang="nl-NL" sz="1800" dirty="0"/>
          </a:p>
          <a:p>
            <a:r>
              <a:rPr lang="nl-NL" sz="2000" dirty="0"/>
              <a:t>Pijn is subjectief</a:t>
            </a:r>
          </a:p>
          <a:p>
            <a:pPr lvl="1"/>
            <a:r>
              <a:rPr lang="nl-NL" sz="1800" dirty="0"/>
              <a:t>‘Pijn is wat de zorgvrager zegt dat het is, en treedt op als hij zegt dat het optreedt’</a:t>
            </a:r>
          </a:p>
          <a:p>
            <a:pPr lvl="1"/>
            <a:r>
              <a:rPr lang="nl-NL" sz="1800" dirty="0"/>
              <a:t>De pijn van de één, hoeft niet de pijn van de ander te zijn</a:t>
            </a:r>
          </a:p>
          <a:p>
            <a:pPr marL="457200" lvl="1" indent="0">
              <a:buNone/>
            </a:pPr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EDD0D88-43FC-498A-86F3-D7259B1019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89970" y="1930399"/>
            <a:ext cx="4184034" cy="4110963"/>
          </a:xfrm>
        </p:spPr>
        <p:txBody>
          <a:bodyPr>
            <a:normAutofit/>
          </a:bodyPr>
          <a:lstStyle/>
          <a:p>
            <a:r>
              <a:rPr lang="nl-NL" sz="2000" dirty="0"/>
              <a:t>Functie van pijn</a:t>
            </a:r>
          </a:p>
          <a:p>
            <a:pPr lvl="1"/>
            <a:r>
              <a:rPr lang="nl-NL" sz="1800" dirty="0"/>
              <a:t>Signaalfunctie</a:t>
            </a:r>
          </a:p>
          <a:p>
            <a:pPr lvl="1"/>
            <a:r>
              <a:rPr lang="nl-NL" sz="1800" dirty="0"/>
              <a:t>Pijn vertelt jou dat er wat met jou/ je lijf aan de hand is</a:t>
            </a:r>
          </a:p>
          <a:p>
            <a:pPr lvl="1"/>
            <a:r>
              <a:rPr lang="nl-NL" sz="1800" dirty="0"/>
              <a:t>Pijn zorgt voor het zoeken van hulp/ veranderen van gedrag</a:t>
            </a:r>
          </a:p>
          <a:p>
            <a:pPr lvl="1"/>
            <a:endParaRPr lang="nl-NL" sz="1800" dirty="0"/>
          </a:p>
          <a:p>
            <a:pPr lvl="1"/>
            <a:r>
              <a:rPr lang="nl-NL" sz="1800" dirty="0"/>
              <a:t>Psychische functie </a:t>
            </a:r>
          </a:p>
          <a:p>
            <a:pPr lvl="1"/>
            <a:r>
              <a:rPr lang="nl-NL" sz="1800" dirty="0"/>
              <a:t>Pijn vanuit angstgevoelens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86C30931-DCE1-4D3D-B36B-9F6DAB6AF71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4247208"/>
              </p:ext>
            </p:extLst>
          </p:nvPr>
        </p:nvGraphicFramePr>
        <p:xfrm>
          <a:off x="9274004" y="3604591"/>
          <a:ext cx="2108163" cy="20536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30025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FF2AA0-6FEF-4A6F-9420-944A45DF3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indent="0"/>
            <a:r>
              <a:rPr lang="nl-NL" sz="2800" i="1" dirty="0"/>
              <a:t>Sinds je verhuizing (twee weken terug) heb je pijn in je rug. Wat denk je? Wat doe je?</a:t>
            </a:r>
            <a:br>
              <a:rPr lang="nl-NL" sz="2800" i="1" dirty="0"/>
            </a:br>
            <a:endParaRPr lang="nl-NL" sz="28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D33F99-B1D7-42AB-9C48-2E1D0DCE8D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97495"/>
            <a:ext cx="8596668" cy="4750905"/>
          </a:xfrm>
        </p:spPr>
        <p:txBody>
          <a:bodyPr>
            <a:normAutofit/>
          </a:bodyPr>
          <a:lstStyle/>
          <a:p>
            <a:endParaRPr lang="nl-NL" dirty="0"/>
          </a:p>
          <a:p>
            <a:r>
              <a:rPr lang="nl-NL" dirty="0"/>
              <a:t>Pijngedrag</a:t>
            </a:r>
          </a:p>
          <a:p>
            <a:pPr lvl="1"/>
            <a:r>
              <a:rPr lang="nl-NL" dirty="0"/>
              <a:t>De manier waarop de zorgvrager pijn presenteert</a:t>
            </a:r>
          </a:p>
          <a:p>
            <a:pPr lvl="1"/>
            <a:r>
              <a:rPr lang="nl-NL" dirty="0"/>
              <a:t>Hij laat non-verbaal en verbaal zien dat hij pijn heeft</a:t>
            </a:r>
          </a:p>
          <a:p>
            <a:pPr lvl="1"/>
            <a:endParaRPr lang="nl-NL" dirty="0"/>
          </a:p>
          <a:p>
            <a:r>
              <a:rPr lang="nl-NL" dirty="0"/>
              <a:t>Pijnbeleving </a:t>
            </a:r>
          </a:p>
          <a:p>
            <a:pPr lvl="1"/>
            <a:r>
              <a:rPr lang="nl-NL" dirty="0"/>
              <a:t>De gevoelens en gedachtes die je over de pijn hebt</a:t>
            </a:r>
          </a:p>
          <a:p>
            <a:pPr lvl="1"/>
            <a:r>
              <a:rPr lang="nl-NL" dirty="0"/>
              <a:t>Dit beïnvloed je pijngedrag </a:t>
            </a:r>
          </a:p>
          <a:p>
            <a:pPr marL="457200" lvl="1" indent="0">
              <a:buNone/>
            </a:pPr>
            <a:endParaRPr lang="nl-NL" dirty="0"/>
          </a:p>
          <a:p>
            <a:r>
              <a:rPr lang="nl-NL" dirty="0"/>
              <a:t>Ziektewinst </a:t>
            </a:r>
          </a:p>
          <a:p>
            <a:pPr lvl="1"/>
            <a:r>
              <a:rPr lang="nl-NL" dirty="0"/>
              <a:t>Pijn kan aandacht geven, Onderwerpen vermijden, Niet naar werk hoeven </a:t>
            </a:r>
          </a:p>
          <a:p>
            <a:pPr lvl="1"/>
            <a:r>
              <a:rPr lang="nl-NL" dirty="0"/>
              <a:t>Oorzaak van pijn weg = pijn weg? </a:t>
            </a:r>
            <a:r>
              <a:rPr lang="nl-NL" dirty="0">
                <a:sym typeface="Wingdings" panose="05000000000000000000" pitchFamily="2" charset="2"/>
              </a:rPr>
              <a:t> ziektewinst kan pijn in stand houden </a:t>
            </a:r>
            <a:endParaRPr lang="nl-NL" dirty="0"/>
          </a:p>
          <a:p>
            <a:pPr lvl="1"/>
            <a:endParaRPr lang="nl-NL" dirty="0"/>
          </a:p>
          <a:p>
            <a:pPr marL="457200" lvl="1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71546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27E16D-915B-4E8D-ABF5-16D76AD515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Opdrachten maken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9EC89AF-AF90-4C1F-8A7D-D19E221A96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Blz</a:t>
            </a:r>
            <a:r>
              <a:rPr lang="nl-NL" dirty="0"/>
              <a:t> 301.</a:t>
            </a:r>
          </a:p>
          <a:p>
            <a:r>
              <a:rPr lang="nl-NL" dirty="0"/>
              <a:t>Opdracht 2, 4, 6 </a:t>
            </a:r>
          </a:p>
        </p:txBody>
      </p:sp>
    </p:spTree>
    <p:extLst>
      <p:ext uri="{BB962C8B-B14F-4D97-AF65-F5344CB8AC3E}">
        <p14:creationId xmlns:p14="http://schemas.microsoft.com/office/powerpoint/2010/main" val="30371866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70CA9E-2F16-464F-9856-89417EDA2B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Omgaan met pijn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66BBE5F-69B0-4871-9F93-D8AAAB50EB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77334" y="1961321"/>
            <a:ext cx="4184035" cy="457037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>
                <a:hlinkClick r:id="rId2"/>
              </a:rPr>
              <a:t>Acute of chronische pijn?</a:t>
            </a:r>
            <a:endParaRPr lang="nl-NL" dirty="0"/>
          </a:p>
          <a:p>
            <a:r>
              <a:rPr lang="nl-NL" dirty="0"/>
              <a:t>De grens ligt op korter of langer dan 6 maanden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Chronische pijn = ziekte</a:t>
            </a:r>
          </a:p>
          <a:p>
            <a:r>
              <a:rPr lang="nl-NL" dirty="0"/>
              <a:t>Pijn poli’s</a:t>
            </a:r>
          </a:p>
          <a:p>
            <a:r>
              <a:rPr lang="nl-NL" dirty="0"/>
              <a:t>Artsen en psychologen werken met het doel: leren omgaan met chronische pijn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46BA0D5-3C5F-403A-8F47-2D8EE61D47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89970" y="1961321"/>
            <a:ext cx="4184034" cy="408004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b="1" dirty="0"/>
              <a:t>Aandachtspunten omgaan met pijn</a:t>
            </a:r>
          </a:p>
          <a:p>
            <a:r>
              <a:rPr lang="nl-NL" dirty="0"/>
              <a:t>Neem de pijn serieus</a:t>
            </a:r>
          </a:p>
          <a:p>
            <a:r>
              <a:rPr lang="nl-NL" dirty="0"/>
              <a:t>Stel vragen over de pijn</a:t>
            </a:r>
          </a:p>
          <a:p>
            <a:r>
              <a:rPr lang="nl-NL" dirty="0"/>
              <a:t>Eerlijk zijn over behandeling </a:t>
            </a:r>
          </a:p>
          <a:p>
            <a:r>
              <a:rPr lang="nl-NL" dirty="0"/>
              <a:t>Ontspanning en afleiding </a:t>
            </a:r>
          </a:p>
          <a:p>
            <a:r>
              <a:rPr lang="nl-NL" dirty="0"/>
              <a:t>Acute of chronische pijn?</a:t>
            </a:r>
          </a:p>
          <a:p>
            <a:pPr lvl="1"/>
            <a:r>
              <a:rPr lang="nl-NL" dirty="0"/>
              <a:t>Bij acuut: oorzaak wegnemen</a:t>
            </a:r>
          </a:p>
          <a:p>
            <a:pPr lvl="1"/>
            <a:r>
              <a:rPr lang="nl-NL" dirty="0"/>
              <a:t>Goede pijnstilling </a:t>
            </a:r>
          </a:p>
          <a:p>
            <a:pPr lvl="1"/>
            <a:endParaRPr lang="nl-NL" dirty="0"/>
          </a:p>
          <a:p>
            <a:pPr lvl="1"/>
            <a:r>
              <a:rPr lang="nl-NL" dirty="0"/>
              <a:t>Bij chronisch: pijndagboek </a:t>
            </a:r>
          </a:p>
          <a:p>
            <a:pPr lvl="1"/>
            <a:r>
              <a:rPr lang="nl-NL" dirty="0"/>
              <a:t>Pijnbelevenis en rol in leven </a:t>
            </a:r>
          </a:p>
          <a:p>
            <a:pPr lvl="1"/>
            <a:r>
              <a:rPr lang="nl-NL" dirty="0"/>
              <a:t>Wegnemen angst </a:t>
            </a:r>
          </a:p>
        </p:txBody>
      </p:sp>
    </p:spTree>
    <p:extLst>
      <p:ext uri="{BB962C8B-B14F-4D97-AF65-F5344CB8AC3E}">
        <p14:creationId xmlns:p14="http://schemas.microsoft.com/office/powerpoint/2010/main" val="2952962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A77749-6507-49B3-8E7D-0346AD194B8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Crisissituatie	</a:t>
            </a:r>
            <a:br>
              <a:rPr lang="nl-NL" dirty="0"/>
            </a:br>
            <a:r>
              <a:rPr lang="nl-NL" dirty="0"/>
              <a:t>reader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B5DFE4D-E52B-4735-A721-C82FA2D77CE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Een crisis is een acute noodsituatie, waarbij direct ingrijpen nodig is. </a:t>
            </a:r>
          </a:p>
          <a:p>
            <a:r>
              <a:rPr lang="nl-NL" sz="2400" dirty="0"/>
              <a:t>Je kan zowel een lichamelijke crisis hebben als een psychische crisis </a:t>
            </a:r>
          </a:p>
        </p:txBody>
      </p:sp>
    </p:spTree>
    <p:extLst>
      <p:ext uri="{BB962C8B-B14F-4D97-AF65-F5344CB8AC3E}">
        <p14:creationId xmlns:p14="http://schemas.microsoft.com/office/powerpoint/2010/main" val="64290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34C59F-E3C8-4BC6-A9EC-A8A5DF20E5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zijn de kenmerken van een crisis?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128F910-15DC-4B77-8D50-7A13E7E3F8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nl-NL" dirty="0"/>
              <a:t>Doet zich plotseling voor en is min of meer acuut</a:t>
            </a:r>
            <a:r>
              <a:rPr lang="en-US"/>
              <a:t>​</a:t>
            </a:r>
          </a:p>
          <a:p>
            <a:pPr fontAlgn="base"/>
            <a:r>
              <a:rPr lang="nl-NL"/>
              <a:t>Wordt als een bedreiging ervaren</a:t>
            </a:r>
            <a:r>
              <a:rPr lang="en-US"/>
              <a:t>​</a:t>
            </a:r>
          </a:p>
          <a:p>
            <a:pPr fontAlgn="base"/>
            <a:r>
              <a:rPr lang="nl-NL"/>
              <a:t>Geen directe duidelijke oplossing</a:t>
            </a:r>
            <a:r>
              <a:rPr lang="en-US"/>
              <a:t>​</a:t>
            </a:r>
          </a:p>
          <a:p>
            <a:pPr fontAlgn="base"/>
            <a:r>
              <a:rPr lang="nl-NL"/>
              <a:t>Heeft een begin en een eind</a:t>
            </a:r>
            <a:r>
              <a:rPr lang="en-US"/>
              <a:t>​</a:t>
            </a:r>
          </a:p>
          <a:p>
            <a:pPr fontAlgn="base"/>
            <a:r>
              <a:rPr lang="nl-NL"/>
              <a:t>Leidt tot een verandering of een aanpassing</a:t>
            </a:r>
            <a:endParaRPr lang="en-US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66921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estreept">
  <a:themeElements>
    <a:clrScheme name="Gestreept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Gestreept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Gestreep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394</TotalTime>
  <Words>623</Words>
  <Application>Microsoft Office PowerPoint</Application>
  <PresentationFormat>Breedbeeld</PresentationFormat>
  <Paragraphs>126</Paragraphs>
  <Slides>18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2" baseType="lpstr">
      <vt:lpstr>Arial</vt:lpstr>
      <vt:lpstr>Corbel</vt:lpstr>
      <vt:lpstr>Wingdings</vt:lpstr>
      <vt:lpstr>Gestreept</vt:lpstr>
      <vt:lpstr>BEG H 29: Omgaan met pijn reader: crisissituatie </vt:lpstr>
      <vt:lpstr>Deze periode </vt:lpstr>
      <vt:lpstr>Programma </vt:lpstr>
      <vt:lpstr>Wat is pijn?</vt:lpstr>
      <vt:lpstr>Sinds je verhuizing (twee weken terug) heb je pijn in je rug. Wat denk je? Wat doe je? </vt:lpstr>
      <vt:lpstr>Opdrachten maken </vt:lpstr>
      <vt:lpstr>Omgaan met pijn </vt:lpstr>
      <vt:lpstr>Crisissituatie  reader</vt:lpstr>
      <vt:lpstr>Wat zijn de kenmerken van een crisis?</vt:lpstr>
      <vt:lpstr>Evenwicht </vt:lpstr>
      <vt:lpstr>PowerPoint-presentatie</vt:lpstr>
      <vt:lpstr>Crisisinterventie </vt:lpstr>
      <vt:lpstr>Mensen in nood</vt:lpstr>
      <vt:lpstr>Vormen van crisisinterventie</vt:lpstr>
      <vt:lpstr>Crisisinterventie in de VVT</vt:lpstr>
      <vt:lpstr>Procedure crisisopvang VVT</vt:lpstr>
      <vt:lpstr>Protocol</vt:lpstr>
      <vt:lpstr>Uitdelen casus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Begeleidingskunde  periode 4</dc:title>
  <dc:creator>Limara Yskes</dc:creator>
  <cp:lastModifiedBy>Limara Yskes</cp:lastModifiedBy>
  <cp:revision>33</cp:revision>
  <dcterms:created xsi:type="dcterms:W3CDTF">2018-04-24T11:40:20Z</dcterms:created>
  <dcterms:modified xsi:type="dcterms:W3CDTF">2018-05-14T19:31:25Z</dcterms:modified>
</cp:coreProperties>
</file>