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6" r:id="rId2"/>
    <p:sldId id="310" r:id="rId3"/>
    <p:sldId id="322" r:id="rId4"/>
    <p:sldId id="307" r:id="rId5"/>
    <p:sldId id="313" r:id="rId6"/>
    <p:sldId id="314" r:id="rId7"/>
    <p:sldId id="315" r:id="rId8"/>
    <p:sldId id="316" r:id="rId9"/>
    <p:sldId id="317" r:id="rId10"/>
    <p:sldId id="318" r:id="rId11"/>
    <p:sldId id="319" r:id="rId12"/>
    <p:sldId id="320" r:id="rId13"/>
    <p:sldId id="321" r:id="rId14"/>
    <p:sldId id="258" r:id="rId15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1674" y="102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A2E6F9C-627F-441E-B287-1444204BE351}" type="datetimeFigureOut">
              <a:rPr lang="nl-NL" smtClean="0"/>
              <a:t>9-12-2018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6CE25C-A58A-490B-816D-3965FB16A22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471840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dirty="0" smtClean="0"/>
              <a:t>Klik om de ondertitelstijl van het model te bewerken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9-12-2018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1927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9-12-2018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727192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79712" y="332656"/>
            <a:ext cx="6645424" cy="648072"/>
          </a:xfrm>
        </p:spPr>
        <p:txBody>
          <a:bodyPr>
            <a:noAutofit/>
          </a:bodyPr>
          <a:lstStyle>
            <a:lvl1pPr algn="l">
              <a:defRPr sz="2800"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051720" y="1196752"/>
            <a:ext cx="6635080" cy="4929411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9-12-2018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76883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>
            <a:normAutofit/>
          </a:bodyPr>
          <a:lstStyle>
            <a:lvl1pPr algn="l">
              <a:defRPr sz="3600" b="1" cap="all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dirty="0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9-12-2018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573387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9-12-2018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437833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9-12-2018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24101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9-12-2018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942562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9-12-2018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45927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9-12-2018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71061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9-12-2018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45501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FED390-F77C-4CDE-BB93-EE6416285244}" type="datetimeFigureOut">
              <a:rPr lang="nl-NL" smtClean="0"/>
              <a:t>9-12-2018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3308CA-A037-474B-AA6E-6C7C048F3532}" type="slidenum">
              <a:rPr lang="nl-NL" smtClean="0"/>
              <a:t>‹nr.›</a:t>
            </a:fld>
            <a:endParaRPr lang="nl-NL"/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96447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5" r:id="rId6"/>
    <p:sldLayoutId id="2147483656" r:id="rId7"/>
    <p:sldLayoutId id="2147483657" r:id="rId8"/>
    <p:sldLayoutId id="2147483658" r:id="rId9"/>
    <p:sldLayoutId id="2147483659" r:id="rId10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mkbdirect.nl/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kstvak 1"/>
          <p:cNvSpPr txBox="1"/>
          <p:nvPr/>
        </p:nvSpPr>
        <p:spPr>
          <a:xfrm>
            <a:off x="1331640" y="908720"/>
            <a:ext cx="6768752" cy="20882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nl-NL"/>
          </a:p>
        </p:txBody>
      </p:sp>
      <p:sp>
        <p:nvSpPr>
          <p:cNvPr id="3" name="Tekstvak 2"/>
          <p:cNvSpPr txBox="1"/>
          <p:nvPr/>
        </p:nvSpPr>
        <p:spPr>
          <a:xfrm>
            <a:off x="683568" y="3356992"/>
            <a:ext cx="84604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200" b="1" dirty="0" smtClean="0"/>
              <a:t>Bedrijfsplan – LG33</a:t>
            </a:r>
            <a:endParaRPr lang="nl-NL" sz="3200" b="1" dirty="0"/>
          </a:p>
        </p:txBody>
      </p:sp>
    </p:spTree>
    <p:extLst>
      <p:ext uri="{BB962C8B-B14F-4D97-AF65-F5344CB8AC3E}">
        <p14:creationId xmlns:p14="http://schemas.microsoft.com/office/powerpoint/2010/main" val="4240300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3.3 Samenwerking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Inkoopmarkt / leveranciers</a:t>
            </a:r>
          </a:p>
          <a:p>
            <a:pPr lvl="1"/>
            <a:r>
              <a:rPr lang="nl-NL" dirty="0" smtClean="0"/>
              <a:t>Als je dat nog niet verteld hebt</a:t>
            </a:r>
          </a:p>
          <a:p>
            <a:r>
              <a:rPr lang="nl-NL" dirty="0" smtClean="0"/>
              <a:t>Samenwerking met andere (loon)bedrijven</a:t>
            </a:r>
          </a:p>
          <a:p>
            <a:r>
              <a:rPr lang="nl-NL" dirty="0" smtClean="0"/>
              <a:t>Andere samenwerkingen</a:t>
            </a:r>
          </a:p>
          <a:p>
            <a:pPr lvl="1"/>
            <a:r>
              <a:rPr lang="nl-NL" dirty="0" smtClean="0"/>
              <a:t>Omgeving</a:t>
            </a:r>
          </a:p>
          <a:p>
            <a:pPr lvl="1"/>
            <a:r>
              <a:rPr lang="nl-NL" dirty="0" smtClean="0"/>
              <a:t>Sponsoring</a:t>
            </a:r>
          </a:p>
          <a:p>
            <a:pPr lvl="1"/>
            <a:r>
              <a:rPr lang="nl-NL" dirty="0" smtClean="0"/>
              <a:t>Branchevereniging</a:t>
            </a:r>
          </a:p>
          <a:p>
            <a:pPr lvl="1"/>
            <a:r>
              <a:rPr lang="nl-NL" dirty="0" smtClean="0"/>
              <a:t>Stagiaires</a:t>
            </a:r>
          </a:p>
          <a:p>
            <a:r>
              <a:rPr lang="nl-NL" dirty="0" smtClean="0"/>
              <a:t>Wie, wat, waar en waarom daar?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4374149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3.4 Wet- en regelgeving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Met welke wetten en regels moet je rekening houden?</a:t>
            </a:r>
          </a:p>
          <a:p>
            <a:pPr lvl="1"/>
            <a:r>
              <a:rPr lang="nl-NL" dirty="0" smtClean="0"/>
              <a:t>Hinderwet</a:t>
            </a:r>
          </a:p>
          <a:p>
            <a:pPr lvl="1"/>
            <a:r>
              <a:rPr lang="nl-NL" dirty="0" smtClean="0"/>
              <a:t>Milieuwetgeving</a:t>
            </a:r>
          </a:p>
          <a:p>
            <a:pPr lvl="1"/>
            <a:r>
              <a:rPr lang="nl-NL" dirty="0" smtClean="0"/>
              <a:t>Arbowetgeving</a:t>
            </a:r>
          </a:p>
          <a:p>
            <a:pPr lvl="1"/>
            <a:r>
              <a:rPr lang="nl-NL" dirty="0" smtClean="0"/>
              <a:t>Mestwetgeving</a:t>
            </a:r>
          </a:p>
          <a:p>
            <a:r>
              <a:rPr lang="nl-NL" dirty="0" smtClean="0"/>
              <a:t>Verzekeringen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4218629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Verzekeringen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14300" indent="0">
              <a:buNone/>
            </a:pPr>
            <a:r>
              <a:rPr lang="nl-NL" dirty="0" smtClean="0"/>
              <a:t>Welke verzekeringen heb je als bedrijf allemaal nodig?</a:t>
            </a:r>
          </a:p>
          <a:p>
            <a:pPr marL="114300" indent="0">
              <a:buNone/>
            </a:pPr>
            <a:endParaRPr lang="nl-NL" dirty="0"/>
          </a:p>
          <a:p>
            <a:pPr marL="114300" indent="0">
              <a:buNone/>
            </a:pPr>
            <a:r>
              <a:rPr lang="nl-NL" dirty="0" smtClean="0"/>
              <a:t>Bedrijfsverzekeringen: bijv. aansprakelijkheidsverzekering, rechtsbijstandverzekering, brandverzekering, inboedelverzekering</a:t>
            </a:r>
          </a:p>
          <a:p>
            <a:pPr marL="114300" indent="0">
              <a:buNone/>
            </a:pPr>
            <a:endParaRPr lang="nl-NL" dirty="0"/>
          </a:p>
          <a:p>
            <a:pPr marL="114300" indent="0">
              <a:buNone/>
            </a:pPr>
            <a:r>
              <a:rPr lang="nl-NL" dirty="0" smtClean="0">
                <a:hlinkClick r:id="rId2"/>
              </a:rPr>
              <a:t>www.mkbdirect.nl</a:t>
            </a:r>
            <a:endParaRPr lang="nl-NL" dirty="0" smtClean="0"/>
          </a:p>
          <a:p>
            <a:pPr marL="114300" indent="0">
              <a:buNone/>
            </a:pPr>
            <a:endParaRPr lang="nl-NL" dirty="0"/>
          </a:p>
          <a:p>
            <a:pPr marL="11430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069067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4.1 Investeringsbegroting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Vaste activa (langer dan 1 jaar)</a:t>
            </a:r>
          </a:p>
          <a:p>
            <a:pPr>
              <a:buFontTx/>
              <a:buChar char="-"/>
            </a:pPr>
            <a:r>
              <a:rPr lang="nl-NL" dirty="0" smtClean="0"/>
              <a:t>Pand + grond</a:t>
            </a:r>
          </a:p>
          <a:p>
            <a:pPr>
              <a:buFontTx/>
              <a:buChar char="-"/>
            </a:pPr>
            <a:r>
              <a:rPr lang="nl-NL" dirty="0" smtClean="0"/>
              <a:t>Machines</a:t>
            </a:r>
          </a:p>
          <a:p>
            <a:pPr>
              <a:buFontTx/>
              <a:buChar char="-"/>
            </a:pPr>
            <a:r>
              <a:rPr lang="nl-NL" dirty="0" smtClean="0"/>
              <a:t>Auto’s</a:t>
            </a:r>
          </a:p>
          <a:p>
            <a:pPr>
              <a:buFontTx/>
              <a:buChar char="-"/>
            </a:pPr>
            <a:r>
              <a:rPr lang="nl-NL" dirty="0" smtClean="0"/>
              <a:t>Inventaris</a:t>
            </a:r>
          </a:p>
          <a:p>
            <a:pPr>
              <a:buFontTx/>
              <a:buChar char="-"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Vlottende (activa korter dan 1 jaar)</a:t>
            </a:r>
          </a:p>
          <a:p>
            <a:pPr>
              <a:buFontTx/>
              <a:buChar char="-"/>
            </a:pPr>
            <a:r>
              <a:rPr lang="nl-NL" dirty="0" smtClean="0"/>
              <a:t>Voorraden</a:t>
            </a:r>
          </a:p>
          <a:p>
            <a:pPr>
              <a:buFontTx/>
              <a:buChar char="-"/>
            </a:pPr>
            <a:r>
              <a:rPr lang="nl-NL" dirty="0" smtClean="0"/>
              <a:t>Kas en bank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66193266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Aan de slag!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00244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Vorige week af.</a:t>
            </a:r>
            <a:endParaRPr lang="nl-NL" dirty="0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91680" y="1704605"/>
            <a:ext cx="5972175" cy="4657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1911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Opmerkingen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nl-NL" dirty="0" smtClean="0"/>
              <a:t>Niet inleveren gaat niet meer gebeuren.</a:t>
            </a:r>
          </a:p>
          <a:p>
            <a:pPr lvl="1"/>
            <a:r>
              <a:rPr lang="nl-NL" dirty="0" smtClean="0"/>
              <a:t>Robin, Luc, Luuk, Marc en Rens</a:t>
            </a:r>
          </a:p>
          <a:p>
            <a:r>
              <a:rPr lang="nl-NL" dirty="0" err="1" smtClean="0"/>
              <a:t>Bureauonderzoekvragen</a:t>
            </a:r>
            <a:r>
              <a:rPr lang="nl-NL" dirty="0" smtClean="0"/>
              <a:t> beantwoorden.</a:t>
            </a:r>
          </a:p>
          <a:p>
            <a:r>
              <a:rPr lang="nl-NL" dirty="0" smtClean="0"/>
              <a:t>Bronnen </a:t>
            </a:r>
          </a:p>
          <a:p>
            <a:r>
              <a:rPr lang="nl-NL" dirty="0" smtClean="0"/>
              <a:t>Ben heel concreet bij je doelgroep, noem cijfers!</a:t>
            </a:r>
          </a:p>
          <a:p>
            <a:r>
              <a:rPr lang="nl-NL" dirty="0" smtClean="0"/>
              <a:t>Ben zo uitgebreid mogelijk, noem waar kan ook kosten en tijd.</a:t>
            </a:r>
          </a:p>
          <a:p>
            <a:r>
              <a:rPr lang="nl-NL" dirty="0" smtClean="0"/>
              <a:t>Vertel niets nieuws in je SWOT, ook hier weer bronnen!</a:t>
            </a:r>
          </a:p>
          <a:p>
            <a:r>
              <a:rPr lang="nl-NL" dirty="0" smtClean="0"/>
              <a:t>Maak er een goed lopend verhaal van!</a:t>
            </a:r>
          </a:p>
          <a:p>
            <a:r>
              <a:rPr lang="nl-NL" dirty="0" err="1" smtClean="0"/>
              <a:t>CV’s</a:t>
            </a:r>
            <a:r>
              <a:rPr lang="nl-NL" dirty="0" smtClean="0"/>
              <a:t> in de bijlage!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4283323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2.4 Concurrentie </a:t>
            </a:r>
            <a:r>
              <a:rPr lang="nl-NL" dirty="0" smtClean="0"/>
              <a:t>(150)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Welke bedrijven zijn jullie concurrenten en waarom?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Unique </a:t>
            </a:r>
            <a:r>
              <a:rPr lang="nl-NL" dirty="0" err="1" smtClean="0"/>
              <a:t>Selling</a:t>
            </a:r>
            <a:r>
              <a:rPr lang="nl-NL" dirty="0" smtClean="0"/>
              <a:t> Points</a:t>
            </a:r>
          </a:p>
          <a:p>
            <a:pPr>
              <a:buFontTx/>
              <a:buChar char="-"/>
            </a:pPr>
            <a:r>
              <a:rPr lang="nl-NL" dirty="0" smtClean="0"/>
              <a:t>Waarom zijn jullie beter dan een concurrent en wat is dus jullie kracht om je te onderscheiden?</a:t>
            </a:r>
          </a:p>
          <a:p>
            <a:pPr>
              <a:buFontTx/>
              <a:buChar char="-"/>
            </a:pPr>
            <a:endParaRPr lang="nl-NL" dirty="0"/>
          </a:p>
          <a:p>
            <a:pPr marL="0" indent="0">
              <a:buNone/>
            </a:pPr>
            <a:r>
              <a:rPr lang="nl-NL" dirty="0"/>
              <a:t>Concurrentie: waarom zijn jullie beter. Hoe gaan jullie aan klanten komen?</a:t>
            </a:r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609878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2.5 </a:t>
            </a:r>
            <a:r>
              <a:rPr lang="nl-NL" dirty="0" smtClean="0"/>
              <a:t>SWOT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nl-NL" u="sng" dirty="0" smtClean="0"/>
              <a:t>Interne analyse</a:t>
            </a:r>
          </a:p>
          <a:p>
            <a:pPr marL="0" indent="0">
              <a:buNone/>
            </a:pPr>
            <a:r>
              <a:rPr lang="nl-NL" dirty="0" err="1" smtClean="0"/>
              <a:t>Strenghts</a:t>
            </a:r>
            <a:r>
              <a:rPr lang="nl-NL" dirty="0" smtClean="0"/>
              <a:t> </a:t>
            </a:r>
          </a:p>
          <a:p>
            <a:pPr marL="0" indent="0">
              <a:buNone/>
            </a:pPr>
            <a:r>
              <a:rPr lang="nl-NL" dirty="0" err="1" smtClean="0"/>
              <a:t>Weaknesses</a:t>
            </a:r>
            <a:endParaRPr lang="nl-NL" dirty="0" smtClean="0"/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r>
              <a:rPr lang="nl-NL" u="sng" dirty="0" smtClean="0"/>
              <a:t>Externe analyse</a:t>
            </a:r>
            <a:endParaRPr lang="nl-NL" u="sng" dirty="0"/>
          </a:p>
          <a:p>
            <a:pPr marL="0" indent="0">
              <a:buNone/>
            </a:pPr>
            <a:r>
              <a:rPr lang="nl-NL" dirty="0" err="1" smtClean="0"/>
              <a:t>Opportunities</a:t>
            </a:r>
            <a:endParaRPr lang="nl-NL" dirty="0" smtClean="0"/>
          </a:p>
          <a:p>
            <a:pPr marL="0" indent="0">
              <a:buNone/>
            </a:pPr>
            <a:r>
              <a:rPr lang="nl-NL" dirty="0" err="1" smtClean="0"/>
              <a:t>Threats</a:t>
            </a:r>
            <a:endParaRPr lang="nl-NL" dirty="0" smtClean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Je vertelt hier niets nieuws! Alles is eerder in je verslag al aan bod gekomen!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979416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inhoud 2"/>
          <p:cNvSpPr>
            <a:spLocks noGrp="1"/>
          </p:cNvSpPr>
          <p:nvPr/>
        </p:nvSpPr>
        <p:spPr bwMode="auto">
          <a:xfrm>
            <a:off x="762000" y="1028700"/>
            <a:ext cx="7620000" cy="480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39763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Arial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4888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D2CB6C"/>
              </a:buClr>
              <a:buFont typeface="Arial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79525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5A39D"/>
              </a:buClr>
              <a:buFont typeface="Arial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163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89F5D"/>
              </a:buClr>
              <a:buFont typeface="Arial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nl-NL" dirty="0"/>
          </a:p>
        </p:txBody>
      </p:sp>
      <p:pic>
        <p:nvPicPr>
          <p:cNvPr id="5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1556792"/>
            <a:ext cx="5231259" cy="32403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36194" y="4149080"/>
            <a:ext cx="2618184" cy="24694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36028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SWOT: leg alle punten uit</a:t>
            </a:r>
          </a:p>
          <a:p>
            <a:pPr marL="0" indent="0">
              <a:buNone/>
            </a:pPr>
            <a:r>
              <a:rPr lang="nl-NL" dirty="0"/>
              <a:t>SWOT: hoe ga je strategisch te werk.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15448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3.1 Ondernemingsvorm </a:t>
            </a:r>
            <a:r>
              <a:rPr lang="nl-NL" dirty="0" smtClean="0"/>
              <a:t>(50)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230" y="1700808"/>
            <a:ext cx="8152413" cy="31683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74769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3.2 Personeelsplan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Moet er personeel ingehuurd worden?</a:t>
            </a:r>
          </a:p>
          <a:p>
            <a:r>
              <a:rPr lang="nl-NL" dirty="0" smtClean="0"/>
              <a:t>Moet het eigen personeel nog geschoold worden?</a:t>
            </a:r>
          </a:p>
          <a:p>
            <a:r>
              <a:rPr lang="nl-NL" dirty="0" smtClean="0"/>
              <a:t>Hoe ziet jullie personeel er over 5-10 jaar uit?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864057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885</TotalTime>
  <Words>302</Words>
  <Application>Microsoft Office PowerPoint</Application>
  <PresentationFormat>Diavoorstelling (4:3)</PresentationFormat>
  <Paragraphs>70</Paragraphs>
  <Slides>14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14</vt:i4>
      </vt:variant>
    </vt:vector>
  </HeadingPairs>
  <TitlesOfParts>
    <vt:vector size="17" baseType="lpstr">
      <vt:lpstr>Arial</vt:lpstr>
      <vt:lpstr>Calibri</vt:lpstr>
      <vt:lpstr>Kantoorthema</vt:lpstr>
      <vt:lpstr>PowerPoint-presentatie</vt:lpstr>
      <vt:lpstr>PowerPoint-presentatie</vt:lpstr>
      <vt:lpstr>Opmerkingen</vt:lpstr>
      <vt:lpstr>2.4 Concurrentie (150)</vt:lpstr>
      <vt:lpstr>2.5 SWOT</vt:lpstr>
      <vt:lpstr>PowerPoint-presentatie</vt:lpstr>
      <vt:lpstr>PowerPoint-presentatie</vt:lpstr>
      <vt:lpstr>3.1 Ondernemingsvorm (50)</vt:lpstr>
      <vt:lpstr>3.2 Personeelsplan</vt:lpstr>
      <vt:lpstr>3.3 Samenwerking</vt:lpstr>
      <vt:lpstr>3.4 Wet- en regelgeving </vt:lpstr>
      <vt:lpstr>Verzekeringen</vt:lpstr>
      <vt:lpstr>4.1 Investeringsbegroting</vt:lpstr>
      <vt:lpstr>Aan de slag!</vt:lpstr>
    </vt:vector>
  </TitlesOfParts>
  <Company>Helicon Opleidingen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Miriam Oostdijk</dc:creator>
  <cp:lastModifiedBy>Elon van  Erp</cp:lastModifiedBy>
  <cp:revision>33</cp:revision>
  <dcterms:created xsi:type="dcterms:W3CDTF">2013-11-15T15:05:42Z</dcterms:created>
  <dcterms:modified xsi:type="dcterms:W3CDTF">2018-12-09T18:56:07Z</dcterms:modified>
</cp:coreProperties>
</file>