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65" r:id="rId3"/>
    <p:sldId id="257" r:id="rId4"/>
    <p:sldId id="258" r:id="rId5"/>
    <p:sldId id="266" r:id="rId6"/>
    <p:sldId id="267" r:id="rId7"/>
    <p:sldId id="260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439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7453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65023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2909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104534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5916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5397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8777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72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117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7721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0207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6162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19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0532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9340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2834C-B4EB-4B32-B9ED-F612FB0C75DE}" type="datetimeFigureOut">
              <a:rPr lang="nl-NL" smtClean="0"/>
              <a:t>9-4-2018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44CB16-0A57-480D-B7FD-22FCCD6CD0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2524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www.youtube.com/watch?v=kKzVWOKsNg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Hl669SqGjhE" TargetMode="External"/><Relationship Id="rId2" Type="http://schemas.openxmlformats.org/officeDocument/2006/relationships/hyperlink" Target="https://www.youtube.com/watch?v=FQMZ87_Kre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hyperlink" Target="https://www.youtube.com/watch?v=U05lYgBtwC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youtube.com/watch?v=0aFAE4IhFp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Criminele Derving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390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Derving en Criminele derving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Derving</a:t>
            </a:r>
            <a:r>
              <a:rPr lang="nl-NL" dirty="0"/>
              <a:t> </a:t>
            </a:r>
            <a:r>
              <a:rPr lang="nl-NL" dirty="0"/>
              <a:t> =</a:t>
            </a:r>
            <a:r>
              <a:rPr lang="nl-NL" dirty="0" smtClean="0"/>
              <a:t> </a:t>
            </a:r>
            <a:r>
              <a:rPr lang="nl-NL" dirty="0"/>
              <a:t>het verschil tussen de voorraad die in de administratie staat en de werkelijke aanwezige voorraad, uitgedrukt in geld. </a:t>
            </a:r>
            <a:endParaRPr lang="nl-NL" dirty="0" smtClean="0"/>
          </a:p>
          <a:p>
            <a:endParaRPr lang="nl-NL" dirty="0"/>
          </a:p>
          <a:p>
            <a:r>
              <a:rPr lang="nl-NL" b="1" dirty="0" smtClean="0"/>
              <a:t>Criminele </a:t>
            </a:r>
            <a:r>
              <a:rPr lang="nl-NL" b="1" dirty="0"/>
              <a:t>derving </a:t>
            </a:r>
            <a:r>
              <a:rPr lang="nl-NL" dirty="0" smtClean="0"/>
              <a:t>=  </a:t>
            </a:r>
            <a:r>
              <a:rPr lang="nl-NL" dirty="0"/>
              <a:t>verlies dat ontstaat als gevolg van vandalisme, diefstal of verduistering. Diefstal kan worden gepleegd door: Klanten, eigen personeel en door derden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43" y="4022411"/>
            <a:ext cx="3455187" cy="2299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069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Winkel diefstal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www.youtube.com/watch?v=kKzVWOKsNgU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Wat vind je van dit filmpje?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 smtClean="0"/>
              <a:t>Het is pas winkeldiefstal als je ziet dat iemand </a:t>
            </a:r>
            <a:br>
              <a:rPr lang="nl-NL" dirty="0" smtClean="0"/>
            </a:br>
            <a:r>
              <a:rPr lang="nl-NL" dirty="0" smtClean="0"/>
              <a:t>zonder te betalen voorbij de kassa is of richting </a:t>
            </a:r>
            <a:br>
              <a:rPr lang="nl-NL" dirty="0" smtClean="0"/>
            </a:br>
            <a:r>
              <a:rPr lang="nl-NL" dirty="0" smtClean="0"/>
              <a:t>de uitgang loopt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947" y="2915883"/>
            <a:ext cx="3374299" cy="2995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3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plegers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Veelplegers, wie zijn dat?</a:t>
            </a:r>
          </a:p>
          <a:p>
            <a:r>
              <a:rPr lang="nl-NL" dirty="0" smtClean="0"/>
              <a:t>Deze groep zijn verantwoordelijk voor groot aantal diefstallen.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Deze groep stelen vaker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Zijn vaak goed voorbereid</a:t>
            </a:r>
          </a:p>
          <a:p>
            <a:pPr>
              <a:buFont typeface="Wingdings" panose="05000000000000000000" pitchFamily="2" charset="2"/>
              <a:buChar char="à"/>
            </a:pPr>
            <a:endParaRPr lang="nl-NL" dirty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Gelegenheidsdiefstal, wat is dat?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Niet voorbereid, komt op dat moment bij de dief op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 Komt vaker voor in winkel met weinig personeel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1205" y="3282322"/>
            <a:ext cx="241935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733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Aanspreken van de klant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Wanneer je ziet dat iemand iets in de jas steekt kan je er natuurlijk wel wat van zeggen. Bijvoorbeeld:</a:t>
            </a:r>
            <a:endParaRPr lang="nl-NL" dirty="0"/>
          </a:p>
          <a:p>
            <a:r>
              <a:rPr lang="nl-NL" dirty="0" smtClean="0"/>
              <a:t>“</a:t>
            </a:r>
            <a:r>
              <a:rPr lang="nl-NL" i="1" dirty="0"/>
              <a:t>Ik zie dat u uw keuze heeft gemaakt”. “Ik zag dat u een … in uw jaszak stopte”. “Ik verlies hierdoor het overzicht. Ik zal voor u even een mandje halen, dan heeft u uw handen vrij</a:t>
            </a:r>
            <a:r>
              <a:rPr lang="nl-NL" i="1" dirty="0" smtClean="0"/>
              <a:t>.”</a:t>
            </a:r>
          </a:p>
          <a:p>
            <a:endParaRPr lang="nl-NL" dirty="0" smtClean="0"/>
          </a:p>
          <a:p>
            <a:r>
              <a:rPr lang="nl-NL" b="1" dirty="0" smtClean="0"/>
              <a:t>Waarom stelen mensen eigenlijk?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Vrienden doen het ook</a:t>
            </a:r>
            <a:br>
              <a:rPr lang="nl-NL" dirty="0" smtClean="0"/>
            </a:br>
            <a:r>
              <a:rPr lang="nl-NL" dirty="0" smtClean="0"/>
              <a:t>- Er wordt toch niet op je gelet</a:t>
            </a:r>
            <a:br>
              <a:rPr lang="nl-NL" dirty="0" smtClean="0"/>
            </a:br>
            <a:r>
              <a:rPr lang="nl-NL" dirty="0" smtClean="0"/>
              <a:t>- Mensen hebben te weinig geld</a:t>
            </a:r>
            <a:endParaRPr lang="nl-NL" dirty="0"/>
          </a:p>
          <a:p>
            <a:endParaRPr lang="nl-NL" dirty="0"/>
          </a:p>
          <a:p>
            <a:r>
              <a:rPr lang="nl-NL" u="sng" dirty="0"/>
              <a:t>Maken opdracht 1 en 2 van opdrachten formulier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9394" y="4193177"/>
            <a:ext cx="3496959" cy="206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12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Kijkopdrachten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567646"/>
          </a:xfrm>
        </p:spPr>
        <p:txBody>
          <a:bodyPr>
            <a:normAutofit/>
          </a:bodyPr>
          <a:lstStyle/>
          <a:p>
            <a:r>
              <a:rPr lang="nl-NL" dirty="0" smtClean="0">
                <a:hlinkClick r:id="rId2"/>
              </a:rPr>
              <a:t>Filmpje 1 </a:t>
            </a:r>
            <a:endParaRPr lang="nl-NL" dirty="0"/>
          </a:p>
          <a:p>
            <a:r>
              <a:rPr lang="nl-NL" dirty="0" smtClean="0"/>
              <a:t>Wat vind je hiervan? Schrijf in 5 zinnen op.</a:t>
            </a:r>
          </a:p>
          <a:p>
            <a:endParaRPr lang="nl-NL" dirty="0"/>
          </a:p>
          <a:p>
            <a:r>
              <a:rPr lang="nl-NL" u="sng" dirty="0" smtClean="0">
                <a:hlinkClick r:id="rId3"/>
              </a:rPr>
              <a:t>Filmpje 2</a:t>
            </a:r>
            <a:endParaRPr lang="nl-NL" u="sng" dirty="0"/>
          </a:p>
          <a:p>
            <a:r>
              <a:rPr lang="nl-NL" dirty="0" smtClean="0"/>
              <a:t>En wat vind je hiervan? Schrijf in 5 zinnen op.</a:t>
            </a:r>
          </a:p>
          <a:p>
            <a:endParaRPr lang="nl-NL" dirty="0" smtClean="0"/>
          </a:p>
          <a:p>
            <a:r>
              <a:rPr lang="nl-NL" dirty="0" smtClean="0">
                <a:hlinkClick r:id="rId4"/>
              </a:rPr>
              <a:t>Filmpje 3</a:t>
            </a:r>
            <a:endParaRPr lang="nl-NL" dirty="0"/>
          </a:p>
          <a:p>
            <a:r>
              <a:rPr lang="nl-NL" dirty="0" smtClean="0"/>
              <a:t>Wat voor oplossing hebben ze bedacht. Bedenk zelf nog 2 oplossingen om diefstal tegen te kaan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4895" y="2921505"/>
            <a:ext cx="2989717" cy="298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13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Herkennen van winkeldieven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34640" y="1502229"/>
            <a:ext cx="9357360" cy="5003074"/>
          </a:xfrm>
        </p:spPr>
        <p:txBody>
          <a:bodyPr>
            <a:normAutofit/>
          </a:bodyPr>
          <a:lstStyle/>
          <a:p>
            <a:r>
              <a:rPr lang="nl-NL" dirty="0" smtClean="0"/>
              <a:t>Afwijkend gedrag: </a:t>
            </a:r>
            <a:br>
              <a:rPr lang="nl-NL" dirty="0" smtClean="0"/>
            </a:br>
            <a:r>
              <a:rPr lang="nl-NL" dirty="0" smtClean="0"/>
              <a:t>- Overdreven vriendelijk</a:t>
            </a:r>
            <a:br>
              <a:rPr lang="nl-NL" dirty="0" smtClean="0"/>
            </a:br>
            <a:r>
              <a:rPr lang="nl-NL" dirty="0" smtClean="0"/>
              <a:t>- Doelloos rondlopen in de winkel</a:t>
            </a:r>
            <a:br>
              <a:rPr lang="nl-NL" dirty="0" smtClean="0"/>
            </a:br>
            <a:r>
              <a:rPr lang="nl-NL" dirty="0" smtClean="0"/>
              <a:t>- Veel rondkijken</a:t>
            </a:r>
          </a:p>
          <a:p>
            <a:endParaRPr lang="nl-NL" dirty="0"/>
          </a:p>
          <a:p>
            <a:r>
              <a:rPr lang="nl-NL" dirty="0" smtClean="0"/>
              <a:t>Herkennen </a:t>
            </a:r>
            <a:r>
              <a:rPr lang="nl-NL" dirty="0" smtClean="0"/>
              <a:t>aan: </a:t>
            </a:r>
            <a:br>
              <a:rPr lang="nl-NL" dirty="0" smtClean="0"/>
            </a:br>
            <a:r>
              <a:rPr lang="nl-NL" dirty="0" smtClean="0"/>
              <a:t>- Grote jas</a:t>
            </a:r>
            <a:br>
              <a:rPr lang="nl-NL" dirty="0" smtClean="0"/>
            </a:br>
            <a:r>
              <a:rPr lang="nl-NL" dirty="0" smtClean="0"/>
              <a:t>- Grote tas</a:t>
            </a:r>
            <a:br>
              <a:rPr lang="nl-NL" dirty="0" smtClean="0"/>
            </a:br>
            <a:r>
              <a:rPr lang="nl-NL" dirty="0" smtClean="0"/>
              <a:t>- Kinderwagen maar geen kind</a:t>
            </a:r>
          </a:p>
          <a:p>
            <a:endParaRPr lang="nl-NL" dirty="0"/>
          </a:p>
          <a:p>
            <a:r>
              <a:rPr lang="nl-NL" u="sng" dirty="0" smtClean="0"/>
              <a:t>Gebruik bij volgend filmpje opdracht 3 van opdrachten formulier</a:t>
            </a:r>
          </a:p>
          <a:p>
            <a:r>
              <a:rPr lang="nl-NL" u="sng" dirty="0">
                <a:hlinkClick r:id="rId2"/>
              </a:rPr>
              <a:t>http://</a:t>
            </a:r>
            <a:r>
              <a:rPr lang="nl-NL" u="sng" dirty="0" smtClean="0">
                <a:hlinkClick r:id="rId2"/>
              </a:rPr>
              <a:t>www.youtube.com/watch?v=0aFAE4IhFps</a:t>
            </a:r>
            <a:endParaRPr lang="nl-NL" u="sng" dirty="0" smtClean="0"/>
          </a:p>
          <a:p>
            <a:endParaRPr lang="nl-NL" u="sng" dirty="0"/>
          </a:p>
          <a:p>
            <a:r>
              <a:rPr lang="nl-NL" u="sng" dirty="0" smtClean="0"/>
              <a:t>Maak daarna opdracht 4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 descr="houdt de die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36231" y="1612311"/>
            <a:ext cx="28194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023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Signalement onthouden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Signalement wat is dat?</a:t>
            </a:r>
          </a:p>
          <a:p>
            <a:r>
              <a:rPr lang="nl-NL" dirty="0" smtClean="0"/>
              <a:t>Is de precieze beschrijving van het uiterlijk (van eventuele dief)</a:t>
            </a:r>
          </a:p>
          <a:p>
            <a:endParaRPr lang="nl-NL" dirty="0"/>
          </a:p>
          <a:p>
            <a:r>
              <a:rPr lang="nl-NL" dirty="0" smtClean="0"/>
              <a:t>Bijvoorbeeld</a:t>
            </a:r>
            <a:r>
              <a:rPr lang="nl-NL" dirty="0" smtClean="0"/>
              <a:t>:</a:t>
            </a:r>
            <a:br>
              <a:rPr lang="nl-NL" dirty="0" smtClean="0"/>
            </a:br>
            <a:r>
              <a:rPr lang="nl-NL" dirty="0" smtClean="0"/>
              <a:t>- geslacht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- haar kleur</a:t>
            </a:r>
            <a:br>
              <a:rPr lang="nl-NL" dirty="0" smtClean="0"/>
            </a:br>
            <a:r>
              <a:rPr lang="nl-NL" dirty="0" smtClean="0"/>
              <a:t>- kleur ogen</a:t>
            </a:r>
            <a:br>
              <a:rPr lang="nl-NL" dirty="0" smtClean="0"/>
            </a:br>
            <a:r>
              <a:rPr lang="nl-NL" dirty="0" smtClean="0"/>
              <a:t>- huidskleur</a:t>
            </a:r>
            <a:br>
              <a:rPr lang="nl-NL" dirty="0" smtClean="0"/>
            </a:br>
            <a:r>
              <a:rPr lang="nl-NL" dirty="0" smtClean="0"/>
              <a:t>- wat voor kleren droeg hij/zij</a:t>
            </a:r>
            <a:br>
              <a:rPr lang="nl-NL" dirty="0" smtClean="0"/>
            </a:br>
            <a:r>
              <a:rPr lang="nl-NL" dirty="0" smtClean="0"/>
              <a:t>- vluchtauto of </a:t>
            </a:r>
            <a:r>
              <a:rPr lang="nl-NL" dirty="0" smtClean="0"/>
              <a:t>scooter</a:t>
            </a:r>
            <a:endParaRPr lang="nl-NL" dirty="0"/>
          </a:p>
          <a:p>
            <a:r>
              <a:rPr lang="nl-NL" u="sng" dirty="0" smtClean="0"/>
              <a:t>Bekijk volgend filmpje en maak daarna opdracht 5 en 6</a:t>
            </a:r>
            <a:endParaRPr lang="nl-NL" u="sng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434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719</TotalTime>
  <Words>277</Words>
  <Application>Microsoft Office PowerPoint</Application>
  <PresentationFormat>Breedbeeld</PresentationFormat>
  <Paragraphs>53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Wingdings</vt:lpstr>
      <vt:lpstr>Wingdings 3</vt:lpstr>
      <vt:lpstr>Sliert</vt:lpstr>
      <vt:lpstr>Criminele Derving</vt:lpstr>
      <vt:lpstr>Derving en Criminele derving</vt:lpstr>
      <vt:lpstr>Winkel diefstal</vt:lpstr>
      <vt:lpstr>Soorten plegers</vt:lpstr>
      <vt:lpstr>Aanspreken van de klant</vt:lpstr>
      <vt:lpstr>Kijkopdrachten</vt:lpstr>
      <vt:lpstr>Herkennen van winkeldieven</vt:lpstr>
      <vt:lpstr>Signalement onthouden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Verdachte klanten</dc:title>
  <dc:creator>Jente van der Mei</dc:creator>
  <cp:lastModifiedBy>Jente van der Mei</cp:lastModifiedBy>
  <cp:revision>19</cp:revision>
  <dcterms:created xsi:type="dcterms:W3CDTF">2017-05-21T17:11:05Z</dcterms:created>
  <dcterms:modified xsi:type="dcterms:W3CDTF">2018-04-09T15:17:51Z</dcterms:modified>
</cp:coreProperties>
</file>