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2" d="100"/>
          <a:sy n="82" d="100"/>
        </p:scale>
        <p:origin x="86" y="120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3072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0D63A58-7AF7-473C-BD8F-7587F46625C3}" type="datetime1">
              <a:rPr lang="nl-NL" smtClean="0"/>
              <a:t>8-6-2018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234FC13-6DDC-499C-B2F8-0A962937AE31}" type="datetime1">
              <a:rPr lang="nl-NL" smtClean="0"/>
              <a:pPr/>
              <a:t>8-6-2018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noProof="0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nl-NL" smtClean="0"/>
              <a:pPr rtl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057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9" name="Rechthoek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10" name="Rechthoek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11" name="Rechthoek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12" name="Rechthoek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13" name="Rechte verbindingslijn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hoek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15" name="Rechte verbindingslijn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B8F7C9F5-BF47-443F-8E8D-78A4822FC046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F1AC76-07E1-46D5-9ADF-62A4D7D5EBF7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8" name="Rechthoek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9" name="Rechthoek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10" name="Rechthoek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11" name="Rechte verbindingslijn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cxnSp>
        <p:nvCxnSpPr>
          <p:cNvPr id="14" name="Rechte verbindingslijn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9C5A36-A1B8-4ECF-8A0B-84CB01E64916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1B0966-4EE2-43BE-8BEF-0B443E934F86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20" name="Rechthoek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24" name="Rechthoek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21" name="Rechthoek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22" name="Rechte verbindingslijn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cxnSp>
        <p:nvCxnSpPr>
          <p:cNvPr id="23" name="Rechte verbindingslijn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hoek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27" name="Rechthoek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28" name="Rechthoek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29" name="Rechthoek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30" name="Rechthoek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31" name="Rechte verbindingslijn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hoek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33" name="Rechte verbindingslijn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967E70A9-9F7B-4A0C-8A2D-3C99E59A448C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9761942-75B2-41A4-A9E8-C7CB4EC0BDEC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1178E3-307C-445F-9E72-1B7B5E68302C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0F81C2-4FA4-4DFC-B605-7199A3BD1CAF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6" name="Rechthoek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cxnSp>
        <p:nvCxnSpPr>
          <p:cNvPr id="7" name="Rechte verbindingslijn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9" name="Rechthoek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CA7B668-A57E-47AF-A253-7CAB5E70E9EE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9" name="Rechthoek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cxnSp>
        <p:nvCxnSpPr>
          <p:cNvPr id="10" name="Rechte verbindingslijn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hoek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  <a:p>
            <a:pPr lvl="1" rtl="0"/>
            <a:r>
              <a:rPr lang="nl-NL" noProof="0" smtClean="0"/>
              <a:t>Tweede niveau</a:t>
            </a:r>
          </a:p>
          <a:p>
            <a:pPr lvl="2" rtl="0"/>
            <a:r>
              <a:rPr lang="nl-NL" noProof="0" smtClean="0"/>
              <a:t>Derde niveau</a:t>
            </a:r>
          </a:p>
          <a:p>
            <a:pPr lvl="3" rtl="0"/>
            <a:r>
              <a:rPr lang="nl-NL" noProof="0" smtClean="0"/>
              <a:t>Vierde niveau</a:t>
            </a:r>
          </a:p>
          <a:p>
            <a:pPr lvl="4" rtl="0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48EC54-C624-478D-AA9F-FE97407C3587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nl-NL" noProof="0" smtClean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8" name="Rechthoek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9" name="Rechthoek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9B47EA7F-6769-4216-AE3E-EC783873A681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  <p:cxnSp>
        <p:nvCxnSpPr>
          <p:cNvPr id="10" name="Rechte verbindingslijn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nl-NL" noProof="0" dirty="0"/>
          </a:p>
        </p:txBody>
      </p:sp>
      <p:sp>
        <p:nvSpPr>
          <p:cNvPr id="8" name="Rechthoek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9" name="Rechthoek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nl-NL" noProof="0" dirty="0"/>
          </a:p>
        </p:txBody>
      </p:sp>
      <p:sp>
        <p:nvSpPr>
          <p:cNvPr id="13" name="Rechthoek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nl-NL" noProof="0" dirty="0"/>
          </a:p>
        </p:txBody>
      </p:sp>
      <p:cxnSp>
        <p:nvCxnSpPr>
          <p:cNvPr id="14" name="Rechte verbindingslijn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nl-NL" noProof="0" dirty="0"/>
          </a:p>
        </p:txBody>
      </p:sp>
      <p:cxnSp>
        <p:nvCxnSpPr>
          <p:cNvPr id="16" name="Rechte verbindingslijn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 dirty="0" smtClean="0"/>
              <a:t>Klik om de titelstijl van het model te bewerken</a:t>
            </a:r>
            <a:endParaRPr lang="nl-NL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noProof="0" dirty="0" smtClean="0"/>
              <a:t>Klik om de tekststijlen van het model te bewerken</a:t>
            </a:r>
          </a:p>
          <a:p>
            <a:pPr lvl="1" rtl="0"/>
            <a:r>
              <a:rPr lang="nl-NL" noProof="0" dirty="0" smtClean="0"/>
              <a:t>Tweede niveau</a:t>
            </a:r>
          </a:p>
          <a:p>
            <a:pPr lvl="2" rtl="0"/>
            <a:r>
              <a:rPr lang="nl-NL" noProof="0" dirty="0" smtClean="0"/>
              <a:t>Derde niveau</a:t>
            </a:r>
          </a:p>
          <a:p>
            <a:pPr lvl="3" rtl="0"/>
            <a:r>
              <a:rPr lang="nl-NL" noProof="0" dirty="0" smtClean="0"/>
              <a:t>Vierde niveau</a:t>
            </a:r>
          </a:p>
          <a:p>
            <a:pPr lvl="4" rtl="0"/>
            <a:r>
              <a:rPr lang="nl-NL" noProof="0" dirty="0" smtClean="0"/>
              <a:t>Vijfde niveau</a:t>
            </a:r>
            <a:endParaRPr lang="nl-NL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B253EB15-46AA-4D00-81A8-E8ED4CA7F1EE}" type="datetime1">
              <a:rPr lang="nl-NL" noProof="0" smtClean="0"/>
              <a:t>8-6-2018</a:t>
            </a:fld>
            <a:endParaRPr lang="nl-NL" noProof="0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nl-NL" noProof="0" dirty="0" smtClean="0"/>
              <a:t>Een voettekst toevoegen</a:t>
            </a:r>
            <a:endParaRPr lang="nl-NL" noProof="0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nl-NL" noProof="0" smtClean="0"/>
              <a:pPr rtl="0"/>
              <a:t>‹nr.›</a:t>
            </a:fld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 smtClean="0"/>
              <a:t>Hoekennotatie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 err="1" smtClean="0"/>
              <a:t>R.Tienstra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1103189" y="2130814"/>
            <a:ext cx="39489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Om de gekleurde hoek in wiskunde-</a:t>
            </a:r>
          </a:p>
          <a:p>
            <a:r>
              <a:rPr lang="nl-NL" dirty="0" smtClean="0"/>
              <a:t>Termen te noteren, schrijf je op: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177540" y="2956302"/>
            <a:ext cx="18002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∠C = … °</a:t>
            </a:r>
            <a:endParaRPr lang="nl-NL" dirty="0"/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308" y="1564580"/>
            <a:ext cx="5495925" cy="3152775"/>
          </a:xfrm>
          <a:prstGeom prst="rect">
            <a:avLst/>
          </a:prstGeom>
        </p:spPr>
      </p:pic>
      <p:sp>
        <p:nvSpPr>
          <p:cNvPr id="19" name="Tekstvak 18"/>
          <p:cNvSpPr txBox="1"/>
          <p:nvPr/>
        </p:nvSpPr>
        <p:spPr>
          <a:xfrm>
            <a:off x="1103189" y="908720"/>
            <a:ext cx="1855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latin typeface="+mj-lt"/>
              </a:rPr>
              <a:t>Voorkennis</a:t>
            </a:r>
            <a:r>
              <a:rPr lang="nl-NL" dirty="0" smtClean="0">
                <a:latin typeface="+mj-lt"/>
              </a:rPr>
              <a:t> </a:t>
            </a:r>
            <a:endParaRPr lang="nl-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3719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300" y="1340768"/>
            <a:ext cx="5505450" cy="40005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210745" y="2060848"/>
            <a:ext cx="3362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Maar hoe noteer je nu </a:t>
            </a:r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mbria Math" panose="02040503050406030204" pitchFamily="18" charset="0"/>
              </a:rPr>
              <a:t>de rode hoek?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5878388" y="2564904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1</a:t>
            </a:r>
            <a:endParaRPr lang="nl-NL" sz="1200" dirty="0"/>
          </a:p>
        </p:txBody>
      </p:sp>
      <p:sp>
        <p:nvSpPr>
          <p:cNvPr id="6" name="Tekstvak 5"/>
          <p:cNvSpPr txBox="1"/>
          <p:nvPr/>
        </p:nvSpPr>
        <p:spPr>
          <a:xfrm>
            <a:off x="5518348" y="4509120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1</a:t>
            </a:r>
            <a:endParaRPr lang="nl-NL" sz="1200" dirty="0"/>
          </a:p>
        </p:txBody>
      </p:sp>
      <p:sp>
        <p:nvSpPr>
          <p:cNvPr id="7" name="Tekstvak 6"/>
          <p:cNvSpPr txBox="1"/>
          <p:nvPr/>
        </p:nvSpPr>
        <p:spPr>
          <a:xfrm>
            <a:off x="9118748" y="2002228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1</a:t>
            </a:r>
            <a:endParaRPr lang="nl-NL" sz="1200" dirty="0"/>
          </a:p>
        </p:txBody>
      </p:sp>
      <p:sp>
        <p:nvSpPr>
          <p:cNvPr id="8" name="Tekstvak 7"/>
          <p:cNvSpPr txBox="1"/>
          <p:nvPr/>
        </p:nvSpPr>
        <p:spPr>
          <a:xfrm>
            <a:off x="9478788" y="4662278"/>
            <a:ext cx="457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1</a:t>
            </a:r>
            <a:endParaRPr lang="nl-NL" sz="1200" dirty="0"/>
          </a:p>
        </p:txBody>
      </p:sp>
      <p:sp>
        <p:nvSpPr>
          <p:cNvPr id="9" name="Tekstvak 8"/>
          <p:cNvSpPr txBox="1"/>
          <p:nvPr/>
        </p:nvSpPr>
        <p:spPr>
          <a:xfrm>
            <a:off x="5420051" y="2703403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2</a:t>
            </a:r>
            <a:endParaRPr lang="nl-NL" sz="1200" dirty="0"/>
          </a:p>
        </p:txBody>
      </p:sp>
      <p:sp>
        <p:nvSpPr>
          <p:cNvPr id="10" name="Tekstvak 9"/>
          <p:cNvSpPr txBox="1"/>
          <p:nvPr/>
        </p:nvSpPr>
        <p:spPr>
          <a:xfrm>
            <a:off x="5757231" y="4673895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2</a:t>
            </a:r>
            <a:endParaRPr lang="nl-NL" sz="1200" dirty="0"/>
          </a:p>
        </p:txBody>
      </p:sp>
      <p:sp>
        <p:nvSpPr>
          <p:cNvPr id="11" name="Tekstvak 10"/>
          <p:cNvSpPr txBox="1"/>
          <p:nvPr/>
        </p:nvSpPr>
        <p:spPr>
          <a:xfrm>
            <a:off x="9334772" y="2156089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2</a:t>
            </a:r>
            <a:endParaRPr lang="nl-NL" sz="1200" dirty="0"/>
          </a:p>
        </p:txBody>
      </p:sp>
      <p:sp>
        <p:nvSpPr>
          <p:cNvPr id="12" name="Tekstvak 11"/>
          <p:cNvSpPr txBox="1"/>
          <p:nvPr/>
        </p:nvSpPr>
        <p:spPr>
          <a:xfrm>
            <a:off x="9715970" y="4396896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2</a:t>
            </a:r>
            <a:endParaRPr lang="nl-NL" sz="1200" dirty="0"/>
          </a:p>
        </p:txBody>
      </p:sp>
      <p:sp>
        <p:nvSpPr>
          <p:cNvPr id="13" name="Tekstvak 12"/>
          <p:cNvSpPr txBox="1"/>
          <p:nvPr/>
        </p:nvSpPr>
        <p:spPr>
          <a:xfrm>
            <a:off x="7246540" y="3202518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1</a:t>
            </a:r>
            <a:endParaRPr lang="nl-NL" sz="1200" dirty="0"/>
          </a:p>
        </p:txBody>
      </p:sp>
      <p:sp>
        <p:nvSpPr>
          <p:cNvPr id="15" name="Tekstvak 14"/>
          <p:cNvSpPr txBox="1"/>
          <p:nvPr/>
        </p:nvSpPr>
        <p:spPr>
          <a:xfrm>
            <a:off x="7695009" y="3448395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/>
              <a:t>2</a:t>
            </a:r>
            <a:endParaRPr lang="nl-NL" sz="1200" dirty="0"/>
          </a:p>
        </p:txBody>
      </p:sp>
      <p:sp>
        <p:nvSpPr>
          <p:cNvPr id="16" name="Tekstvak 15"/>
          <p:cNvSpPr txBox="1"/>
          <p:nvPr/>
        </p:nvSpPr>
        <p:spPr>
          <a:xfrm>
            <a:off x="7246540" y="3725394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3</a:t>
            </a:r>
            <a:endParaRPr lang="nl-NL" sz="1200" dirty="0"/>
          </a:p>
        </p:txBody>
      </p:sp>
      <p:sp>
        <p:nvSpPr>
          <p:cNvPr id="17" name="Tekstvak 16"/>
          <p:cNvSpPr txBox="1"/>
          <p:nvPr/>
        </p:nvSpPr>
        <p:spPr>
          <a:xfrm>
            <a:off x="6798071" y="3479517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4</a:t>
            </a:r>
            <a:endParaRPr lang="nl-NL" sz="1200" dirty="0"/>
          </a:p>
        </p:txBody>
      </p:sp>
      <p:sp>
        <p:nvSpPr>
          <p:cNvPr id="18" name="Ovaal 17"/>
          <p:cNvSpPr/>
          <p:nvPr/>
        </p:nvSpPr>
        <p:spPr>
          <a:xfrm>
            <a:off x="7318548" y="3479517"/>
            <a:ext cx="144016" cy="138499"/>
          </a:xfrm>
          <a:prstGeom prst="ellipse">
            <a:avLst/>
          </a:prstGeom>
          <a:solidFill>
            <a:srgbClr val="0070C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/>
          <p:cNvSpPr txBox="1"/>
          <p:nvPr/>
        </p:nvSpPr>
        <p:spPr>
          <a:xfrm>
            <a:off x="7397569" y="3140963"/>
            <a:ext cx="17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>
                <a:solidFill>
                  <a:srgbClr val="0070C0"/>
                </a:solidFill>
              </a:rPr>
              <a:t>E</a:t>
            </a:r>
            <a:endParaRPr lang="nl-NL" sz="1400" dirty="0">
              <a:solidFill>
                <a:srgbClr val="0070C0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1210745" y="2841902"/>
            <a:ext cx="35155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Dit kun je op 2 manieren doen:</a:t>
            </a:r>
          </a:p>
          <a:p>
            <a:endParaRPr lang="nl-NL" dirty="0"/>
          </a:p>
          <a:p>
            <a:pPr marL="342900" indent="-342900">
              <a:buAutoNum type="arabicPeriod"/>
            </a:pPr>
            <a:r>
              <a:rPr lang="nl-NL" dirty="0" smtClean="0"/>
              <a:t>Geef alle hoeken een getal</a:t>
            </a:r>
          </a:p>
          <a:p>
            <a:endParaRPr lang="nl-NL" dirty="0" smtClean="0"/>
          </a:p>
          <a:p>
            <a:r>
              <a:rPr lang="nl-NL" dirty="0" smtClean="0"/>
              <a:t>Nu kun je de rode hoek noteren als: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1991690" y="4939277"/>
            <a:ext cx="1800200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b">
            <a:spAutoFit/>
          </a:bodyPr>
          <a:lstStyle/>
          <a:p>
            <a:pPr algn="ctr"/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∠</a:t>
            </a:r>
            <a:r>
              <a:rPr lang="nl-NL" dirty="0" smtClean="0"/>
              <a:t>C</a:t>
            </a:r>
            <a:r>
              <a:rPr lang="nl-NL" b="1" baseline="-25000" dirty="0" smtClean="0">
                <a:solidFill>
                  <a:srgbClr val="FF0000"/>
                </a:solidFill>
              </a:rPr>
              <a:t>2</a:t>
            </a:r>
            <a:r>
              <a:rPr lang="nl-NL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= … °</a:t>
            </a:r>
            <a:endParaRPr lang="nl-NL" dirty="0"/>
          </a:p>
        </p:txBody>
      </p:sp>
      <p:sp>
        <p:nvSpPr>
          <p:cNvPr id="22" name="Pijl-rechts 21"/>
          <p:cNvSpPr/>
          <p:nvPr/>
        </p:nvSpPr>
        <p:spPr>
          <a:xfrm rot="16200000">
            <a:off x="2423738" y="5521288"/>
            <a:ext cx="648072" cy="288032"/>
          </a:xfrm>
          <a:prstGeom prst="rightArrow">
            <a:avLst/>
          </a:prstGeom>
          <a:solidFill>
            <a:srgbClr val="FF0000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Rechthoek 22"/>
          <p:cNvSpPr/>
          <p:nvPr/>
        </p:nvSpPr>
        <p:spPr>
          <a:xfrm>
            <a:off x="1210745" y="971436"/>
            <a:ext cx="1092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 smtClean="0"/>
              <a:t>Uitleg 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75247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 animBg="1"/>
      <p:bldP spid="19" grpId="0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300" y="1340768"/>
            <a:ext cx="5505450" cy="4000500"/>
          </a:xfrm>
          <a:prstGeom prst="rect">
            <a:avLst/>
          </a:prstGeom>
        </p:spPr>
      </p:pic>
      <p:sp>
        <p:nvSpPr>
          <p:cNvPr id="3" name="Ovaal 2"/>
          <p:cNvSpPr/>
          <p:nvPr/>
        </p:nvSpPr>
        <p:spPr>
          <a:xfrm>
            <a:off x="7318548" y="3479517"/>
            <a:ext cx="144016" cy="138499"/>
          </a:xfrm>
          <a:prstGeom prst="ellipse">
            <a:avLst/>
          </a:prstGeom>
          <a:solidFill>
            <a:srgbClr val="0070C0"/>
          </a:solidFill>
          <a:ln>
            <a:solidFill>
              <a:schemeClr val="tx2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7397569" y="3140963"/>
            <a:ext cx="17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>
                <a:solidFill>
                  <a:srgbClr val="0070C0"/>
                </a:solidFill>
              </a:rPr>
              <a:t>E</a:t>
            </a:r>
            <a:endParaRPr lang="nl-NL" sz="1400" dirty="0">
              <a:solidFill>
                <a:srgbClr val="0070C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557908" y="1354472"/>
            <a:ext cx="3859903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Of </a:t>
            </a:r>
            <a:endParaRPr lang="nl-NL" dirty="0"/>
          </a:p>
          <a:p>
            <a:endParaRPr lang="nl-NL" dirty="0" smtClean="0"/>
          </a:p>
          <a:p>
            <a:pPr marL="342900" indent="-342900" defTabSz="539750">
              <a:buAutoNum type="arabicPeriod" startAt="2"/>
            </a:pPr>
            <a:r>
              <a:rPr lang="nl-NL" dirty="0" smtClean="0"/>
              <a:t>Benoem de hoek door gebruik</a:t>
            </a:r>
          </a:p>
          <a:p>
            <a:pPr defTabSz="357188"/>
            <a:r>
              <a:rPr lang="nl-NL" dirty="0" smtClean="0"/>
              <a:t>	te maken van andere letters.</a:t>
            </a:r>
          </a:p>
          <a:p>
            <a:pPr defTabSz="357188"/>
            <a:endParaRPr lang="nl-NL" dirty="0"/>
          </a:p>
          <a:p>
            <a:pPr defTabSz="357188"/>
            <a:r>
              <a:rPr lang="nl-NL" dirty="0" smtClean="0"/>
              <a:t>De rode hoek zit in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ABC of </a:t>
            </a:r>
            <a:r>
              <a:rPr lang="el-GR" dirty="0" smtClean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AEC.</a:t>
            </a:r>
          </a:p>
          <a:p>
            <a:pPr defTabSz="357188"/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Je kunt de rode hoek nu benoemen</a:t>
            </a:r>
          </a:p>
          <a:p>
            <a:pPr defTabSz="357188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door de letters uit een van beide </a:t>
            </a:r>
          </a:p>
          <a:p>
            <a:pPr defTabSz="357188"/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driehoeken te gebruiken.</a:t>
            </a:r>
            <a:endParaRPr lang="nl-NL" dirty="0" smtClean="0"/>
          </a:p>
        </p:txBody>
      </p:sp>
      <p:sp>
        <p:nvSpPr>
          <p:cNvPr id="6" name="Tekstvak 5"/>
          <p:cNvSpPr txBox="1"/>
          <p:nvPr/>
        </p:nvSpPr>
        <p:spPr>
          <a:xfrm>
            <a:off x="1989956" y="4317366"/>
            <a:ext cx="2316823" cy="9233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b">
            <a:spAutoFit/>
          </a:bodyPr>
          <a:lstStyle/>
          <a:p>
            <a:pPr algn="ctr"/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∠ACE</a:t>
            </a:r>
            <a:r>
              <a:rPr lang="nl-NL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nl-NL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∠</a:t>
            </a:r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ACB =… °</a:t>
            </a:r>
          </a:p>
          <a:p>
            <a:pPr algn="ctr"/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Of</a:t>
            </a:r>
          </a:p>
          <a:p>
            <a:pPr algn="ctr"/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∠ECA</a:t>
            </a:r>
            <a:r>
              <a:rPr lang="nl-NL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nl-NL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∠BCA= </a:t>
            </a:r>
            <a:r>
              <a:rPr lang="nl-NL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… </a:t>
            </a:r>
            <a:r>
              <a:rPr lang="nl-NL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°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08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244" y="2132856"/>
            <a:ext cx="6347182" cy="367739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203067" y="692696"/>
            <a:ext cx="2379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latin typeface="+mj-lt"/>
              </a:rPr>
              <a:t>Oefenopgave</a:t>
            </a:r>
            <a:endParaRPr lang="nl-NL" sz="2800" dirty="0">
              <a:latin typeface="+mj-lt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197295" y="1763524"/>
            <a:ext cx="5763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Benoem de gekleurde hoeken met de hoeken notatie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6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kunde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64_TF02787947" id="{47EC30AC-7EA8-43A2-8359-BC5CBE4BE86E}" vid="{09E8CCD9-3182-46E9-849D-9C2700AD8AFB}"/>
    </a:ext>
  </a:extLst>
</a:theme>
</file>

<file path=ppt/theme/theme2.xml><?xml version="1.0" encoding="utf-8"?>
<a:theme xmlns:a="http://schemas.openxmlformats.org/drawingml/2006/main" name="Office-thema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wiskundeles met pi (breedbeeld)</Template>
  <TotalTime>3960</TotalTime>
  <Words>105</Words>
  <Application>Microsoft Office PowerPoint</Application>
  <PresentationFormat>Aangepast</PresentationFormat>
  <Paragraphs>44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Cambria Math</vt:lpstr>
      <vt:lpstr>Euphemia</vt:lpstr>
      <vt:lpstr>Wiskunde 16x9</vt:lpstr>
      <vt:lpstr>Hoekennotatie</vt:lpstr>
      <vt:lpstr>PowerPoint-presentatie</vt:lpstr>
      <vt:lpstr>PowerPoint-presentatie</vt:lpstr>
      <vt:lpstr>PowerPoint-presentatie</vt:lpstr>
      <vt:lpstr>PowerPoint-presentatie</vt:lpstr>
    </vt:vector>
  </TitlesOfParts>
  <Company>CSG Het Noordik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Hoekennotatie</dc:title>
  <dc:creator>Roy Tienstra</dc:creator>
  <cp:lastModifiedBy>Roy Tienstra</cp:lastModifiedBy>
  <cp:revision>7</cp:revision>
  <dcterms:created xsi:type="dcterms:W3CDTF">2018-06-08T13:28:34Z</dcterms:created>
  <dcterms:modified xsi:type="dcterms:W3CDTF">2018-06-11T07:28:50Z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