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7" r:id="rId5"/>
    <p:sldId id="301" r:id="rId6"/>
    <p:sldId id="276" r:id="rId7"/>
    <p:sldId id="281" r:id="rId8"/>
    <p:sldId id="279" r:id="rId9"/>
    <p:sldId id="280" r:id="rId10"/>
    <p:sldId id="282" r:id="rId11"/>
    <p:sldId id="278" r:id="rId12"/>
    <p:sldId id="302" r:id="rId13"/>
    <p:sldId id="272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4B2238-78C2-46D3-BFE0-2C2D582ABFB5}" v="4" dt="2021-01-26T17:47:21.4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7057" autoAdjust="0"/>
  </p:normalViewPr>
  <p:slideViewPr>
    <p:cSldViewPr snapToGrid="0">
      <p:cViewPr varScale="1">
        <p:scale>
          <a:sx n="52" d="100"/>
          <a:sy n="52" d="100"/>
        </p:scale>
        <p:origin x="12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6FEB8-0CF5-4F43-BA98-C86C0B35FF5D}" type="datetimeFigureOut">
              <a:rPr lang="nl-NL" smtClean="0"/>
              <a:t>15-4-2021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D33D4-EE8C-49EC-8B2F-F2EB9C747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8336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122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D33D4-EE8C-49EC-8B2F-F2EB9C74731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274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03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5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0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34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8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0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5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65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53846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youtube.com/watch?v=XSjv1uVPPF8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hyperlink" Target="http://www.youtube.com/watch?v=EipDf1EbSU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2000" y="3540034"/>
            <a:ext cx="7740000" cy="2539303"/>
          </a:xfrm>
        </p:spPr>
        <p:txBody>
          <a:bodyPr>
            <a:normAutofit fontScale="85000" lnSpcReduction="20000"/>
          </a:bodyPr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indent="0" algn="ctr">
              <a:buNone/>
            </a:pPr>
            <a:r>
              <a:rPr lang="nl-NL" sz="4800" dirty="0">
                <a:solidFill>
                  <a:schemeClr val="accent2">
                    <a:lumMod val="75000"/>
                  </a:schemeClr>
                </a:solidFill>
              </a:rPr>
              <a:t>Adviseren</a:t>
            </a:r>
          </a:p>
          <a:p>
            <a:pPr indent="0" algn="ctr">
              <a:buNone/>
            </a:pPr>
            <a:r>
              <a:rPr lang="nl-NL" sz="4800">
                <a:solidFill>
                  <a:schemeClr val="accent2">
                    <a:lumMod val="75000"/>
                  </a:schemeClr>
                </a:solidFill>
              </a:rPr>
              <a:t>Les 4 </a:t>
            </a:r>
            <a:endParaRPr lang="nl-NL" sz="4800" dirty="0">
              <a:solidFill>
                <a:schemeClr val="accent2">
                  <a:lumMod val="75000"/>
                </a:schemeClr>
              </a:solidFill>
            </a:endParaRPr>
          </a:p>
          <a:p>
            <a:pPr indent="0" algn="ctr">
              <a:buNone/>
            </a:pPr>
            <a:r>
              <a:rPr lang="nl-NL" sz="4800" dirty="0">
                <a:solidFill>
                  <a:schemeClr val="bg1"/>
                </a:solidFill>
              </a:rPr>
              <a:t>dracht en geboorte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8F1513B-F489-423C-9CC0-0B965691D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500" y="1139610"/>
            <a:ext cx="4953000" cy="292417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2D6F5D8-96E3-4F37-B6E6-735539B83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275" y="778663"/>
            <a:ext cx="28575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dvieseren over reptielen">
            <a:extLst>
              <a:ext uri="{FF2B5EF4-FFF2-40B4-BE49-F238E27FC236}">
                <a16:creationId xmlns:a16="http://schemas.microsoft.com/office/drawing/2014/main" id="{988FCABE-EFD2-4173-A635-0575659C5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500" y="4783269"/>
            <a:ext cx="4953000" cy="168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ijlgifkikker advies">
            <a:extLst>
              <a:ext uri="{FF2B5EF4-FFF2-40B4-BE49-F238E27FC236}">
                <a16:creationId xmlns:a16="http://schemas.microsoft.com/office/drawing/2014/main" id="{6DEF2C72-A27A-4E88-84F9-DE2F711C2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70" y="5144450"/>
            <a:ext cx="2089267" cy="131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431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Zijn de leerdoelen behaald?</a:t>
            </a:r>
          </a:p>
          <a:p>
            <a:endParaRPr lang="nl-NL" dirty="0"/>
          </a:p>
          <a:p>
            <a:r>
              <a:rPr lang="nl-NL" dirty="0"/>
              <a:t>Is de opdracht duidelijk?</a:t>
            </a:r>
          </a:p>
          <a:p>
            <a:endParaRPr lang="nl-NL" dirty="0"/>
          </a:p>
          <a:p>
            <a:r>
              <a:rPr lang="nl-NL" dirty="0"/>
              <a:t>Nog een tip voor de volgende les?</a:t>
            </a:r>
          </a:p>
        </p:txBody>
      </p:sp>
    </p:spTree>
    <p:extLst>
      <p:ext uri="{BB962C8B-B14F-4D97-AF65-F5344CB8AC3E}">
        <p14:creationId xmlns:p14="http://schemas.microsoft.com/office/powerpoint/2010/main" val="91468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solidFill>
                  <a:schemeClr val="accent2">
                    <a:lumMod val="75000"/>
                  </a:schemeClr>
                </a:solidFill>
              </a:rPr>
              <a:t>Leerdoelen 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844863"/>
            <a:ext cx="9742238" cy="266926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Je kan uitleggen wat open en gesloten vragen zijn</a:t>
            </a:r>
          </a:p>
          <a:p>
            <a:endParaRPr lang="nl-NL" dirty="0"/>
          </a:p>
          <a:p>
            <a:r>
              <a:rPr lang="nl-NL" dirty="0"/>
              <a:t>Je kan open en gesloten vragen toepassen in een gesprek</a:t>
            </a:r>
          </a:p>
          <a:p>
            <a:endParaRPr lang="nl-NL" dirty="0"/>
          </a:p>
          <a:p>
            <a:r>
              <a:rPr lang="nl-NL" dirty="0"/>
              <a:t>Je weet hoe je feedback kunt geven</a:t>
            </a:r>
          </a:p>
          <a:p>
            <a:pPr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9441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B541F30F-0CFA-48B5-B1CF-AD5F4DCB2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1354137"/>
          </a:xfrm>
        </p:spPr>
        <p:txBody>
          <a:bodyPr/>
          <a:lstStyle/>
          <a:p>
            <a:r>
              <a:rPr lang="nl-NL" altLang="nl-NL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 gesprek met elkaar</a:t>
            </a:r>
            <a:br>
              <a:rPr lang="nl-NL" altLang="nl-NL" dirty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nl-NL" altLang="nl-NL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Interviewtechnieken</a:t>
            </a:r>
          </a:p>
        </p:txBody>
      </p:sp>
      <p:pic>
        <p:nvPicPr>
          <p:cNvPr id="82952" name="Picture 8" descr="interview">
            <a:hlinkClick r:id="rId2"/>
            <a:extLst>
              <a:ext uri="{FF2B5EF4-FFF2-40B4-BE49-F238E27FC236}">
                <a16:creationId xmlns:a16="http://schemas.microsoft.com/office/drawing/2014/main" id="{7B09ABB8-C8ED-45F3-9B3C-7DD81391C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6" y="3213100"/>
            <a:ext cx="241141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3" name="Text Box 9">
            <a:extLst>
              <a:ext uri="{FF2B5EF4-FFF2-40B4-BE49-F238E27FC236}">
                <a16:creationId xmlns:a16="http://schemas.microsoft.com/office/drawing/2014/main" id="{985013A9-8470-4DDF-A044-60ACAB89B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4" y="4149725"/>
            <a:ext cx="39592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>
                <a:latin typeface="+mn-lt"/>
              </a:rPr>
              <a:t>Gesloten vragen</a:t>
            </a:r>
          </a:p>
        </p:txBody>
      </p:sp>
      <p:sp>
        <p:nvSpPr>
          <p:cNvPr id="82954" name="Text Box 10">
            <a:extLst>
              <a:ext uri="{FF2B5EF4-FFF2-40B4-BE49-F238E27FC236}">
                <a16:creationId xmlns:a16="http://schemas.microsoft.com/office/drawing/2014/main" id="{DE92FED5-C6A2-430F-A115-8549D8986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2264" y="2565400"/>
            <a:ext cx="3527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dirty="0">
                <a:latin typeface="+mn-lt"/>
              </a:rPr>
              <a:t>Open vragen</a:t>
            </a:r>
          </a:p>
        </p:txBody>
      </p:sp>
      <p:pic>
        <p:nvPicPr>
          <p:cNvPr id="23558" name="Picture 12" descr="interview">
            <a:hlinkClick r:id="rId4"/>
            <a:extLst>
              <a:ext uri="{FF2B5EF4-FFF2-40B4-BE49-F238E27FC236}">
                <a16:creationId xmlns:a16="http://schemas.microsoft.com/office/drawing/2014/main" id="{F0E764B9-9CFF-4572-B9B2-52FCDB77E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1989138"/>
            <a:ext cx="2736850" cy="20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3" grpId="0"/>
      <p:bldP spid="829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9F313AE1-9CA6-44A5-B1A1-0B46C0298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706437"/>
          </a:xfrm>
        </p:spPr>
        <p:txBody>
          <a:bodyPr/>
          <a:lstStyle/>
          <a:p>
            <a:r>
              <a:rPr lang="nl-NL" altLang="nl-NL" sz="40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Interviewtechnieken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D66F8DFA-EB46-4181-A258-8CC34D235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307F49E1-3905-43DB-8388-3A98DA8FE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0AF97EB1-B9E6-4F63-98DF-B3D970429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2443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88070" name="Rectangle 6">
            <a:extLst>
              <a:ext uri="{FF2B5EF4-FFF2-40B4-BE49-F238E27FC236}">
                <a16:creationId xmlns:a16="http://schemas.microsoft.com/office/drawing/2014/main" id="{FA126032-BE02-44B0-955A-787946E84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912154"/>
            <a:ext cx="8700264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b="1" dirty="0">
                <a:latin typeface="+mn-lt"/>
              </a:rPr>
              <a:t>Open vraag</a:t>
            </a:r>
            <a:r>
              <a:rPr lang="nl-NL" altLang="nl-NL" sz="2800" dirty="0">
                <a:latin typeface="+mn-lt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Wie, welke? (vragen naar het onderwerp)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Waar, waarheen? (vragen naar een plaats)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Wanneer, hoe lang, hoe vaak? (vragen naar de tijd)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Hoe? (vragen naar een manier of methode)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Waarom, waardoor, hoezo? (vragen naar de oorzaak) 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800" dirty="0">
              <a:latin typeface="+mn-lt"/>
            </a:endParaRPr>
          </a:p>
        </p:txBody>
      </p:sp>
      <p:pic>
        <p:nvPicPr>
          <p:cNvPr id="7170" name="Picture 2" descr="Image result for open vraag">
            <a:extLst>
              <a:ext uri="{FF2B5EF4-FFF2-40B4-BE49-F238E27FC236}">
                <a16:creationId xmlns:a16="http://schemas.microsoft.com/office/drawing/2014/main" id="{FEC5C90C-7AEF-44B7-B845-CC6FB048B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766" y="317018"/>
            <a:ext cx="2467323" cy="249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36ADB68-BB9F-4ED6-8335-E3C2C069E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3412"/>
          </a:xfrm>
        </p:spPr>
        <p:txBody>
          <a:bodyPr/>
          <a:lstStyle/>
          <a:p>
            <a:r>
              <a:rPr lang="nl-NL" altLang="nl-NL" sz="40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Interviewtechnieken</a:t>
            </a:r>
          </a:p>
        </p:txBody>
      </p:sp>
      <p:sp>
        <p:nvSpPr>
          <p:cNvPr id="25603" name="Rectangle 10">
            <a:extLst>
              <a:ext uri="{FF2B5EF4-FFF2-40B4-BE49-F238E27FC236}">
                <a16:creationId xmlns:a16="http://schemas.microsoft.com/office/drawing/2014/main" id="{C8501EB3-2715-4E10-AFEE-8FA08C33C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25604" name="Rectangle 11">
            <a:extLst>
              <a:ext uri="{FF2B5EF4-FFF2-40B4-BE49-F238E27FC236}">
                <a16:creationId xmlns:a16="http://schemas.microsoft.com/office/drawing/2014/main" id="{4F6CE652-E7C5-4B79-8B68-18CDF2E70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25605" name="Rectangle 12">
            <a:extLst>
              <a:ext uri="{FF2B5EF4-FFF2-40B4-BE49-F238E27FC236}">
                <a16:creationId xmlns:a16="http://schemas.microsoft.com/office/drawing/2014/main" id="{D3BFA5F2-ED2D-4767-B123-38C7D7882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2443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86030" name="Rectangle 14">
            <a:extLst>
              <a:ext uri="{FF2B5EF4-FFF2-40B4-BE49-F238E27FC236}">
                <a16:creationId xmlns:a16="http://schemas.microsoft.com/office/drawing/2014/main" id="{A240E55A-985D-46C6-9017-A876E8EA8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0" y="1009651"/>
            <a:ext cx="8135938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b="1">
                <a:latin typeface="+mn-lt"/>
              </a:rPr>
              <a:t>Gesloten vraag</a:t>
            </a:r>
            <a:r>
              <a:rPr lang="nl-NL" altLang="nl-NL" sz="2800">
                <a:latin typeface="+mn-lt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>
                <a:latin typeface="+mn-lt"/>
              </a:rPr>
              <a:t>Heb jij een hond?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>
                <a:latin typeface="+mn-lt"/>
              </a:rPr>
              <a:t>Zijn je ouders getrouwd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>
                <a:latin typeface="+mn-lt"/>
              </a:rPr>
              <a:t>Ga jij vanavond mee naar de stad?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>
                <a:latin typeface="+mn-lt"/>
              </a:rPr>
              <a:t>Kom je morgen niet?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>
                <a:latin typeface="+mn-lt"/>
              </a:rPr>
              <a:t>Kan dit niet wachten?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b="1">
                <a:latin typeface="+mn-lt"/>
              </a:rPr>
              <a:t>keuzevraag</a:t>
            </a:r>
            <a:r>
              <a:rPr lang="nl-NL" altLang="nl-NL" sz="2800">
                <a:latin typeface="+mn-lt"/>
              </a:rPr>
              <a:t>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>
                <a:latin typeface="+mn-lt"/>
              </a:rPr>
              <a:t>Heb jij een broer of een zus?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>
                <a:latin typeface="+mn-lt"/>
              </a:rPr>
              <a:t>Wil je een gebakken of een gekookt ei?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>
                <a:latin typeface="+mn-lt"/>
              </a:rPr>
              <a:t>Wie laat je liever uit, de kat of de hond?</a:t>
            </a:r>
          </a:p>
        </p:txBody>
      </p:sp>
      <p:pic>
        <p:nvPicPr>
          <p:cNvPr id="6146" name="Picture 2" descr="Related image">
            <a:extLst>
              <a:ext uri="{FF2B5EF4-FFF2-40B4-BE49-F238E27FC236}">
                <a16:creationId xmlns:a16="http://schemas.microsoft.com/office/drawing/2014/main" id="{74C68184-B36C-4F57-9E89-B6ECE722F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301" y="184666"/>
            <a:ext cx="2905246" cy="259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Image result for doorvragen">
            <a:extLst>
              <a:ext uri="{FF2B5EF4-FFF2-40B4-BE49-F238E27FC236}">
                <a16:creationId xmlns:a16="http://schemas.microsoft.com/office/drawing/2014/main" id="{4E5E8625-8118-4220-B95F-19B79832F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993" y="3801600"/>
            <a:ext cx="2797638" cy="27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Rectangle 2">
            <a:extLst>
              <a:ext uri="{FF2B5EF4-FFF2-40B4-BE49-F238E27FC236}">
                <a16:creationId xmlns:a16="http://schemas.microsoft.com/office/drawing/2014/main" id="{A117D4FB-3E3A-4BE4-AA11-5AC888A45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3412"/>
          </a:xfrm>
        </p:spPr>
        <p:txBody>
          <a:bodyPr/>
          <a:lstStyle/>
          <a:p>
            <a:r>
              <a:rPr lang="nl-NL" altLang="nl-NL" sz="40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Interviewtechnieken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3D16AF5A-04E7-4E4A-BC3F-D302AE512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26628" name="Rectangle 4">
            <a:extLst>
              <a:ext uri="{FF2B5EF4-FFF2-40B4-BE49-F238E27FC236}">
                <a16:creationId xmlns:a16="http://schemas.microsoft.com/office/drawing/2014/main" id="{957C4135-D70E-431C-BC82-011AFAC5A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26629" name="Rectangle 5">
            <a:extLst>
              <a:ext uri="{FF2B5EF4-FFF2-40B4-BE49-F238E27FC236}">
                <a16:creationId xmlns:a16="http://schemas.microsoft.com/office/drawing/2014/main" id="{3539B366-4605-4336-8635-8AD732495C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2443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id="{AEE414D7-01D3-4AFE-A7D0-C276275DD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931863"/>
            <a:ext cx="8208962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b="1" dirty="0">
                <a:latin typeface="+mn-lt"/>
              </a:rPr>
              <a:t>Reflectieve vraag: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Hoe kijk jij terug naar deze wedstrijd?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Wat is jouw aandeel hierin?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Hoe ga je deze ervaring in de toekomst gebruiken?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Wat denk je dat er van je verwacht wordt?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b="1" dirty="0">
                <a:latin typeface="+mn-lt"/>
              </a:rPr>
              <a:t>Doorvraag</a:t>
            </a:r>
            <a:r>
              <a:rPr lang="nl-NL" altLang="nl-NL" sz="2800" dirty="0">
                <a:latin typeface="+mn-lt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Wat bedoel je daar mee?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Kun je een voorbeeld geven?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Wat zouden daar de gevolgen van kunnen zijn </a:t>
            </a:r>
          </a:p>
        </p:txBody>
      </p:sp>
      <p:pic>
        <p:nvPicPr>
          <p:cNvPr id="5124" name="Picture 4" descr="Image result for wat vind jij">
            <a:extLst>
              <a:ext uri="{FF2B5EF4-FFF2-40B4-BE49-F238E27FC236}">
                <a16:creationId xmlns:a16="http://schemas.microsoft.com/office/drawing/2014/main" id="{F5208B55-FEBE-40A3-808D-55B8DE907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971" y="395830"/>
            <a:ext cx="22479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70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0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0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0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70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70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D2D53D46-72DD-4943-96E3-A8F8D27EE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900"/>
          </a:xfrm>
        </p:spPr>
        <p:txBody>
          <a:bodyPr/>
          <a:lstStyle/>
          <a:p>
            <a:r>
              <a:rPr lang="nl-NL" altLang="nl-NL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Interviewtechnieken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CF9DAD88-B54F-4E00-B1A3-8706CD29A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8DB90B9F-855B-4833-B28A-38D5E1B0E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334ABDA5-2395-4782-8E81-3B68B93D0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2443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89095" name="Rectangle 7">
            <a:extLst>
              <a:ext uri="{FF2B5EF4-FFF2-40B4-BE49-F238E27FC236}">
                <a16:creationId xmlns:a16="http://schemas.microsoft.com/office/drawing/2014/main" id="{947F95F2-6439-42F5-818A-532383ABB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0635" y="2328422"/>
            <a:ext cx="8064500" cy="30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b="1" dirty="0">
                <a:latin typeface="+mn-lt"/>
              </a:rPr>
              <a:t>Suggestieve vraag: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Je bent toch wel met me eens dat we vanavond gaan zwemmen?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Je dacht zeker dat ik je zou vergeten? 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nl-NL" altLang="nl-NL" sz="2800" dirty="0">
                <a:latin typeface="+mn-lt"/>
              </a:rPr>
              <a:t>Vind je ook niet dat je gefaald hebt? 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800" dirty="0">
              <a:latin typeface="+mn-lt"/>
            </a:endParaRPr>
          </a:p>
        </p:txBody>
      </p:sp>
      <p:pic>
        <p:nvPicPr>
          <p:cNvPr id="4098" name="Picture 2" descr="Image result for vind je ook niet dat? onderwijs loesje">
            <a:extLst>
              <a:ext uri="{FF2B5EF4-FFF2-40B4-BE49-F238E27FC236}">
                <a16:creationId xmlns:a16="http://schemas.microsoft.com/office/drawing/2014/main" id="{F0D609CE-A4F4-4C42-BA24-DC55115A3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86857"/>
            <a:ext cx="1877028" cy="26552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BCBF0027-60FA-4E8D-B142-51AED5801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900"/>
          </a:xfrm>
        </p:spPr>
        <p:txBody>
          <a:bodyPr/>
          <a:lstStyle/>
          <a:p>
            <a:r>
              <a:rPr lang="nl-NL" altLang="nl-NL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Interview je docent</a:t>
            </a:r>
          </a:p>
        </p:txBody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E387F54A-940C-4C00-8632-B75CC4B7A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19288" y="1412875"/>
            <a:ext cx="8229600" cy="4706938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Arial" panose="020B0604020202020204" pitchFamily="34" charset="0"/>
              <a:buAutoNum type="arabicPeriod"/>
            </a:pPr>
            <a:endParaRPr lang="nl-NL" altLang="nl-NL" dirty="0"/>
          </a:p>
        </p:txBody>
      </p:sp>
      <p:pic>
        <p:nvPicPr>
          <p:cNvPr id="3074" name="Picture 2" descr="Image result for interview cartoon">
            <a:extLst>
              <a:ext uri="{FF2B5EF4-FFF2-40B4-BE49-F238E27FC236}">
                <a16:creationId xmlns:a16="http://schemas.microsoft.com/office/drawing/2014/main" id="{60EE8C2B-FE4C-4264-AE9F-BFD44E290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027" y="2210594"/>
            <a:ext cx="5566037" cy="2945927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4BC3C6-2DA8-4DA7-A5CD-DD208F625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Feedback geven en ontvangen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94522B9-8F25-4AFB-A7B1-399FFD8CD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  </a:t>
            </a:r>
          </a:p>
        </p:txBody>
      </p:sp>
      <p:pic>
        <p:nvPicPr>
          <p:cNvPr id="1028" name="Picture 4" descr="Related image">
            <a:extLst>
              <a:ext uri="{FF2B5EF4-FFF2-40B4-BE49-F238E27FC236}">
                <a16:creationId xmlns:a16="http://schemas.microsoft.com/office/drawing/2014/main" id="{F6D5FB17-EBA1-4B0D-851C-1E3BA1DB4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14" y="1728000"/>
            <a:ext cx="8712172" cy="5052099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688508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DDCD3C644D6442A29F6FF951787BFC" ma:contentTypeVersion="8" ma:contentTypeDescription="Een nieuw document maken." ma:contentTypeScope="" ma:versionID="f1160d2da9ca8b360692d041e90e96a0">
  <xsd:schema xmlns:xsd="http://www.w3.org/2001/XMLSchema" xmlns:xs="http://www.w3.org/2001/XMLSchema" xmlns:p="http://schemas.microsoft.com/office/2006/metadata/properties" xmlns:ns3="bb9c361e-e1ad-4e30-b5ce-32b55233e13c" targetNamespace="http://schemas.microsoft.com/office/2006/metadata/properties" ma:root="true" ma:fieldsID="b0094337a61e0773d70e3db98982916f" ns3:_="">
    <xsd:import namespace="bb9c361e-e1ad-4e30-b5ce-32b55233e1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c361e-e1ad-4e30-b5ce-32b55233e1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63E681-E9A6-4752-992D-1E38C3D6CB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125B70-3DCA-4C59-93A6-B3BFE0E9E87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bb9c361e-e1ad-4e30-b5ce-32b55233e13c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047C2F1-6891-4B33-8702-902DF395F1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9c361e-e1ad-4e30-b5ce-32b55233e1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289</Words>
  <Application>Microsoft Office PowerPoint</Application>
  <PresentationFormat>Breedbeeld</PresentationFormat>
  <Paragraphs>72</Paragraphs>
  <Slides>10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1_Kantoorthema</vt:lpstr>
      <vt:lpstr>PowerPoint-presentatie</vt:lpstr>
      <vt:lpstr>Leerdoelen vandaag</vt:lpstr>
      <vt:lpstr>In gesprek met elkaar Interviewtechnieken</vt:lpstr>
      <vt:lpstr>Interviewtechnieken</vt:lpstr>
      <vt:lpstr>Interviewtechnieken</vt:lpstr>
      <vt:lpstr>Interviewtechnieken</vt:lpstr>
      <vt:lpstr>Interviewtechnieken</vt:lpstr>
      <vt:lpstr>Interview je docent</vt:lpstr>
      <vt:lpstr>Feedback geven en ontvangen</vt:lpstr>
      <vt:lpstr>Terugblik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Jacobien Dijkstra</dc:creator>
  <cp:lastModifiedBy>Nikki Pots</cp:lastModifiedBy>
  <cp:revision>73</cp:revision>
  <dcterms:created xsi:type="dcterms:W3CDTF">2019-01-07T15:09:09Z</dcterms:created>
  <dcterms:modified xsi:type="dcterms:W3CDTF">2021-04-15T09:51:58Z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0x010100C4DDCD3C644D6442A29F6FF951787BFC</vt:lpwstr>
  </property>
</Properties>
</file>