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4" r:id="rId19"/>
    <p:sldId id="275" r:id="rId20"/>
    <p:sldId id="276" r:id="rId21"/>
    <p:sldId id="277" r:id="rId22"/>
    <p:sldId id="278" r:id="rId23"/>
    <p:sldId id="279" r:id="rId24"/>
    <p:sldId id="273" r:id="rId25"/>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416" y="6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 Id="rId30"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Esther Scheltens - Flink" userId="10033FFF94027716@LIVE.COM" providerId="AD" clId="Web-{F6377076-5880-4826-A545-F1D757A02B56}"/>
    <pc:docChg chg="modSld">
      <pc:chgData name="Esther Scheltens - Flink" userId="10033FFF94027716@LIVE.COM" providerId="AD" clId="Web-{F6377076-5880-4826-A545-F1D757A02B56}" dt="2018-03-13T08:15:54.053" v="2"/>
      <pc:docMkLst>
        <pc:docMk/>
      </pc:docMkLst>
      <pc:sldChg chg="modSp">
        <pc:chgData name="Esther Scheltens - Flink" userId="10033FFF94027716@LIVE.COM" providerId="AD" clId="Web-{F6377076-5880-4826-A545-F1D757A02B56}" dt="2018-03-13T08:15:50.381" v="0"/>
        <pc:sldMkLst>
          <pc:docMk/>
          <pc:sldMk cId="0" sldId="266"/>
        </pc:sldMkLst>
        <pc:spChg chg="mod">
          <ac:chgData name="Esther Scheltens - Flink" userId="10033FFF94027716@LIVE.COM" providerId="AD" clId="Web-{F6377076-5880-4826-A545-F1D757A02B56}" dt="2018-03-13T08:15:50.381" v="0"/>
          <ac:spMkLst>
            <pc:docMk/>
            <pc:sldMk cId="0" sldId="266"/>
            <ac:spMk id="3" creationId="{00000000-0000-0000-0000-000000000000}"/>
          </ac:spMkLst>
        </pc:spChg>
      </pc:sldChg>
    </pc:docChg>
  </pc:docChgLst>
</pc:chgInfo>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a:t>Klik om het opmaakprofiel te bewerken</a:t>
            </a:r>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 om het opmaakprofiel van de modelondertitel te bewerken</a:t>
            </a:r>
          </a:p>
        </p:txBody>
      </p:sp>
      <p:sp>
        <p:nvSpPr>
          <p:cNvPr id="4" name="Tijdelijke aanduiding voor datum 3"/>
          <p:cNvSpPr>
            <a:spLocks noGrp="1"/>
          </p:cNvSpPr>
          <p:nvPr>
            <p:ph type="dt" sz="half" idx="10"/>
          </p:nvPr>
        </p:nvSpPr>
        <p:spPr/>
        <p:txBody>
          <a:bodyPr/>
          <a:lstStyle/>
          <a:p>
            <a:fld id="{8638F0FA-503B-447F-A02E-6BF1D880434F}" type="datetimeFigureOut">
              <a:rPr lang="nl-NL" smtClean="0"/>
              <a:pPr/>
              <a:t>13-3-2018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het opmaakprofiel te bewerken</a:t>
            </a:r>
          </a:p>
        </p:txBody>
      </p:sp>
      <p:sp>
        <p:nvSpPr>
          <p:cNvPr id="3" name="Tijdelijke aanduiding voor verticale tekst 2"/>
          <p:cNvSpPr>
            <a:spLocks noGrp="1"/>
          </p:cNvSpPr>
          <p:nvPr>
            <p:ph type="body" orient="vert" idx="1"/>
          </p:nvPr>
        </p:nvSpPr>
        <p:spPr/>
        <p:txBody>
          <a:bodyPr vert="eaVert"/>
          <a:lstStyle/>
          <a:p>
            <a:pPr lvl="0"/>
            <a:r>
              <a:rPr lang="nl-NL"/>
              <a:t>Klik om de opmaakprofielen van de modeltekst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8638F0FA-503B-447F-A02E-6BF1D880434F}" type="datetimeFigureOut">
              <a:rPr lang="nl-NL" smtClean="0"/>
              <a:pPr/>
              <a:t>13-3-2018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a:t>Klik om het opmaakprofiel te bewerken</a:t>
            </a:r>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a:t>Klik om de opmaakprofielen van de modeltekst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8638F0FA-503B-447F-A02E-6BF1D880434F}" type="datetimeFigureOut">
              <a:rPr lang="nl-NL" smtClean="0"/>
              <a:pPr/>
              <a:t>13-3-2018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het opmaakprofiel te bewerken</a:t>
            </a:r>
          </a:p>
        </p:txBody>
      </p:sp>
      <p:sp>
        <p:nvSpPr>
          <p:cNvPr id="3" name="Tijdelijke aanduiding voor inhoud 2"/>
          <p:cNvSpPr>
            <a:spLocks noGrp="1"/>
          </p:cNvSpPr>
          <p:nvPr>
            <p:ph idx="1"/>
          </p:nvPr>
        </p:nvSpPr>
        <p:spPr/>
        <p:txBody>
          <a:bodyPr/>
          <a:lstStyle/>
          <a:p>
            <a:pPr lvl="0"/>
            <a:r>
              <a:rPr lang="nl-NL"/>
              <a:t>Klik om de opmaakprofielen van de modeltekst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8638F0FA-503B-447F-A02E-6BF1D880434F}" type="datetimeFigureOut">
              <a:rPr lang="nl-NL" smtClean="0"/>
              <a:pPr/>
              <a:t>13-3-2018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a:t>Klik om het opmaakprofiel te bewerken</a:t>
            </a:r>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 om de opmaakprofielen van de modeltekst te bewerken</a:t>
            </a:r>
          </a:p>
        </p:txBody>
      </p:sp>
      <p:sp>
        <p:nvSpPr>
          <p:cNvPr id="4" name="Tijdelijke aanduiding voor datum 3"/>
          <p:cNvSpPr>
            <a:spLocks noGrp="1"/>
          </p:cNvSpPr>
          <p:nvPr>
            <p:ph type="dt" sz="half" idx="10"/>
          </p:nvPr>
        </p:nvSpPr>
        <p:spPr/>
        <p:txBody>
          <a:bodyPr/>
          <a:lstStyle/>
          <a:p>
            <a:fld id="{8638F0FA-503B-447F-A02E-6BF1D880434F}" type="datetimeFigureOut">
              <a:rPr lang="nl-NL" smtClean="0"/>
              <a:pPr/>
              <a:t>13-3-2018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het opmaakprofiel te bewerken</a:t>
            </a:r>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a:t>Klik om de opmaakprofielen van de modeltekst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a:t>Klik om de opmaakprofielen van de modeltekst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8638F0FA-503B-447F-A02E-6BF1D880434F}" type="datetimeFigureOut">
              <a:rPr lang="nl-NL" smtClean="0"/>
              <a:pPr/>
              <a:t>13-3-2018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a:t>Klik om het opmaakprofiel te bewerken</a:t>
            </a:r>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 om de opmaakprofielen van de modeltekst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a:t>Klik om de opmaakprofielen van de modeltekst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 om de opmaakprofielen van de modeltekst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a:t>Klik om de opmaakprofielen van de modeltekst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8638F0FA-503B-447F-A02E-6BF1D880434F}" type="datetimeFigureOut">
              <a:rPr lang="nl-NL" smtClean="0"/>
              <a:pPr/>
              <a:t>13-3-2018</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het opmaakprofiel te bewerken</a:t>
            </a:r>
          </a:p>
        </p:txBody>
      </p:sp>
      <p:sp>
        <p:nvSpPr>
          <p:cNvPr id="3" name="Tijdelijke aanduiding voor datum 2"/>
          <p:cNvSpPr>
            <a:spLocks noGrp="1"/>
          </p:cNvSpPr>
          <p:nvPr>
            <p:ph type="dt" sz="half" idx="10"/>
          </p:nvPr>
        </p:nvSpPr>
        <p:spPr/>
        <p:txBody>
          <a:bodyPr/>
          <a:lstStyle/>
          <a:p>
            <a:fld id="{8638F0FA-503B-447F-A02E-6BF1D880434F}" type="datetimeFigureOut">
              <a:rPr lang="nl-NL" smtClean="0"/>
              <a:pPr/>
              <a:t>13-3-2018</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8638F0FA-503B-447F-A02E-6BF1D880434F}" type="datetimeFigureOut">
              <a:rPr lang="nl-NL" smtClean="0"/>
              <a:pPr/>
              <a:t>13-3-2018</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a:t>Klik om het opmaakprofiel te bewerken</a:t>
            </a:r>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 om de opmaakprofielen van de modeltekst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 om de opmaakprofielen van de modeltekst te bewerken</a:t>
            </a:r>
          </a:p>
        </p:txBody>
      </p:sp>
      <p:sp>
        <p:nvSpPr>
          <p:cNvPr id="5" name="Tijdelijke aanduiding voor datum 4"/>
          <p:cNvSpPr>
            <a:spLocks noGrp="1"/>
          </p:cNvSpPr>
          <p:nvPr>
            <p:ph type="dt" sz="half" idx="10"/>
          </p:nvPr>
        </p:nvSpPr>
        <p:spPr/>
        <p:txBody>
          <a:bodyPr/>
          <a:lstStyle/>
          <a:p>
            <a:fld id="{8638F0FA-503B-447F-A02E-6BF1D880434F}" type="datetimeFigureOut">
              <a:rPr lang="nl-NL" smtClean="0"/>
              <a:pPr/>
              <a:t>13-3-2018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a:t>Klik om het opmaakprofiel te bewerken</a:t>
            </a:r>
          </a:p>
        </p:txBody>
      </p:sp>
      <p:sp>
        <p:nvSpPr>
          <p:cNvPr id="3" name="Tijdelijke aanduiding voor afbeelding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 om de opmaakprofielen van de modeltekst te bewerken</a:t>
            </a:r>
          </a:p>
        </p:txBody>
      </p:sp>
      <p:sp>
        <p:nvSpPr>
          <p:cNvPr id="5" name="Tijdelijke aanduiding voor datum 4"/>
          <p:cNvSpPr>
            <a:spLocks noGrp="1"/>
          </p:cNvSpPr>
          <p:nvPr>
            <p:ph type="dt" sz="half" idx="10"/>
          </p:nvPr>
        </p:nvSpPr>
        <p:spPr/>
        <p:txBody>
          <a:bodyPr/>
          <a:lstStyle/>
          <a:p>
            <a:fld id="{8638F0FA-503B-447F-A02E-6BF1D880434F}" type="datetimeFigureOut">
              <a:rPr lang="nl-NL" smtClean="0"/>
              <a:pPr/>
              <a:t>13-3-2018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3EE7185-A582-4542-8FF0-969B3F80C0A5}" type="slidenum">
              <a:rPr lang="nl-NL" smtClean="0"/>
              <a:pPr/>
              <a:t>‹nr.›</a:t>
            </a:fld>
            <a:endParaRPr lang="nl-N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rgbClr val="FFF200">
                <a:alpha val="69000"/>
              </a:srgbClr>
            </a:gs>
            <a:gs pos="45000">
              <a:srgbClr val="FF7A00"/>
            </a:gs>
            <a:gs pos="70000">
              <a:srgbClr val="FF0300"/>
            </a:gs>
            <a:gs pos="100000">
              <a:srgbClr val="4D0808"/>
            </a:gs>
          </a:gsLst>
          <a:path path="circle">
            <a:fillToRect t="100000" r="100000"/>
          </a:path>
          <a:tileRect l="-100000" b="-100000"/>
        </a:grad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a:t>Klik om het opmaakprofiel te bewerken</a:t>
            </a:r>
          </a:p>
        </p:txBody>
      </p:sp>
      <p:sp>
        <p:nvSpPr>
          <p:cNvPr id="3" name="Tijdelijke aanduiding voor tekst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a:t>Klik om de opmaakprofielen van de modeltekst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638F0FA-503B-447F-A02E-6BF1D880434F}" type="datetimeFigureOut">
              <a:rPr lang="nl-NL" smtClean="0"/>
              <a:pPr/>
              <a:t>13-3-2018</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3EE7185-A582-4542-8FF0-969B3F80C0A5}" type="slidenum">
              <a:rPr lang="nl-NL" smtClean="0"/>
              <a:pPr/>
              <a:t>‹nr.›</a:t>
            </a:fld>
            <a:endParaRPr lang="nl-NL"/>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611560" y="1196752"/>
            <a:ext cx="7772400" cy="1470025"/>
          </a:xfrm>
        </p:spPr>
        <p:txBody>
          <a:bodyPr/>
          <a:lstStyle/>
          <a:p>
            <a:r>
              <a:rPr lang="nl-NL" dirty="0"/>
              <a:t>Studiehulp 3.10</a:t>
            </a:r>
          </a:p>
        </p:txBody>
      </p:sp>
      <p:sp>
        <p:nvSpPr>
          <p:cNvPr id="3" name="Ondertitel 2"/>
          <p:cNvSpPr>
            <a:spLocks noGrp="1"/>
          </p:cNvSpPr>
          <p:nvPr>
            <p:ph type="subTitle" idx="1"/>
          </p:nvPr>
        </p:nvSpPr>
        <p:spPr/>
        <p:txBody>
          <a:bodyPr/>
          <a:lstStyle/>
          <a:p>
            <a:r>
              <a:rPr lang="nl-NL" dirty="0"/>
              <a:t>Medicijnen</a:t>
            </a:r>
          </a:p>
          <a:p>
            <a:endParaRPr lang="nl-NL" dirty="0"/>
          </a:p>
          <a:p>
            <a:endParaRPr lang="nl-NL" sz="1000" dirty="0"/>
          </a:p>
          <a:p>
            <a:endParaRPr lang="nl-NL" sz="1000" dirty="0"/>
          </a:p>
          <a:p>
            <a:r>
              <a:rPr lang="nl-NL" sz="1000" dirty="0"/>
              <a:t>E. Flink 2013</a:t>
            </a:r>
          </a:p>
        </p:txBody>
      </p:sp>
      <p:pic>
        <p:nvPicPr>
          <p:cNvPr id="4" name="Afbeelding 3" descr="medicijnen 3.jpg"/>
          <p:cNvPicPr>
            <a:picLocks noChangeAspect="1"/>
          </p:cNvPicPr>
          <p:nvPr/>
        </p:nvPicPr>
        <p:blipFill>
          <a:blip r:embed="rId2" cstate="print"/>
          <a:stretch>
            <a:fillRect/>
          </a:stretch>
        </p:blipFill>
        <p:spPr>
          <a:xfrm>
            <a:off x="323528" y="3587620"/>
            <a:ext cx="2664296" cy="2679434"/>
          </a:xfrm>
          <a:prstGeom prst="rect">
            <a:avLst/>
          </a:prstGeom>
        </p:spPr>
      </p:pic>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9. Dragees worden onder andere gegeven om de slechte smaak van het medicijn te camoufleren. </a:t>
            </a:r>
          </a:p>
          <a:p>
            <a:pPr>
              <a:buNone/>
            </a:pPr>
            <a:endParaRPr lang="nl-NL" b="1" dirty="0"/>
          </a:p>
          <a:p>
            <a:pPr>
              <a:buNone/>
            </a:pPr>
            <a:endParaRPr lang="nl-NL" b="1" dirty="0"/>
          </a:p>
          <a:p>
            <a:pPr>
              <a:buNone/>
            </a:pPr>
            <a:endParaRPr lang="nl-NL" b="1" dirty="0"/>
          </a:p>
          <a:p>
            <a:pPr>
              <a:buNone/>
            </a:pPr>
            <a:r>
              <a:rPr lang="nl-NL" b="1" dirty="0"/>
              <a:t>Juist.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 calcmode="lin" valueType="num">
                                      <p:cBhvr additive="base">
                                        <p:cTn id="7"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vert="horz" lIns="91440" tIns="45720" rIns="91440" bIns="45720" rtlCol="0" anchor="t">
            <a:normAutofit/>
          </a:bodyPr>
          <a:lstStyle/>
          <a:p>
            <a:pPr>
              <a:buNone/>
            </a:pPr>
            <a:r>
              <a:rPr lang="nl-NL" b="1" dirty="0"/>
              <a:t>10. Een reden om een zetpil voor te schrijven is om de maagwand niet aan te tasten.</a:t>
            </a:r>
          </a:p>
          <a:p>
            <a:pPr>
              <a:buNone/>
            </a:pPr>
            <a:endParaRPr lang="nl-NL" b="1" dirty="0"/>
          </a:p>
          <a:p>
            <a:pPr>
              <a:buNone/>
            </a:pPr>
            <a:endParaRPr lang="nl-NL" b="1" dirty="0"/>
          </a:p>
          <a:p>
            <a:pPr>
              <a:buNone/>
            </a:pPr>
            <a:endParaRPr lang="nl-NL" b="1" dirty="0"/>
          </a:p>
          <a:p>
            <a:pPr>
              <a:buNone/>
            </a:pPr>
            <a:r>
              <a:rPr lang="nl-NL" b="1" dirty="0"/>
              <a:t>Juist.</a:t>
            </a:r>
          </a:p>
          <a:p>
            <a:pPr>
              <a:buNone/>
            </a:pPr>
            <a:endParaRPr lang="nl-NL"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Effect transition="in" filter="strips(downLeft)">
                                      <p:cBhvr>
                                        <p:cTn id="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a:xfrm>
            <a:off x="539552" y="1628800"/>
            <a:ext cx="8229600" cy="4525963"/>
          </a:xfrm>
        </p:spPr>
        <p:txBody>
          <a:bodyPr>
            <a:normAutofit fontScale="92500" lnSpcReduction="20000"/>
          </a:bodyPr>
          <a:lstStyle/>
          <a:p>
            <a:pPr>
              <a:buNone/>
            </a:pPr>
            <a:r>
              <a:rPr lang="nl-NL" b="1" dirty="0"/>
              <a:t>11. Een crème moet op de huid worden aangebracht en trekt er dan vanzelf in.</a:t>
            </a:r>
          </a:p>
          <a:p>
            <a:pPr>
              <a:buNone/>
            </a:pPr>
            <a:endParaRPr lang="nl-NL" b="1" dirty="0"/>
          </a:p>
          <a:p>
            <a:pPr>
              <a:buNone/>
            </a:pPr>
            <a:r>
              <a:rPr lang="nl-NL" b="1" dirty="0"/>
              <a:t>Onjuist.</a:t>
            </a:r>
          </a:p>
          <a:p>
            <a:pPr>
              <a:buNone/>
            </a:pPr>
            <a:endParaRPr lang="nl-NL" b="1" dirty="0"/>
          </a:p>
          <a:p>
            <a:pPr>
              <a:buNone/>
            </a:pPr>
            <a:r>
              <a:rPr lang="nl-NL" b="1" dirty="0"/>
              <a:t>Crème bevat water en vet met hierin opgeloste poeder, die kan je wel in de huid wrijven.</a:t>
            </a:r>
          </a:p>
          <a:p>
            <a:pPr>
              <a:buNone/>
            </a:pPr>
            <a:r>
              <a:rPr lang="nl-NL" b="1" dirty="0"/>
              <a:t>Zalf bestaat uit vet met hierin opgeloste poeder, deze kan je niet in de huid wrijven. Het </a:t>
            </a:r>
            <a:r>
              <a:rPr lang="nl-NL" b="1" dirty="0" err="1"/>
              <a:t>ingezalfde</a:t>
            </a:r>
            <a:r>
              <a:rPr lang="nl-NL" b="1" dirty="0"/>
              <a:t> lichaamsdeel moet je verbinden.</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strips(downLeft)">
                                      <p:cBhvr>
                                        <p:cTn id="7" dur="500"/>
                                        <p:tgtEl>
                                          <p:spTgt spid="3">
                                            <p:txEl>
                                              <p:pRg st="2" end="2"/>
                                            </p:txEl>
                                          </p:spTgt>
                                        </p:tgtEl>
                                      </p:cBhvr>
                                    </p:animEffect>
                                  </p:childTnLst>
                                </p:cTn>
                              </p:par>
                              <p:par>
                                <p:cTn id="8" presetID="18" presetClass="entr" presetSubtype="12" fill="hold" nodeType="withEffect">
                                  <p:stCondLst>
                                    <p:cond delay="0"/>
                                  </p:stCondLst>
                                  <p:childTnLst>
                                    <p:set>
                                      <p:cBhvr>
                                        <p:cTn id="9" dur="1" fill="hold">
                                          <p:stCondLst>
                                            <p:cond delay="0"/>
                                          </p:stCondLst>
                                        </p:cTn>
                                        <p:tgtEl>
                                          <p:spTgt spid="3">
                                            <p:txEl>
                                              <p:pRg st="4" end="4"/>
                                            </p:txEl>
                                          </p:spTgt>
                                        </p:tgtEl>
                                        <p:attrNameLst>
                                          <p:attrName>style.visibility</p:attrName>
                                        </p:attrNameLst>
                                      </p:cBhvr>
                                      <p:to>
                                        <p:strVal val="visible"/>
                                      </p:to>
                                    </p:set>
                                    <p:animEffect transition="in" filter="strips(downLeft)">
                                      <p:cBhvr>
                                        <p:cTn id="10" dur="500"/>
                                        <p:tgtEl>
                                          <p:spTgt spid="3">
                                            <p:txEl>
                                              <p:pRg st="4" end="4"/>
                                            </p:txEl>
                                          </p:spTgt>
                                        </p:tgtEl>
                                      </p:cBhvr>
                                    </p:animEffect>
                                  </p:childTnLst>
                                </p:cTn>
                              </p:par>
                              <p:par>
                                <p:cTn id="11" presetID="18" presetClass="entr" presetSubtype="12" fill="hold" nodeType="withEffect">
                                  <p:stCondLst>
                                    <p:cond delay="0"/>
                                  </p:stCondLst>
                                  <p:childTnLst>
                                    <p:set>
                                      <p:cBhvr>
                                        <p:cTn id="12" dur="1" fill="hold">
                                          <p:stCondLst>
                                            <p:cond delay="0"/>
                                          </p:stCondLst>
                                        </p:cTn>
                                        <p:tgtEl>
                                          <p:spTgt spid="3">
                                            <p:txEl>
                                              <p:pRg st="5" end="5"/>
                                            </p:txEl>
                                          </p:spTgt>
                                        </p:tgtEl>
                                        <p:attrNameLst>
                                          <p:attrName>style.visibility</p:attrName>
                                        </p:attrNameLst>
                                      </p:cBhvr>
                                      <p:to>
                                        <p:strVal val="visible"/>
                                      </p:to>
                                    </p:set>
                                    <p:animEffect transition="in" filter="strips(downLeft)">
                                      <p:cBhvr>
                                        <p:cTn id="13"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12. Neusdruppels worden ook voorgeschreven bij oorpijn.</a:t>
            </a:r>
          </a:p>
          <a:p>
            <a:pPr>
              <a:buNone/>
            </a:pPr>
            <a:endParaRPr lang="nl-NL" b="1" dirty="0"/>
          </a:p>
          <a:p>
            <a:pPr>
              <a:buNone/>
            </a:pPr>
            <a:endParaRPr lang="nl-NL" b="1" dirty="0"/>
          </a:p>
          <a:p>
            <a:pPr>
              <a:buNone/>
            </a:pPr>
            <a:r>
              <a:rPr lang="nl-NL" b="1" dirty="0"/>
              <a:t>Juist.</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 calcmode="lin" valueType="num">
                                      <p:cBhvr additive="base">
                                        <p:cTn id="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13. Een strooipoeder is een voorbeeld van een lokale toedieningsvorm.</a:t>
            </a:r>
          </a:p>
          <a:p>
            <a:pPr>
              <a:buNone/>
            </a:pPr>
            <a:endParaRPr lang="nl-NL" b="1" dirty="0"/>
          </a:p>
          <a:p>
            <a:pPr>
              <a:buNone/>
            </a:pPr>
            <a:endParaRPr lang="nl-NL" b="1" dirty="0"/>
          </a:p>
          <a:p>
            <a:pPr>
              <a:buNone/>
            </a:pPr>
            <a:endParaRPr lang="nl-NL" b="1" dirty="0"/>
          </a:p>
          <a:p>
            <a:pPr>
              <a:buNone/>
            </a:pPr>
            <a:r>
              <a:rPr lang="nl-NL" b="1" dirty="0"/>
              <a:t>Juist.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 calcmode="lin" valueType="num">
                                      <p:cBhvr additive="base">
                                        <p:cTn id="7"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14. Cumulatie is een ophoping van afvalstoffen in de lever.</a:t>
            </a:r>
          </a:p>
          <a:p>
            <a:pPr>
              <a:buNone/>
            </a:pPr>
            <a:endParaRPr lang="nl-NL" b="1" dirty="0"/>
          </a:p>
          <a:p>
            <a:pPr>
              <a:buNone/>
            </a:pPr>
            <a:endParaRPr lang="nl-NL" b="1" dirty="0"/>
          </a:p>
          <a:p>
            <a:pPr>
              <a:buNone/>
            </a:pPr>
            <a:r>
              <a:rPr lang="nl-NL" b="1" dirty="0"/>
              <a:t>Onjuist.</a:t>
            </a:r>
          </a:p>
          <a:p>
            <a:pPr>
              <a:buNone/>
            </a:pPr>
            <a:r>
              <a:rPr lang="nl-NL" b="1" dirty="0"/>
              <a:t>Ophoping van medicijnen in het lichaam.</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Effect transition="in" filter="strips(downLeft)">
                                      <p:cBhvr>
                                        <p:cTn id="7" dur="500"/>
                                        <p:tgtEl>
                                          <p:spTgt spid="3">
                                            <p:txEl>
                                              <p:pRg st="3" end="3"/>
                                            </p:txEl>
                                          </p:spTgt>
                                        </p:tgtEl>
                                      </p:cBhvr>
                                    </p:animEffect>
                                  </p:childTnLst>
                                </p:cTn>
                              </p:par>
                              <p:par>
                                <p:cTn id="8" presetID="18" presetClass="entr" presetSubtype="12" fill="hold" nodeType="withEffect">
                                  <p:stCondLst>
                                    <p:cond delay="0"/>
                                  </p:stCondLst>
                                  <p:childTnLst>
                                    <p:set>
                                      <p:cBhvr>
                                        <p:cTn id="9" dur="1" fill="hold">
                                          <p:stCondLst>
                                            <p:cond delay="0"/>
                                          </p:stCondLst>
                                        </p:cTn>
                                        <p:tgtEl>
                                          <p:spTgt spid="3">
                                            <p:txEl>
                                              <p:pRg st="4" end="4"/>
                                            </p:txEl>
                                          </p:spTgt>
                                        </p:tgtEl>
                                        <p:attrNameLst>
                                          <p:attrName>style.visibility</p:attrName>
                                        </p:attrNameLst>
                                      </p:cBhvr>
                                      <p:to>
                                        <p:strVal val="visible"/>
                                      </p:to>
                                    </p:set>
                                    <p:animEffect transition="in" filter="strips(downLeft)">
                                      <p:cBhvr>
                                        <p:cTn id="10"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15. De betekenis van resistent is overgevoeligheid voor het medicijn.</a:t>
            </a:r>
          </a:p>
          <a:p>
            <a:pPr>
              <a:buNone/>
            </a:pPr>
            <a:endParaRPr lang="nl-NL" b="1" dirty="0"/>
          </a:p>
          <a:p>
            <a:pPr>
              <a:buNone/>
            </a:pPr>
            <a:endParaRPr lang="nl-NL" b="1" dirty="0"/>
          </a:p>
          <a:p>
            <a:pPr>
              <a:buNone/>
            </a:pPr>
            <a:r>
              <a:rPr lang="nl-NL" b="1" dirty="0"/>
              <a:t>Onjuist. </a:t>
            </a:r>
          </a:p>
          <a:p>
            <a:pPr>
              <a:buNone/>
            </a:pPr>
            <a:r>
              <a:rPr lang="nl-NL" b="1" dirty="0"/>
              <a:t>Bij resistentie is er een weerstand opgebouwd tegen het medicijn en daardoor onwerkzaam is.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Effect transition="in" filter="strips(downLeft)">
                                      <p:cBhvr>
                                        <p:cTn id="7" dur="500"/>
                                        <p:tgtEl>
                                          <p:spTgt spid="3">
                                            <p:txEl>
                                              <p:pRg st="3" end="3"/>
                                            </p:txEl>
                                          </p:spTgt>
                                        </p:tgtEl>
                                      </p:cBhvr>
                                    </p:animEffect>
                                  </p:childTnLst>
                                </p:cTn>
                              </p:par>
                              <p:par>
                                <p:cTn id="8" presetID="18" presetClass="entr" presetSubtype="12" fill="hold" nodeType="withEffect">
                                  <p:stCondLst>
                                    <p:cond delay="0"/>
                                  </p:stCondLst>
                                  <p:childTnLst>
                                    <p:set>
                                      <p:cBhvr>
                                        <p:cTn id="9" dur="1" fill="hold">
                                          <p:stCondLst>
                                            <p:cond delay="0"/>
                                          </p:stCondLst>
                                        </p:cTn>
                                        <p:tgtEl>
                                          <p:spTgt spid="3">
                                            <p:txEl>
                                              <p:pRg st="4" end="4"/>
                                            </p:txEl>
                                          </p:spTgt>
                                        </p:tgtEl>
                                        <p:attrNameLst>
                                          <p:attrName>style.visibility</p:attrName>
                                        </p:attrNameLst>
                                      </p:cBhvr>
                                      <p:to>
                                        <p:strVal val="visible"/>
                                      </p:to>
                                    </p:set>
                                    <p:animEffect transition="in" filter="strips(downLeft)">
                                      <p:cBhvr>
                                        <p:cTn id="10"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16. Er is sprake van verslaving als men lichamelijk afhankelijk is van een bepaald medicijn.</a:t>
            </a:r>
          </a:p>
          <a:p>
            <a:pPr>
              <a:buNone/>
            </a:pPr>
            <a:endParaRPr lang="nl-NL" b="1" dirty="0"/>
          </a:p>
          <a:p>
            <a:pPr>
              <a:buNone/>
            </a:pPr>
            <a:endParaRPr lang="nl-NL" b="1" dirty="0"/>
          </a:p>
          <a:p>
            <a:pPr>
              <a:buNone/>
            </a:pPr>
            <a:r>
              <a:rPr lang="nl-NL" b="1" dirty="0"/>
              <a:t>Onjuist.</a:t>
            </a:r>
          </a:p>
          <a:p>
            <a:pPr>
              <a:buNone/>
            </a:pPr>
            <a:r>
              <a:rPr lang="nl-NL" b="1" dirty="0"/>
              <a:t>Kan ook geestelijke afhankelijk zijn.</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Effect transition="in" filter="strips(downLeft)">
                                      <p:cBhvr>
                                        <p:cTn id="7" dur="500"/>
                                        <p:tgtEl>
                                          <p:spTgt spid="3">
                                            <p:txEl>
                                              <p:pRg st="3" end="3"/>
                                            </p:txEl>
                                          </p:spTgt>
                                        </p:tgtEl>
                                      </p:cBhvr>
                                    </p:animEffect>
                                  </p:childTnLst>
                                </p:cTn>
                              </p:par>
                              <p:par>
                                <p:cTn id="8" presetID="18" presetClass="entr" presetSubtype="12" fill="hold" nodeType="withEffect">
                                  <p:stCondLst>
                                    <p:cond delay="0"/>
                                  </p:stCondLst>
                                  <p:childTnLst>
                                    <p:set>
                                      <p:cBhvr>
                                        <p:cTn id="9" dur="1" fill="hold">
                                          <p:stCondLst>
                                            <p:cond delay="0"/>
                                          </p:stCondLst>
                                        </p:cTn>
                                        <p:tgtEl>
                                          <p:spTgt spid="3">
                                            <p:txEl>
                                              <p:pRg st="4" end="4"/>
                                            </p:txEl>
                                          </p:spTgt>
                                        </p:tgtEl>
                                        <p:attrNameLst>
                                          <p:attrName>style.visibility</p:attrName>
                                        </p:attrNameLst>
                                      </p:cBhvr>
                                      <p:to>
                                        <p:strVal val="visible"/>
                                      </p:to>
                                    </p:set>
                                    <p:animEffect transition="in" filter="strips(downLeft)">
                                      <p:cBhvr>
                                        <p:cTn id="10"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Basiskennis Quiz.</a:t>
            </a:r>
          </a:p>
        </p:txBody>
      </p:sp>
      <p:sp>
        <p:nvSpPr>
          <p:cNvPr id="3" name="Tijdelijke aanduiding voor inhoud 2"/>
          <p:cNvSpPr>
            <a:spLocks noGrp="1"/>
          </p:cNvSpPr>
          <p:nvPr>
            <p:ph idx="1"/>
          </p:nvPr>
        </p:nvSpPr>
        <p:spPr/>
        <p:txBody>
          <a:bodyPr/>
          <a:lstStyle/>
          <a:p>
            <a:pPr>
              <a:buNone/>
            </a:pPr>
            <a:r>
              <a:rPr lang="nl-NL" b="1" dirty="0"/>
              <a:t>1. Bij welke middelen is een oplaaddosis gebruikelijk?</a:t>
            </a:r>
            <a:endParaRPr lang="nl-NL" dirty="0"/>
          </a:p>
          <a:p>
            <a:pPr>
              <a:buNone/>
            </a:pPr>
            <a:r>
              <a:rPr lang="nl-NL" dirty="0"/>
              <a:t>	A. prednison </a:t>
            </a:r>
            <a:br>
              <a:rPr lang="nl-NL" dirty="0"/>
            </a:br>
            <a:r>
              <a:rPr lang="nl-NL" dirty="0"/>
              <a:t>B. anticoagulantia </a:t>
            </a:r>
            <a:br>
              <a:rPr lang="nl-NL" dirty="0"/>
            </a:br>
            <a:r>
              <a:rPr lang="nl-NL" dirty="0"/>
              <a:t>C. </a:t>
            </a:r>
            <a:r>
              <a:rPr lang="nl-NL" dirty="0" err="1"/>
              <a:t>digoxine</a:t>
            </a:r>
            <a:r>
              <a:rPr lang="nl-NL" dirty="0"/>
              <a:t> </a:t>
            </a:r>
            <a:br>
              <a:rPr lang="nl-NL" dirty="0"/>
            </a:br>
            <a:r>
              <a:rPr lang="nl-NL" dirty="0"/>
              <a:t>D. antidepressiva</a:t>
            </a:r>
          </a:p>
          <a:p>
            <a:pPr>
              <a:buNone/>
            </a:pPr>
            <a:endParaRPr lang="nl-NL"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normAutofit fontScale="85000" lnSpcReduction="10000"/>
          </a:bodyPr>
          <a:lstStyle/>
          <a:p>
            <a:pPr>
              <a:buNone/>
            </a:pPr>
            <a:r>
              <a:rPr lang="nl-NL" dirty="0"/>
              <a:t>1. A en C zijn juist. </a:t>
            </a:r>
          </a:p>
          <a:p>
            <a:r>
              <a:rPr lang="nl-NL" dirty="0"/>
              <a:t>Prednison heeft een middellange halfwaardetijd (een vergelijkbaar middel als </a:t>
            </a:r>
            <a:r>
              <a:rPr lang="nl-NL" dirty="0" err="1"/>
              <a:t>dexamethason</a:t>
            </a:r>
            <a:r>
              <a:rPr lang="nl-NL" dirty="0"/>
              <a:t> heeft een lange halfwaardetijd). </a:t>
            </a:r>
          </a:p>
          <a:p>
            <a:r>
              <a:rPr lang="nl-NL" dirty="0" err="1"/>
              <a:t>Digoxine</a:t>
            </a:r>
            <a:r>
              <a:rPr lang="nl-NL" dirty="0"/>
              <a:t> bindt zich snel en intensief aan weefsels en wordt traag uitgescheiden. Dat maakt het wenselijk om bij patiënten die niet eerder </a:t>
            </a:r>
            <a:r>
              <a:rPr lang="nl-NL" dirty="0" err="1"/>
              <a:t>digoxine</a:t>
            </a:r>
            <a:r>
              <a:rPr lang="nl-NL" dirty="0"/>
              <a:t> gebruikten, te beginnen met een ‘oplaaddosis’. Daarnaast is het bij sommige aandoeningen, zoals </a:t>
            </a:r>
            <a:r>
              <a:rPr lang="nl-NL" dirty="0" err="1"/>
              <a:t>boezemfibrilleren</a:t>
            </a:r>
            <a:r>
              <a:rPr lang="nl-NL" dirty="0"/>
              <a:t> met hoge frequentie, belangrijk snel te starten met behandelen.</a:t>
            </a:r>
          </a:p>
          <a:p>
            <a:endParaRPr lang="nl-NL"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lstStyle/>
          <a:p>
            <a:pPr>
              <a:buNone/>
            </a:pPr>
            <a:r>
              <a:rPr lang="nl-NL" b="1" dirty="0"/>
              <a:t>1. Op het etiket van het geneesmiddel moet de houdbaarheidsdatum vermeld staan.</a:t>
            </a:r>
          </a:p>
          <a:p>
            <a:pPr>
              <a:buNone/>
            </a:pPr>
            <a:endParaRPr lang="nl-NL" b="1" dirty="0"/>
          </a:p>
          <a:p>
            <a:pPr>
              <a:buNone/>
            </a:pPr>
            <a:endParaRPr lang="nl-NL" b="1" dirty="0"/>
          </a:p>
          <a:p>
            <a:pPr>
              <a:buNone/>
            </a:pPr>
            <a:endParaRPr lang="nl-NL" b="1" dirty="0"/>
          </a:p>
          <a:p>
            <a:pPr>
              <a:buNone/>
            </a:pPr>
            <a:r>
              <a:rPr lang="nl-NL" b="1" dirty="0"/>
              <a:t>Onjuist. Staat op doosje en/of de strip.</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Effect transition="in" filter="strips(downLeft)">
                                      <p:cBhvr>
                                        <p:cTn id="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5. Bij welk middel kan hypertensie optreden als ‘reboundeffect’?</a:t>
            </a:r>
            <a:endParaRPr lang="nl-NL" dirty="0"/>
          </a:p>
          <a:p>
            <a:pPr>
              <a:buNone/>
            </a:pPr>
            <a:r>
              <a:rPr lang="nl-NL" dirty="0"/>
              <a:t>	A. </a:t>
            </a:r>
            <a:r>
              <a:rPr lang="nl-NL" dirty="0" err="1"/>
              <a:t>haloperidol</a:t>
            </a:r>
            <a:r>
              <a:rPr lang="nl-NL" dirty="0"/>
              <a:t> (Haldol®, </a:t>
            </a:r>
            <a:r>
              <a:rPr lang="nl-NL" dirty="0" err="1"/>
              <a:t>antipsychoticum</a:t>
            </a:r>
            <a:r>
              <a:rPr lang="nl-NL" dirty="0"/>
              <a:t>) </a:t>
            </a:r>
            <a:br>
              <a:rPr lang="nl-NL" dirty="0"/>
            </a:br>
            <a:r>
              <a:rPr lang="nl-NL" dirty="0"/>
              <a:t>B. </a:t>
            </a:r>
            <a:r>
              <a:rPr lang="nl-NL" dirty="0" err="1"/>
              <a:t>clonidine</a:t>
            </a:r>
            <a:r>
              <a:rPr lang="nl-NL" dirty="0"/>
              <a:t> (</a:t>
            </a:r>
            <a:r>
              <a:rPr lang="nl-NL" dirty="0" err="1"/>
              <a:t>Catapresan</a:t>
            </a:r>
            <a:r>
              <a:rPr lang="nl-NL" dirty="0"/>
              <a:t>®, </a:t>
            </a:r>
            <a:r>
              <a:rPr lang="nl-NL" dirty="0" err="1"/>
              <a:t>antihypertensivum</a:t>
            </a:r>
            <a:r>
              <a:rPr lang="nl-NL" dirty="0"/>
              <a:t>) </a:t>
            </a:r>
            <a:br>
              <a:rPr lang="nl-NL" dirty="0"/>
            </a:br>
            <a:r>
              <a:rPr lang="nl-NL" dirty="0"/>
              <a:t>C. </a:t>
            </a:r>
            <a:r>
              <a:rPr lang="nl-NL" dirty="0" err="1"/>
              <a:t>diazepam</a:t>
            </a:r>
            <a:r>
              <a:rPr lang="nl-NL" dirty="0"/>
              <a:t> (Valium®, </a:t>
            </a:r>
            <a:r>
              <a:rPr lang="nl-NL" dirty="0" err="1"/>
              <a:t>benzodiazepine</a:t>
            </a:r>
            <a:r>
              <a:rPr lang="nl-NL" dirty="0"/>
              <a:t>) </a:t>
            </a:r>
            <a:br>
              <a:rPr lang="nl-NL" dirty="0"/>
            </a:br>
            <a:r>
              <a:rPr lang="nl-NL" dirty="0"/>
              <a:t>D. </a:t>
            </a:r>
            <a:r>
              <a:rPr lang="nl-NL" dirty="0" err="1"/>
              <a:t>methylfenidaat</a:t>
            </a:r>
            <a:r>
              <a:rPr lang="nl-NL" dirty="0"/>
              <a:t> (</a:t>
            </a:r>
            <a:r>
              <a:rPr lang="nl-NL" dirty="0" err="1"/>
              <a:t>Ritalin</a:t>
            </a:r>
            <a:r>
              <a:rPr lang="nl-NL" dirty="0"/>
              <a:t>®, </a:t>
            </a:r>
            <a:r>
              <a:rPr lang="nl-NL" dirty="0" err="1"/>
              <a:t>stimulantium</a:t>
            </a:r>
            <a:r>
              <a:rPr lang="nl-NL" dirty="0"/>
              <a:t>)</a:t>
            </a:r>
          </a:p>
          <a:p>
            <a:pPr>
              <a:buNone/>
            </a:pPr>
            <a:endParaRPr lang="nl-NL"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dirty="0"/>
              <a:t>5. B is juist. </a:t>
            </a:r>
          </a:p>
          <a:p>
            <a:pPr>
              <a:buNone/>
            </a:pPr>
            <a:r>
              <a:rPr lang="nl-NL" dirty="0" err="1"/>
              <a:t>Clonidine</a:t>
            </a:r>
            <a:r>
              <a:rPr lang="nl-NL" dirty="0"/>
              <a:t> is een middel tegen hypertensie, ook wel gebruikt bij de behandeling van (moeilijk te behandelen) pijn en bij onthoudingsverschijnselen na het staken van opiaten. Bij stoppen met het middel kan de hypertensie in ernstige mate weer (tijdelijk) terugkeren.</a:t>
            </a:r>
          </a:p>
          <a:p>
            <a:pPr>
              <a:buNone/>
            </a:pPr>
            <a:endParaRPr lang="nl-NL"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6. Als er steeds meer van een geneesmiddel nodig is, bijvoorbeeld bij (langdurig) gebruik van morfine, spreken we van verslaving. </a:t>
            </a:r>
            <a:endParaRPr lang="nl-NL" dirty="0"/>
          </a:p>
          <a:p>
            <a:pPr>
              <a:buNone/>
            </a:pPr>
            <a:r>
              <a:rPr lang="nl-NL" dirty="0"/>
              <a:t>	A. Juist </a:t>
            </a:r>
            <a:br>
              <a:rPr lang="nl-NL" dirty="0"/>
            </a:br>
            <a:r>
              <a:rPr lang="nl-NL" dirty="0"/>
              <a:t>B. Onjuist </a:t>
            </a:r>
          </a:p>
          <a:p>
            <a:pPr>
              <a:buNone/>
            </a:pPr>
            <a:endParaRPr lang="nl-NL"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dirty="0"/>
              <a:t>6. Onjuist. </a:t>
            </a:r>
            <a:endParaRPr lang="nl-NL"/>
          </a:p>
          <a:p>
            <a:pPr>
              <a:buNone/>
            </a:pPr>
            <a:r>
              <a:rPr lang="nl-NL"/>
              <a:t>Door </a:t>
            </a:r>
            <a:r>
              <a:rPr lang="nl-NL" dirty="0"/>
              <a:t>fysiologische reacties met name in de lever kan het zijn dat meer van een middel nodig is om hetzelfde effect te krijgen. (Dit heeft ook te maken met </a:t>
            </a:r>
            <a:r>
              <a:rPr lang="nl-NL" dirty="0" err="1"/>
              <a:t>up-regulatie</a:t>
            </a:r>
            <a:r>
              <a:rPr lang="nl-NL" dirty="0"/>
              <a:t>: een hogere receptorenactiviteit). Er is dan sprake van tolerantie.</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pic>
        <p:nvPicPr>
          <p:cNvPr id="4" name="Tijdelijke aanduiding voor inhoud 3" descr="goed zo.jpg"/>
          <p:cNvPicPr>
            <a:picLocks noGrp="1" noChangeAspect="1"/>
          </p:cNvPicPr>
          <p:nvPr>
            <p:ph idx="1"/>
          </p:nvPr>
        </p:nvPicPr>
        <p:blipFill>
          <a:blip r:embed="rId2" cstate="print"/>
          <a:stretch>
            <a:fillRect/>
          </a:stretch>
        </p:blipFill>
        <p:spPr>
          <a:xfrm>
            <a:off x="2627784" y="2348880"/>
            <a:ext cx="3744243" cy="2855532"/>
          </a:xfr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2. Bij ieder geneesmiddel moet een bijsluiter aanwezig zijn.</a:t>
            </a:r>
          </a:p>
          <a:p>
            <a:pPr>
              <a:buNone/>
            </a:pPr>
            <a:endParaRPr lang="nl-NL" dirty="0"/>
          </a:p>
          <a:p>
            <a:pPr>
              <a:buNone/>
            </a:pPr>
            <a:endParaRPr lang="nl-NL" dirty="0"/>
          </a:p>
          <a:p>
            <a:pPr>
              <a:buNone/>
            </a:pPr>
            <a:endParaRPr lang="nl-NL" dirty="0"/>
          </a:p>
          <a:p>
            <a:pPr>
              <a:buNone/>
            </a:pPr>
            <a:r>
              <a:rPr lang="nl-NL" b="1" dirty="0"/>
              <a:t>Juist.</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 calcmode="lin" valueType="num">
                                      <p:cBhvr additive="base">
                                        <p:cTn id="7"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3. Geneesmiddelen voor inwendig gebruik zijn voorzien van een wit etiket met een blauwe streep.</a:t>
            </a:r>
          </a:p>
          <a:p>
            <a:pPr>
              <a:buNone/>
            </a:pPr>
            <a:endParaRPr lang="nl-NL" dirty="0"/>
          </a:p>
          <a:p>
            <a:pPr>
              <a:buNone/>
            </a:pPr>
            <a:endParaRPr lang="nl-NL" dirty="0"/>
          </a:p>
          <a:p>
            <a:pPr>
              <a:buNone/>
            </a:pPr>
            <a:r>
              <a:rPr lang="nl-NL" b="1" dirty="0"/>
              <a:t>Onjuist. Gewoon wit etiket.</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 calcmode="lin" valueType="num">
                                      <p:cBhvr additive="base">
                                        <p:cTn id="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4. Medicijnen met een causale werking pakken de oorzaak van de ziekte niet aan.</a:t>
            </a:r>
          </a:p>
          <a:p>
            <a:pPr>
              <a:buNone/>
            </a:pPr>
            <a:endParaRPr lang="nl-NL" dirty="0"/>
          </a:p>
          <a:p>
            <a:pPr>
              <a:buNone/>
            </a:pPr>
            <a:endParaRPr lang="nl-NL" dirty="0"/>
          </a:p>
          <a:p>
            <a:pPr>
              <a:buNone/>
            </a:pPr>
            <a:endParaRPr lang="nl-NL" dirty="0"/>
          </a:p>
          <a:p>
            <a:pPr>
              <a:buNone/>
            </a:pPr>
            <a:r>
              <a:rPr lang="nl-NL" b="1" dirty="0"/>
              <a:t>Onjuist. Causaal = oorzakelijk.</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5" presetClass="entr" presetSubtype="0"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 calcmode="lin" valueType="num">
                                      <p:cBhvr>
                                        <p:cTn id="7" dur="1000" fill="hold"/>
                                        <p:tgtEl>
                                          <p:spTgt spid="3">
                                            <p:txEl>
                                              <p:pRg st="4" end="4"/>
                                            </p:txEl>
                                          </p:spTgt>
                                        </p:tgtEl>
                                        <p:attrNameLst>
                                          <p:attrName>ppt_w</p:attrName>
                                        </p:attrNameLst>
                                      </p:cBhvr>
                                      <p:tavLst>
                                        <p:tav tm="0">
                                          <p:val>
                                            <p:strVal val="#ppt_w*0.70"/>
                                          </p:val>
                                        </p:tav>
                                        <p:tav tm="100000">
                                          <p:val>
                                            <p:strVal val="#ppt_w"/>
                                          </p:val>
                                        </p:tav>
                                      </p:tavLst>
                                    </p:anim>
                                    <p:anim calcmode="lin" valueType="num">
                                      <p:cBhvr>
                                        <p:cTn id="8" dur="1000" fill="hold"/>
                                        <p:tgtEl>
                                          <p:spTgt spid="3">
                                            <p:txEl>
                                              <p:pRg st="4" end="4"/>
                                            </p:txEl>
                                          </p:spTgt>
                                        </p:tgtEl>
                                        <p:attrNameLst>
                                          <p:attrName>ppt_h</p:attrName>
                                        </p:attrNameLst>
                                      </p:cBhvr>
                                      <p:tavLst>
                                        <p:tav tm="0">
                                          <p:val>
                                            <p:strVal val="#ppt_h"/>
                                          </p:val>
                                        </p:tav>
                                        <p:tav tm="100000">
                                          <p:val>
                                            <p:strVal val="#ppt_h"/>
                                          </p:val>
                                        </p:tav>
                                      </p:tavLst>
                                    </p:anim>
                                    <p:animEffect transition="in" filter="fade">
                                      <p:cBhvr>
                                        <p:cTn id="9"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5. Een placebo is ook een geneesmiddel.</a:t>
            </a:r>
          </a:p>
          <a:p>
            <a:pPr>
              <a:buNone/>
            </a:pPr>
            <a:endParaRPr lang="nl-NL" dirty="0"/>
          </a:p>
          <a:p>
            <a:pPr>
              <a:buNone/>
            </a:pPr>
            <a:endParaRPr lang="nl-NL" dirty="0"/>
          </a:p>
          <a:p>
            <a:pPr>
              <a:buNone/>
            </a:pPr>
            <a:endParaRPr lang="nl-NL" dirty="0"/>
          </a:p>
          <a:p>
            <a:pPr>
              <a:buNone/>
            </a:pPr>
            <a:endParaRPr lang="nl-NL" dirty="0"/>
          </a:p>
          <a:p>
            <a:pPr>
              <a:buNone/>
            </a:pPr>
            <a:r>
              <a:rPr lang="nl-NL" b="1" dirty="0"/>
              <a:t>Onjuist. Nepmedicijn.</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5" end="5"/>
                                            </p:txEl>
                                          </p:spTgt>
                                        </p:tgtEl>
                                        <p:attrNameLst>
                                          <p:attrName>style.visibility</p:attrName>
                                        </p:attrNameLst>
                                      </p:cBhvr>
                                      <p:to>
                                        <p:strVal val="visible"/>
                                      </p:to>
                                    </p:set>
                                    <p:anim calcmode="lin" valueType="num">
                                      <p:cBhvr additive="base">
                                        <p:cTn id="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6. Een tablet wordt altijd enteraal toegediend</a:t>
            </a:r>
            <a:r>
              <a:rPr lang="nl-NL" dirty="0"/>
              <a:t>.</a:t>
            </a:r>
          </a:p>
          <a:p>
            <a:pPr>
              <a:buNone/>
            </a:pPr>
            <a:endParaRPr lang="nl-NL" dirty="0"/>
          </a:p>
          <a:p>
            <a:pPr>
              <a:buNone/>
            </a:pPr>
            <a:endParaRPr lang="nl-NL" dirty="0"/>
          </a:p>
          <a:p>
            <a:pPr>
              <a:buNone/>
            </a:pPr>
            <a:endParaRPr lang="nl-NL" dirty="0"/>
          </a:p>
          <a:p>
            <a:pPr>
              <a:buNone/>
            </a:pPr>
            <a:endParaRPr lang="nl-NL" dirty="0"/>
          </a:p>
          <a:p>
            <a:pPr>
              <a:buNone/>
            </a:pPr>
            <a:r>
              <a:rPr lang="nl-NL" b="1" dirty="0"/>
              <a:t>Juist.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3">
                                            <p:txEl>
                                              <p:pRg st="5" end="5"/>
                                            </p:txEl>
                                          </p:spTgt>
                                        </p:tgtEl>
                                        <p:attrNameLst>
                                          <p:attrName>style.visibility</p:attrName>
                                        </p:attrNameLst>
                                      </p:cBhvr>
                                      <p:to>
                                        <p:strVal val="visible"/>
                                      </p:to>
                                    </p:set>
                                    <p:animEffect transition="in" filter="dissolve">
                                      <p:cBhvr>
                                        <p:cTn id="7"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7. Een zetpil wordt enteraal toegediend.</a:t>
            </a:r>
          </a:p>
          <a:p>
            <a:pPr>
              <a:buNone/>
            </a:pPr>
            <a:endParaRPr lang="nl-NL" b="1" dirty="0"/>
          </a:p>
          <a:p>
            <a:pPr>
              <a:buNone/>
            </a:pPr>
            <a:endParaRPr lang="nl-NL" b="1" dirty="0"/>
          </a:p>
          <a:p>
            <a:pPr>
              <a:buNone/>
            </a:pPr>
            <a:endParaRPr lang="nl-NL" b="1" dirty="0"/>
          </a:p>
          <a:p>
            <a:pPr>
              <a:buNone/>
            </a:pPr>
            <a:endParaRPr lang="nl-NL" b="1" dirty="0"/>
          </a:p>
          <a:p>
            <a:pPr>
              <a:buNone/>
            </a:pPr>
            <a:r>
              <a:rPr lang="nl-NL" b="1" dirty="0"/>
              <a:t>Juist. Niet altijd, alleen als die rectaal wordt toegediend. </a:t>
            </a:r>
            <a:r>
              <a:rPr lang="nl-NL" b="1"/>
              <a:t>Vaginaal niet.</a:t>
            </a:r>
            <a:endParaRPr lang="nl-NL" b="1"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nodeType="clickEffect">
                                  <p:stCondLst>
                                    <p:cond delay="0"/>
                                  </p:stCondLst>
                                  <p:childTnLst>
                                    <p:set>
                                      <p:cBhvr>
                                        <p:cTn id="6" dur="1" fill="hold">
                                          <p:stCondLst>
                                            <p:cond delay="0"/>
                                          </p:stCondLst>
                                        </p:cTn>
                                        <p:tgtEl>
                                          <p:spTgt spid="3">
                                            <p:txEl>
                                              <p:pRg st="5" end="5"/>
                                            </p:txEl>
                                          </p:spTgt>
                                        </p:tgtEl>
                                        <p:attrNameLst>
                                          <p:attrName>style.visibility</p:attrName>
                                        </p:attrNameLst>
                                      </p:cBhvr>
                                      <p:to>
                                        <p:strVal val="visible"/>
                                      </p:to>
                                    </p:set>
                                    <p:animEffect transition="in" filter="strips(downLeft)">
                                      <p:cBhvr>
                                        <p:cTn id="7"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pPr>
              <a:buNone/>
            </a:pPr>
            <a:r>
              <a:rPr lang="nl-NL" b="1" dirty="0"/>
              <a:t>8. Tabletten zijn te herkennen aan de rechte kant.</a:t>
            </a:r>
          </a:p>
          <a:p>
            <a:pPr>
              <a:buNone/>
            </a:pPr>
            <a:endParaRPr lang="nl-NL" b="1" dirty="0"/>
          </a:p>
          <a:p>
            <a:pPr>
              <a:buNone/>
            </a:pPr>
            <a:endParaRPr lang="nl-NL" b="1" dirty="0"/>
          </a:p>
          <a:p>
            <a:pPr>
              <a:buNone/>
            </a:pPr>
            <a:endParaRPr lang="nl-NL" b="1" dirty="0"/>
          </a:p>
          <a:p>
            <a:pPr>
              <a:buNone/>
            </a:pPr>
            <a:endParaRPr lang="nl-NL" b="1" dirty="0"/>
          </a:p>
          <a:p>
            <a:pPr>
              <a:buNone/>
            </a:pPr>
            <a:r>
              <a:rPr lang="nl-NL" b="1" dirty="0"/>
              <a:t>Juist.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nodeType="clickEffect">
                                  <p:stCondLst>
                                    <p:cond delay="0"/>
                                  </p:stCondLst>
                                  <p:childTnLst>
                                    <p:set>
                                      <p:cBhvr>
                                        <p:cTn id="6" dur="1" fill="hold">
                                          <p:stCondLst>
                                            <p:cond delay="0"/>
                                          </p:stCondLst>
                                        </p:cTn>
                                        <p:tgtEl>
                                          <p:spTgt spid="3">
                                            <p:txEl>
                                              <p:pRg st="5" end="5"/>
                                            </p:txEl>
                                          </p:spTgt>
                                        </p:tgtEl>
                                        <p:attrNameLst>
                                          <p:attrName>style.visibility</p:attrName>
                                        </p:attrNameLst>
                                      </p:cBhvr>
                                      <p:to>
                                        <p:strVal val="visible"/>
                                      </p:to>
                                    </p:set>
                                    <p:animEffect transition="in" filter="strips(downLeft)">
                                      <p:cBhvr>
                                        <p:cTn id="7"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22</TotalTime>
  <Words>579</Words>
  <Application>Microsoft Office PowerPoint</Application>
  <PresentationFormat>Diavoorstelling (4:3)</PresentationFormat>
  <Paragraphs>103</Paragraphs>
  <Slides>24</Slides>
  <Notes>0</Notes>
  <HiddenSlides>0</HiddenSlides>
  <MMClips>0</MMClips>
  <ScaleCrop>false</ScaleCrop>
  <HeadingPairs>
    <vt:vector size="4" baseType="variant">
      <vt:variant>
        <vt:lpstr>Thema</vt:lpstr>
      </vt:variant>
      <vt:variant>
        <vt:i4>1</vt:i4>
      </vt:variant>
      <vt:variant>
        <vt:lpstr>Diatitels</vt:lpstr>
      </vt:variant>
      <vt:variant>
        <vt:i4>24</vt:i4>
      </vt:variant>
    </vt:vector>
  </HeadingPairs>
  <TitlesOfParts>
    <vt:vector size="25" baseType="lpstr">
      <vt:lpstr>Office-thema</vt:lpstr>
      <vt:lpstr>Studiehulp 3.10</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Basiskennis Quiz.</vt:lpstr>
      <vt:lpstr>PowerPoint-presentatie</vt:lpstr>
      <vt:lpstr>PowerPoint-presentatie</vt:lpstr>
      <vt:lpstr>PowerPoint-presentatie</vt:lpstr>
      <vt:lpstr>PowerPoint-presentatie</vt:lpstr>
      <vt:lpstr>PowerPoint-presentatie</vt:lpstr>
      <vt:lpstr>PowerPoint-presentatie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Studiehulp 3.10</dc:title>
  <dc:creator>Esther Scheltens - Flink</dc:creator>
  <cp:lastModifiedBy>Esther Scheltens - Flink</cp:lastModifiedBy>
  <cp:revision>7</cp:revision>
  <dcterms:modified xsi:type="dcterms:W3CDTF">2018-03-13T08:16:01Z</dcterms:modified>
</cp:coreProperties>
</file>

<file path=docProps/thumbnail.jpeg>
</file>