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5" r:id="rId2"/>
    <p:sldId id="256" r:id="rId3"/>
    <p:sldId id="257" r:id="rId4"/>
    <p:sldId id="283" r:id="rId5"/>
    <p:sldId id="284" r:id="rId6"/>
    <p:sldId id="276" r:id="rId7"/>
    <p:sldId id="258" r:id="rId8"/>
    <p:sldId id="259" r:id="rId9"/>
    <p:sldId id="260" r:id="rId10"/>
    <p:sldId id="262" r:id="rId11"/>
    <p:sldId id="277" r:id="rId12"/>
    <p:sldId id="278" r:id="rId13"/>
    <p:sldId id="279" r:id="rId14"/>
    <p:sldId id="263" r:id="rId15"/>
    <p:sldId id="264" r:id="rId16"/>
    <p:sldId id="265" r:id="rId17"/>
    <p:sldId id="266" r:id="rId18"/>
    <p:sldId id="286" r:id="rId19"/>
    <p:sldId id="267" r:id="rId20"/>
    <p:sldId id="287" r:id="rId21"/>
    <p:sldId id="268" r:id="rId22"/>
    <p:sldId id="288" r:id="rId23"/>
    <p:sldId id="270" r:id="rId24"/>
    <p:sldId id="273" r:id="rId25"/>
    <p:sldId id="274" r:id="rId26"/>
    <p:sldId id="272" r:id="rId27"/>
    <p:sldId id="275" r:id="rId28"/>
    <p:sldId id="289" r:id="rId29"/>
    <p:sldId id="290" r:id="rId30"/>
    <p:sldId id="291" r:id="rId31"/>
    <p:sldId id="292" r:id="rId32"/>
    <p:sldId id="293" r:id="rId33"/>
    <p:sldId id="296" r:id="rId34"/>
    <p:sldId id="297" r:id="rId35"/>
    <p:sldId id="298" r:id="rId36"/>
    <p:sldId id="295" r:id="rId37"/>
    <p:sldId id="294" r:id="rId38"/>
    <p:sldId id="299" r:id="rId39"/>
    <p:sldId id="300" r:id="rId40"/>
    <p:sldId id="301" r:id="rId41"/>
    <p:sldId id="302" r:id="rId42"/>
    <p:sldId id="304" r:id="rId43"/>
    <p:sldId id="305" r:id="rId44"/>
    <p:sldId id="303" r:id="rId45"/>
    <p:sldId id="306" r:id="rId46"/>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146" y="114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108DB009-9979-4D44-87B5-A44164225301}" type="datetimeFigureOut">
              <a:rPr lang="nl-NL" smtClean="0"/>
              <a:pPr/>
              <a:t>12-1-2016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Vertical Text Placeholder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Date Placeholder 3"/>
          <p:cNvSpPr>
            <a:spLocks noGrp="1"/>
          </p:cNvSpPr>
          <p:nvPr>
            <p:ph type="dt" sz="half" idx="10"/>
          </p:nvPr>
        </p:nvSpPr>
        <p:spPr/>
        <p:txBody>
          <a:bodyPr/>
          <a:lstStyle/>
          <a:p>
            <a:fld id="{108DB009-9979-4D44-87B5-A44164225301}" type="datetimeFigureOut">
              <a:rPr lang="nl-NL" smtClean="0"/>
              <a:pPr/>
              <a:t>12-1-2016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nl-NL" smtClean="0"/>
              <a:t>Klik om de stijl te bewerken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Date Placeholder 3"/>
          <p:cNvSpPr>
            <a:spLocks noGrp="1"/>
          </p:cNvSpPr>
          <p:nvPr>
            <p:ph type="dt" sz="half" idx="10"/>
          </p:nvPr>
        </p:nvSpPr>
        <p:spPr/>
        <p:txBody>
          <a:bodyPr/>
          <a:lstStyle/>
          <a:p>
            <a:fld id="{108DB009-9979-4D44-87B5-A44164225301}" type="datetimeFigureOut">
              <a:rPr lang="nl-NL" smtClean="0"/>
              <a:pPr/>
              <a:t>12-1-2016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Content Placeholder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Date Placeholder 3"/>
          <p:cNvSpPr>
            <a:spLocks noGrp="1"/>
          </p:cNvSpPr>
          <p:nvPr>
            <p:ph type="dt" sz="half" idx="10"/>
          </p:nvPr>
        </p:nvSpPr>
        <p:spPr/>
        <p:txBody>
          <a:bodyPr/>
          <a:lstStyle/>
          <a:p>
            <a:fld id="{108DB009-9979-4D44-87B5-A44164225301}" type="datetimeFigureOut">
              <a:rPr lang="nl-NL" smtClean="0"/>
              <a:pPr/>
              <a:t>12-1-2016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nl-NL" smtClean="0"/>
              <a:t>Klik om de stijl te bewerken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Date Placeholder 3"/>
          <p:cNvSpPr>
            <a:spLocks noGrp="1"/>
          </p:cNvSpPr>
          <p:nvPr>
            <p:ph type="dt" sz="half" idx="10"/>
          </p:nvPr>
        </p:nvSpPr>
        <p:spPr/>
        <p:txBody>
          <a:bodyPr/>
          <a:lstStyle/>
          <a:p>
            <a:fld id="{108DB009-9979-4D44-87B5-A44164225301}" type="datetimeFigureOut">
              <a:rPr lang="nl-NL" smtClean="0"/>
              <a:pPr/>
              <a:t>12-1-2016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108DB009-9979-4D44-87B5-A44164225301}" type="datetimeFigureOut">
              <a:rPr lang="nl-NL" smtClean="0"/>
              <a:pPr/>
              <a:t>12-1-2016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7" name="Date Placeholder 6"/>
          <p:cNvSpPr>
            <a:spLocks noGrp="1"/>
          </p:cNvSpPr>
          <p:nvPr>
            <p:ph type="dt" sz="half" idx="10"/>
          </p:nvPr>
        </p:nvSpPr>
        <p:spPr/>
        <p:txBody>
          <a:bodyPr/>
          <a:lstStyle/>
          <a:p>
            <a:fld id="{108DB009-9979-4D44-87B5-A44164225301}" type="datetimeFigureOut">
              <a:rPr lang="nl-NL" smtClean="0"/>
              <a:pPr/>
              <a:t>12-1-2016</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a:p>
        </p:txBody>
      </p:sp>
      <p:sp>
        <p:nvSpPr>
          <p:cNvPr id="3" name="Date Placeholder 2"/>
          <p:cNvSpPr>
            <a:spLocks noGrp="1"/>
          </p:cNvSpPr>
          <p:nvPr>
            <p:ph type="dt" sz="half" idx="10"/>
          </p:nvPr>
        </p:nvSpPr>
        <p:spPr/>
        <p:txBody>
          <a:bodyPr/>
          <a:lstStyle/>
          <a:p>
            <a:fld id="{108DB009-9979-4D44-87B5-A44164225301}" type="datetimeFigureOut">
              <a:rPr lang="nl-NL" smtClean="0"/>
              <a:pPr/>
              <a:t>12-1-2016</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8DB009-9979-4D44-87B5-A44164225301}" type="datetimeFigureOut">
              <a:rPr lang="nl-NL" smtClean="0"/>
              <a:pPr/>
              <a:t>12-1-2016</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65C0D49C-9030-4021-AFA8-874C1E54FE9F}" type="slidenum">
              <a:rPr lang="nl-NL" smtClean="0"/>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nl-NL" smtClean="0"/>
              <a:t>Klik om de stijl te bewerken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Date Placeholder 4"/>
          <p:cNvSpPr>
            <a:spLocks noGrp="1"/>
          </p:cNvSpPr>
          <p:nvPr>
            <p:ph type="dt" sz="half" idx="10"/>
          </p:nvPr>
        </p:nvSpPr>
        <p:spPr/>
        <p:txBody>
          <a:bodyPr/>
          <a:lstStyle/>
          <a:p>
            <a:fld id="{108DB009-9979-4D44-87B5-A44164225301}" type="datetimeFigureOut">
              <a:rPr lang="nl-NL" smtClean="0"/>
              <a:pPr/>
              <a:t>12-1-2016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65C0D49C-9030-4021-AFA8-874C1E54FE9F}" type="slidenum">
              <a:rPr lang="nl-NL" smtClean="0"/>
              <a:pPr/>
              <a:t>‹nr.›</a:t>
            </a:fld>
            <a:endParaRPr lang="nl-NL"/>
          </a:p>
        </p:txBody>
      </p:sp>
      <p:sp>
        <p:nvSpPr>
          <p:cNvPr id="9" name="Content Placeholder 8"/>
          <p:cNvSpPr>
            <a:spLocks noGrp="1"/>
          </p:cNvSpPr>
          <p:nvPr>
            <p:ph sz="quarter" idx="13"/>
          </p:nvPr>
        </p:nvSpPr>
        <p:spPr>
          <a:xfrm>
            <a:off x="304800" y="381000"/>
            <a:ext cx="7772400" cy="494284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nl-NL" smtClean="0"/>
              <a:t>Klik om de stijl te bewerken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8" name="Date Placeholder 7"/>
          <p:cNvSpPr>
            <a:spLocks noGrp="1"/>
          </p:cNvSpPr>
          <p:nvPr>
            <p:ph type="dt" sz="half" idx="10"/>
          </p:nvPr>
        </p:nvSpPr>
        <p:spPr/>
        <p:txBody>
          <a:bodyPr/>
          <a:lstStyle/>
          <a:p>
            <a:fld id="{108DB009-9979-4D44-87B5-A44164225301}" type="datetimeFigureOut">
              <a:rPr lang="nl-NL" smtClean="0"/>
              <a:pPr/>
              <a:t>12-1-2016</a:t>
            </a:fld>
            <a:endParaRPr lang="nl-NL"/>
          </a:p>
        </p:txBody>
      </p:sp>
      <p:sp>
        <p:nvSpPr>
          <p:cNvPr id="9" name="Slide Number Placeholder 8"/>
          <p:cNvSpPr>
            <a:spLocks noGrp="1"/>
          </p:cNvSpPr>
          <p:nvPr>
            <p:ph type="sldNum" sz="quarter" idx="11"/>
          </p:nvPr>
        </p:nvSpPr>
        <p:spPr/>
        <p:txBody>
          <a:bodyPr/>
          <a:lstStyle/>
          <a:p>
            <a:fld id="{65C0D49C-9030-4021-AFA8-874C1E54FE9F}" type="slidenum">
              <a:rPr lang="nl-NL" smtClean="0"/>
              <a:pPr/>
              <a:t>‹nr.›</a:t>
            </a:fld>
            <a:endParaRPr lang="nl-NL"/>
          </a:p>
        </p:txBody>
      </p:sp>
      <p:sp>
        <p:nvSpPr>
          <p:cNvPr id="10" name="Footer Placeholder 9"/>
          <p:cNvSpPr>
            <a:spLocks noGrp="1"/>
          </p:cNvSpPr>
          <p:nvPr>
            <p:ph type="ftr" sz="quarter" idx="12"/>
          </p:nvPr>
        </p:nvSpPr>
        <p:spPr/>
        <p:txBody>
          <a:bodyPr/>
          <a:lstStyle/>
          <a:p>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nl-NL" smtClean="0"/>
              <a:t>Klik om de stijl te bewerken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5C0D49C-9030-4021-AFA8-874C1E54FE9F}" type="slidenum">
              <a:rPr lang="nl-NL" smtClean="0"/>
              <a:pPr/>
              <a:t>‹nr.›</a:t>
            </a:fld>
            <a:endParaRPr lang="nl-NL"/>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nl-NL"/>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108DB009-9979-4D44-87B5-A44164225301}" type="datetimeFigureOut">
              <a:rPr lang="nl-NL" smtClean="0"/>
              <a:pPr/>
              <a:t>12-1-2016</a:t>
            </a:fld>
            <a:endParaRPr lang="nl-N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Hoop </a:t>
            </a:r>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895600" y="2862262"/>
            <a:ext cx="2743200" cy="2276475"/>
          </a:xfrm>
          <a:prstGeom prst="rect">
            <a:avLst/>
          </a:prstGeom>
        </p:spPr>
      </p:pic>
      <p:sp>
        <p:nvSpPr>
          <p:cNvPr id="5" name="Tekstvak 4"/>
          <p:cNvSpPr txBox="1"/>
          <p:nvPr/>
        </p:nvSpPr>
        <p:spPr>
          <a:xfrm>
            <a:off x="683568" y="5445224"/>
            <a:ext cx="6912768" cy="369332"/>
          </a:xfrm>
          <a:prstGeom prst="rect">
            <a:avLst/>
          </a:prstGeom>
          <a:noFill/>
        </p:spPr>
        <p:txBody>
          <a:bodyPr wrap="square" rtlCol="0">
            <a:spAutoFit/>
          </a:bodyPr>
          <a:lstStyle/>
          <a:p>
            <a:r>
              <a:rPr lang="nl-NL" b="1" dirty="0"/>
              <a:t>Niets ter wereld is zo rechtvaardig verdeeld als het gezond verstand</a:t>
            </a:r>
          </a:p>
        </p:txBody>
      </p:sp>
    </p:spTree>
    <p:extLst>
      <p:ext uri="{BB962C8B-B14F-4D97-AF65-F5344CB8AC3E}">
        <p14:creationId xmlns:p14="http://schemas.microsoft.com/office/powerpoint/2010/main" xmlns="" val="286044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3200" dirty="0" smtClean="0"/>
              <a:t>H1.1 </a:t>
            </a:r>
            <a:r>
              <a:rPr lang="en-US" sz="3200" dirty="0" err="1" smtClean="0"/>
              <a:t>Lectuur</a:t>
            </a:r>
            <a:r>
              <a:rPr lang="en-US" sz="3200" dirty="0" smtClean="0"/>
              <a:t> versus </a:t>
            </a:r>
            <a:r>
              <a:rPr lang="en-US" sz="3200" dirty="0" err="1" smtClean="0"/>
              <a:t>literatuur</a:t>
            </a:r>
            <a:r>
              <a:rPr lang="en-US" sz="3200" dirty="0" smtClean="0"/>
              <a:t> </a:t>
            </a:r>
            <a:br>
              <a:rPr lang="en-US" sz="3200" dirty="0" smtClean="0"/>
            </a:br>
            <a:r>
              <a:rPr lang="en-US" sz="3200" dirty="0" smtClean="0"/>
              <a:t>H1.2 </a:t>
            </a:r>
            <a:r>
              <a:rPr lang="en-US" sz="3200" dirty="0" err="1" smtClean="0"/>
              <a:t>Literatuur</a:t>
            </a:r>
            <a:r>
              <a:rPr lang="en-US" sz="3200" dirty="0" smtClean="0"/>
              <a:t> in de </a:t>
            </a:r>
            <a:r>
              <a:rPr lang="en-US" sz="3200" dirty="0" err="1" smtClean="0"/>
              <a:t>Verlichting</a:t>
            </a:r>
            <a:endParaRPr lang="nl-NL" sz="3200" dirty="0"/>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4048" y="1916832"/>
            <a:ext cx="2235154" cy="35478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kstvak 4"/>
          <p:cNvSpPr txBox="1"/>
          <p:nvPr/>
        </p:nvSpPr>
        <p:spPr>
          <a:xfrm>
            <a:off x="539552" y="1628800"/>
            <a:ext cx="4032448" cy="2308324"/>
          </a:xfrm>
          <a:prstGeom prst="rect">
            <a:avLst/>
          </a:prstGeom>
          <a:noFill/>
        </p:spPr>
        <p:txBody>
          <a:bodyPr wrap="square" rtlCol="0">
            <a:spAutoFit/>
          </a:bodyPr>
          <a:lstStyle/>
          <a:p>
            <a:r>
              <a:rPr lang="nl-NL" sz="2400" dirty="0" smtClean="0"/>
              <a:t>Wat is literatuur? Wanneer is een boek geen literatuur? </a:t>
            </a:r>
          </a:p>
          <a:p>
            <a:endParaRPr lang="nl-NL" sz="2400" dirty="0" smtClean="0"/>
          </a:p>
          <a:p>
            <a:endParaRPr lang="nl-NL" sz="2400" dirty="0"/>
          </a:p>
          <a:p>
            <a:endParaRPr lang="nl-NL" sz="2400" dirty="0" smtClean="0"/>
          </a:p>
          <a:p>
            <a:endParaRPr lang="nl-NL" sz="2400" dirty="0"/>
          </a:p>
        </p:txBody>
      </p:sp>
    </p:spTree>
    <p:extLst>
      <p:ext uri="{BB962C8B-B14F-4D97-AF65-F5344CB8AC3E}">
        <p14:creationId xmlns:p14="http://schemas.microsoft.com/office/powerpoint/2010/main" xmlns="" val="2445721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600" dirty="0" smtClean="0"/>
              <a:t>Theorie: maak aantekeningen (1/3)</a:t>
            </a:r>
            <a:endParaRPr lang="nl-NL" sz="3600" dirty="0"/>
          </a:p>
        </p:txBody>
      </p:sp>
      <p:sp>
        <p:nvSpPr>
          <p:cNvPr id="3" name="Tijdelijke aanduiding voor inhoud 2"/>
          <p:cNvSpPr>
            <a:spLocks noGrp="1"/>
          </p:cNvSpPr>
          <p:nvPr>
            <p:ph idx="1"/>
          </p:nvPr>
        </p:nvSpPr>
        <p:spPr/>
        <p:txBody>
          <a:bodyPr>
            <a:normAutofit/>
          </a:bodyPr>
          <a:lstStyle/>
          <a:p>
            <a:r>
              <a:rPr lang="en-US" sz="3200" b="1" dirty="0"/>
              <a:t>H1.1 </a:t>
            </a:r>
            <a:r>
              <a:rPr lang="en-US" sz="3200" b="1" dirty="0" err="1"/>
              <a:t>Lectuur</a:t>
            </a:r>
            <a:r>
              <a:rPr lang="en-US" sz="3200" b="1" dirty="0"/>
              <a:t> versus </a:t>
            </a:r>
            <a:r>
              <a:rPr lang="en-US" sz="3200" b="1" dirty="0" err="1" smtClean="0"/>
              <a:t>literatuur</a:t>
            </a:r>
            <a:r>
              <a:rPr lang="en-US" sz="3200" b="1" dirty="0" smtClean="0"/>
              <a:t>:</a:t>
            </a:r>
          </a:p>
          <a:p>
            <a:r>
              <a:rPr lang="en-US" sz="3200" b="1" dirty="0" err="1" smtClean="0"/>
              <a:t>Complexer</a:t>
            </a:r>
            <a:r>
              <a:rPr lang="en-US" sz="3200" b="1" dirty="0" smtClean="0"/>
              <a:t> </a:t>
            </a:r>
          </a:p>
          <a:p>
            <a:r>
              <a:rPr lang="en-US" sz="3200" b="1" dirty="0" err="1" smtClean="0"/>
              <a:t>Origineler</a:t>
            </a:r>
            <a:r>
              <a:rPr lang="en-US" sz="3200" b="1" dirty="0" smtClean="0"/>
              <a:t> </a:t>
            </a:r>
          </a:p>
          <a:p>
            <a:r>
              <a:rPr lang="en-US" sz="3200" b="1" dirty="0" err="1" smtClean="0"/>
              <a:t>Diepgang</a:t>
            </a:r>
            <a:r>
              <a:rPr lang="en-US" sz="3200" b="1" dirty="0" smtClean="0"/>
              <a:t> </a:t>
            </a:r>
          </a:p>
          <a:p>
            <a:r>
              <a:rPr lang="en-US" sz="3200" b="1" dirty="0" smtClean="0"/>
              <a:t>minder </a:t>
            </a:r>
            <a:r>
              <a:rPr lang="en-US" sz="3200" b="1" dirty="0" err="1" smtClean="0"/>
              <a:t>voorspelbaar</a:t>
            </a:r>
            <a:endParaRPr lang="en-US" sz="3200" b="1" dirty="0"/>
          </a:p>
          <a:p>
            <a:r>
              <a:rPr lang="en-US" sz="3200" b="1" dirty="0" smtClean="0"/>
              <a:t>minder cliché</a:t>
            </a:r>
          </a:p>
          <a:p>
            <a:r>
              <a:rPr lang="en-US" sz="3200" b="1" dirty="0" err="1" smtClean="0"/>
              <a:t>Stijl</a:t>
            </a:r>
            <a:r>
              <a:rPr lang="en-US" sz="3200" b="1" dirty="0" smtClean="0"/>
              <a:t>: </a:t>
            </a:r>
            <a:r>
              <a:rPr lang="en-US" sz="3200" b="1" dirty="0" err="1" smtClean="0"/>
              <a:t>verrassend</a:t>
            </a:r>
            <a:r>
              <a:rPr lang="en-US" sz="3200" b="1" dirty="0" smtClean="0"/>
              <a:t> </a:t>
            </a:r>
            <a:r>
              <a:rPr lang="en-US" sz="3200" b="1" dirty="0" err="1" smtClean="0"/>
              <a:t>en</a:t>
            </a:r>
            <a:r>
              <a:rPr lang="en-US" sz="3200" b="1" dirty="0" smtClean="0"/>
              <a:t> </a:t>
            </a:r>
            <a:r>
              <a:rPr lang="en-US" sz="3200" b="1" dirty="0" err="1" smtClean="0"/>
              <a:t>origineel</a:t>
            </a:r>
            <a:r>
              <a:rPr lang="en-US" sz="2400" dirty="0"/>
              <a:t/>
            </a:r>
            <a:br>
              <a:rPr lang="en-US" sz="2400" dirty="0"/>
            </a:br>
            <a:endParaRPr lang="nl-NL" dirty="0"/>
          </a:p>
        </p:txBody>
      </p:sp>
    </p:spTree>
    <p:extLst>
      <p:ext uri="{BB962C8B-B14F-4D97-AF65-F5344CB8AC3E}">
        <p14:creationId xmlns:p14="http://schemas.microsoft.com/office/powerpoint/2010/main" xmlns="" val="2211866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600" dirty="0"/>
              <a:t>Theorie: maak aantekeningen </a:t>
            </a:r>
            <a:r>
              <a:rPr lang="nl-NL" sz="3600" dirty="0" smtClean="0"/>
              <a:t>(2/3)</a:t>
            </a:r>
            <a:endParaRPr lang="nl-NL" sz="3600" dirty="0"/>
          </a:p>
        </p:txBody>
      </p:sp>
      <p:sp>
        <p:nvSpPr>
          <p:cNvPr id="3" name="Tijdelijke aanduiding voor inhoud 2"/>
          <p:cNvSpPr>
            <a:spLocks noGrp="1"/>
          </p:cNvSpPr>
          <p:nvPr>
            <p:ph idx="1"/>
          </p:nvPr>
        </p:nvSpPr>
        <p:spPr/>
        <p:txBody>
          <a:bodyPr>
            <a:normAutofit/>
          </a:bodyPr>
          <a:lstStyle/>
          <a:p>
            <a:r>
              <a:rPr lang="en-US" sz="3200" b="1" dirty="0"/>
              <a:t>H1.2 </a:t>
            </a:r>
            <a:r>
              <a:rPr lang="en-US" sz="3200" b="1" dirty="0" err="1"/>
              <a:t>Literatuur</a:t>
            </a:r>
            <a:r>
              <a:rPr lang="en-US" sz="3200" b="1" dirty="0"/>
              <a:t> in de </a:t>
            </a:r>
            <a:r>
              <a:rPr lang="en-US" sz="3200" b="1" dirty="0" err="1"/>
              <a:t>Verlichting</a:t>
            </a:r>
            <a:r>
              <a:rPr lang="nl-NL" sz="3200" b="1" dirty="0"/>
              <a:t> </a:t>
            </a:r>
          </a:p>
          <a:p>
            <a:r>
              <a:rPr lang="nl-NL" sz="3200" b="1" dirty="0"/>
              <a:t>kernwoord: didactisch</a:t>
            </a:r>
          </a:p>
          <a:p>
            <a:pPr>
              <a:buFontTx/>
              <a:buChar char="-"/>
            </a:pPr>
            <a:r>
              <a:rPr lang="nl-NL" sz="3200" b="1" dirty="0" smtClean="0"/>
              <a:t>Encyclopedie (Frans) </a:t>
            </a:r>
            <a:r>
              <a:rPr lang="nl-NL" sz="3200" dirty="0" smtClean="0"/>
              <a:t>1750 -1776 </a:t>
            </a:r>
            <a:r>
              <a:rPr lang="nl-NL" sz="3200" dirty="0" err="1" smtClean="0"/>
              <a:t>Diderot</a:t>
            </a:r>
            <a:r>
              <a:rPr lang="nl-NL" sz="3200" dirty="0" smtClean="0"/>
              <a:t> en </a:t>
            </a:r>
            <a:r>
              <a:rPr lang="nl-NL" sz="3200" dirty="0" err="1" smtClean="0"/>
              <a:t>d’Alembert</a:t>
            </a:r>
            <a:endParaRPr lang="nl-NL" sz="3200" dirty="0"/>
          </a:p>
          <a:p>
            <a:pPr>
              <a:buFontTx/>
              <a:buChar char="-"/>
            </a:pPr>
            <a:r>
              <a:rPr lang="nl-NL" sz="3200" b="1" dirty="0"/>
              <a:t> spectatoriale </a:t>
            </a:r>
            <a:r>
              <a:rPr lang="nl-NL" sz="3200" b="1" dirty="0" smtClean="0"/>
              <a:t>tijdschriften: </a:t>
            </a:r>
            <a:r>
              <a:rPr lang="nl-NL" sz="3200" dirty="0" smtClean="0"/>
              <a:t>Nederlands:</a:t>
            </a:r>
          </a:p>
          <a:p>
            <a:pPr marL="114300" indent="0">
              <a:buNone/>
            </a:pPr>
            <a:r>
              <a:rPr lang="nl-NL" sz="3200" dirty="0" smtClean="0"/>
              <a:t>De Hollandse spectator. Vanaf 1731 Justus van Effen</a:t>
            </a:r>
            <a:endParaRPr lang="nl-NL" sz="3200" dirty="0"/>
          </a:p>
          <a:p>
            <a:endParaRPr lang="nl-NL" dirty="0"/>
          </a:p>
        </p:txBody>
      </p:sp>
    </p:spTree>
    <p:extLst>
      <p:ext uri="{BB962C8B-B14F-4D97-AF65-F5344CB8AC3E}">
        <p14:creationId xmlns:p14="http://schemas.microsoft.com/office/powerpoint/2010/main" xmlns="" val="2841617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600" dirty="0"/>
              <a:t>Theorie: maak aantekeningen </a:t>
            </a:r>
            <a:r>
              <a:rPr lang="nl-NL" sz="3600" dirty="0" smtClean="0"/>
              <a:t>(3/3</a:t>
            </a:r>
            <a:r>
              <a:rPr lang="nl-NL" sz="3600" dirty="0"/>
              <a:t>)</a:t>
            </a:r>
          </a:p>
        </p:txBody>
      </p:sp>
      <p:sp>
        <p:nvSpPr>
          <p:cNvPr id="3" name="Tijdelijke aanduiding voor inhoud 2"/>
          <p:cNvSpPr>
            <a:spLocks noGrp="1"/>
          </p:cNvSpPr>
          <p:nvPr>
            <p:ph idx="1"/>
          </p:nvPr>
        </p:nvSpPr>
        <p:spPr/>
        <p:txBody>
          <a:bodyPr/>
          <a:lstStyle/>
          <a:p>
            <a:pPr>
              <a:buFontTx/>
              <a:buChar char="-"/>
            </a:pPr>
            <a:r>
              <a:rPr lang="nl-NL" sz="2400" b="1" dirty="0"/>
              <a:t>Imaginaire </a:t>
            </a:r>
            <a:r>
              <a:rPr lang="nl-NL" sz="2400" b="1" dirty="0" smtClean="0"/>
              <a:t>reisverhalen: waarom toch belerend? </a:t>
            </a:r>
          </a:p>
          <a:p>
            <a:pPr marL="114300" indent="0">
              <a:buNone/>
            </a:pPr>
            <a:r>
              <a:rPr lang="nl-NL" sz="2400" b="1" dirty="0" err="1"/>
              <a:t>Vb</a:t>
            </a:r>
            <a:r>
              <a:rPr lang="nl-NL" sz="2400" b="1" dirty="0"/>
              <a:t>: Robinson </a:t>
            </a:r>
            <a:r>
              <a:rPr lang="nl-NL" sz="2400" b="1" dirty="0" err="1" smtClean="0"/>
              <a:t>Crusoë</a:t>
            </a:r>
            <a:r>
              <a:rPr lang="nl-NL" sz="2400" b="1" dirty="0" smtClean="0"/>
              <a:t> (1719) Engels</a:t>
            </a:r>
            <a:endParaRPr lang="nl-NL" sz="2400" b="1" dirty="0"/>
          </a:p>
          <a:p>
            <a:pPr marL="114300" indent="0">
              <a:buNone/>
            </a:pPr>
            <a:r>
              <a:rPr lang="nl-NL" sz="2400" b="1" dirty="0" err="1" smtClean="0"/>
              <a:t>Vb</a:t>
            </a:r>
            <a:r>
              <a:rPr lang="nl-NL" sz="2400" b="1" dirty="0" smtClean="0"/>
              <a:t>: </a:t>
            </a:r>
            <a:r>
              <a:rPr lang="nl-NL" sz="2400" b="1" dirty="0" err="1" smtClean="0"/>
              <a:t>Krenke</a:t>
            </a:r>
            <a:r>
              <a:rPr lang="nl-NL" sz="2400" b="1" dirty="0" smtClean="0"/>
              <a:t> </a:t>
            </a:r>
            <a:r>
              <a:rPr lang="nl-NL" sz="2400" b="1" dirty="0" err="1" smtClean="0"/>
              <a:t>Kesmes</a:t>
            </a:r>
            <a:r>
              <a:rPr lang="nl-NL" sz="2400" b="1" dirty="0" smtClean="0"/>
              <a:t> 1708 : Nederlands: Hendrik </a:t>
            </a:r>
            <a:r>
              <a:rPr lang="nl-NL" sz="2400" b="1" dirty="0" err="1" smtClean="0"/>
              <a:t>Smeeks</a:t>
            </a:r>
            <a:endParaRPr lang="nl-NL" sz="2400" b="1" dirty="0" smtClean="0"/>
          </a:p>
          <a:p>
            <a:pPr>
              <a:buFontTx/>
              <a:buChar char="-"/>
            </a:pPr>
            <a:r>
              <a:rPr lang="nl-NL" sz="2400" b="1" dirty="0" smtClean="0"/>
              <a:t>Jeugdliteratuur:</a:t>
            </a:r>
          </a:p>
          <a:p>
            <a:pPr marL="114300" indent="0">
              <a:buNone/>
            </a:pPr>
            <a:r>
              <a:rPr lang="nl-NL" sz="2400" b="1" dirty="0" smtClean="0"/>
              <a:t>Nieuw beeld van het kind: niet meer slaan maar spelenderwijs leren. </a:t>
            </a:r>
          </a:p>
          <a:p>
            <a:pPr marL="114300" indent="0">
              <a:buNone/>
            </a:pPr>
            <a:r>
              <a:rPr lang="nl-NL" sz="2400" b="1" dirty="0" smtClean="0"/>
              <a:t>Sprookjes en gedichten met wijze lessen. </a:t>
            </a:r>
            <a:r>
              <a:rPr lang="nl-NL" sz="2400" b="1" i="1" dirty="0"/>
              <a:t>Proeve van kleine </a:t>
            </a:r>
            <a:r>
              <a:rPr lang="nl-NL" sz="2400" b="1" i="1" dirty="0" err="1"/>
              <a:t>Gedigten</a:t>
            </a:r>
            <a:r>
              <a:rPr lang="nl-NL" sz="2400" b="1" i="1" dirty="0"/>
              <a:t> voor Kinderen</a:t>
            </a:r>
            <a:r>
              <a:rPr lang="nl-NL" sz="2400" b="1" dirty="0"/>
              <a:t> (1778)</a:t>
            </a:r>
          </a:p>
          <a:p>
            <a:pPr>
              <a:buFontTx/>
              <a:buChar char="-"/>
            </a:pPr>
            <a:r>
              <a:rPr lang="nl-NL" sz="2400" b="1" dirty="0" smtClean="0"/>
              <a:t>Roman: opkomst en nieuw. Roman over het leven van een persoon. Reisromans. </a:t>
            </a:r>
            <a:endParaRPr lang="nl-NL" sz="2400" b="1" dirty="0"/>
          </a:p>
          <a:p>
            <a:endParaRPr lang="nl-NL" dirty="0"/>
          </a:p>
        </p:txBody>
      </p:sp>
    </p:spTree>
    <p:extLst>
      <p:ext uri="{BB962C8B-B14F-4D97-AF65-F5344CB8AC3E}">
        <p14:creationId xmlns:p14="http://schemas.microsoft.com/office/powerpoint/2010/main" xmlns="" val="4042335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 2	</a:t>
            </a:r>
            <a:endParaRPr lang="nl-NL" dirty="0"/>
          </a:p>
        </p:txBody>
      </p:sp>
      <p:sp>
        <p:nvSpPr>
          <p:cNvPr id="3" name="Tijdelijke aanduiding voor inhoud 2"/>
          <p:cNvSpPr>
            <a:spLocks noGrp="1"/>
          </p:cNvSpPr>
          <p:nvPr>
            <p:ph idx="1"/>
          </p:nvPr>
        </p:nvSpPr>
        <p:spPr/>
        <p:txBody>
          <a:bodyPr/>
          <a:lstStyle/>
          <a:p>
            <a:r>
              <a:rPr lang="nl-NL" dirty="0" smtClean="0"/>
              <a:t>Maak drie kolommen: literatuur, lectuur en ‘tussenin”</a:t>
            </a:r>
          </a:p>
          <a:p>
            <a:r>
              <a:rPr lang="nl-NL" dirty="0" smtClean="0"/>
              <a:t>Knip de fragmenten van het werkblad uit en plak dit in je schrift. Benoem per fragment zo duidelijk mogelijk:</a:t>
            </a:r>
          </a:p>
          <a:p>
            <a:r>
              <a:rPr lang="nl-NL" dirty="0" smtClean="0"/>
              <a:t>Lectuur, literatuur</a:t>
            </a:r>
            <a:r>
              <a:rPr lang="nl-NL" dirty="0"/>
              <a:t> </a:t>
            </a:r>
            <a:r>
              <a:rPr lang="nl-NL" dirty="0" smtClean="0"/>
              <a:t>of toch een grensgeval?</a:t>
            </a:r>
          </a:p>
          <a:p>
            <a:r>
              <a:rPr lang="nl-NL" dirty="0" smtClean="0"/>
              <a:t> Bedenk met je buurman of buurvrouw zoveel mogelijk voorbeelden van leesmateriaal en plaats die in de kolommen.  </a:t>
            </a:r>
          </a:p>
          <a:p>
            <a:pPr>
              <a:buNone/>
            </a:pPr>
            <a:r>
              <a:rPr lang="nl-NL" dirty="0" smtClean="0"/>
              <a:t>Versier je verzameling mooi. </a:t>
            </a:r>
            <a:endParaRPr lang="nl-N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Afsluiting</a:t>
            </a:r>
            <a:endParaRPr lang="nl-NL" dirty="0"/>
          </a:p>
        </p:txBody>
      </p:sp>
      <p:sp>
        <p:nvSpPr>
          <p:cNvPr id="3" name="Tijdelijke aanduiding voor inhoud 2"/>
          <p:cNvSpPr>
            <a:spLocks noGrp="1"/>
          </p:cNvSpPr>
          <p:nvPr>
            <p:ph idx="1"/>
          </p:nvPr>
        </p:nvSpPr>
        <p:spPr/>
        <p:txBody>
          <a:bodyPr/>
          <a:lstStyle/>
          <a:p>
            <a:r>
              <a:rPr lang="nl-NL" dirty="0" smtClean="0"/>
              <a:t>Huiswerk afmaken:</a:t>
            </a:r>
          </a:p>
          <a:p>
            <a:pPr lvl="1"/>
            <a:r>
              <a:rPr lang="nl-NL" dirty="0" smtClean="0"/>
              <a:t>Voorwoord</a:t>
            </a:r>
          </a:p>
          <a:p>
            <a:pPr lvl="1"/>
            <a:r>
              <a:rPr lang="nl-NL" dirty="0" smtClean="0"/>
              <a:t>Inleiding</a:t>
            </a:r>
          </a:p>
          <a:p>
            <a:pPr lvl="1"/>
            <a:r>
              <a:rPr lang="nl-NL" dirty="0" smtClean="0"/>
              <a:t>Tekening feiten en gevoel</a:t>
            </a:r>
          </a:p>
          <a:p>
            <a:pPr lvl="1"/>
            <a:r>
              <a:rPr lang="nl-NL" dirty="0" smtClean="0"/>
              <a:t>Hoofdstuk 1: literatuur versus lectuur</a:t>
            </a:r>
          </a:p>
          <a:p>
            <a:pPr lvl="1"/>
            <a:r>
              <a:rPr lang="nl-NL" dirty="0" smtClean="0"/>
              <a:t>Collage literatuur</a:t>
            </a:r>
          </a:p>
          <a:p>
            <a:pPr lvl="1"/>
            <a:endParaRPr lang="nl-NL" dirty="0" smtClean="0"/>
          </a:p>
          <a:p>
            <a:pPr lvl="1"/>
            <a:endParaRPr lang="nl-NL" dirty="0" smtClean="0"/>
          </a:p>
          <a:p>
            <a:pPr lvl="1"/>
            <a:r>
              <a:rPr lang="nl-NL" dirty="0" smtClean="0"/>
              <a:t>Vegen!</a:t>
            </a:r>
            <a:endParaRPr lang="nl-NL"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Dag 2</a:t>
            </a:r>
            <a:endParaRPr lang="nl-NL" dirty="0"/>
          </a:p>
        </p:txBody>
      </p:sp>
      <p:pic>
        <p:nvPicPr>
          <p:cNvPr id="4" name="Tijdelijke aanduiding voor inhoud 3" descr="266px-Hiëronymus_van_Alphen_(H.J._Backer,_1836).jpg"/>
          <p:cNvPicPr>
            <a:picLocks noGrp="1" noChangeAspect="1"/>
          </p:cNvPicPr>
          <p:nvPr>
            <p:ph idx="1"/>
          </p:nvPr>
        </p:nvPicPr>
        <p:blipFill>
          <a:blip r:embed="rId2" cstate="print"/>
          <a:stretch>
            <a:fillRect/>
          </a:stretch>
        </p:blipFill>
        <p:spPr>
          <a:xfrm>
            <a:off x="467544" y="2852936"/>
            <a:ext cx="2783560" cy="3118424"/>
          </a:xfrm>
        </p:spPr>
      </p:pic>
      <p:pic>
        <p:nvPicPr>
          <p:cNvPr id="1026" name="Picture 2" descr="http://upload.wikimedia.org/wikipedia/commons/c/cd/Van_Alphen.jpg"/>
          <p:cNvPicPr>
            <a:picLocks noChangeAspect="1" noChangeArrowheads="1"/>
          </p:cNvPicPr>
          <p:nvPr/>
        </p:nvPicPr>
        <p:blipFill>
          <a:blip r:embed="rId3" cstate="print"/>
          <a:srcRect/>
          <a:stretch>
            <a:fillRect/>
          </a:stretch>
        </p:blipFill>
        <p:spPr bwMode="auto">
          <a:xfrm>
            <a:off x="3419872" y="549169"/>
            <a:ext cx="4570090" cy="3649869"/>
          </a:xfrm>
          <a:prstGeom prst="rect">
            <a:avLst/>
          </a:prstGeom>
          <a:noFill/>
        </p:spPr>
      </p:pic>
      <p:sp>
        <p:nvSpPr>
          <p:cNvPr id="6" name="Tekstvak 5"/>
          <p:cNvSpPr txBox="1"/>
          <p:nvPr/>
        </p:nvSpPr>
        <p:spPr>
          <a:xfrm>
            <a:off x="3491880" y="4509120"/>
            <a:ext cx="4392488" cy="646331"/>
          </a:xfrm>
          <a:prstGeom prst="rect">
            <a:avLst/>
          </a:prstGeom>
          <a:noFill/>
        </p:spPr>
        <p:txBody>
          <a:bodyPr wrap="square" rtlCol="0">
            <a:spAutoFit/>
          </a:bodyPr>
          <a:lstStyle/>
          <a:p>
            <a:r>
              <a:rPr lang="nl-NL" dirty="0" smtClean="0">
                <a:latin typeface="Baskerville Old Face" pitchFamily="18" charset="0"/>
              </a:rPr>
              <a:t> </a:t>
            </a:r>
          </a:p>
          <a:p>
            <a:endParaRPr lang="nl-NL" dirty="0"/>
          </a:p>
        </p:txBody>
      </p:sp>
      <p:sp>
        <p:nvSpPr>
          <p:cNvPr id="7" name="Tekstvak 6"/>
          <p:cNvSpPr txBox="1"/>
          <p:nvPr/>
        </p:nvSpPr>
        <p:spPr>
          <a:xfrm>
            <a:off x="539552" y="1484784"/>
            <a:ext cx="2664296" cy="646331"/>
          </a:xfrm>
          <a:prstGeom prst="rect">
            <a:avLst/>
          </a:prstGeom>
          <a:noFill/>
        </p:spPr>
        <p:txBody>
          <a:bodyPr wrap="square" rtlCol="0">
            <a:spAutoFit/>
          </a:bodyPr>
          <a:lstStyle/>
          <a:p>
            <a:pPr>
              <a:buFontTx/>
              <a:buChar char="-"/>
            </a:pPr>
            <a:r>
              <a:rPr lang="nl-NL" dirty="0" smtClean="0"/>
              <a:t>Terugblik </a:t>
            </a:r>
          </a:p>
          <a:p>
            <a:pPr>
              <a:buFontTx/>
              <a:buChar char="-"/>
            </a:pPr>
            <a:r>
              <a:rPr lang="nl-NL" smtClean="0"/>
              <a:t>jeugdliteratuur</a:t>
            </a:r>
            <a:endParaRPr lang="nl-NL"/>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 </a:t>
            </a:r>
            <a:r>
              <a:rPr lang="nl-NL" sz="4800" dirty="0"/>
              <a:t>Hoofdstuk </a:t>
            </a:r>
            <a:r>
              <a:rPr lang="nl-NL" sz="4800" dirty="0" smtClean="0"/>
              <a:t>1 </a:t>
            </a:r>
            <a:r>
              <a:rPr lang="nl-NL" sz="4800" dirty="0"/>
              <a:t>Hieronymus van </a:t>
            </a:r>
            <a:r>
              <a:rPr lang="nl-NL" sz="4800" dirty="0" smtClean="0"/>
              <a:t>Alphen (1/2)</a:t>
            </a:r>
            <a:r>
              <a:rPr lang="nl-NL" sz="4800" dirty="0"/>
              <a:t/>
            </a:r>
            <a:br>
              <a:rPr lang="nl-NL" sz="4800" dirty="0"/>
            </a:br>
            <a:endParaRPr lang="nl-NL" dirty="0"/>
          </a:p>
        </p:txBody>
      </p:sp>
      <p:sp>
        <p:nvSpPr>
          <p:cNvPr id="3" name="Tijdelijke aanduiding voor inhoud 2"/>
          <p:cNvSpPr>
            <a:spLocks noGrp="1"/>
          </p:cNvSpPr>
          <p:nvPr>
            <p:ph idx="1"/>
          </p:nvPr>
        </p:nvSpPr>
        <p:spPr/>
        <p:txBody>
          <a:bodyPr>
            <a:normAutofit/>
          </a:bodyPr>
          <a:lstStyle/>
          <a:p>
            <a:r>
              <a:rPr lang="nl-NL" sz="2400" dirty="0" smtClean="0"/>
              <a:t>Gouda 1746- Den Haag 1803</a:t>
            </a:r>
          </a:p>
          <a:p>
            <a:r>
              <a:rPr lang="nl-NL" sz="2400" dirty="0" smtClean="0"/>
              <a:t>Dichter, studeerde letteren en rechten</a:t>
            </a:r>
          </a:p>
          <a:p>
            <a:r>
              <a:rPr lang="nl-NL" sz="2400" dirty="0" smtClean="0"/>
              <a:t>Politiek: stadspensionaris en minister</a:t>
            </a:r>
          </a:p>
          <a:p>
            <a:r>
              <a:rPr lang="nl-NL" sz="2400" dirty="0" smtClean="0"/>
              <a:t>Vrouw Maria overleed in 1775 bij de geboorte van hun 3</a:t>
            </a:r>
            <a:r>
              <a:rPr lang="nl-NL" sz="2400" baseline="30000" dirty="0" smtClean="0"/>
              <a:t>e</a:t>
            </a:r>
            <a:r>
              <a:rPr lang="nl-NL" sz="2400" dirty="0" smtClean="0"/>
              <a:t> kind</a:t>
            </a:r>
          </a:p>
          <a:p>
            <a:r>
              <a:rPr lang="nl-NL" sz="2400" dirty="0" smtClean="0"/>
              <a:t>zorg voor de kinderen</a:t>
            </a:r>
          </a:p>
          <a:p>
            <a:r>
              <a:rPr lang="nl-NL" sz="2400" dirty="0" smtClean="0"/>
              <a:t>Maakte gedichten;</a:t>
            </a:r>
          </a:p>
          <a:p>
            <a:r>
              <a:rPr lang="nl-NL" sz="2400" dirty="0" smtClean="0"/>
              <a:t>Aanvankelijk anoniem in dichtbundels</a:t>
            </a:r>
          </a:p>
          <a:p>
            <a:r>
              <a:rPr lang="nl-NL" sz="2400" b="1" i="1" dirty="0"/>
              <a:t>Proeve van kleine </a:t>
            </a:r>
            <a:r>
              <a:rPr lang="nl-NL" sz="2400" b="1" i="1" dirty="0" err="1"/>
              <a:t>Gedigten</a:t>
            </a:r>
            <a:r>
              <a:rPr lang="nl-NL" sz="2400" b="1" i="1" dirty="0"/>
              <a:t> voor Kinderen</a:t>
            </a:r>
            <a:r>
              <a:rPr lang="nl-NL" sz="2400" b="1" dirty="0"/>
              <a:t> (1778)</a:t>
            </a:r>
            <a:endParaRPr lang="nl-NL" sz="2400" dirty="0" smtClean="0"/>
          </a:p>
          <a:p>
            <a:endParaRPr lang="nl-NL" sz="2400" dirty="0" smtClean="0"/>
          </a:p>
          <a:p>
            <a:endParaRPr lang="nl-NL"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4400" dirty="0"/>
              <a:t>Hoofdstuk 1 Hieronymus van Alphen (1/2)</a:t>
            </a:r>
            <a:endParaRPr lang="nl-NL" dirty="0"/>
          </a:p>
        </p:txBody>
      </p:sp>
      <p:sp>
        <p:nvSpPr>
          <p:cNvPr id="3" name="Tijdelijke aanduiding voor inhoud 2"/>
          <p:cNvSpPr>
            <a:spLocks noGrp="1"/>
          </p:cNvSpPr>
          <p:nvPr>
            <p:ph idx="1"/>
          </p:nvPr>
        </p:nvSpPr>
        <p:spPr/>
        <p:txBody>
          <a:bodyPr/>
          <a:lstStyle/>
          <a:p>
            <a:r>
              <a:rPr lang="nl-NL" sz="2000" dirty="0"/>
              <a:t>Groot </a:t>
            </a:r>
            <a:r>
              <a:rPr lang="nl-NL" sz="2000" dirty="0" smtClean="0"/>
              <a:t>succes</a:t>
            </a:r>
            <a:endParaRPr lang="nl-NL" dirty="0" smtClean="0"/>
          </a:p>
          <a:p>
            <a:r>
              <a:rPr lang="nl-NL" dirty="0" smtClean="0"/>
              <a:t>Moderne visie: het moderne kind</a:t>
            </a:r>
          </a:p>
          <a:p>
            <a:r>
              <a:rPr lang="nl-NL" dirty="0" smtClean="0"/>
              <a:t>Vanaf 1778 spelend leren. (John Locke)</a:t>
            </a:r>
          </a:p>
          <a:p>
            <a:r>
              <a:rPr lang="nl-NL" dirty="0" smtClean="0"/>
              <a:t>Gedichten zijn simpel van vorm.</a:t>
            </a:r>
            <a:endParaRPr lang="nl-NL" dirty="0"/>
          </a:p>
        </p:txBody>
      </p:sp>
    </p:spTree>
    <p:extLst>
      <p:ext uri="{BB962C8B-B14F-4D97-AF65-F5344CB8AC3E}">
        <p14:creationId xmlns:p14="http://schemas.microsoft.com/office/powerpoint/2010/main" xmlns="" val="3024701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opdrachten</a:t>
            </a:r>
            <a:endParaRPr lang="nl-NL" dirty="0"/>
          </a:p>
        </p:txBody>
      </p:sp>
      <p:pic>
        <p:nvPicPr>
          <p:cNvPr id="4" name="Picture 2" descr="http://upload.wikimedia.org/wikipedia/commons/c/cd/Van_Alphen.jpg"/>
          <p:cNvPicPr>
            <a:picLocks noGrp="1" noChangeAspect="1" noChangeArrowheads="1"/>
          </p:cNvPicPr>
          <p:nvPr>
            <p:ph idx="1"/>
          </p:nvPr>
        </p:nvPicPr>
        <p:blipFill>
          <a:blip r:embed="rId2" cstate="print"/>
          <a:srcRect/>
          <a:stretch>
            <a:fillRect/>
          </a:stretch>
        </p:blipFill>
        <p:spPr bwMode="auto">
          <a:xfrm>
            <a:off x="1297536" y="1283769"/>
            <a:ext cx="5506711" cy="439789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39552" y="620688"/>
            <a:ext cx="7543800" cy="2089919"/>
          </a:xfrm>
        </p:spPr>
        <p:txBody>
          <a:bodyPr/>
          <a:lstStyle/>
          <a:p>
            <a:r>
              <a:rPr lang="en-US" dirty="0" err="1" smtClean="0"/>
              <a:t>Periode</a:t>
            </a:r>
            <a:r>
              <a:rPr lang="en-US" dirty="0" smtClean="0"/>
              <a:t> </a:t>
            </a:r>
            <a:r>
              <a:rPr lang="en-US" dirty="0" err="1" smtClean="0"/>
              <a:t>Romantiek</a:t>
            </a:r>
            <a:r>
              <a:rPr lang="en-US" dirty="0" smtClean="0"/>
              <a:t> en </a:t>
            </a:r>
            <a:r>
              <a:rPr lang="en-US" dirty="0" err="1" smtClean="0"/>
              <a:t>Verlichting</a:t>
            </a:r>
            <a:endParaRPr lang="nl-NL" dirty="0"/>
          </a:p>
        </p:txBody>
      </p:sp>
      <p:sp>
        <p:nvSpPr>
          <p:cNvPr id="3" name="Ondertitel 2"/>
          <p:cNvSpPr>
            <a:spLocks noGrp="1"/>
          </p:cNvSpPr>
          <p:nvPr>
            <p:ph type="subTitle" idx="1"/>
          </p:nvPr>
        </p:nvSpPr>
        <p:spPr>
          <a:xfrm>
            <a:off x="539552" y="2852936"/>
            <a:ext cx="6461760" cy="1066800"/>
          </a:xfrm>
        </p:spPr>
        <p:txBody>
          <a:bodyPr/>
          <a:lstStyle/>
          <a:p>
            <a:r>
              <a:rPr lang="en-US" dirty="0" err="1" smtClean="0"/>
              <a:t>Klas</a:t>
            </a:r>
            <a:r>
              <a:rPr lang="en-US" dirty="0" smtClean="0"/>
              <a:t> 9GR</a:t>
            </a:r>
            <a:endParaRPr lang="nl-NL"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3861048"/>
            <a:ext cx="2524125" cy="1809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7984" y="3607358"/>
            <a:ext cx="2522984" cy="2063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482835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 het werk</a:t>
            </a:r>
            <a:endParaRPr lang="nl-NL" dirty="0"/>
          </a:p>
        </p:txBody>
      </p:sp>
      <p:sp>
        <p:nvSpPr>
          <p:cNvPr id="3" name="Tijdelijke aanduiding voor inhoud 2"/>
          <p:cNvSpPr>
            <a:spLocks noGrp="1"/>
          </p:cNvSpPr>
          <p:nvPr>
            <p:ph idx="1"/>
          </p:nvPr>
        </p:nvSpPr>
        <p:spPr/>
        <p:txBody>
          <a:bodyPr/>
          <a:lstStyle/>
          <a:p>
            <a:r>
              <a:rPr lang="nl-NL" sz="2800" dirty="0" smtClean="0"/>
              <a:t>Neem het gedicht over in je gedicht en maak de verwerkingsopdracht.</a:t>
            </a:r>
          </a:p>
          <a:p>
            <a:r>
              <a:rPr lang="nl-NL" sz="2800" dirty="0" smtClean="0"/>
              <a:t>Maak de tekening af van gisteren rondom Descartes</a:t>
            </a:r>
          </a:p>
          <a:p>
            <a:r>
              <a:rPr lang="nl-NL" sz="2800" dirty="0" smtClean="0"/>
              <a:t>Bedenk iedere dag een feit van de dag. </a:t>
            </a:r>
          </a:p>
          <a:p>
            <a:pPr marL="114300" indent="0">
              <a:buNone/>
            </a:pPr>
            <a:endParaRPr lang="nl-NL" dirty="0" smtClean="0"/>
          </a:p>
          <a:p>
            <a:endParaRPr lang="nl-NL" dirty="0"/>
          </a:p>
        </p:txBody>
      </p:sp>
    </p:spTree>
    <p:extLst>
      <p:ext uri="{BB962C8B-B14F-4D97-AF65-F5344CB8AC3E}">
        <p14:creationId xmlns:p14="http://schemas.microsoft.com/office/powerpoint/2010/main" xmlns="" val="2134813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Dag 4</a:t>
            </a:r>
            <a:endParaRPr lang="nl-NL" dirty="0"/>
          </a:p>
        </p:txBody>
      </p:sp>
      <p:pic>
        <p:nvPicPr>
          <p:cNvPr id="5" name="Afbeelding 4" descr="vanalphen.jpg"/>
          <p:cNvPicPr>
            <a:picLocks noChangeAspect="1"/>
          </p:cNvPicPr>
          <p:nvPr/>
        </p:nvPicPr>
        <p:blipFill>
          <a:blip r:embed="rId2" cstate="print"/>
          <a:stretch>
            <a:fillRect/>
          </a:stretch>
        </p:blipFill>
        <p:spPr>
          <a:xfrm>
            <a:off x="611560" y="3068960"/>
            <a:ext cx="3743992" cy="2910954"/>
          </a:xfrm>
          <a:prstGeom prst="rect">
            <a:avLst/>
          </a:prstGeom>
        </p:spPr>
      </p:pic>
      <p:sp>
        <p:nvSpPr>
          <p:cNvPr id="6" name="Tekstvak 5"/>
          <p:cNvSpPr txBox="1"/>
          <p:nvPr/>
        </p:nvSpPr>
        <p:spPr>
          <a:xfrm>
            <a:off x="539552" y="1556792"/>
            <a:ext cx="3600400" cy="369332"/>
          </a:xfrm>
          <a:prstGeom prst="rect">
            <a:avLst/>
          </a:prstGeom>
          <a:noFill/>
        </p:spPr>
        <p:txBody>
          <a:bodyPr wrap="square" rtlCol="0">
            <a:spAutoFit/>
          </a:bodyPr>
          <a:lstStyle/>
          <a:p>
            <a:r>
              <a:rPr lang="nl-NL" dirty="0" smtClean="0"/>
              <a:t>- terugblik: gedichten</a:t>
            </a:r>
            <a:endParaRPr lang="nl-NL" dirty="0"/>
          </a:p>
        </p:txBody>
      </p:sp>
      <p:sp>
        <p:nvSpPr>
          <p:cNvPr id="7" name="Tijdelijke aanduiding voor inhoud 6"/>
          <p:cNvSpPr>
            <a:spLocks noGrp="1"/>
          </p:cNvSpPr>
          <p:nvPr>
            <p:ph idx="1"/>
          </p:nvPr>
        </p:nvSpPr>
        <p:spPr/>
        <p:txBody>
          <a:bodyPr/>
          <a:lstStyle/>
          <a:p>
            <a:endParaRPr lang="nl-NL"/>
          </a:p>
        </p:txBody>
      </p:sp>
      <p:pic>
        <p:nvPicPr>
          <p:cNvPr id="1026" name="Picture 2" descr="illustratie"/>
          <p:cNvPicPr>
            <a:picLocks noChangeAspect="1" noChangeArrowheads="1"/>
          </p:cNvPicPr>
          <p:nvPr/>
        </p:nvPicPr>
        <p:blipFill>
          <a:blip r:embed="rId3" cstate="print"/>
          <a:srcRect/>
          <a:stretch>
            <a:fillRect/>
          </a:stretch>
        </p:blipFill>
        <p:spPr bwMode="auto">
          <a:xfrm>
            <a:off x="5292080" y="764704"/>
            <a:ext cx="2757686" cy="505050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Opstart </a:t>
            </a:r>
            <a:endParaRPr lang="nl-NL" dirty="0"/>
          </a:p>
        </p:txBody>
      </p:sp>
      <p:sp>
        <p:nvSpPr>
          <p:cNvPr id="3" name="Tijdelijke aanduiding voor inhoud 2"/>
          <p:cNvSpPr>
            <a:spLocks noGrp="1"/>
          </p:cNvSpPr>
          <p:nvPr>
            <p:ph idx="1"/>
          </p:nvPr>
        </p:nvSpPr>
        <p:spPr/>
        <p:txBody>
          <a:bodyPr/>
          <a:lstStyle/>
          <a:p>
            <a:r>
              <a:rPr lang="nl-NL" dirty="0" smtClean="0"/>
              <a:t>Vandaag: </a:t>
            </a:r>
          </a:p>
          <a:p>
            <a:r>
              <a:rPr lang="nl-NL" dirty="0" smtClean="0"/>
              <a:t>Eerst theorie: H4 Sara Burgerhart</a:t>
            </a:r>
          </a:p>
          <a:p>
            <a:r>
              <a:rPr lang="nl-NL" dirty="0" smtClean="0"/>
              <a:t>Terugblik theorie de Verlichting</a:t>
            </a:r>
          </a:p>
          <a:p>
            <a:r>
              <a:rPr lang="nl-NL" dirty="0" smtClean="0"/>
              <a:t>Filmpje</a:t>
            </a:r>
          </a:p>
          <a:p>
            <a:r>
              <a:rPr lang="nl-NL" smtClean="0"/>
              <a:t>Verwerkingsopdracht. </a:t>
            </a:r>
            <a:endParaRPr lang="nl-NL" dirty="0" smtClean="0"/>
          </a:p>
        </p:txBody>
      </p:sp>
    </p:spTree>
    <p:extLst>
      <p:ext uri="{BB962C8B-B14F-4D97-AF65-F5344CB8AC3E}">
        <p14:creationId xmlns:p14="http://schemas.microsoft.com/office/powerpoint/2010/main" xmlns="" val="2321521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opdrachten</a:t>
            </a:r>
            <a:endParaRPr lang="nl-NL" dirty="0"/>
          </a:p>
        </p:txBody>
      </p:sp>
      <p:pic>
        <p:nvPicPr>
          <p:cNvPr id="4" name="Tijdelijke aanduiding voor inhoud 3" descr="images.jpg"/>
          <p:cNvPicPr>
            <a:picLocks noGrp="1" noChangeAspect="1"/>
          </p:cNvPicPr>
          <p:nvPr>
            <p:ph idx="1"/>
          </p:nvPr>
        </p:nvPicPr>
        <p:blipFill>
          <a:blip r:embed="rId2" cstate="print"/>
          <a:stretch>
            <a:fillRect/>
          </a:stretch>
        </p:blipFill>
        <p:spPr>
          <a:xfrm>
            <a:off x="5076056" y="1340768"/>
            <a:ext cx="2520280" cy="4403078"/>
          </a:xfrm>
        </p:spPr>
      </p:pic>
      <p:pic>
        <p:nvPicPr>
          <p:cNvPr id="26626" name="Picture 2" descr="http://images.vanstockum.eu/1/1/5/6/11560118-Historie-van-Mejuffrouw-Sara-Burgerhart-Wolff-Betje-Deken-Aagje"/>
          <p:cNvPicPr>
            <a:picLocks noChangeAspect="1" noChangeArrowheads="1"/>
          </p:cNvPicPr>
          <p:nvPr/>
        </p:nvPicPr>
        <p:blipFill>
          <a:blip r:embed="rId3" cstate="print"/>
          <a:srcRect/>
          <a:stretch>
            <a:fillRect/>
          </a:stretch>
        </p:blipFill>
        <p:spPr bwMode="auto">
          <a:xfrm>
            <a:off x="1115616" y="1527988"/>
            <a:ext cx="2676128" cy="4248355"/>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Terugblik</a:t>
            </a:r>
            <a:r>
              <a:rPr lang="en-US" dirty="0" smtClean="0"/>
              <a:t> </a:t>
            </a:r>
            <a:r>
              <a:rPr lang="en-US" dirty="0" err="1" smtClean="0"/>
              <a:t>Verlichting</a:t>
            </a:r>
            <a:endParaRPr lang="nl-NL" dirty="0"/>
          </a:p>
        </p:txBody>
      </p:sp>
      <p:pic>
        <p:nvPicPr>
          <p:cNvPr id="4" name="Tijdelijke aanduiding voor inhoud 3"/>
          <p:cNvPicPr>
            <a:picLocks noGrp="1" noChangeAspect="1"/>
          </p:cNvPicPr>
          <p:nvPr>
            <p:ph idx="1"/>
          </p:nvPr>
        </p:nvPicPr>
        <p:blipFill>
          <a:blip r:embed="rId2" cstate="print"/>
          <a:stretch>
            <a:fillRect/>
          </a:stretch>
        </p:blipFill>
        <p:spPr>
          <a:xfrm>
            <a:off x="1061457" y="1600200"/>
            <a:ext cx="6411485" cy="4800600"/>
          </a:xfrm>
          <a:prstGeom prst="rect">
            <a:avLst/>
          </a:prstGeom>
        </p:spPr>
      </p:pic>
    </p:spTree>
    <p:extLst>
      <p:ext uri="{BB962C8B-B14F-4D97-AF65-F5344CB8AC3E}">
        <p14:creationId xmlns:p14="http://schemas.microsoft.com/office/powerpoint/2010/main" xmlns="" val="3212498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overgang</a:t>
            </a:r>
            <a:endParaRPr lang="nl-NL" dirty="0"/>
          </a:p>
        </p:txBody>
      </p:sp>
      <p:pic>
        <p:nvPicPr>
          <p:cNvPr id="4" name="Tijdelijke aanduiding voor inhoud 3"/>
          <p:cNvPicPr>
            <a:picLocks noGrp="1" noChangeAspect="1"/>
          </p:cNvPicPr>
          <p:nvPr>
            <p:ph idx="1"/>
          </p:nvPr>
        </p:nvPicPr>
        <p:blipFill>
          <a:blip r:embed="rId2" cstate="print"/>
          <a:stretch>
            <a:fillRect/>
          </a:stretch>
        </p:blipFill>
        <p:spPr>
          <a:xfrm>
            <a:off x="1054249" y="1600200"/>
            <a:ext cx="6425901" cy="4800600"/>
          </a:xfrm>
          <a:prstGeom prst="rect">
            <a:avLst/>
          </a:prstGeom>
        </p:spPr>
      </p:pic>
    </p:spTree>
    <p:extLst>
      <p:ext uri="{BB962C8B-B14F-4D97-AF65-F5344CB8AC3E}">
        <p14:creationId xmlns:p14="http://schemas.microsoft.com/office/powerpoint/2010/main" xmlns="" val="1816849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en-US" sz="8000" dirty="0" smtClean="0">
                <a:latin typeface="Edwardian Script ITC" panose="030303020407070D0804" pitchFamily="66" charset="0"/>
              </a:rPr>
              <a:t>De </a:t>
            </a:r>
            <a:r>
              <a:rPr lang="en-US" sz="8000" dirty="0" err="1" smtClean="0">
                <a:latin typeface="Edwardian Script ITC" panose="030303020407070D0804" pitchFamily="66" charset="0"/>
              </a:rPr>
              <a:t>Romantiek</a:t>
            </a:r>
            <a:endParaRPr lang="nl-NL" sz="8000" dirty="0">
              <a:latin typeface="Edwardian Script ITC" panose="030303020407070D0804" pitchFamily="66" charset="0"/>
            </a:endParaRPr>
          </a:p>
        </p:txBody>
      </p:sp>
      <p:pic>
        <p:nvPicPr>
          <p:cNvPr id="7" name="Tijdelijke aanduiding voor inhoud 6"/>
          <p:cNvPicPr>
            <a:picLocks noGrp="1" noChangeAspect="1"/>
          </p:cNvPicPr>
          <p:nvPr>
            <p:ph idx="1"/>
          </p:nvPr>
        </p:nvPicPr>
        <p:blipFill>
          <a:blip r:embed="rId2" cstate="print"/>
          <a:stretch>
            <a:fillRect/>
          </a:stretch>
        </p:blipFill>
        <p:spPr>
          <a:xfrm>
            <a:off x="1053947" y="1600200"/>
            <a:ext cx="6426506" cy="4800600"/>
          </a:xfrm>
          <a:prstGeom prst="rect">
            <a:avLst/>
          </a:prstGeom>
        </p:spPr>
      </p:pic>
    </p:spTree>
    <p:extLst>
      <p:ext uri="{BB962C8B-B14F-4D97-AF65-F5344CB8AC3E}">
        <p14:creationId xmlns:p14="http://schemas.microsoft.com/office/powerpoint/2010/main" xmlns="" val="37360266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Opdracht</a:t>
            </a:r>
            <a:r>
              <a:rPr lang="en-US" dirty="0" smtClean="0"/>
              <a:t>	</a:t>
            </a:r>
            <a:endParaRPr lang="nl-NL" dirty="0"/>
          </a:p>
        </p:txBody>
      </p:sp>
      <p:sp>
        <p:nvSpPr>
          <p:cNvPr id="3" name="Tijdelijke aanduiding voor inhoud 2"/>
          <p:cNvSpPr>
            <a:spLocks noGrp="1"/>
          </p:cNvSpPr>
          <p:nvPr>
            <p:ph idx="1"/>
          </p:nvPr>
        </p:nvSpPr>
        <p:spPr/>
        <p:txBody>
          <a:bodyPr/>
          <a:lstStyle/>
          <a:p>
            <a:r>
              <a:rPr lang="en-US" dirty="0" err="1" smtClean="0"/>
              <a:t>Maak</a:t>
            </a:r>
            <a:r>
              <a:rPr lang="en-US" dirty="0" smtClean="0"/>
              <a:t> </a:t>
            </a:r>
            <a:r>
              <a:rPr lang="en-US" dirty="0" err="1" smtClean="0"/>
              <a:t>een</a:t>
            </a:r>
            <a:r>
              <a:rPr lang="en-US" dirty="0" smtClean="0"/>
              <a:t> collage over </a:t>
            </a:r>
            <a:r>
              <a:rPr lang="en-US" dirty="0" err="1" smtClean="0"/>
              <a:t>Romantiek</a:t>
            </a:r>
            <a:r>
              <a:rPr lang="en-US" dirty="0" smtClean="0"/>
              <a:t>. Je mag </a:t>
            </a:r>
            <a:r>
              <a:rPr lang="en-US" dirty="0" err="1" smtClean="0"/>
              <a:t>zelf</a:t>
            </a:r>
            <a:r>
              <a:rPr lang="en-US" dirty="0" smtClean="0"/>
              <a:t> </a:t>
            </a:r>
            <a:r>
              <a:rPr lang="en-US" dirty="0" err="1" smtClean="0"/>
              <a:t>ook</a:t>
            </a:r>
            <a:r>
              <a:rPr lang="en-US" dirty="0" smtClean="0"/>
              <a:t> </a:t>
            </a:r>
            <a:r>
              <a:rPr lang="en-US" dirty="0" err="1" smtClean="0"/>
              <a:t>tekenen</a:t>
            </a:r>
            <a:r>
              <a:rPr lang="en-US" dirty="0" smtClean="0"/>
              <a:t>. </a:t>
            </a:r>
          </a:p>
          <a:p>
            <a:endParaRPr lang="nl-NL" dirty="0"/>
          </a:p>
        </p:txBody>
      </p:sp>
      <p:pic>
        <p:nvPicPr>
          <p:cNvPr id="4" name="Afbeelding 3"/>
          <p:cNvPicPr>
            <a:picLocks noChangeAspect="1"/>
          </p:cNvPicPr>
          <p:nvPr/>
        </p:nvPicPr>
        <p:blipFill>
          <a:blip r:embed="rId2" cstate="print"/>
          <a:stretch>
            <a:fillRect/>
          </a:stretch>
        </p:blipFill>
        <p:spPr>
          <a:xfrm>
            <a:off x="179512" y="4297990"/>
            <a:ext cx="3827339" cy="2551559"/>
          </a:xfrm>
          <a:prstGeom prst="rect">
            <a:avLst/>
          </a:prstGeom>
        </p:spPr>
      </p:pic>
      <p:pic>
        <p:nvPicPr>
          <p:cNvPr id="5" name="Afbeelding 4"/>
          <p:cNvPicPr>
            <a:picLocks noChangeAspect="1"/>
          </p:cNvPicPr>
          <p:nvPr/>
        </p:nvPicPr>
        <p:blipFill>
          <a:blip r:embed="rId3" cstate="print"/>
          <a:stretch>
            <a:fillRect/>
          </a:stretch>
        </p:blipFill>
        <p:spPr>
          <a:xfrm>
            <a:off x="5248275" y="2132856"/>
            <a:ext cx="2828925" cy="2276475"/>
          </a:xfrm>
          <a:prstGeom prst="rect">
            <a:avLst/>
          </a:prstGeom>
        </p:spPr>
      </p:pic>
      <p:pic>
        <p:nvPicPr>
          <p:cNvPr id="6" name="Afbeelding 5"/>
          <p:cNvPicPr>
            <a:picLocks noChangeAspect="1"/>
          </p:cNvPicPr>
          <p:nvPr/>
        </p:nvPicPr>
        <p:blipFill>
          <a:blip r:embed="rId4" cstate="print"/>
          <a:stretch>
            <a:fillRect/>
          </a:stretch>
        </p:blipFill>
        <p:spPr>
          <a:xfrm>
            <a:off x="3779912" y="4711493"/>
            <a:ext cx="2476500" cy="1847850"/>
          </a:xfrm>
          <a:prstGeom prst="rect">
            <a:avLst/>
          </a:prstGeom>
        </p:spPr>
      </p:pic>
      <p:pic>
        <p:nvPicPr>
          <p:cNvPr id="7" name="Afbeelding 6"/>
          <p:cNvPicPr>
            <a:picLocks noChangeAspect="1"/>
          </p:cNvPicPr>
          <p:nvPr/>
        </p:nvPicPr>
        <p:blipFill>
          <a:blip r:embed="rId5" cstate="print"/>
          <a:stretch>
            <a:fillRect/>
          </a:stretch>
        </p:blipFill>
        <p:spPr>
          <a:xfrm>
            <a:off x="457200" y="2106166"/>
            <a:ext cx="2619375" cy="1743075"/>
          </a:xfrm>
          <a:prstGeom prst="rect">
            <a:avLst/>
          </a:prstGeom>
        </p:spPr>
      </p:pic>
      <p:pic>
        <p:nvPicPr>
          <p:cNvPr id="8" name="Afbeelding 7"/>
          <p:cNvPicPr>
            <a:picLocks noChangeAspect="1"/>
          </p:cNvPicPr>
          <p:nvPr/>
        </p:nvPicPr>
        <p:blipFill>
          <a:blip r:embed="rId6" cstate="print"/>
          <a:stretch>
            <a:fillRect/>
          </a:stretch>
        </p:blipFill>
        <p:spPr>
          <a:xfrm>
            <a:off x="3262312" y="2557462"/>
            <a:ext cx="2619375" cy="1743075"/>
          </a:xfrm>
          <a:prstGeom prst="rect">
            <a:avLst/>
          </a:prstGeom>
        </p:spPr>
      </p:pic>
    </p:spTree>
    <p:extLst>
      <p:ext uri="{BB962C8B-B14F-4D97-AF65-F5344CB8AC3E}">
        <p14:creationId xmlns:p14="http://schemas.microsoft.com/office/powerpoint/2010/main" xmlns="" val="602069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Liefdesverhalen</a:t>
            </a:r>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83568" y="1424239"/>
            <a:ext cx="2714972" cy="4539433"/>
          </a:xfrm>
        </p:spPr>
      </p:pic>
      <p:pic>
        <p:nvPicPr>
          <p:cNvPr id="5" name="Afbeelding 4"/>
          <p:cNvPicPr>
            <a:picLocks noChangeAspect="1"/>
          </p:cNvPicPr>
          <p:nvPr/>
        </p:nvPicPr>
        <p:blipFill>
          <a:blip r:embed="rId3" cstate="print"/>
          <a:stretch>
            <a:fillRect/>
          </a:stretch>
        </p:blipFill>
        <p:spPr>
          <a:xfrm>
            <a:off x="4499992" y="1235785"/>
            <a:ext cx="2693440" cy="4916339"/>
          </a:xfrm>
          <a:prstGeom prst="rect">
            <a:avLst/>
          </a:prstGeom>
        </p:spPr>
      </p:pic>
    </p:spTree>
    <p:extLst>
      <p:ext uri="{BB962C8B-B14F-4D97-AF65-F5344CB8AC3E}">
        <p14:creationId xmlns:p14="http://schemas.microsoft.com/office/powerpoint/2010/main" xmlns="" val="1211602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2 liefdesverhalen</a:t>
            </a:r>
            <a:endParaRPr lang="nl-NL" dirty="0"/>
          </a:p>
        </p:txBody>
      </p:sp>
      <p:sp>
        <p:nvSpPr>
          <p:cNvPr id="3" name="Tijdelijke aanduiding voor inhoud 2"/>
          <p:cNvSpPr>
            <a:spLocks noGrp="1"/>
          </p:cNvSpPr>
          <p:nvPr>
            <p:ph idx="1"/>
          </p:nvPr>
        </p:nvSpPr>
        <p:spPr/>
        <p:txBody>
          <a:bodyPr/>
          <a:lstStyle/>
          <a:p>
            <a:r>
              <a:rPr lang="nl-NL" dirty="0" smtClean="0"/>
              <a:t>De boeken Sarah Burgerhart en Julia. </a:t>
            </a:r>
          </a:p>
          <a:p>
            <a:endParaRPr lang="nl-NL" dirty="0"/>
          </a:p>
        </p:txBody>
      </p:sp>
    </p:spTree>
    <p:extLst>
      <p:ext uri="{BB962C8B-B14F-4D97-AF65-F5344CB8AC3E}">
        <p14:creationId xmlns:p14="http://schemas.microsoft.com/office/powerpoint/2010/main" xmlns="" val="3522986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3200" dirty="0" smtClean="0"/>
              <a:t>Niets </a:t>
            </a:r>
            <a:r>
              <a:rPr lang="nl-NL" sz="3200" dirty="0"/>
              <a:t>ter wereld is zo rechtvaardig verdeeld als het gezond </a:t>
            </a:r>
            <a:r>
              <a:rPr lang="nl-NL" sz="3200" dirty="0" smtClean="0"/>
              <a:t>verstand</a:t>
            </a:r>
            <a:endParaRPr lang="nl-NL" sz="3200" dirty="0"/>
          </a:p>
        </p:txBody>
      </p:sp>
      <p:sp>
        <p:nvSpPr>
          <p:cNvPr id="3" name="Tijdelijke aanduiding voor inhoud 2"/>
          <p:cNvSpPr>
            <a:spLocks noGrp="1"/>
          </p:cNvSpPr>
          <p:nvPr>
            <p:ph idx="1"/>
          </p:nvPr>
        </p:nvSpPr>
        <p:spPr/>
        <p:txBody>
          <a:bodyPr>
            <a:normAutofit/>
          </a:bodyPr>
          <a:lstStyle/>
          <a:p>
            <a:r>
              <a:rPr lang="nl-NL" sz="3600" dirty="0" smtClean="0"/>
              <a:t>Wat kun je deze periode verwachten? </a:t>
            </a:r>
          </a:p>
          <a:p>
            <a:pPr marL="114300" indent="0">
              <a:buNone/>
            </a:pPr>
            <a:endParaRPr lang="nl-NL" sz="3600" dirty="0"/>
          </a:p>
        </p:txBody>
      </p:sp>
      <p:pic>
        <p:nvPicPr>
          <p:cNvPr id="4" name="Afbeelding 3"/>
          <p:cNvPicPr>
            <a:picLocks noChangeAspect="1"/>
          </p:cNvPicPr>
          <p:nvPr/>
        </p:nvPicPr>
        <p:blipFill>
          <a:blip r:embed="rId2" cstate="print"/>
          <a:stretch>
            <a:fillRect/>
          </a:stretch>
        </p:blipFill>
        <p:spPr>
          <a:xfrm>
            <a:off x="4716016" y="2343982"/>
            <a:ext cx="2803077" cy="4056818"/>
          </a:xfrm>
          <a:prstGeom prst="rect">
            <a:avLst/>
          </a:prstGeom>
        </p:spPr>
      </p:pic>
      <p:pic>
        <p:nvPicPr>
          <p:cNvPr id="5" name="Afbeelding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1560" y="2366725"/>
            <a:ext cx="3070869" cy="4054550"/>
          </a:xfrm>
          <a:prstGeom prst="rect">
            <a:avLst/>
          </a:prstGeom>
        </p:spPr>
      </p:pic>
    </p:spTree>
    <p:extLst>
      <p:ext uri="{BB962C8B-B14F-4D97-AF65-F5344CB8AC3E}">
        <p14:creationId xmlns:p14="http://schemas.microsoft.com/office/powerpoint/2010/main" xmlns="" val="33515639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4000" dirty="0" smtClean="0"/>
              <a:t>H5: liefdesverhalen (1/2)</a:t>
            </a:r>
            <a:endParaRPr lang="nl-NL" sz="4000" dirty="0"/>
          </a:p>
        </p:txBody>
      </p:sp>
      <p:sp>
        <p:nvSpPr>
          <p:cNvPr id="3" name="Tijdelijke aanduiding voor inhoud 2"/>
          <p:cNvSpPr>
            <a:spLocks noGrp="1"/>
          </p:cNvSpPr>
          <p:nvPr>
            <p:ph idx="1"/>
          </p:nvPr>
        </p:nvSpPr>
        <p:spPr/>
        <p:txBody>
          <a:bodyPr>
            <a:normAutofit/>
          </a:bodyPr>
          <a:lstStyle/>
          <a:p>
            <a:pPr>
              <a:buNone/>
            </a:pPr>
            <a:r>
              <a:rPr lang="nl-NL" sz="2800" b="1" dirty="0" smtClean="0"/>
              <a:t>Het  boek Sarah </a:t>
            </a:r>
            <a:r>
              <a:rPr lang="nl-NL" sz="2800" b="1" dirty="0"/>
              <a:t>Burgerhart: </a:t>
            </a:r>
            <a:r>
              <a:rPr lang="nl-NL" sz="2800" b="1" dirty="0" smtClean="0"/>
              <a:t>schrijvers:</a:t>
            </a:r>
          </a:p>
          <a:p>
            <a:pPr>
              <a:buNone/>
            </a:pPr>
            <a:r>
              <a:rPr lang="nl-NL" sz="2800" b="1" dirty="0" smtClean="0"/>
              <a:t>Betje Wolff: 1738 – 1804</a:t>
            </a:r>
          </a:p>
          <a:p>
            <a:pPr>
              <a:buNone/>
            </a:pPr>
            <a:r>
              <a:rPr lang="nl-NL" sz="2800" b="1" dirty="0" smtClean="0"/>
              <a:t>Aagje Deken: 1741 – 1804</a:t>
            </a:r>
          </a:p>
          <a:p>
            <a:pPr>
              <a:buNone/>
            </a:pPr>
            <a:r>
              <a:rPr lang="nl-NL" sz="2800" b="1" dirty="0" smtClean="0"/>
              <a:t>Stierven 9 dagen na elkaar (Wolff eerst)</a:t>
            </a:r>
          </a:p>
          <a:p>
            <a:pPr>
              <a:buNone/>
            </a:pPr>
            <a:r>
              <a:rPr lang="nl-NL" sz="2800" b="1" dirty="0" smtClean="0"/>
              <a:t>Betje Wolff liet zich op jonge leeftijd schaken. Werd verlaten door haar vriend. Trouwt op 21-jarige leeftijd met een 30-jaar oudere dominee. </a:t>
            </a:r>
          </a:p>
          <a:p>
            <a:pPr>
              <a:buNone/>
            </a:pPr>
            <a:r>
              <a:rPr lang="nl-NL" sz="2800" b="1" dirty="0" smtClean="0"/>
              <a:t>Aagje Deken groeit op in een weeshuis.</a:t>
            </a:r>
          </a:p>
          <a:p>
            <a:pPr>
              <a:buNone/>
            </a:pPr>
            <a:r>
              <a:rPr lang="nl-NL" sz="2800" b="1" dirty="0"/>
              <a:t>Karakter: kritisch, sarcastisch, patriottisch</a:t>
            </a:r>
          </a:p>
          <a:p>
            <a:pPr>
              <a:buNone/>
            </a:pPr>
            <a:endParaRPr lang="nl-NL" sz="2800" b="1" dirty="0" smtClean="0"/>
          </a:p>
          <a:p>
            <a:pPr>
              <a:buNone/>
            </a:pPr>
            <a:endParaRPr lang="nl-NL" b="1" dirty="0"/>
          </a:p>
        </p:txBody>
      </p:sp>
    </p:spTree>
    <p:extLst>
      <p:ext uri="{BB962C8B-B14F-4D97-AF65-F5344CB8AC3E}">
        <p14:creationId xmlns:p14="http://schemas.microsoft.com/office/powerpoint/2010/main" xmlns="" val="2909039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4000" dirty="0" smtClean="0"/>
              <a:t>H5 liefdesverhalen(2/2)</a:t>
            </a:r>
            <a:endParaRPr lang="nl-NL" sz="4000" dirty="0"/>
          </a:p>
        </p:txBody>
      </p:sp>
      <p:sp>
        <p:nvSpPr>
          <p:cNvPr id="3" name="Tijdelijke aanduiding voor inhoud 2"/>
          <p:cNvSpPr>
            <a:spLocks noGrp="1"/>
          </p:cNvSpPr>
          <p:nvPr>
            <p:ph idx="1"/>
          </p:nvPr>
        </p:nvSpPr>
        <p:spPr/>
        <p:txBody>
          <a:bodyPr>
            <a:normAutofit/>
          </a:bodyPr>
          <a:lstStyle/>
          <a:p>
            <a:pPr>
              <a:buNone/>
            </a:pPr>
            <a:r>
              <a:rPr lang="nl-NL" sz="2800" b="1" dirty="0" smtClean="0"/>
              <a:t> Voor het eerst geen actie en anekdote, maar gedachtes en gevoelens: psychologie. </a:t>
            </a:r>
          </a:p>
          <a:p>
            <a:pPr>
              <a:buNone/>
            </a:pPr>
            <a:r>
              <a:rPr lang="nl-NL" sz="2800" b="1" dirty="0" smtClean="0"/>
              <a:t>Briefroman: 24 personen: 175 brieven</a:t>
            </a:r>
          </a:p>
          <a:p>
            <a:pPr>
              <a:buNone/>
            </a:pPr>
            <a:r>
              <a:rPr lang="nl-NL" sz="2800" b="1" dirty="0" smtClean="0"/>
              <a:t>Hoort nog iets meer bij Verlichting. </a:t>
            </a:r>
          </a:p>
          <a:p>
            <a:pPr>
              <a:buNone/>
            </a:pPr>
            <a:r>
              <a:rPr lang="nl-NL" sz="2800" b="1" dirty="0" smtClean="0"/>
              <a:t>Boek: Julia. Schrijver:</a:t>
            </a:r>
          </a:p>
          <a:p>
            <a:pPr>
              <a:buNone/>
            </a:pPr>
            <a:r>
              <a:rPr lang="nl-NL" sz="2800" b="1" dirty="0" smtClean="0"/>
              <a:t>Rhijnvis Feith </a:t>
            </a:r>
            <a:r>
              <a:rPr lang="nl-NL" sz="2800" b="1" dirty="0"/>
              <a:t>Zwolle 1753 - Zwolle </a:t>
            </a:r>
            <a:r>
              <a:rPr lang="nl-NL" sz="2800" b="1" dirty="0" smtClean="0"/>
              <a:t>1824</a:t>
            </a:r>
          </a:p>
          <a:p>
            <a:pPr>
              <a:buNone/>
            </a:pPr>
            <a:r>
              <a:rPr lang="nl-NL" sz="2800" b="1" dirty="0" smtClean="0"/>
              <a:t>Jurist- politicus-succesvol schrijver. </a:t>
            </a:r>
          </a:p>
          <a:p>
            <a:pPr>
              <a:buNone/>
            </a:pPr>
            <a:r>
              <a:rPr lang="nl-NL" sz="2800" b="1" dirty="0" smtClean="0"/>
              <a:t>Julia wordt beschouwd als één van de eerste en zeer succesvol sentimentele roman. </a:t>
            </a:r>
          </a:p>
          <a:p>
            <a:pPr>
              <a:buNone/>
            </a:pPr>
            <a:endParaRPr lang="nl-NL" sz="2400" dirty="0" smtClean="0"/>
          </a:p>
          <a:p>
            <a:pPr>
              <a:buNone/>
            </a:pPr>
            <a:endParaRPr lang="nl-NL" sz="2400" dirty="0"/>
          </a:p>
          <a:p>
            <a:pPr>
              <a:buNone/>
            </a:pPr>
            <a:endParaRPr lang="nl-NL" dirty="0"/>
          </a:p>
          <a:p>
            <a:endParaRPr lang="nl-NL" dirty="0"/>
          </a:p>
        </p:txBody>
      </p:sp>
    </p:spTree>
    <p:extLst>
      <p:ext uri="{BB962C8B-B14F-4D97-AF65-F5344CB8AC3E}">
        <p14:creationId xmlns:p14="http://schemas.microsoft.com/office/powerpoint/2010/main" xmlns="" val="39944117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 het werk: groepsopdracht</a:t>
            </a:r>
            <a:endParaRPr lang="nl-NL" dirty="0"/>
          </a:p>
        </p:txBody>
      </p:sp>
      <p:sp>
        <p:nvSpPr>
          <p:cNvPr id="3" name="Tijdelijke aanduiding voor inhoud 2"/>
          <p:cNvSpPr>
            <a:spLocks noGrp="1"/>
          </p:cNvSpPr>
          <p:nvPr>
            <p:ph idx="1"/>
          </p:nvPr>
        </p:nvSpPr>
        <p:spPr/>
        <p:txBody>
          <a:bodyPr/>
          <a:lstStyle/>
          <a:p>
            <a:r>
              <a:rPr lang="nl-NL" dirty="0" smtClean="0"/>
              <a:t>Maak groepjes van 3</a:t>
            </a:r>
          </a:p>
          <a:p>
            <a:r>
              <a:rPr lang="nl-NL" dirty="0" smtClean="0"/>
              <a:t>Analyse aan de hand van 3 teksten over de boeken.</a:t>
            </a:r>
          </a:p>
          <a:p>
            <a:r>
              <a:rPr lang="nl-NL" dirty="0" smtClean="0"/>
              <a:t>Maak het overzicht</a:t>
            </a:r>
          </a:p>
          <a:p>
            <a:r>
              <a:rPr lang="nl-NL" dirty="0" smtClean="0"/>
              <a:t>Verwerk dit in je schrift </a:t>
            </a:r>
          </a:p>
          <a:p>
            <a:r>
              <a:rPr lang="nl-NL" sz="3200" b="1" dirty="0" smtClean="0"/>
              <a:t>Af voor morgen: individuele uitwerkingen</a:t>
            </a:r>
          </a:p>
          <a:p>
            <a:r>
              <a:rPr lang="nl-NL" sz="3200" b="1" smtClean="0"/>
              <a:t>En theorie </a:t>
            </a:r>
            <a:endParaRPr lang="nl-NL" sz="3200" b="1" dirty="0" smtClean="0"/>
          </a:p>
          <a:p>
            <a:pPr marL="114300" indent="0">
              <a:buNone/>
            </a:pPr>
            <a:endParaRPr lang="nl-NL" dirty="0" smtClean="0"/>
          </a:p>
          <a:p>
            <a:pPr marL="114300" indent="0">
              <a:buNone/>
            </a:pPr>
            <a:endParaRPr lang="nl-NL" dirty="0"/>
          </a:p>
        </p:txBody>
      </p:sp>
    </p:spTree>
    <p:extLst>
      <p:ext uri="{BB962C8B-B14F-4D97-AF65-F5344CB8AC3E}">
        <p14:creationId xmlns:p14="http://schemas.microsoft.com/office/powerpoint/2010/main" xmlns="" val="23327653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Romantiek en drama</a:t>
            </a:r>
            <a:endParaRPr lang="nl-NL"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2214" y="1268760"/>
            <a:ext cx="6860106" cy="509934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564602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Vrijdag</a:t>
            </a:r>
            <a:endParaRPr lang="nl-NL" dirty="0"/>
          </a:p>
        </p:txBody>
      </p:sp>
      <p:sp>
        <p:nvSpPr>
          <p:cNvPr id="3" name="Tijdelijke aanduiding voor inhoud 2"/>
          <p:cNvSpPr>
            <a:spLocks noGrp="1"/>
          </p:cNvSpPr>
          <p:nvPr>
            <p:ph idx="1"/>
          </p:nvPr>
        </p:nvSpPr>
        <p:spPr/>
        <p:txBody>
          <a:bodyPr/>
          <a:lstStyle/>
          <a:p>
            <a:r>
              <a:rPr lang="nl-NL" dirty="0" smtClean="0"/>
              <a:t>Terugblik gisteren: </a:t>
            </a:r>
          </a:p>
          <a:p>
            <a:pPr lvl="1"/>
            <a:r>
              <a:rPr lang="nl-NL" dirty="0" smtClean="0"/>
              <a:t>Theorie Sara Burgerhart en Julia</a:t>
            </a:r>
          </a:p>
          <a:p>
            <a:pPr lvl="1"/>
            <a:r>
              <a:rPr lang="nl-NL" dirty="0" smtClean="0"/>
              <a:t>Enkele uitwerkingen van de boekenopdracht</a:t>
            </a:r>
          </a:p>
          <a:p>
            <a:pPr lvl="1"/>
            <a:r>
              <a:rPr lang="nl-NL" dirty="0" smtClean="0"/>
              <a:t>Kort filmpje over Betje Wolff en Aagje Deken</a:t>
            </a:r>
          </a:p>
          <a:p>
            <a:pPr lvl="1"/>
            <a:r>
              <a:rPr lang="nl-NL" dirty="0" smtClean="0"/>
              <a:t>Verder uitwerken groepsopdracht</a:t>
            </a:r>
          </a:p>
          <a:p>
            <a:r>
              <a:rPr lang="nl-NL" dirty="0" smtClean="0"/>
              <a:t>Vandaag: Rika, een liefdesgedicht</a:t>
            </a:r>
          </a:p>
          <a:p>
            <a:r>
              <a:rPr lang="nl-NL" dirty="0" smtClean="0"/>
              <a:t>Korte theorie, verwerking gedicht</a:t>
            </a:r>
          </a:p>
          <a:p>
            <a:r>
              <a:rPr lang="nl-NL" dirty="0" smtClean="0"/>
              <a:t>Verwerkingsopdracht</a:t>
            </a:r>
          </a:p>
          <a:p>
            <a:r>
              <a:rPr lang="nl-NL" dirty="0" smtClean="0"/>
              <a:t>Start film Multatuli met uitleg. </a:t>
            </a:r>
            <a:endParaRPr lang="nl-NL" dirty="0"/>
          </a:p>
        </p:txBody>
      </p:sp>
    </p:spTree>
    <p:extLst>
      <p:ext uri="{BB962C8B-B14F-4D97-AF65-F5344CB8AC3E}">
        <p14:creationId xmlns:p14="http://schemas.microsoft.com/office/powerpoint/2010/main" xmlns="" val="42496672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Voor de theorie: </a:t>
            </a:r>
            <a:r>
              <a:rPr lang="nl-NL" smtClean="0"/>
              <a:t>een liedje</a:t>
            </a:r>
            <a:endParaRPr lang="nl-NL"/>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76575" y="2043112"/>
            <a:ext cx="2381250" cy="39147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435753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4800" dirty="0" smtClean="0"/>
              <a:t>Theorie bij H 6 </a:t>
            </a:r>
            <a:r>
              <a:rPr lang="nl-NL" sz="4800" dirty="0" err="1" smtClean="0"/>
              <a:t>Rika</a:t>
            </a:r>
            <a:r>
              <a:rPr lang="nl-NL" sz="4800" dirty="0" smtClean="0"/>
              <a:t>  </a:t>
            </a:r>
            <a:endParaRPr lang="nl-NL" dirty="0"/>
          </a:p>
        </p:txBody>
      </p:sp>
      <p:sp>
        <p:nvSpPr>
          <p:cNvPr id="3" name="Tijdelijke aanduiding voor inhoud 2"/>
          <p:cNvSpPr>
            <a:spLocks noGrp="1"/>
          </p:cNvSpPr>
          <p:nvPr>
            <p:ph idx="1"/>
          </p:nvPr>
        </p:nvSpPr>
        <p:spPr/>
        <p:txBody>
          <a:bodyPr/>
          <a:lstStyle/>
          <a:p>
            <a:r>
              <a:rPr lang="nl-NL" sz="2400" dirty="0" smtClean="0"/>
              <a:t>Piet </a:t>
            </a:r>
            <a:r>
              <a:rPr lang="nl-NL" sz="2400" dirty="0" err="1" smtClean="0"/>
              <a:t>Paaltjens</a:t>
            </a:r>
            <a:r>
              <a:rPr lang="nl-NL" sz="2400" dirty="0" smtClean="0"/>
              <a:t> 1835 – 1894 </a:t>
            </a:r>
          </a:p>
          <a:p>
            <a:r>
              <a:rPr lang="nl-NL" sz="2400" dirty="0" smtClean="0"/>
              <a:t>echte naam = François </a:t>
            </a:r>
            <a:r>
              <a:rPr lang="nl-NL" sz="2400" dirty="0" err="1" smtClean="0"/>
              <a:t>Haversmit</a:t>
            </a:r>
            <a:endParaRPr lang="nl-NL" sz="2400" dirty="0" smtClean="0"/>
          </a:p>
          <a:p>
            <a:r>
              <a:rPr lang="nl-NL" sz="2400" dirty="0" smtClean="0"/>
              <a:t>Hij vertelde dat Piet Paaltjes zijn vriend was. </a:t>
            </a:r>
          </a:p>
          <a:p>
            <a:r>
              <a:rPr lang="nl-NL" sz="2400" dirty="0" smtClean="0"/>
              <a:t>Leeuwarden, mooie jeugd, studeren in Leiden</a:t>
            </a:r>
          </a:p>
          <a:p>
            <a:r>
              <a:rPr lang="nl-NL" sz="2400" dirty="0" smtClean="0"/>
              <a:t>Romanticus, zwaarmoedig, verlangen naar jeugd</a:t>
            </a:r>
          </a:p>
          <a:p>
            <a:r>
              <a:rPr lang="nl-NL" sz="2400" dirty="0" smtClean="0"/>
              <a:t>Predikant, maar vooral ook schrijver</a:t>
            </a:r>
          </a:p>
          <a:p>
            <a:r>
              <a:rPr lang="nl-NL" sz="2400" dirty="0" smtClean="0"/>
              <a:t>Na dood van zijn vrouw zwaar depressief. </a:t>
            </a:r>
          </a:p>
          <a:p>
            <a:endParaRPr lang="nl-NL"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Schrijf </a:t>
            </a:r>
            <a:r>
              <a:rPr lang="nl-NL" smtClean="0"/>
              <a:t>een liefdesbrief</a:t>
            </a:r>
            <a:endParaRPr lang="nl-NL"/>
          </a:p>
        </p:txBody>
      </p:sp>
      <p:sp>
        <p:nvSpPr>
          <p:cNvPr id="3" name="Tijdelijke aanduiding voor inhoud 2"/>
          <p:cNvSpPr>
            <a:spLocks noGrp="1"/>
          </p:cNvSpPr>
          <p:nvPr>
            <p:ph idx="1"/>
          </p:nvPr>
        </p:nvSpPr>
        <p:spPr/>
        <p:txBody>
          <a:bodyPr/>
          <a:lstStyle/>
          <a:p>
            <a:r>
              <a:rPr lang="nl-NL" dirty="0" smtClean="0"/>
              <a:t>Aan je hobby, je bed, je moeder, een meisje of jongen, aan een prachtig boek….</a:t>
            </a:r>
          </a:p>
          <a:p>
            <a:r>
              <a:rPr lang="nl-NL" dirty="0" smtClean="0"/>
              <a:t>Minimaal 1 A4</a:t>
            </a:r>
          </a:p>
          <a:p>
            <a:r>
              <a:rPr lang="nl-NL" dirty="0" smtClean="0"/>
              <a:t>In deze tijd, maar maak wel gebruik van het bloemrijk taalgebruik uit de Romantiek. </a:t>
            </a:r>
            <a:endParaRPr lang="nl-NL" dirty="0"/>
          </a:p>
        </p:txBody>
      </p:sp>
    </p:spTree>
    <p:extLst>
      <p:ext uri="{BB962C8B-B14F-4D97-AF65-F5344CB8AC3E}">
        <p14:creationId xmlns:p14="http://schemas.microsoft.com/office/powerpoint/2010/main" xmlns="" val="30677146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descr="lg_493.jpg"/>
          <p:cNvPicPr>
            <a:picLocks noGrp="1" noChangeAspect="1"/>
          </p:cNvPicPr>
          <p:nvPr>
            <p:ph sz="quarter" idx="1"/>
          </p:nvPr>
        </p:nvPicPr>
        <p:blipFill>
          <a:blip r:embed="rId2" cstate="print"/>
          <a:stretch>
            <a:fillRect/>
          </a:stretch>
        </p:blipFill>
        <p:spPr>
          <a:xfrm>
            <a:off x="1907704" y="283387"/>
            <a:ext cx="4248472" cy="6310398"/>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Het begin</a:t>
            </a:r>
            <a:endParaRPr lang="nl-NL" dirty="0"/>
          </a:p>
        </p:txBody>
      </p:sp>
      <p:sp>
        <p:nvSpPr>
          <p:cNvPr id="3" name="Tijdelijke aanduiding voor inhoud 2"/>
          <p:cNvSpPr>
            <a:spLocks noGrp="1"/>
          </p:cNvSpPr>
          <p:nvPr>
            <p:ph sz="quarter" idx="1"/>
          </p:nvPr>
        </p:nvSpPr>
        <p:spPr/>
        <p:txBody>
          <a:bodyPr/>
          <a:lstStyle/>
          <a:p>
            <a:r>
              <a:rPr lang="nl-NL" dirty="0" smtClean="0"/>
              <a:t>Ik ben makelaar in </a:t>
            </a:r>
            <a:r>
              <a:rPr lang="nl-NL" dirty="0" err="1" smtClean="0"/>
              <a:t>koffi</a:t>
            </a:r>
            <a:r>
              <a:rPr lang="nl-NL" dirty="0" smtClean="0"/>
              <a:t>, en woon op de Lauriergracht, No 37. Het is mijn gewoonte niet, romans te schrijven, of zulke dingen, en het heeft dan ook lang geduurd, voor ik er toe overging een paar riem papier extra te bestellen, en het werk </a:t>
            </a:r>
            <a:r>
              <a:rPr lang="nl-NL" dirty="0" err="1" smtClean="0"/>
              <a:t>aantevangen</a:t>
            </a:r>
            <a:r>
              <a:rPr lang="nl-NL" dirty="0" smtClean="0"/>
              <a:t>, dat gij, lieve lezer, zoo-even in de hand hebt genomen, en dat ge lezen moet als ge makelaar in </a:t>
            </a:r>
            <a:r>
              <a:rPr lang="nl-NL" dirty="0" err="1" smtClean="0"/>
              <a:t>koffi</a:t>
            </a:r>
            <a:r>
              <a:rPr lang="nl-NL" dirty="0" smtClean="0"/>
              <a:t> </a:t>
            </a:r>
            <a:r>
              <a:rPr lang="nl-NL" dirty="0" err="1" smtClean="0"/>
              <a:t>zijt</a:t>
            </a:r>
            <a:r>
              <a:rPr lang="nl-NL" dirty="0" smtClean="0"/>
              <a:t>, of als ge wat anders </a:t>
            </a:r>
            <a:r>
              <a:rPr lang="nl-NL" dirty="0" err="1" smtClean="0"/>
              <a:t>zijt</a:t>
            </a:r>
            <a:r>
              <a:rPr lang="nl-NL" dirty="0" smtClean="0"/>
              <a:t>. Niet alleen dat ik nooit iets schreef wat naar een roman geleek, maar ik houd er zelfs niet van, iets dergelijks te lezen, omdat ik een man van zaken ben. </a:t>
            </a:r>
          </a:p>
          <a:p>
            <a:endParaRPr lang="nl-NL"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800" b="1" dirty="0" err="1"/>
              <a:t>Inleiding</a:t>
            </a:r>
            <a:r>
              <a:rPr lang="en-US" sz="4800" b="1" dirty="0"/>
              <a:t>  </a:t>
            </a:r>
            <a:r>
              <a:rPr lang="en-US" sz="4800" b="1" dirty="0" err="1"/>
              <a:t>periode</a:t>
            </a:r>
            <a:r>
              <a:rPr lang="en-US" sz="4800" b="1" dirty="0"/>
              <a:t> (</a:t>
            </a:r>
            <a:r>
              <a:rPr lang="en-US" sz="4800" b="1" dirty="0" err="1"/>
              <a:t>maak</a:t>
            </a:r>
            <a:r>
              <a:rPr lang="en-US" sz="4800" b="1" dirty="0"/>
              <a:t> </a:t>
            </a:r>
            <a:r>
              <a:rPr lang="en-US" sz="4800" b="1" dirty="0" err="1"/>
              <a:t>aantekeningen</a:t>
            </a:r>
            <a:r>
              <a:rPr lang="en-US" sz="4800" b="1" dirty="0" smtClean="0"/>
              <a:t>!) (1/3)</a:t>
            </a:r>
            <a:r>
              <a:rPr lang="en-US" sz="4800" b="1" dirty="0"/>
              <a:t/>
            </a:r>
            <a:br>
              <a:rPr lang="en-US" sz="4800" b="1" dirty="0"/>
            </a:br>
            <a:endParaRPr lang="nl-NL" dirty="0"/>
          </a:p>
        </p:txBody>
      </p:sp>
      <p:sp>
        <p:nvSpPr>
          <p:cNvPr id="3" name="Tijdelijke aanduiding voor inhoud 2"/>
          <p:cNvSpPr>
            <a:spLocks noGrp="1"/>
          </p:cNvSpPr>
          <p:nvPr>
            <p:ph idx="1"/>
          </p:nvPr>
        </p:nvSpPr>
        <p:spPr/>
        <p:txBody>
          <a:bodyPr>
            <a:normAutofit/>
          </a:bodyPr>
          <a:lstStyle/>
          <a:p>
            <a:r>
              <a:rPr lang="en-US" sz="2800" b="1" dirty="0" err="1" smtClean="0"/>
              <a:t>Tijd</a:t>
            </a:r>
            <a:r>
              <a:rPr lang="en-US" sz="2800" b="1" dirty="0"/>
              <a:t>: 1700 – 1800 (</a:t>
            </a:r>
            <a:r>
              <a:rPr lang="en-US" sz="2800" b="1" dirty="0" smtClean="0"/>
              <a:t>1789 </a:t>
            </a:r>
            <a:r>
              <a:rPr lang="en-US" sz="2800" b="1" dirty="0" err="1" smtClean="0"/>
              <a:t>Franse</a:t>
            </a:r>
            <a:r>
              <a:rPr lang="en-US" sz="2800" b="1" dirty="0" smtClean="0"/>
              <a:t> </a:t>
            </a:r>
            <a:r>
              <a:rPr lang="en-US" sz="2800" b="1" dirty="0" err="1" smtClean="0"/>
              <a:t>revolutie</a:t>
            </a:r>
            <a:r>
              <a:rPr lang="en-US" sz="2800" b="1" dirty="0" smtClean="0"/>
              <a:t>)</a:t>
            </a:r>
          </a:p>
          <a:p>
            <a:r>
              <a:rPr lang="en-US" sz="2800" b="1" dirty="0" err="1" smtClean="0"/>
              <a:t>Ontstaan</a:t>
            </a:r>
            <a:r>
              <a:rPr lang="en-US" sz="2800" b="1" dirty="0" smtClean="0"/>
              <a:t> </a:t>
            </a:r>
            <a:r>
              <a:rPr lang="en-US" sz="2800" b="1" dirty="0" err="1" smtClean="0"/>
              <a:t>na</a:t>
            </a:r>
            <a:r>
              <a:rPr lang="en-US" sz="2800" b="1" dirty="0" smtClean="0"/>
              <a:t> Renaissance </a:t>
            </a:r>
            <a:r>
              <a:rPr lang="en-US" sz="2800" b="1" dirty="0" err="1" smtClean="0"/>
              <a:t>en</a:t>
            </a:r>
            <a:r>
              <a:rPr lang="en-US" sz="2800" b="1" dirty="0" smtClean="0"/>
              <a:t> </a:t>
            </a:r>
            <a:r>
              <a:rPr lang="en-US" sz="2800" b="1" dirty="0" err="1" smtClean="0"/>
              <a:t>Classisme</a:t>
            </a:r>
            <a:endParaRPr lang="en-US" sz="2800" b="1" dirty="0"/>
          </a:p>
          <a:p>
            <a:r>
              <a:rPr lang="en-US" sz="2800" b="1" dirty="0" err="1"/>
              <a:t>W</a:t>
            </a:r>
            <a:r>
              <a:rPr lang="en-US" sz="2800" b="1" dirty="0" err="1" smtClean="0"/>
              <a:t>aarom</a:t>
            </a:r>
            <a:r>
              <a:rPr lang="en-US" sz="2800" b="1" dirty="0" smtClean="0"/>
              <a:t> </a:t>
            </a:r>
            <a:r>
              <a:rPr lang="en-US" sz="2800" b="1" dirty="0" err="1"/>
              <a:t>ontstond</a:t>
            </a:r>
            <a:r>
              <a:rPr lang="en-US" sz="2800" b="1" dirty="0"/>
              <a:t> de </a:t>
            </a:r>
            <a:r>
              <a:rPr lang="en-US" sz="2800" b="1" dirty="0" err="1"/>
              <a:t>Verlichting</a:t>
            </a:r>
            <a:r>
              <a:rPr lang="en-US" sz="2800" b="1" dirty="0" smtClean="0"/>
              <a:t>? </a:t>
            </a:r>
            <a:r>
              <a:rPr lang="en-US" sz="2800" b="1" dirty="0" err="1" smtClean="0"/>
              <a:t>Vermindering</a:t>
            </a:r>
            <a:r>
              <a:rPr lang="en-US" sz="2800" b="1" dirty="0" smtClean="0"/>
              <a:t> </a:t>
            </a:r>
            <a:r>
              <a:rPr lang="en-US" sz="2800" b="1" dirty="0" err="1" smtClean="0"/>
              <a:t>invloed</a:t>
            </a:r>
            <a:r>
              <a:rPr lang="en-US" sz="2800" b="1" dirty="0" smtClean="0"/>
              <a:t> </a:t>
            </a:r>
            <a:r>
              <a:rPr lang="en-US" sz="2800" b="1" dirty="0" err="1" smtClean="0"/>
              <a:t>godsdienst</a:t>
            </a:r>
            <a:r>
              <a:rPr lang="en-US" sz="2800" b="1" dirty="0" smtClean="0"/>
              <a:t> </a:t>
            </a:r>
            <a:r>
              <a:rPr lang="en-US" sz="2800" b="1" dirty="0" err="1" smtClean="0"/>
              <a:t>en</a:t>
            </a:r>
            <a:r>
              <a:rPr lang="en-US" sz="2800" b="1" dirty="0" smtClean="0"/>
              <a:t> </a:t>
            </a:r>
            <a:r>
              <a:rPr lang="en-US" sz="2800" b="1" dirty="0" err="1" smtClean="0"/>
              <a:t>hoge</a:t>
            </a:r>
            <a:r>
              <a:rPr lang="en-US" sz="2800" b="1" dirty="0" smtClean="0"/>
              <a:t> </a:t>
            </a:r>
            <a:r>
              <a:rPr lang="en-US" sz="2800" b="1" dirty="0" err="1" smtClean="0"/>
              <a:t>adel</a:t>
            </a:r>
            <a:r>
              <a:rPr lang="en-US" sz="2800" b="1" dirty="0" smtClean="0"/>
              <a:t>. Meer </a:t>
            </a:r>
            <a:r>
              <a:rPr lang="en-US" sz="2800" b="1" dirty="0" err="1" smtClean="0"/>
              <a:t>reizen</a:t>
            </a:r>
            <a:r>
              <a:rPr lang="en-US" sz="2800" b="1" dirty="0" smtClean="0"/>
              <a:t>, </a:t>
            </a:r>
            <a:r>
              <a:rPr lang="en-US" sz="2800" b="1" dirty="0" err="1" smtClean="0"/>
              <a:t>meer</a:t>
            </a:r>
            <a:r>
              <a:rPr lang="en-US" sz="2800" b="1" dirty="0" smtClean="0"/>
              <a:t> </a:t>
            </a:r>
            <a:r>
              <a:rPr lang="en-US" sz="2800" b="1" dirty="0" err="1" smtClean="0"/>
              <a:t>boekdrukkunst</a:t>
            </a:r>
            <a:r>
              <a:rPr lang="en-US" sz="2800" b="1" dirty="0" smtClean="0"/>
              <a:t>: men </a:t>
            </a:r>
            <a:r>
              <a:rPr lang="en-US" sz="2800" b="1" dirty="0" err="1" smtClean="0"/>
              <a:t>werd</a:t>
            </a:r>
            <a:r>
              <a:rPr lang="en-US" sz="2800" b="1" dirty="0" smtClean="0"/>
              <a:t> </a:t>
            </a:r>
            <a:r>
              <a:rPr lang="en-US" sz="2800" b="1" dirty="0" err="1" smtClean="0"/>
              <a:t>kritischer</a:t>
            </a:r>
            <a:r>
              <a:rPr lang="en-US" sz="2800" b="1" dirty="0" smtClean="0"/>
              <a:t>. </a:t>
            </a:r>
            <a:endParaRPr lang="en-US" sz="2800" b="1" dirty="0"/>
          </a:p>
          <a:p>
            <a:r>
              <a:rPr lang="en-US" sz="2800" b="1" dirty="0" err="1"/>
              <a:t>Wereldbeeld</a:t>
            </a:r>
            <a:r>
              <a:rPr lang="en-US" sz="2800" b="1" dirty="0"/>
              <a:t> </a:t>
            </a:r>
            <a:r>
              <a:rPr lang="en-US" sz="2800" b="1" dirty="0" err="1" smtClean="0"/>
              <a:t>Verlichting</a:t>
            </a:r>
            <a:r>
              <a:rPr lang="en-US" sz="2800" b="1" dirty="0" smtClean="0"/>
              <a:t>; </a:t>
            </a:r>
            <a:r>
              <a:rPr lang="en-US" sz="2800" b="1" dirty="0" err="1" smtClean="0"/>
              <a:t>hiervoor</a:t>
            </a:r>
            <a:r>
              <a:rPr lang="en-US" sz="2800" b="1" dirty="0" smtClean="0"/>
              <a:t> </a:t>
            </a:r>
            <a:r>
              <a:rPr lang="en-US" sz="2800" b="1" dirty="0" err="1" smtClean="0"/>
              <a:t>dacht</a:t>
            </a:r>
            <a:r>
              <a:rPr lang="en-US" sz="2800" b="1" dirty="0" smtClean="0"/>
              <a:t> men </a:t>
            </a:r>
            <a:r>
              <a:rPr lang="en-US" sz="2800" b="1" dirty="0" err="1" smtClean="0"/>
              <a:t>dat</a:t>
            </a:r>
            <a:r>
              <a:rPr lang="en-US" sz="2800" b="1" dirty="0" smtClean="0"/>
              <a:t> de </a:t>
            </a:r>
            <a:r>
              <a:rPr lang="en-US" sz="2800" b="1" dirty="0" err="1" smtClean="0"/>
              <a:t>mens</a:t>
            </a:r>
            <a:r>
              <a:rPr lang="en-US" sz="2800" b="1" dirty="0" smtClean="0"/>
              <a:t> </a:t>
            </a:r>
            <a:r>
              <a:rPr lang="en-US" sz="2800" b="1" dirty="0" err="1" smtClean="0"/>
              <a:t>naar</a:t>
            </a:r>
            <a:r>
              <a:rPr lang="en-US" sz="2800" b="1" dirty="0" smtClean="0"/>
              <a:t> het </a:t>
            </a:r>
            <a:r>
              <a:rPr lang="en-US" sz="2800" b="1" dirty="0" err="1" smtClean="0"/>
              <a:t>kwade</a:t>
            </a:r>
            <a:r>
              <a:rPr lang="en-US" sz="2800" b="1" dirty="0" smtClean="0"/>
              <a:t> </a:t>
            </a:r>
            <a:r>
              <a:rPr lang="en-US" sz="2800" b="1" dirty="0" err="1" smtClean="0"/>
              <a:t>neigt</a:t>
            </a:r>
            <a:r>
              <a:rPr lang="en-US" sz="2800" b="1" dirty="0" smtClean="0"/>
              <a:t> </a:t>
            </a:r>
            <a:r>
              <a:rPr lang="en-US" sz="2800" b="1" dirty="0" err="1" smtClean="0"/>
              <a:t>en</a:t>
            </a:r>
            <a:r>
              <a:rPr lang="en-US" sz="2800" b="1" dirty="0" smtClean="0"/>
              <a:t> </a:t>
            </a:r>
            <a:r>
              <a:rPr lang="en-US" sz="2800" b="1" dirty="0" err="1" smtClean="0"/>
              <a:t>dat</a:t>
            </a:r>
            <a:r>
              <a:rPr lang="en-US" sz="2800" b="1" dirty="0" smtClean="0"/>
              <a:t> God je op het pad </a:t>
            </a:r>
            <a:r>
              <a:rPr lang="en-US" sz="2800" b="1" dirty="0" err="1" smtClean="0"/>
              <a:t>houdt</a:t>
            </a:r>
            <a:r>
              <a:rPr lang="en-US" sz="2800" b="1" dirty="0" smtClean="0"/>
              <a:t>. </a:t>
            </a:r>
          </a:p>
          <a:p>
            <a:r>
              <a:rPr lang="en-US" sz="2800" b="1" dirty="0" smtClean="0"/>
              <a:t>Nu: de </a:t>
            </a:r>
            <a:r>
              <a:rPr lang="en-US" sz="2800" b="1" dirty="0" err="1" smtClean="0"/>
              <a:t>mens</a:t>
            </a:r>
            <a:r>
              <a:rPr lang="en-US" sz="2800" b="1" dirty="0" smtClean="0"/>
              <a:t> </a:t>
            </a:r>
            <a:r>
              <a:rPr lang="en-US" sz="2800" b="1" dirty="0" err="1" smtClean="0"/>
              <a:t>neigt</a:t>
            </a:r>
            <a:r>
              <a:rPr lang="en-US" sz="2800" b="1" dirty="0" smtClean="0"/>
              <a:t> </a:t>
            </a:r>
            <a:r>
              <a:rPr lang="en-US" sz="2800" b="1" dirty="0" err="1" smtClean="0"/>
              <a:t>naar</a:t>
            </a:r>
            <a:r>
              <a:rPr lang="en-US" sz="2800" b="1" dirty="0" smtClean="0"/>
              <a:t> het </a:t>
            </a:r>
            <a:r>
              <a:rPr lang="en-US" sz="2800" b="1" dirty="0" err="1" smtClean="0"/>
              <a:t>goede</a:t>
            </a:r>
            <a:r>
              <a:rPr lang="en-US" sz="2800" b="1" dirty="0" smtClean="0"/>
              <a:t> </a:t>
            </a:r>
          </a:p>
          <a:p>
            <a:r>
              <a:rPr lang="en-US" sz="2800" b="1" dirty="0" err="1" smtClean="0"/>
              <a:t>Eerste</a:t>
            </a:r>
            <a:r>
              <a:rPr lang="en-US" sz="2800" b="1" dirty="0" smtClean="0"/>
              <a:t> </a:t>
            </a:r>
            <a:r>
              <a:rPr lang="en-US" sz="2800" b="1" dirty="0" err="1" smtClean="0"/>
              <a:t>ideeën</a:t>
            </a:r>
            <a:r>
              <a:rPr lang="en-US" sz="2800" b="1" dirty="0" smtClean="0"/>
              <a:t> </a:t>
            </a:r>
            <a:r>
              <a:rPr lang="en-US" sz="2800" b="1" dirty="0" err="1" smtClean="0"/>
              <a:t>voor</a:t>
            </a:r>
            <a:r>
              <a:rPr lang="en-US" sz="2800" b="1" dirty="0" smtClean="0"/>
              <a:t> </a:t>
            </a:r>
            <a:r>
              <a:rPr lang="en-US" sz="2800" b="1" dirty="0" err="1" smtClean="0"/>
              <a:t>democratie</a:t>
            </a:r>
            <a:r>
              <a:rPr lang="en-US" sz="2800" b="1" dirty="0" smtClean="0"/>
              <a:t>. </a:t>
            </a:r>
            <a:endParaRPr lang="en-US" sz="2800" b="1" dirty="0"/>
          </a:p>
        </p:txBody>
      </p:sp>
    </p:spTree>
    <p:extLst>
      <p:ext uri="{BB962C8B-B14F-4D97-AF65-F5344CB8AC3E}">
        <p14:creationId xmlns:p14="http://schemas.microsoft.com/office/powerpoint/2010/main" xmlns="" val="801128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H6 Max </a:t>
            </a:r>
            <a:r>
              <a:rPr lang="nl-NL" dirty="0" err="1" smtClean="0"/>
              <a:t>Havelaar</a:t>
            </a:r>
            <a:r>
              <a:rPr lang="nl-NL" dirty="0" smtClean="0"/>
              <a:t> (1/2)</a:t>
            </a:r>
            <a:endParaRPr lang="nl-NL" dirty="0"/>
          </a:p>
        </p:txBody>
      </p:sp>
      <p:sp>
        <p:nvSpPr>
          <p:cNvPr id="3" name="Tijdelijke aanduiding voor inhoud 2"/>
          <p:cNvSpPr>
            <a:spLocks noGrp="1"/>
          </p:cNvSpPr>
          <p:nvPr>
            <p:ph sz="quarter" idx="1"/>
          </p:nvPr>
        </p:nvSpPr>
        <p:spPr/>
        <p:txBody>
          <a:bodyPr/>
          <a:lstStyle/>
          <a:p>
            <a:r>
              <a:rPr lang="nl-NL" dirty="0" smtClean="0"/>
              <a:t>Schrijver: </a:t>
            </a:r>
            <a:r>
              <a:rPr lang="nl-NL" dirty="0" err="1" smtClean="0"/>
              <a:t>Multatuli</a:t>
            </a:r>
            <a:r>
              <a:rPr lang="nl-NL" dirty="0" smtClean="0"/>
              <a:t> (Ik heb geleden): </a:t>
            </a:r>
          </a:p>
          <a:p>
            <a:r>
              <a:rPr lang="nl-NL" dirty="0" smtClean="0"/>
              <a:t>Echte naam: Eduard </a:t>
            </a:r>
            <a:r>
              <a:rPr lang="nl-NL" dirty="0" err="1" smtClean="0"/>
              <a:t>Douwes</a:t>
            </a:r>
            <a:r>
              <a:rPr lang="nl-NL" dirty="0" smtClean="0"/>
              <a:t> Dekker</a:t>
            </a:r>
          </a:p>
          <a:p>
            <a:r>
              <a:rPr lang="nl-NL" dirty="0" smtClean="0"/>
              <a:t> 1820 Amsterdam – 1887 </a:t>
            </a:r>
            <a:r>
              <a:rPr lang="nl-NL" dirty="0" err="1" smtClean="0"/>
              <a:t>Ingelheim</a:t>
            </a:r>
            <a:endParaRPr lang="nl-NL" dirty="0" smtClean="0"/>
          </a:p>
          <a:p>
            <a:r>
              <a:rPr lang="nl-NL" dirty="0" smtClean="0"/>
              <a:t>Jeugd is streng</a:t>
            </a:r>
          </a:p>
          <a:p>
            <a:r>
              <a:rPr lang="nl-NL" dirty="0" smtClean="0"/>
              <a:t>Met vader mee naar Nederlands - </a:t>
            </a:r>
            <a:r>
              <a:rPr lang="nl-NL" dirty="0" err="1" smtClean="0"/>
              <a:t>Indië</a:t>
            </a:r>
            <a:endParaRPr lang="nl-NL" dirty="0" smtClean="0"/>
          </a:p>
          <a:p>
            <a:r>
              <a:rPr lang="nl-NL" dirty="0" smtClean="0"/>
              <a:t>1856 assistent-resident in </a:t>
            </a:r>
            <a:r>
              <a:rPr lang="nl-NL" dirty="0" err="1" smtClean="0"/>
              <a:t>Lebak</a:t>
            </a:r>
            <a:r>
              <a:rPr lang="nl-NL" dirty="0" smtClean="0"/>
              <a:t>, </a:t>
            </a:r>
            <a:r>
              <a:rPr lang="nl-NL" dirty="0" err="1" smtClean="0"/>
              <a:t>West-Java</a:t>
            </a:r>
            <a:endParaRPr lang="nl-NL" dirty="0" smtClean="0"/>
          </a:p>
          <a:p>
            <a:pPr>
              <a:buNone/>
            </a:pPr>
            <a:endParaRPr lang="nl-NL" dirty="0" smtClean="0"/>
          </a:p>
          <a:p>
            <a:endParaRPr lang="nl-NL" dirty="0" smtClean="0"/>
          </a:p>
        </p:txBody>
      </p:sp>
      <p:pic>
        <p:nvPicPr>
          <p:cNvPr id="4" name="Afbeelding 3" descr="SFA03_SFA001018071_X.jpg"/>
          <p:cNvPicPr>
            <a:picLocks noChangeAspect="1"/>
          </p:cNvPicPr>
          <p:nvPr/>
        </p:nvPicPr>
        <p:blipFill>
          <a:blip r:embed="rId2" cstate="print"/>
          <a:stretch>
            <a:fillRect/>
          </a:stretch>
        </p:blipFill>
        <p:spPr>
          <a:xfrm>
            <a:off x="6156176" y="476672"/>
            <a:ext cx="2131437" cy="333037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H6 Max </a:t>
            </a:r>
            <a:r>
              <a:rPr lang="nl-NL" dirty="0" err="1" smtClean="0"/>
              <a:t>Havelaar</a:t>
            </a:r>
            <a:r>
              <a:rPr lang="nl-NL" dirty="0" smtClean="0"/>
              <a:t> (2/2)</a:t>
            </a:r>
            <a:endParaRPr lang="nl-NL" dirty="0"/>
          </a:p>
        </p:txBody>
      </p:sp>
      <p:sp>
        <p:nvSpPr>
          <p:cNvPr id="3" name="Tijdelijke aanduiding voor inhoud 2"/>
          <p:cNvSpPr>
            <a:spLocks noGrp="1"/>
          </p:cNvSpPr>
          <p:nvPr>
            <p:ph sz="quarter" idx="1"/>
          </p:nvPr>
        </p:nvSpPr>
        <p:spPr/>
        <p:txBody>
          <a:bodyPr/>
          <a:lstStyle/>
          <a:p>
            <a:r>
              <a:rPr lang="nl-NL" dirty="0" smtClean="0"/>
              <a:t>Teleurgesteld door misstanden terug naar Europa. </a:t>
            </a:r>
          </a:p>
          <a:p>
            <a:r>
              <a:rPr lang="nl-NL" dirty="0" smtClean="0"/>
              <a:t>1859 boek Max </a:t>
            </a:r>
            <a:r>
              <a:rPr lang="nl-NL" dirty="0" err="1" smtClean="0"/>
              <a:t>Havelaar</a:t>
            </a:r>
            <a:r>
              <a:rPr lang="nl-NL" dirty="0" smtClean="0"/>
              <a:t> af. Uitgave in 1860</a:t>
            </a:r>
          </a:p>
          <a:p>
            <a:r>
              <a:rPr lang="nl-NL" dirty="0" smtClean="0"/>
              <a:t>Na aarzelende start; Heel succesvol: 40 talen</a:t>
            </a:r>
          </a:p>
          <a:p>
            <a:r>
              <a:rPr lang="nl-NL" dirty="0" smtClean="0"/>
              <a:t>Het verhaal: deels zijn eigen verhaal. </a:t>
            </a:r>
          </a:p>
          <a:p>
            <a:r>
              <a:rPr lang="nl-NL" dirty="0" smtClean="0"/>
              <a:t>Drie perspectieven: Max </a:t>
            </a:r>
            <a:r>
              <a:rPr lang="nl-NL" dirty="0" err="1" smtClean="0"/>
              <a:t>Havelaar</a:t>
            </a:r>
            <a:r>
              <a:rPr lang="nl-NL" dirty="0" smtClean="0"/>
              <a:t>, Sjaalman en Droogstoppel</a:t>
            </a:r>
          </a:p>
          <a:p>
            <a:r>
              <a:rPr lang="nl-NL" dirty="0" smtClean="0"/>
              <a:t>Kaderverhalen: </a:t>
            </a:r>
            <a:r>
              <a:rPr lang="nl-NL" dirty="0" err="1" smtClean="0"/>
              <a:t>Saïdjah</a:t>
            </a:r>
            <a:r>
              <a:rPr lang="nl-NL" dirty="0" smtClean="0"/>
              <a:t> en Adinda</a:t>
            </a:r>
          </a:p>
          <a:p>
            <a:r>
              <a:rPr lang="nl-NL" dirty="0" smtClean="0"/>
              <a:t>Maatschappelijke effecten na enkele jaren. </a:t>
            </a:r>
          </a:p>
          <a:p>
            <a:r>
              <a:rPr lang="nl-NL" dirty="0" smtClean="0"/>
              <a:t>Slot: </a:t>
            </a:r>
            <a:r>
              <a:rPr lang="nl-NL" dirty="0" err="1" smtClean="0"/>
              <a:t>Multatuli</a:t>
            </a:r>
            <a:r>
              <a:rPr lang="nl-NL" dirty="0" smtClean="0"/>
              <a:t> pakt de pen over: oproep. </a:t>
            </a:r>
            <a:endParaRPr lang="nl-NL"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 werk</a:t>
            </a:r>
            <a:endParaRPr lang="nl-NL" dirty="0"/>
          </a:p>
        </p:txBody>
      </p:sp>
      <p:sp>
        <p:nvSpPr>
          <p:cNvPr id="3" name="Tijdelijke aanduiding voor inhoud 2"/>
          <p:cNvSpPr>
            <a:spLocks noGrp="1"/>
          </p:cNvSpPr>
          <p:nvPr>
            <p:ph idx="1"/>
          </p:nvPr>
        </p:nvSpPr>
        <p:spPr/>
        <p:txBody>
          <a:bodyPr/>
          <a:lstStyle/>
          <a:p>
            <a:r>
              <a:rPr lang="nl-NL" dirty="0" smtClean="0"/>
              <a:t> </a:t>
            </a:r>
            <a:endParaRPr lang="nl-NL" dirty="0"/>
          </a:p>
        </p:txBody>
      </p:sp>
      <p:pic>
        <p:nvPicPr>
          <p:cNvPr id="1026" name="Picture 2" descr="http://1.bp.blogspot.com/-HMAU2BagztA/TwmJTHmtVZI/AAAAAAAADOs/ONGtt872RZ4/s1600/gleaners.jpg"/>
          <p:cNvPicPr>
            <a:picLocks noChangeAspect="1" noChangeArrowheads="1"/>
          </p:cNvPicPr>
          <p:nvPr/>
        </p:nvPicPr>
        <p:blipFill>
          <a:blip r:embed="rId2" cstate="print"/>
          <a:srcRect/>
          <a:stretch>
            <a:fillRect/>
          </a:stretch>
        </p:blipFill>
        <p:spPr bwMode="auto">
          <a:xfrm>
            <a:off x="1547663" y="1196752"/>
            <a:ext cx="6019587" cy="4608512"/>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 het werk</a:t>
            </a:r>
            <a:endParaRPr lang="nl-NL" dirty="0"/>
          </a:p>
        </p:txBody>
      </p:sp>
      <p:sp>
        <p:nvSpPr>
          <p:cNvPr id="3" name="Tijdelijke aanduiding voor inhoud 2"/>
          <p:cNvSpPr>
            <a:spLocks noGrp="1"/>
          </p:cNvSpPr>
          <p:nvPr>
            <p:ph idx="1"/>
          </p:nvPr>
        </p:nvSpPr>
        <p:spPr/>
        <p:txBody>
          <a:bodyPr/>
          <a:lstStyle/>
          <a:p>
            <a:r>
              <a:rPr lang="nl-NL" dirty="0" smtClean="0"/>
              <a:t>Groepsopdracht</a:t>
            </a:r>
          </a:p>
          <a:p>
            <a:r>
              <a:rPr lang="nl-NL" dirty="0" smtClean="0"/>
              <a:t>Liefdesbrief</a:t>
            </a:r>
          </a:p>
          <a:p>
            <a:r>
              <a:rPr lang="nl-NL" dirty="0" smtClean="0"/>
              <a:t>Verder aan </a:t>
            </a:r>
          </a:p>
          <a:p>
            <a:pPr>
              <a:buNone/>
            </a:pPr>
            <a:r>
              <a:rPr lang="nl-NL" dirty="0" smtClean="0"/>
              <a:t>Schrift werken</a:t>
            </a:r>
            <a:endParaRPr lang="nl-NL" dirty="0"/>
          </a:p>
        </p:txBody>
      </p:sp>
      <p:pic>
        <p:nvPicPr>
          <p:cNvPr id="1026" name="Picture 2" descr="http://1.bp.blogspot.com/-HMAU2BagztA/TwmJTHmtVZI/AAAAAAAADOs/ONGtt872RZ4/s1600/gleaners.jpg"/>
          <p:cNvPicPr>
            <a:picLocks noChangeAspect="1" noChangeArrowheads="1"/>
          </p:cNvPicPr>
          <p:nvPr/>
        </p:nvPicPr>
        <p:blipFill>
          <a:blip r:embed="rId2" cstate="print"/>
          <a:srcRect/>
          <a:stretch>
            <a:fillRect/>
          </a:stretch>
        </p:blipFill>
        <p:spPr bwMode="auto">
          <a:xfrm>
            <a:off x="2843808" y="1196752"/>
            <a:ext cx="4514690" cy="3456384"/>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groepsopdracht</a:t>
            </a:r>
            <a:endParaRPr lang="nl-NL" dirty="0"/>
          </a:p>
        </p:txBody>
      </p:sp>
      <p:sp>
        <p:nvSpPr>
          <p:cNvPr id="3" name="Tijdelijke aanduiding voor inhoud 2"/>
          <p:cNvSpPr>
            <a:spLocks noGrp="1"/>
          </p:cNvSpPr>
          <p:nvPr>
            <p:ph idx="1"/>
          </p:nvPr>
        </p:nvSpPr>
        <p:spPr/>
        <p:txBody>
          <a:bodyPr/>
          <a:lstStyle/>
          <a:p>
            <a:r>
              <a:rPr lang="nl-NL" dirty="0" smtClean="0"/>
              <a:t>Maak groepjes van 3-4 leerlingen. </a:t>
            </a:r>
          </a:p>
          <a:p>
            <a:r>
              <a:rPr lang="nl-NL" dirty="0" smtClean="0"/>
              <a:t>Kies een uitwerking: </a:t>
            </a:r>
            <a:r>
              <a:rPr lang="nl-NL" dirty="0" err="1" smtClean="0"/>
              <a:t>óf</a:t>
            </a:r>
            <a:r>
              <a:rPr lang="nl-NL" dirty="0" smtClean="0"/>
              <a:t> je verdiept je in een Max </a:t>
            </a:r>
            <a:r>
              <a:rPr lang="nl-NL" dirty="0" err="1" smtClean="0"/>
              <a:t>Havelaarproduct</a:t>
            </a:r>
            <a:endParaRPr lang="nl-NL" dirty="0" smtClean="0"/>
          </a:p>
          <a:p>
            <a:pPr>
              <a:buNone/>
            </a:pPr>
            <a:r>
              <a:rPr lang="nl-NL" dirty="0" smtClean="0"/>
              <a:t>( hoe wordt je product gemaakt/geteeld/geproduceerd? Waar? Wat houdt een Max </a:t>
            </a:r>
            <a:r>
              <a:rPr lang="nl-NL" dirty="0" err="1" smtClean="0"/>
              <a:t>Havelaarkeurmerk</a:t>
            </a:r>
            <a:r>
              <a:rPr lang="nl-NL" dirty="0" smtClean="0"/>
              <a:t> precies in? ) </a:t>
            </a:r>
            <a:endParaRPr lang="nl-NL" dirty="0" smtClean="0"/>
          </a:p>
          <a:p>
            <a:r>
              <a:rPr lang="nl-NL" dirty="0" err="1" smtClean="0"/>
              <a:t>Óf</a:t>
            </a:r>
            <a:r>
              <a:rPr lang="nl-NL" dirty="0" smtClean="0"/>
              <a:t> je maakt een verhaal over een hedendaags misstand. </a:t>
            </a:r>
          </a:p>
          <a:p>
            <a:pPr>
              <a:buNone/>
            </a:pPr>
            <a:r>
              <a:rPr lang="nl-NL" dirty="0" smtClean="0"/>
              <a:t>(Zoek </a:t>
            </a:r>
            <a:r>
              <a:rPr lang="nl-NL" dirty="0" smtClean="0"/>
              <a:t>informatie op: achtergronden, landen</a:t>
            </a:r>
            <a:r>
              <a:rPr lang="nl-NL" dirty="0" smtClean="0"/>
              <a:t>, probleem, oplossing </a:t>
            </a:r>
            <a:r>
              <a:rPr lang="nl-NL" dirty="0" smtClean="0"/>
              <a:t>etc</a:t>
            </a:r>
            <a:r>
              <a:rPr lang="nl-NL" dirty="0" smtClean="0"/>
              <a:t>. )</a:t>
            </a:r>
            <a:endParaRPr lang="nl-NL" dirty="0" smtClean="0"/>
          </a:p>
          <a:p>
            <a:r>
              <a:rPr lang="nl-NL" dirty="0" smtClean="0"/>
              <a:t>Verwerk dit in een presentatie </a:t>
            </a:r>
            <a:r>
              <a:rPr lang="nl-NL" dirty="0" smtClean="0"/>
              <a:t>(</a:t>
            </a:r>
            <a:r>
              <a:rPr lang="nl-NL" dirty="0" err="1" smtClean="0"/>
              <a:t>powerpoint</a:t>
            </a:r>
            <a:r>
              <a:rPr lang="nl-NL" dirty="0" smtClean="0"/>
              <a:t>/muurkrant/poster) en zet een verslag </a:t>
            </a:r>
            <a:r>
              <a:rPr lang="nl-NL" dirty="0" smtClean="0"/>
              <a:t>je schrift. </a:t>
            </a:r>
            <a:endParaRPr lang="nl-NL"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overzicht</a:t>
            </a:r>
            <a:endParaRPr lang="nl-NL" dirty="0"/>
          </a:p>
        </p:txBody>
      </p:sp>
      <p:sp>
        <p:nvSpPr>
          <p:cNvPr id="3" name="Tijdelijke aanduiding voor inhoud 2"/>
          <p:cNvSpPr>
            <a:spLocks noGrp="1"/>
          </p:cNvSpPr>
          <p:nvPr>
            <p:ph idx="1"/>
          </p:nvPr>
        </p:nvSpPr>
        <p:spPr/>
        <p:txBody>
          <a:bodyPr/>
          <a:lstStyle/>
          <a:p>
            <a:r>
              <a:rPr lang="nl-NL" dirty="0" smtClean="0"/>
              <a:t> Inleiding Verlichting</a:t>
            </a:r>
          </a:p>
          <a:p>
            <a:r>
              <a:rPr lang="nl-NL" dirty="0" smtClean="0"/>
              <a:t>- bij iedere dag: feit van de dag</a:t>
            </a:r>
          </a:p>
          <a:p>
            <a:r>
              <a:rPr lang="nl-NL" dirty="0" smtClean="0"/>
              <a:t>- tekening bij '</a:t>
            </a:r>
            <a:r>
              <a:rPr lang="nl-NL" dirty="0" err="1" smtClean="0"/>
              <a:t>cogito</a:t>
            </a:r>
            <a:r>
              <a:rPr lang="nl-NL" dirty="0" smtClean="0"/>
              <a:t> ergo </a:t>
            </a:r>
            <a:r>
              <a:rPr lang="nl-NL" dirty="0" err="1" smtClean="0"/>
              <a:t>sum</a:t>
            </a:r>
            <a:r>
              <a:rPr lang="nl-NL" dirty="0" smtClean="0"/>
              <a:t>"</a:t>
            </a:r>
          </a:p>
          <a:p>
            <a:r>
              <a:rPr lang="nl-NL" dirty="0" smtClean="0"/>
              <a:t>- H1 </a:t>
            </a:r>
            <a:r>
              <a:rPr lang="nl-NL" dirty="0" err="1" smtClean="0"/>
              <a:t>Hiëronymus</a:t>
            </a:r>
            <a:r>
              <a:rPr lang="nl-NL" dirty="0" smtClean="0"/>
              <a:t> van Alphen</a:t>
            </a:r>
          </a:p>
          <a:p>
            <a:r>
              <a:rPr lang="nl-NL" dirty="0" smtClean="0"/>
              <a:t>- verwerking de Pruimenboom</a:t>
            </a:r>
          </a:p>
          <a:p>
            <a:r>
              <a:rPr lang="nl-NL" dirty="0" smtClean="0"/>
              <a:t>- eigen didactisch gedicht</a:t>
            </a:r>
          </a:p>
          <a:p>
            <a:r>
              <a:rPr lang="nl-NL" dirty="0" smtClean="0"/>
              <a:t>- H2/1 literatuur versus lectuur H2/2 literatuur in de Verlichting</a:t>
            </a:r>
          </a:p>
          <a:p>
            <a:r>
              <a:rPr lang="nl-NL" dirty="0" smtClean="0"/>
              <a:t>- werkblad tekstfragmenten</a:t>
            </a:r>
          </a:p>
          <a:p>
            <a:r>
              <a:rPr lang="nl-NL" dirty="0" smtClean="0"/>
              <a:t>- collage feiten/gevoel</a:t>
            </a:r>
          </a:p>
          <a:p>
            <a:r>
              <a:rPr lang="nl-NL" dirty="0" smtClean="0"/>
              <a:t>H3 </a:t>
            </a:r>
            <a:r>
              <a:rPr lang="nl-NL" dirty="0" err="1" smtClean="0"/>
              <a:t>imaginiare</a:t>
            </a:r>
            <a:r>
              <a:rPr lang="nl-NL" dirty="0" smtClean="0"/>
              <a:t> reisverhalen</a:t>
            </a:r>
          </a:p>
          <a:p>
            <a:r>
              <a:rPr lang="nl-NL" dirty="0" smtClean="0"/>
              <a:t>- eigen imaginair reisverhaal in strip of verhaalvorm. </a:t>
            </a:r>
            <a:endParaRPr lang="nl-NL"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800" b="1" dirty="0" err="1"/>
              <a:t>Inleiding</a:t>
            </a:r>
            <a:r>
              <a:rPr lang="en-US" sz="4800" b="1" dirty="0"/>
              <a:t>   </a:t>
            </a:r>
            <a:r>
              <a:rPr lang="en-US" sz="4800" b="1" dirty="0" smtClean="0"/>
              <a:t>(2/3</a:t>
            </a:r>
            <a:r>
              <a:rPr lang="en-US" sz="4800" b="1" dirty="0"/>
              <a:t>)</a:t>
            </a:r>
            <a:endParaRPr lang="nl-NL" dirty="0"/>
          </a:p>
        </p:txBody>
      </p:sp>
      <p:sp>
        <p:nvSpPr>
          <p:cNvPr id="3" name="Tijdelijke aanduiding voor inhoud 2"/>
          <p:cNvSpPr>
            <a:spLocks noGrp="1"/>
          </p:cNvSpPr>
          <p:nvPr>
            <p:ph idx="1"/>
          </p:nvPr>
        </p:nvSpPr>
        <p:spPr/>
        <p:txBody>
          <a:bodyPr/>
          <a:lstStyle/>
          <a:p>
            <a:r>
              <a:rPr lang="en-US" sz="2400" b="1" dirty="0" err="1"/>
              <a:t>Franse</a:t>
            </a:r>
            <a:r>
              <a:rPr lang="en-US" sz="2400" b="1" dirty="0"/>
              <a:t> </a:t>
            </a:r>
            <a:r>
              <a:rPr lang="en-US" sz="2400" b="1" dirty="0" err="1"/>
              <a:t>revolutie</a:t>
            </a:r>
            <a:r>
              <a:rPr lang="en-US" sz="2400" b="1" dirty="0"/>
              <a:t> (1789</a:t>
            </a:r>
            <a:r>
              <a:rPr lang="en-US" sz="2400" b="1" dirty="0" smtClean="0"/>
              <a:t>) was </a:t>
            </a:r>
            <a:r>
              <a:rPr lang="en-US" sz="2400" b="1" dirty="0" err="1" smtClean="0"/>
              <a:t>bepalend</a:t>
            </a:r>
            <a:r>
              <a:rPr lang="en-US" sz="2400" b="1" dirty="0" smtClean="0"/>
              <a:t>: </a:t>
            </a:r>
            <a:r>
              <a:rPr lang="en-US" sz="2400" b="1" dirty="0" err="1" smtClean="0"/>
              <a:t>einde</a:t>
            </a:r>
            <a:r>
              <a:rPr lang="en-US" sz="2400" b="1" dirty="0" smtClean="0"/>
              <a:t> </a:t>
            </a:r>
            <a:r>
              <a:rPr lang="en-US" sz="2400" b="1" dirty="0" err="1" smtClean="0"/>
              <a:t>Verlichting</a:t>
            </a:r>
            <a:endParaRPr lang="en-US" sz="2400" b="1" dirty="0" smtClean="0"/>
          </a:p>
          <a:p>
            <a:r>
              <a:rPr lang="en-US" sz="2400" b="1" dirty="0" smtClean="0"/>
              <a:t>Wat is </a:t>
            </a:r>
            <a:r>
              <a:rPr lang="en-US" sz="2400" b="1" dirty="0" err="1" smtClean="0"/>
              <a:t>verlichting</a:t>
            </a:r>
            <a:r>
              <a:rPr lang="en-US" sz="2400" b="1" dirty="0" smtClean="0"/>
              <a:t>? </a:t>
            </a:r>
            <a:r>
              <a:rPr lang="en-US" sz="2400" b="1" dirty="0" err="1" smtClean="0"/>
              <a:t>Helderheid</a:t>
            </a:r>
            <a:r>
              <a:rPr lang="en-US" sz="2400" b="1" dirty="0" smtClean="0"/>
              <a:t> van </a:t>
            </a:r>
            <a:r>
              <a:rPr lang="en-US" sz="2400" b="1" dirty="0" err="1" smtClean="0"/>
              <a:t>geest</a:t>
            </a:r>
            <a:r>
              <a:rPr lang="en-US" sz="2400" b="1" dirty="0" smtClean="0"/>
              <a:t>.  (</a:t>
            </a:r>
            <a:r>
              <a:rPr lang="en-US" sz="2400" b="1" dirty="0" err="1" smtClean="0"/>
              <a:t>lampje</a:t>
            </a:r>
            <a:r>
              <a:rPr lang="en-US" sz="2400" b="1" dirty="0" smtClean="0"/>
              <a:t> in de strip) </a:t>
            </a:r>
          </a:p>
          <a:p>
            <a:r>
              <a:rPr lang="en-US" sz="2400" b="1" dirty="0" smtClean="0"/>
              <a:t>Descartes is de </a:t>
            </a:r>
            <a:r>
              <a:rPr lang="en-US" sz="2400" b="1" dirty="0" err="1" smtClean="0"/>
              <a:t>grondlegger</a:t>
            </a:r>
            <a:r>
              <a:rPr lang="en-US" sz="2400" b="1" dirty="0" smtClean="0"/>
              <a:t>; ( 1596- 1650) </a:t>
            </a:r>
            <a:endParaRPr lang="en-US" sz="2400" b="1" dirty="0"/>
          </a:p>
          <a:p>
            <a:pPr marL="114300" indent="0">
              <a:buNone/>
            </a:pPr>
            <a:r>
              <a:rPr lang="en-US" sz="2400" b="1" u="sng" dirty="0" err="1" smtClean="0"/>
              <a:t>Kenmerken</a:t>
            </a:r>
            <a:r>
              <a:rPr lang="en-US" sz="2400" b="1" dirty="0"/>
              <a:t>: </a:t>
            </a:r>
          </a:p>
          <a:p>
            <a:r>
              <a:rPr lang="en-US" sz="2400" b="1" dirty="0"/>
              <a:t>De </a:t>
            </a:r>
            <a:r>
              <a:rPr lang="en-US" sz="2400" b="1" dirty="0" err="1"/>
              <a:t>maakbare</a:t>
            </a:r>
            <a:r>
              <a:rPr lang="en-US" sz="2400" b="1" dirty="0"/>
              <a:t> </a:t>
            </a:r>
            <a:r>
              <a:rPr lang="en-US" sz="2400" b="1" dirty="0" err="1" smtClean="0"/>
              <a:t>wereld</a:t>
            </a:r>
            <a:r>
              <a:rPr lang="en-US" sz="2400" b="1" dirty="0" smtClean="0"/>
              <a:t>: </a:t>
            </a:r>
            <a:r>
              <a:rPr lang="en-US" sz="2400" b="1" dirty="0" err="1" smtClean="0"/>
              <a:t>zelfverantwoordelijkheid</a:t>
            </a:r>
            <a:r>
              <a:rPr lang="en-US" sz="2400" b="1" dirty="0" smtClean="0"/>
              <a:t>. </a:t>
            </a:r>
            <a:endParaRPr lang="en-US" sz="2400" b="1" dirty="0"/>
          </a:p>
          <a:p>
            <a:r>
              <a:rPr lang="en-US" sz="2400" b="1" dirty="0" err="1"/>
              <a:t>Niet</a:t>
            </a:r>
            <a:r>
              <a:rPr lang="en-US" sz="2400" b="1" dirty="0"/>
              <a:t> God maar de </a:t>
            </a:r>
            <a:r>
              <a:rPr lang="en-US" sz="2400" b="1" dirty="0" err="1" smtClean="0"/>
              <a:t>mens</a:t>
            </a:r>
            <a:r>
              <a:rPr lang="en-US" sz="2400" b="1" dirty="0" smtClean="0"/>
              <a:t> </a:t>
            </a:r>
            <a:r>
              <a:rPr lang="en-US" sz="2400" b="1" dirty="0" err="1" smtClean="0"/>
              <a:t>heeft</a:t>
            </a:r>
            <a:r>
              <a:rPr lang="en-US" sz="2400" b="1" dirty="0" smtClean="0"/>
              <a:t> </a:t>
            </a:r>
            <a:r>
              <a:rPr lang="en-US" sz="2400" b="1" dirty="0" err="1" smtClean="0"/>
              <a:t>invloed</a:t>
            </a:r>
            <a:endParaRPr lang="en-US" sz="2400" b="1" dirty="0"/>
          </a:p>
          <a:p>
            <a:r>
              <a:rPr lang="en-US" sz="2400" b="1" dirty="0" err="1" smtClean="0"/>
              <a:t>Wetenschap</a:t>
            </a:r>
            <a:endParaRPr lang="en-US" sz="2400" b="1" dirty="0" smtClean="0"/>
          </a:p>
          <a:p>
            <a:r>
              <a:rPr lang="en-US" sz="2400" b="1" dirty="0" err="1"/>
              <a:t>goedheid</a:t>
            </a:r>
            <a:r>
              <a:rPr lang="en-US" sz="2400" b="1" dirty="0"/>
              <a:t> </a:t>
            </a:r>
            <a:r>
              <a:rPr lang="en-US" sz="2400" b="1" dirty="0" err="1" smtClean="0"/>
              <a:t>mensen</a:t>
            </a:r>
            <a:endParaRPr lang="en-US" sz="2400" b="1" dirty="0"/>
          </a:p>
          <a:p>
            <a:r>
              <a:rPr lang="en-US" sz="2400" b="1" dirty="0"/>
              <a:t>De </a:t>
            </a:r>
            <a:r>
              <a:rPr lang="en-US" sz="2400" b="1" dirty="0" err="1"/>
              <a:t>rede</a:t>
            </a:r>
            <a:r>
              <a:rPr lang="en-US" sz="2400" b="1" dirty="0"/>
              <a:t>: het </a:t>
            </a:r>
            <a:r>
              <a:rPr lang="en-US" sz="2400" b="1" dirty="0" err="1"/>
              <a:t>verstand</a:t>
            </a:r>
            <a:r>
              <a:rPr lang="en-US" sz="2400" b="1" dirty="0"/>
              <a:t>, </a:t>
            </a:r>
            <a:r>
              <a:rPr lang="en-US" sz="2400" b="1" dirty="0" err="1"/>
              <a:t>rationalisme</a:t>
            </a:r>
            <a:r>
              <a:rPr lang="en-US" sz="2400" b="1" dirty="0"/>
              <a:t>, </a:t>
            </a:r>
          </a:p>
          <a:p>
            <a:endParaRPr lang="en-US" sz="2400" b="1" dirty="0"/>
          </a:p>
          <a:p>
            <a:endParaRPr lang="nl-NL" dirty="0"/>
          </a:p>
        </p:txBody>
      </p:sp>
    </p:spTree>
    <p:extLst>
      <p:ext uri="{BB962C8B-B14F-4D97-AF65-F5344CB8AC3E}">
        <p14:creationId xmlns:p14="http://schemas.microsoft.com/office/powerpoint/2010/main" xmlns="" val="1836542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400" b="1" dirty="0" err="1"/>
              <a:t>Inleiding</a:t>
            </a:r>
            <a:r>
              <a:rPr lang="en-US" sz="4400" b="1" dirty="0"/>
              <a:t>  </a:t>
            </a:r>
            <a:r>
              <a:rPr lang="en-US" sz="4400" b="1" dirty="0" smtClean="0"/>
              <a:t> (3/3)</a:t>
            </a:r>
            <a:r>
              <a:rPr lang="en-US" sz="4400" b="1" dirty="0"/>
              <a:t/>
            </a:r>
            <a:br>
              <a:rPr lang="en-US" sz="4400" b="1" dirty="0"/>
            </a:br>
            <a:endParaRPr lang="nl-NL" dirty="0"/>
          </a:p>
        </p:txBody>
      </p:sp>
      <p:sp>
        <p:nvSpPr>
          <p:cNvPr id="3" name="Tijdelijke aanduiding voor inhoud 2"/>
          <p:cNvSpPr>
            <a:spLocks noGrp="1"/>
          </p:cNvSpPr>
          <p:nvPr>
            <p:ph idx="1"/>
          </p:nvPr>
        </p:nvSpPr>
        <p:spPr/>
        <p:txBody>
          <a:bodyPr>
            <a:normAutofit/>
          </a:bodyPr>
          <a:lstStyle/>
          <a:p>
            <a:pPr marL="114300" indent="0">
              <a:buNone/>
            </a:pPr>
            <a:r>
              <a:rPr lang="nl-NL" sz="2400" b="1" dirty="0" smtClean="0"/>
              <a:t>Vervolg kenmerken: </a:t>
            </a:r>
          </a:p>
          <a:p>
            <a:r>
              <a:rPr lang="en-US" sz="2400" b="1" dirty="0" smtClean="0"/>
              <a:t>kind </a:t>
            </a:r>
            <a:r>
              <a:rPr lang="en-US" sz="2400" b="1" dirty="0"/>
              <a:t>is </a:t>
            </a:r>
            <a:r>
              <a:rPr lang="en-US" sz="2400" b="1" dirty="0" err="1" smtClean="0"/>
              <a:t>belangrijk</a:t>
            </a:r>
            <a:r>
              <a:rPr lang="en-US" sz="2400" b="1" dirty="0" smtClean="0"/>
              <a:t>: </a:t>
            </a:r>
            <a:r>
              <a:rPr lang="en-US" sz="2400" b="1" dirty="0" err="1" smtClean="0"/>
              <a:t>nieuwe</a:t>
            </a:r>
            <a:r>
              <a:rPr lang="en-US" sz="2400" b="1" dirty="0" smtClean="0"/>
              <a:t> </a:t>
            </a:r>
            <a:r>
              <a:rPr lang="en-US" sz="2400" b="1" dirty="0" err="1" smtClean="0"/>
              <a:t>visie</a:t>
            </a:r>
            <a:endParaRPr lang="en-US" sz="2400" b="1" dirty="0" smtClean="0"/>
          </a:p>
          <a:p>
            <a:r>
              <a:rPr lang="en-US" sz="2400" b="1" dirty="0" err="1" smtClean="0"/>
              <a:t>Literatuur</a:t>
            </a:r>
            <a:r>
              <a:rPr lang="en-US" sz="2400" b="1" dirty="0" smtClean="0"/>
              <a:t>:</a:t>
            </a:r>
          </a:p>
          <a:p>
            <a:r>
              <a:rPr lang="en-US" sz="2400" b="1" dirty="0" smtClean="0"/>
              <a:t>is </a:t>
            </a:r>
            <a:r>
              <a:rPr lang="en-US" sz="2400" b="1" dirty="0" err="1" smtClean="0"/>
              <a:t>opvoedend</a:t>
            </a:r>
            <a:r>
              <a:rPr lang="en-US" sz="2400" b="1" dirty="0"/>
              <a:t> </a:t>
            </a:r>
            <a:r>
              <a:rPr lang="en-US" sz="2400" b="1" dirty="0" err="1" smtClean="0"/>
              <a:t>en</a:t>
            </a:r>
            <a:r>
              <a:rPr lang="en-US" sz="2400" b="1" dirty="0" smtClean="0"/>
              <a:t> </a:t>
            </a:r>
            <a:r>
              <a:rPr lang="en-US" sz="2400" b="1" dirty="0" err="1" smtClean="0"/>
              <a:t>belerend</a:t>
            </a:r>
            <a:r>
              <a:rPr lang="en-US" sz="2400" b="1" dirty="0" smtClean="0"/>
              <a:t>. </a:t>
            </a:r>
          </a:p>
          <a:p>
            <a:r>
              <a:rPr lang="en-US" sz="2400" b="1" dirty="0" smtClean="0"/>
              <a:t>De </a:t>
            </a:r>
            <a:r>
              <a:rPr lang="en-US" sz="2400" b="1" dirty="0" err="1" smtClean="0"/>
              <a:t>eerste</a:t>
            </a:r>
            <a:r>
              <a:rPr lang="en-US" sz="2400" b="1" dirty="0" smtClean="0"/>
              <a:t> </a:t>
            </a:r>
            <a:r>
              <a:rPr lang="en-US" sz="2400" b="1" dirty="0" err="1" smtClean="0"/>
              <a:t>encyclopedie</a:t>
            </a:r>
            <a:endParaRPr lang="en-US" sz="2400" b="1" dirty="0"/>
          </a:p>
          <a:p>
            <a:r>
              <a:rPr lang="en-US" sz="2400" b="1" dirty="0" smtClean="0"/>
              <a:t>De </a:t>
            </a:r>
            <a:r>
              <a:rPr lang="en-US" sz="2400" b="1" dirty="0" err="1" smtClean="0"/>
              <a:t>eerste</a:t>
            </a:r>
            <a:r>
              <a:rPr lang="en-US" sz="2400" b="1" dirty="0" smtClean="0"/>
              <a:t> </a:t>
            </a:r>
            <a:r>
              <a:rPr lang="en-US" sz="2400" b="1" dirty="0" err="1" smtClean="0"/>
              <a:t>tijdschriften</a:t>
            </a:r>
            <a:endParaRPr lang="en-US" sz="2400" b="1" dirty="0" smtClean="0"/>
          </a:p>
          <a:p>
            <a:r>
              <a:rPr lang="en-US" sz="2400" b="1" dirty="0" smtClean="0"/>
              <a:t>De </a:t>
            </a:r>
            <a:r>
              <a:rPr lang="en-US" sz="2400" b="1" dirty="0" err="1" smtClean="0"/>
              <a:t>eerste</a:t>
            </a:r>
            <a:r>
              <a:rPr lang="en-US" sz="2400" b="1" dirty="0" smtClean="0"/>
              <a:t> </a:t>
            </a:r>
            <a:r>
              <a:rPr lang="en-US" sz="2400" b="1" dirty="0" err="1" smtClean="0"/>
              <a:t>kinderboeken</a:t>
            </a:r>
            <a:endParaRPr lang="en-US" sz="2400" b="1" dirty="0" smtClean="0"/>
          </a:p>
          <a:p>
            <a:r>
              <a:rPr lang="en-US" sz="2400" b="1" dirty="0" err="1" smtClean="0"/>
              <a:t>Dagboeken</a:t>
            </a:r>
            <a:endParaRPr lang="en-US" sz="2400" b="1" dirty="0" smtClean="0"/>
          </a:p>
          <a:p>
            <a:r>
              <a:rPr lang="en-US" sz="2400" b="1" dirty="0" err="1" smtClean="0"/>
              <a:t>En</a:t>
            </a:r>
            <a:r>
              <a:rPr lang="en-US" sz="2400" b="1" dirty="0" smtClean="0"/>
              <a:t> nog </a:t>
            </a:r>
            <a:r>
              <a:rPr lang="en-US" sz="2400" b="1" dirty="0" err="1" smtClean="0"/>
              <a:t>meer</a:t>
            </a:r>
            <a:r>
              <a:rPr lang="en-US" sz="2400" b="1" dirty="0" smtClean="0"/>
              <a:t> </a:t>
            </a:r>
            <a:r>
              <a:rPr lang="en-US" sz="2400" b="1" dirty="0" err="1" smtClean="0"/>
              <a:t>vernieuwingen</a:t>
            </a:r>
            <a:r>
              <a:rPr lang="en-US" sz="2400" b="1" dirty="0" smtClean="0"/>
              <a:t> op het </a:t>
            </a:r>
            <a:r>
              <a:rPr lang="en-US" sz="2400" b="1" dirty="0" err="1" smtClean="0"/>
              <a:t>gebied</a:t>
            </a:r>
            <a:r>
              <a:rPr lang="en-US" sz="2400" b="1" dirty="0" smtClean="0"/>
              <a:t> van </a:t>
            </a:r>
            <a:r>
              <a:rPr lang="en-US" sz="2400" b="1" dirty="0" err="1" smtClean="0"/>
              <a:t>literatuur</a:t>
            </a:r>
            <a:r>
              <a:rPr lang="en-US" sz="2400" b="1" dirty="0" smtClean="0"/>
              <a:t>. </a:t>
            </a:r>
            <a:endParaRPr lang="nl-NL" sz="2400" b="1" dirty="0"/>
          </a:p>
          <a:p>
            <a:endParaRPr lang="nl-NL" sz="2400" b="1" dirty="0"/>
          </a:p>
        </p:txBody>
      </p:sp>
    </p:spTree>
    <p:extLst>
      <p:ext uri="{BB962C8B-B14F-4D97-AF65-F5344CB8AC3E}">
        <p14:creationId xmlns:p14="http://schemas.microsoft.com/office/powerpoint/2010/main" xmlns="" val="1629673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4048" y="2012156"/>
            <a:ext cx="3048000" cy="40243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el 1"/>
          <p:cNvSpPr>
            <a:spLocks noGrp="1"/>
          </p:cNvSpPr>
          <p:nvPr>
            <p:ph type="title"/>
          </p:nvPr>
        </p:nvSpPr>
        <p:spPr/>
        <p:txBody>
          <a:bodyPr/>
          <a:lstStyle/>
          <a:p>
            <a:r>
              <a:rPr lang="en-US" dirty="0" err="1" smtClean="0"/>
              <a:t>Opdracht</a:t>
            </a:r>
            <a:r>
              <a:rPr lang="en-US" dirty="0" smtClean="0"/>
              <a:t> 1</a:t>
            </a:r>
            <a:endParaRPr lang="nl-NL" dirty="0"/>
          </a:p>
        </p:txBody>
      </p:sp>
      <p:sp>
        <p:nvSpPr>
          <p:cNvPr id="3" name="Tijdelijke aanduiding voor inhoud 2"/>
          <p:cNvSpPr>
            <a:spLocks noGrp="1"/>
          </p:cNvSpPr>
          <p:nvPr>
            <p:ph idx="1"/>
          </p:nvPr>
        </p:nvSpPr>
        <p:spPr/>
        <p:txBody>
          <a:bodyPr/>
          <a:lstStyle/>
          <a:p>
            <a:pPr>
              <a:buFontTx/>
              <a:buChar char="-"/>
            </a:pPr>
            <a:r>
              <a:rPr lang="en-US" dirty="0" smtClean="0"/>
              <a:t> </a:t>
            </a:r>
            <a:r>
              <a:rPr lang="en-US" dirty="0" err="1" smtClean="0"/>
              <a:t>Ik</a:t>
            </a:r>
            <a:r>
              <a:rPr lang="en-US" dirty="0" smtClean="0"/>
              <a:t> </a:t>
            </a:r>
            <a:r>
              <a:rPr lang="en-US" dirty="0" err="1" smtClean="0"/>
              <a:t>denk</a:t>
            </a:r>
            <a:r>
              <a:rPr lang="en-US" dirty="0" smtClean="0"/>
              <a:t> </a:t>
            </a:r>
            <a:r>
              <a:rPr lang="en-US" dirty="0" err="1" smtClean="0"/>
              <a:t>dus</a:t>
            </a:r>
            <a:r>
              <a:rPr lang="en-US" dirty="0" smtClean="0"/>
              <a:t> </a:t>
            </a:r>
            <a:r>
              <a:rPr lang="en-US" dirty="0" err="1" smtClean="0"/>
              <a:t>ik</a:t>
            </a:r>
            <a:r>
              <a:rPr lang="en-US" dirty="0" smtClean="0"/>
              <a:t> ben (Cogito Ergo sum)</a:t>
            </a:r>
            <a:endParaRPr lang="en-US" b="1" dirty="0" smtClean="0"/>
          </a:p>
          <a:p>
            <a:pPr>
              <a:buFontTx/>
              <a:buChar char="-"/>
            </a:pPr>
            <a:endParaRPr lang="en-US" dirty="0"/>
          </a:p>
          <a:p>
            <a:pPr marL="114300" indent="0">
              <a:buNone/>
            </a:pPr>
            <a:r>
              <a:rPr lang="en-US" dirty="0" smtClean="0"/>
              <a:t>Op het </a:t>
            </a:r>
            <a:r>
              <a:rPr lang="en-US" dirty="0" err="1" smtClean="0"/>
              <a:t>eerste</a:t>
            </a:r>
            <a:r>
              <a:rPr lang="en-US" dirty="0" smtClean="0"/>
              <a:t> </a:t>
            </a:r>
            <a:r>
              <a:rPr lang="en-US" dirty="0" err="1" smtClean="0"/>
              <a:t>tekenblad</a:t>
            </a:r>
            <a:r>
              <a:rPr lang="en-US" dirty="0" smtClean="0"/>
              <a:t> van je </a:t>
            </a:r>
            <a:r>
              <a:rPr lang="en-US" dirty="0" err="1" smtClean="0"/>
              <a:t>schrift</a:t>
            </a:r>
            <a:endParaRPr lang="en-US" dirty="0" smtClean="0"/>
          </a:p>
          <a:p>
            <a:pPr marL="114300" indent="0">
              <a:buNone/>
            </a:pPr>
            <a:r>
              <a:rPr lang="en-US" dirty="0" err="1"/>
              <a:t>s</a:t>
            </a:r>
            <a:r>
              <a:rPr lang="en-US" dirty="0" err="1" smtClean="0"/>
              <a:t>chrijf</a:t>
            </a:r>
            <a:r>
              <a:rPr lang="en-US" dirty="0" smtClean="0"/>
              <a:t> je </a:t>
            </a:r>
            <a:r>
              <a:rPr lang="en-US" dirty="0" err="1" smtClean="0"/>
              <a:t>deze</a:t>
            </a:r>
            <a:r>
              <a:rPr lang="en-US" dirty="0" smtClean="0"/>
              <a:t> zin van Descartes in</a:t>
            </a:r>
          </a:p>
          <a:p>
            <a:pPr marL="114300" indent="0">
              <a:buNone/>
            </a:pPr>
            <a:r>
              <a:rPr lang="en-US" dirty="0" err="1"/>
              <a:t>m</a:t>
            </a:r>
            <a:r>
              <a:rPr lang="en-US" dirty="0" err="1" smtClean="0"/>
              <a:t>ooie</a:t>
            </a:r>
            <a:r>
              <a:rPr lang="en-US" dirty="0" smtClean="0"/>
              <a:t> letters met </a:t>
            </a:r>
            <a:r>
              <a:rPr lang="en-US" dirty="0" err="1" smtClean="0"/>
              <a:t>een</a:t>
            </a:r>
            <a:r>
              <a:rPr lang="en-US" dirty="0" smtClean="0"/>
              <a:t> </a:t>
            </a:r>
            <a:r>
              <a:rPr lang="en-US" dirty="0" err="1" smtClean="0"/>
              <a:t>tekening</a:t>
            </a:r>
            <a:endParaRPr lang="en-US" dirty="0" smtClean="0"/>
          </a:p>
          <a:p>
            <a:pPr marL="114300" indent="0">
              <a:buNone/>
            </a:pPr>
            <a:r>
              <a:rPr lang="en-US" dirty="0" smtClean="0"/>
              <a:t>of </a:t>
            </a:r>
            <a:r>
              <a:rPr lang="en-US" dirty="0" err="1" smtClean="0"/>
              <a:t>woorden</a:t>
            </a:r>
            <a:r>
              <a:rPr lang="en-US" dirty="0" smtClean="0"/>
              <a:t> </a:t>
            </a:r>
            <a:r>
              <a:rPr lang="en-US" dirty="0" err="1" smtClean="0"/>
              <a:t>erbij</a:t>
            </a:r>
            <a:endParaRPr lang="en-US" dirty="0" smtClean="0"/>
          </a:p>
          <a:p>
            <a:pPr marL="114300" indent="0">
              <a:buNone/>
            </a:pPr>
            <a:r>
              <a:rPr lang="en-US" dirty="0" err="1" smtClean="0"/>
              <a:t>Laat</a:t>
            </a:r>
            <a:r>
              <a:rPr lang="en-US" dirty="0" smtClean="0"/>
              <a:t> in de </a:t>
            </a:r>
            <a:r>
              <a:rPr lang="en-US" dirty="0" err="1" smtClean="0"/>
              <a:t>tekening</a:t>
            </a:r>
            <a:r>
              <a:rPr lang="en-US" dirty="0" smtClean="0"/>
              <a:t> de </a:t>
            </a:r>
            <a:r>
              <a:rPr lang="en-US" dirty="0" err="1" smtClean="0"/>
              <a:t>betekenis</a:t>
            </a:r>
            <a:r>
              <a:rPr lang="en-US" dirty="0" smtClean="0"/>
              <a:t> </a:t>
            </a:r>
            <a:r>
              <a:rPr lang="en-US" dirty="0" err="1" smtClean="0"/>
              <a:t>terug</a:t>
            </a:r>
            <a:r>
              <a:rPr lang="en-US" dirty="0" smtClean="0"/>
              <a:t>-</a:t>
            </a:r>
          </a:p>
          <a:p>
            <a:pPr marL="114300" indent="0">
              <a:buNone/>
            </a:pPr>
            <a:r>
              <a:rPr lang="en-US" dirty="0" err="1" smtClean="0"/>
              <a:t>komen</a:t>
            </a:r>
            <a:r>
              <a:rPr lang="en-US" dirty="0" smtClean="0"/>
              <a:t> van de </a:t>
            </a:r>
            <a:r>
              <a:rPr lang="en-US" dirty="0" err="1" smtClean="0"/>
              <a:t>Verlichting</a:t>
            </a:r>
            <a:r>
              <a:rPr lang="en-US" dirty="0" smtClean="0"/>
              <a:t>: </a:t>
            </a:r>
          </a:p>
          <a:p>
            <a:pPr marL="114300" indent="0">
              <a:buNone/>
            </a:pPr>
            <a:r>
              <a:rPr lang="en-US" dirty="0" err="1" smtClean="0"/>
              <a:t>wetenschap</a:t>
            </a:r>
            <a:r>
              <a:rPr lang="en-US" dirty="0" smtClean="0"/>
              <a:t>, </a:t>
            </a:r>
            <a:r>
              <a:rPr lang="en-US" dirty="0" err="1" smtClean="0"/>
              <a:t>feiten</a:t>
            </a:r>
            <a:r>
              <a:rPr lang="en-US" dirty="0" smtClean="0"/>
              <a:t> </a:t>
            </a:r>
            <a:r>
              <a:rPr lang="en-US" dirty="0" err="1" smtClean="0"/>
              <a:t>zijn</a:t>
            </a:r>
            <a:r>
              <a:rPr lang="en-US" dirty="0" smtClean="0"/>
              <a:t> </a:t>
            </a:r>
          </a:p>
          <a:p>
            <a:pPr marL="114300" indent="0">
              <a:buNone/>
            </a:pPr>
            <a:r>
              <a:rPr lang="en-US" dirty="0" err="1" smtClean="0"/>
              <a:t>belangrijk</a:t>
            </a:r>
            <a:endParaRPr lang="en-US" dirty="0" smtClean="0"/>
          </a:p>
          <a:p>
            <a:pPr marL="114300" indent="0">
              <a:buNone/>
            </a:pPr>
            <a:endParaRPr lang="en-US" dirty="0" smtClean="0"/>
          </a:p>
          <a:p>
            <a:pPr marL="114300" indent="0">
              <a:buNone/>
            </a:pPr>
            <a:endParaRPr lang="nl-NL" dirty="0"/>
          </a:p>
        </p:txBody>
      </p:sp>
    </p:spTree>
    <p:extLst>
      <p:ext uri="{BB962C8B-B14F-4D97-AF65-F5344CB8AC3E}">
        <p14:creationId xmlns:p14="http://schemas.microsoft.com/office/powerpoint/2010/main" xmlns="" val="1208626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Feiten</a:t>
            </a:r>
            <a:r>
              <a:rPr lang="en-US" dirty="0" smtClean="0"/>
              <a:t> en </a:t>
            </a:r>
            <a:r>
              <a:rPr lang="en-US" dirty="0" err="1" smtClean="0"/>
              <a:t>gevoel</a:t>
            </a:r>
            <a:endParaRPr lang="nl-NL" dirty="0"/>
          </a:p>
        </p:txBody>
      </p:sp>
      <p:sp>
        <p:nvSpPr>
          <p:cNvPr id="3" name="Tijdelijke aanduiding voor inhoud 2"/>
          <p:cNvSpPr>
            <a:spLocks noGrp="1"/>
          </p:cNvSpPr>
          <p:nvPr>
            <p:ph idx="1"/>
          </p:nvPr>
        </p:nvSpPr>
        <p:spPr/>
        <p:txBody>
          <a:bodyPr/>
          <a:lstStyle/>
          <a:p>
            <a:r>
              <a:rPr lang="en-US" dirty="0" err="1" smtClean="0"/>
              <a:t>Subjectief</a:t>
            </a:r>
            <a:r>
              <a:rPr lang="en-US" dirty="0" smtClean="0"/>
              <a:t> en </a:t>
            </a:r>
            <a:r>
              <a:rPr lang="en-US" dirty="0" err="1" smtClean="0"/>
              <a:t>objectief</a:t>
            </a:r>
            <a:endParaRPr lang="en-US" dirty="0" smtClean="0"/>
          </a:p>
          <a:p>
            <a:endParaRPr lang="en-US" dirty="0"/>
          </a:p>
          <a:p>
            <a:endParaRPr lang="en-US" dirty="0" smtClean="0"/>
          </a:p>
          <a:p>
            <a:endParaRPr lang="en-US" dirty="0"/>
          </a:p>
          <a:p>
            <a:endParaRPr lang="en-US" dirty="0" smtClean="0"/>
          </a:p>
          <a:p>
            <a:endParaRPr lang="en-US" dirty="0"/>
          </a:p>
          <a:p>
            <a:r>
              <a:rPr lang="en-US" dirty="0" err="1" smtClean="0"/>
              <a:t>Opdracht</a:t>
            </a:r>
            <a:r>
              <a:rPr lang="en-US" dirty="0" smtClean="0"/>
              <a:t> 2: </a:t>
            </a:r>
            <a:r>
              <a:rPr lang="en-US" dirty="0" err="1" smtClean="0"/>
              <a:t>feit</a:t>
            </a:r>
            <a:r>
              <a:rPr lang="en-US" dirty="0" smtClean="0"/>
              <a:t> van de dag </a:t>
            </a:r>
          </a:p>
          <a:p>
            <a:r>
              <a:rPr lang="en-US" dirty="0" err="1" smtClean="0"/>
              <a:t>Opdracht</a:t>
            </a:r>
            <a:r>
              <a:rPr lang="en-US" dirty="0" smtClean="0"/>
              <a:t> 3: </a:t>
            </a:r>
            <a:r>
              <a:rPr lang="en-US" dirty="0" err="1" smtClean="0"/>
              <a:t>maak</a:t>
            </a:r>
            <a:r>
              <a:rPr lang="en-US" dirty="0" smtClean="0"/>
              <a:t> </a:t>
            </a:r>
            <a:r>
              <a:rPr lang="en-US" dirty="0" err="1" smtClean="0"/>
              <a:t>vandaag</a:t>
            </a:r>
            <a:r>
              <a:rPr lang="en-US" dirty="0" smtClean="0"/>
              <a:t> </a:t>
            </a:r>
            <a:r>
              <a:rPr lang="en-US" dirty="0" err="1" smtClean="0"/>
              <a:t>en</a:t>
            </a:r>
            <a:r>
              <a:rPr lang="en-US" dirty="0" smtClean="0"/>
              <a:t> morgen </a:t>
            </a:r>
            <a:r>
              <a:rPr lang="en-US" dirty="0" err="1" smtClean="0"/>
              <a:t>een</a:t>
            </a:r>
            <a:r>
              <a:rPr lang="en-US" dirty="0" smtClean="0"/>
              <a:t> </a:t>
            </a:r>
            <a:r>
              <a:rPr lang="en-US" dirty="0" err="1" smtClean="0"/>
              <a:t>tekening</a:t>
            </a:r>
            <a:r>
              <a:rPr lang="en-US" dirty="0" smtClean="0"/>
              <a:t>/collage over het </a:t>
            </a:r>
            <a:r>
              <a:rPr lang="en-US" dirty="0" err="1" smtClean="0"/>
              <a:t>verschil</a:t>
            </a:r>
            <a:r>
              <a:rPr lang="en-US" dirty="0" smtClean="0"/>
              <a:t> </a:t>
            </a:r>
            <a:r>
              <a:rPr lang="en-US" dirty="0" err="1" smtClean="0"/>
              <a:t>tussen</a:t>
            </a:r>
            <a:r>
              <a:rPr lang="en-US" dirty="0" smtClean="0"/>
              <a:t> </a:t>
            </a:r>
            <a:r>
              <a:rPr lang="en-US" dirty="0" err="1" smtClean="0"/>
              <a:t>feit</a:t>
            </a:r>
            <a:r>
              <a:rPr lang="en-US" dirty="0" smtClean="0"/>
              <a:t> en </a:t>
            </a:r>
            <a:r>
              <a:rPr lang="en-US" dirty="0" err="1" smtClean="0"/>
              <a:t>gevoel</a:t>
            </a:r>
            <a:r>
              <a:rPr lang="en-US" dirty="0" smtClean="0"/>
              <a:t>, met </a:t>
            </a:r>
            <a:r>
              <a:rPr lang="en-US" dirty="0" err="1" smtClean="0"/>
              <a:t>uitleg</a:t>
            </a:r>
            <a:r>
              <a:rPr lang="en-US" dirty="0" smtClean="0"/>
              <a:t>, </a:t>
            </a:r>
            <a:r>
              <a:rPr lang="en-US" dirty="0" err="1" smtClean="0"/>
              <a:t>gezien</a:t>
            </a:r>
            <a:r>
              <a:rPr lang="en-US" dirty="0" smtClean="0"/>
              <a:t> in </a:t>
            </a:r>
            <a:r>
              <a:rPr lang="en-US" dirty="0" err="1" smtClean="0"/>
              <a:t>deze</a:t>
            </a:r>
            <a:r>
              <a:rPr lang="en-US" dirty="0" smtClean="0"/>
              <a:t> </a:t>
            </a:r>
            <a:r>
              <a:rPr lang="en-US" dirty="0" err="1" smtClean="0"/>
              <a:t>periode</a:t>
            </a:r>
            <a:r>
              <a:rPr lang="en-US" dirty="0" smtClean="0"/>
              <a:t>. </a:t>
            </a:r>
          </a:p>
          <a:p>
            <a:endParaRPr lang="en-US" dirty="0"/>
          </a:p>
          <a:p>
            <a:endParaRPr lang="nl-NL"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35896" y="1484784"/>
            <a:ext cx="2466975" cy="1847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68680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Dag 2</a:t>
            </a:r>
            <a:endParaRPr lang="nl-NL" dirty="0"/>
          </a:p>
        </p:txBody>
      </p:sp>
      <p:sp>
        <p:nvSpPr>
          <p:cNvPr id="3" name="Tijdelijke aanduiding voor inhoud 2"/>
          <p:cNvSpPr>
            <a:spLocks noGrp="1"/>
          </p:cNvSpPr>
          <p:nvPr>
            <p:ph idx="1"/>
          </p:nvPr>
        </p:nvSpPr>
        <p:spPr/>
        <p:txBody>
          <a:bodyPr/>
          <a:lstStyle/>
          <a:p>
            <a:r>
              <a:rPr lang="en-US" dirty="0" err="1" smtClean="0"/>
              <a:t>Terugblik</a:t>
            </a:r>
            <a:r>
              <a:rPr lang="en-US" dirty="0" smtClean="0"/>
              <a:t> dag 1</a:t>
            </a:r>
          </a:p>
          <a:p>
            <a:r>
              <a:rPr lang="en-US" dirty="0" err="1" smtClean="0"/>
              <a:t>Hoofdstuk</a:t>
            </a:r>
            <a:r>
              <a:rPr lang="en-US" dirty="0" smtClean="0"/>
              <a:t> 2 </a:t>
            </a:r>
            <a:r>
              <a:rPr lang="en-US" dirty="0" err="1" smtClean="0"/>
              <a:t>literatuur</a:t>
            </a:r>
            <a:r>
              <a:rPr lang="en-US" dirty="0" smtClean="0"/>
              <a:t> versus </a:t>
            </a:r>
            <a:r>
              <a:rPr lang="en-US" dirty="0" err="1" smtClean="0"/>
              <a:t>lectuur</a:t>
            </a:r>
            <a:r>
              <a:rPr lang="en-US" dirty="0" smtClean="0"/>
              <a:t> </a:t>
            </a:r>
            <a:r>
              <a:rPr lang="en-US" dirty="0" err="1" smtClean="0"/>
              <a:t>en</a:t>
            </a:r>
            <a:r>
              <a:rPr lang="en-US" dirty="0" smtClean="0"/>
              <a:t> </a:t>
            </a:r>
            <a:r>
              <a:rPr lang="en-US" dirty="0" err="1" smtClean="0"/>
              <a:t>literatuur</a:t>
            </a:r>
            <a:r>
              <a:rPr lang="en-US" dirty="0" smtClean="0"/>
              <a:t> in de </a:t>
            </a:r>
            <a:r>
              <a:rPr lang="en-US" dirty="0" err="1" smtClean="0"/>
              <a:t>Verlichting</a:t>
            </a:r>
            <a:r>
              <a:rPr lang="en-US" dirty="0" smtClean="0"/>
              <a:t>. </a:t>
            </a:r>
          </a:p>
          <a:p>
            <a:r>
              <a:rPr lang="en-US" dirty="0" err="1" smtClean="0"/>
              <a:t>Verschil</a:t>
            </a:r>
            <a:r>
              <a:rPr lang="en-US" dirty="0" smtClean="0"/>
              <a:t> </a:t>
            </a:r>
            <a:r>
              <a:rPr lang="en-US" dirty="0" err="1" smtClean="0"/>
              <a:t>literatuur</a:t>
            </a:r>
            <a:r>
              <a:rPr lang="en-US" dirty="0" smtClean="0"/>
              <a:t> en </a:t>
            </a:r>
            <a:r>
              <a:rPr lang="en-US" dirty="0" err="1" smtClean="0"/>
              <a:t>lectuur</a:t>
            </a:r>
            <a:r>
              <a:rPr lang="en-US" dirty="0" smtClean="0"/>
              <a:t>: </a:t>
            </a:r>
            <a:r>
              <a:rPr lang="en-US" dirty="0" err="1" smtClean="0"/>
              <a:t>maak</a:t>
            </a:r>
            <a:r>
              <a:rPr lang="en-US" dirty="0" smtClean="0"/>
              <a:t> </a:t>
            </a:r>
            <a:r>
              <a:rPr lang="en-US" dirty="0" err="1" smtClean="0"/>
              <a:t>aantekeningen</a:t>
            </a:r>
            <a:r>
              <a:rPr lang="en-US" dirty="0" smtClean="0"/>
              <a:t>!</a:t>
            </a:r>
          </a:p>
          <a:p>
            <a:endParaRPr lang="nl-NL"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6282" y="3284984"/>
            <a:ext cx="2998455" cy="29634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900527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angrenzend">
  <a:themeElements>
    <a:clrScheme name="Aangrenzend">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Kantoor">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angrenzend">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3742</TotalTime>
  <Words>1330</Words>
  <Application>Microsoft Office PowerPoint</Application>
  <PresentationFormat>Diavoorstelling (4:3)</PresentationFormat>
  <Paragraphs>232</Paragraphs>
  <Slides>45</Slides>
  <Notes>0</Notes>
  <HiddenSlides>0</HiddenSlides>
  <MMClips>0</MMClips>
  <ScaleCrop>false</ScaleCrop>
  <HeadingPairs>
    <vt:vector size="4" baseType="variant">
      <vt:variant>
        <vt:lpstr>Thema</vt:lpstr>
      </vt:variant>
      <vt:variant>
        <vt:i4>1</vt:i4>
      </vt:variant>
      <vt:variant>
        <vt:lpstr>Diatitels</vt:lpstr>
      </vt:variant>
      <vt:variant>
        <vt:i4>45</vt:i4>
      </vt:variant>
    </vt:vector>
  </HeadingPairs>
  <TitlesOfParts>
    <vt:vector size="46" baseType="lpstr">
      <vt:lpstr>Aangrenzend</vt:lpstr>
      <vt:lpstr>Hoop </vt:lpstr>
      <vt:lpstr>Periode Romantiek en Verlichting</vt:lpstr>
      <vt:lpstr>Niets ter wereld is zo rechtvaardig verdeeld als het gezond verstand</vt:lpstr>
      <vt:lpstr>Inleiding  periode (maak aantekeningen!) (1/3) </vt:lpstr>
      <vt:lpstr>Inleiding   (2/3)</vt:lpstr>
      <vt:lpstr>Inleiding   (3/3) </vt:lpstr>
      <vt:lpstr>Opdracht 1</vt:lpstr>
      <vt:lpstr>Feiten en gevoel</vt:lpstr>
      <vt:lpstr>Dag 2</vt:lpstr>
      <vt:lpstr>H1.1 Lectuur versus literatuur  H1.2 Literatuur in de Verlichting</vt:lpstr>
      <vt:lpstr>Theorie: maak aantekeningen (1/3)</vt:lpstr>
      <vt:lpstr>Theorie: maak aantekeningen (2/3)</vt:lpstr>
      <vt:lpstr>Theorie: maak aantekeningen (3/3)</vt:lpstr>
      <vt:lpstr>Opdracht 2 </vt:lpstr>
      <vt:lpstr>Afsluiting</vt:lpstr>
      <vt:lpstr>Dag 2</vt:lpstr>
      <vt:lpstr> Hoofdstuk 1 Hieronymus van Alphen (1/2) </vt:lpstr>
      <vt:lpstr>Hoofdstuk 1 Hieronymus van Alphen (1/2)</vt:lpstr>
      <vt:lpstr>opdrachten</vt:lpstr>
      <vt:lpstr>Aan het werk</vt:lpstr>
      <vt:lpstr>Dag 4</vt:lpstr>
      <vt:lpstr>Opstart </vt:lpstr>
      <vt:lpstr>opdrachten</vt:lpstr>
      <vt:lpstr>Terugblik Verlichting</vt:lpstr>
      <vt:lpstr>overgang</vt:lpstr>
      <vt:lpstr>De Romantiek</vt:lpstr>
      <vt:lpstr>Opdracht </vt:lpstr>
      <vt:lpstr>Liefdesverhalen</vt:lpstr>
      <vt:lpstr>2 liefdesverhalen</vt:lpstr>
      <vt:lpstr>H5: liefdesverhalen (1/2)</vt:lpstr>
      <vt:lpstr>H5 liefdesverhalen(2/2)</vt:lpstr>
      <vt:lpstr>Aan het werk: groepsopdracht</vt:lpstr>
      <vt:lpstr>Romantiek en drama</vt:lpstr>
      <vt:lpstr>Vrijdag</vt:lpstr>
      <vt:lpstr>Voor de theorie: een liedje</vt:lpstr>
      <vt:lpstr>Theorie bij H 6 Rika  </vt:lpstr>
      <vt:lpstr>Schrijf een liefdesbrief</vt:lpstr>
      <vt:lpstr>Dia 38</vt:lpstr>
      <vt:lpstr>Het begin</vt:lpstr>
      <vt:lpstr>H6 Max Havelaar (1/2)</vt:lpstr>
      <vt:lpstr>H6 Max Havelaar (2/2)</vt:lpstr>
      <vt:lpstr> werk</vt:lpstr>
      <vt:lpstr>Aan het werk</vt:lpstr>
      <vt:lpstr>groepsopdracht</vt:lpstr>
      <vt:lpstr>overzicht</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Periode Romantiek en Verlichting</dc:title>
  <dc:creator>dikkers</dc:creator>
  <cp:lastModifiedBy>leraar3</cp:lastModifiedBy>
  <cp:revision>110</cp:revision>
  <dcterms:created xsi:type="dcterms:W3CDTF">2014-11-04T07:25:27Z</dcterms:created>
  <dcterms:modified xsi:type="dcterms:W3CDTF">2016-01-12T09:41:12Z</dcterms:modified>
</cp:coreProperties>
</file>