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59" r:id="rId6"/>
    <p:sldId id="261" r:id="rId7"/>
    <p:sldId id="262" r:id="rId8"/>
    <p:sldId id="334" r:id="rId9"/>
    <p:sldId id="318" r:id="rId10"/>
    <p:sldId id="263" r:id="rId11"/>
    <p:sldId id="264" r:id="rId12"/>
    <p:sldId id="265" r:id="rId13"/>
    <p:sldId id="266" r:id="rId14"/>
    <p:sldId id="267" r:id="rId15"/>
    <p:sldId id="335" r:id="rId16"/>
    <p:sldId id="269" r:id="rId17"/>
    <p:sldId id="290" r:id="rId18"/>
    <p:sldId id="270" r:id="rId19"/>
    <p:sldId id="271" r:id="rId20"/>
    <p:sldId id="272" r:id="rId21"/>
    <p:sldId id="273" r:id="rId22"/>
    <p:sldId id="291" r:id="rId23"/>
    <p:sldId id="277" r:id="rId24"/>
    <p:sldId id="337" r:id="rId25"/>
    <p:sldId id="279" r:id="rId26"/>
    <p:sldId id="336" r:id="rId27"/>
    <p:sldId id="275" r:id="rId28"/>
    <p:sldId id="343" r:id="rId29"/>
    <p:sldId id="338" r:id="rId30"/>
    <p:sldId id="280" r:id="rId31"/>
    <p:sldId id="281" r:id="rId32"/>
    <p:sldId id="292" r:id="rId33"/>
    <p:sldId id="339" r:id="rId34"/>
    <p:sldId id="319" r:id="rId35"/>
    <p:sldId id="320" r:id="rId36"/>
    <p:sldId id="324" r:id="rId37"/>
    <p:sldId id="340" r:id="rId38"/>
    <p:sldId id="293" r:id="rId39"/>
    <p:sldId id="294" r:id="rId40"/>
    <p:sldId id="296" r:id="rId41"/>
    <p:sldId id="297" r:id="rId42"/>
    <p:sldId id="306" r:id="rId43"/>
    <p:sldId id="307" r:id="rId44"/>
    <p:sldId id="311" r:id="rId45"/>
    <p:sldId id="315" r:id="rId46"/>
    <p:sldId id="316" r:id="rId47"/>
    <p:sldId id="326" r:id="rId48"/>
    <p:sldId id="325" r:id="rId49"/>
    <p:sldId id="327" r:id="rId50"/>
    <p:sldId id="329" r:id="rId51"/>
    <p:sldId id="331" r:id="rId52"/>
    <p:sldId id="330" r:id="rId53"/>
    <p:sldId id="333" r:id="rId54"/>
    <p:sldId id="341" r:id="rId55"/>
    <p:sldId id="342" r:id="rId5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6" d="100"/>
          <a:sy n="86" d="100"/>
        </p:scale>
        <p:origin x="466"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nl-NL"/>
              <a:t>Klik om de stijl te bewerken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4087372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nl-NL"/>
              <a:t>Klik om de stijl te bewerken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2350955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nl-NL"/>
              <a:t>Klik om de stijl te bewerken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 om de modelstijlen te bewerken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0B7B10D-54A2-48E8-A198-426456B698C1}" type="slidenum">
              <a:rPr lang="nl-NL" smtClean="0"/>
              <a:pPr/>
              <a:t>‹nr.›</a:t>
            </a:fld>
            <a:endParaRPr lang="nl-NL"/>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23550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nl-NL"/>
              <a:t>Klik om de stijl te bewerken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Klik om de modelstijlen te bewerken</a:t>
            </a:r>
          </a:p>
        </p:txBody>
      </p:sp>
      <p:sp>
        <p:nvSpPr>
          <p:cNvPr id="5" name="Date Placeholder 4"/>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3040229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nl-NL"/>
              <a:t>Klik om de stijl te bewerken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 om de modelstijlen te bewerken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Klik om de modelstijlen te bewerken</a:t>
            </a:r>
          </a:p>
        </p:txBody>
      </p:sp>
      <p:sp>
        <p:nvSpPr>
          <p:cNvPr id="5" name="Date Placeholder 4"/>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6" name="Footer Placeholder 5"/>
          <p:cNvSpPr>
            <a:spLocks noGrp="1"/>
          </p:cNvSpPr>
          <p:nvPr>
            <p:ph type="ftr" sz="quarter" idx="11"/>
          </p:nvPr>
        </p:nvSpPr>
        <p:spPr/>
        <p:txBody>
          <a:bodyPr/>
          <a:lstStyle/>
          <a:p>
            <a:endParaRPr lang="nl-NL"/>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B7B10D-54A2-48E8-A198-426456B698C1}" type="slidenum">
              <a:rPr lang="nl-NL" smtClean="0"/>
              <a:pPr/>
              <a:t>‹nr.›</a:t>
            </a:fld>
            <a:endParaRPr lang="nl-NL"/>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844595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nl-NL"/>
              <a:t>Klik om de stijl te bewerken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 om de modelstijlen te bewerken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Klik om de modelstijlen te bewerken</a:t>
            </a:r>
          </a:p>
        </p:txBody>
      </p:sp>
      <p:sp>
        <p:nvSpPr>
          <p:cNvPr id="5" name="Date Placeholder 4"/>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1777941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533732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nl-NL"/>
              <a:t>Klik om de stijl te bewerken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3422076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nl-NL"/>
              <a:t>Klik om de stijl te bewerken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1241351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nl-NL"/>
              <a:t>Klik om de stijl te bewerken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Date Placeholder 3"/>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5" name="Footer Placeholder 4"/>
          <p:cNvSpPr>
            <a:spLocks noGrp="1"/>
          </p:cNvSpPr>
          <p:nvPr>
            <p:ph type="ftr" sz="quarter" idx="11"/>
          </p:nvPr>
        </p:nvSpPr>
        <p:spPr/>
        <p:txBody>
          <a:bodyPr/>
          <a:lstStyle/>
          <a:p>
            <a:endParaRPr lang="nl-NL"/>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938075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6" name="Footer Placeholder 5"/>
          <p:cNvSpPr>
            <a:spLocks noGrp="1"/>
          </p:cNvSpPr>
          <p:nvPr>
            <p:ph type="ftr" sz="quarter" idx="11"/>
          </p:nvPr>
        </p:nvSpPr>
        <p:spPr/>
        <p:txBody>
          <a:bodyPr/>
          <a:lstStyle/>
          <a:p>
            <a:endParaRPr lang="nl-NL"/>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1141389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de stijl te bewerken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8" name="Footer Placeholder 7"/>
          <p:cNvSpPr>
            <a:spLocks noGrp="1"/>
          </p:cNvSpPr>
          <p:nvPr>
            <p:ph type="ftr" sz="quarter" idx="11"/>
          </p:nvPr>
        </p:nvSpPr>
        <p:spPr/>
        <p:txBody>
          <a:bodyPr/>
          <a:lstStyle/>
          <a:p>
            <a:endParaRPr lang="nl-NL"/>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2733412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4" name="Footer Placeholder 3"/>
          <p:cNvSpPr>
            <a:spLocks noGrp="1"/>
          </p:cNvSpPr>
          <p:nvPr>
            <p:ph type="ftr" sz="quarter" idx="11"/>
          </p:nvPr>
        </p:nvSpPr>
        <p:spPr/>
        <p:txBody>
          <a:bodyPr/>
          <a:lstStyle/>
          <a:p>
            <a:endParaRPr lang="nl-NL"/>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1579840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3" name="Footer Placeholder 2"/>
          <p:cNvSpPr>
            <a:spLocks noGrp="1"/>
          </p:cNvSpPr>
          <p:nvPr>
            <p:ph type="ftr" sz="quarter" idx="11"/>
          </p:nvPr>
        </p:nvSpPr>
        <p:spPr/>
        <p:txBody>
          <a:bodyPr/>
          <a:lstStyle/>
          <a:p>
            <a:endParaRPr lang="nl-NL"/>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1077330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nl-NL"/>
              <a:t>Klik om de stijl te bewerken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Date Placeholder 4"/>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1423747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nl-NL"/>
              <a:t>Klik om de stijl te bewerken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Date Placeholder 4"/>
          <p:cNvSpPr>
            <a:spLocks noGrp="1"/>
          </p:cNvSpPr>
          <p:nvPr>
            <p:ph type="dt" sz="half" idx="10"/>
          </p:nvPr>
        </p:nvSpPr>
        <p:spPr/>
        <p:txBody>
          <a:bodyPr/>
          <a:lstStyle/>
          <a:p>
            <a:fld id="{7C1A7095-CDD8-41C6-AB8D-868F8376DAAD}" type="datetimeFigureOut">
              <a:rPr lang="nl-NL" smtClean="0"/>
              <a:pPr/>
              <a:t>15-12-2017</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0B7B10D-54A2-48E8-A198-426456B698C1}" type="slidenum">
              <a:rPr lang="nl-NL" smtClean="0"/>
              <a:pPr/>
              <a:t>‹nr.›</a:t>
            </a:fld>
            <a:endParaRPr lang="nl-NL"/>
          </a:p>
        </p:txBody>
      </p:sp>
    </p:spTree>
    <p:extLst>
      <p:ext uri="{BB962C8B-B14F-4D97-AF65-F5344CB8AC3E}">
        <p14:creationId xmlns:p14="http://schemas.microsoft.com/office/powerpoint/2010/main" val="793626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nl-NL"/>
              <a:t>Klik om de stijl te bewerken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C1A7095-CDD8-41C6-AB8D-868F8376DAAD}" type="datetimeFigureOut">
              <a:rPr lang="nl-NL" smtClean="0"/>
              <a:pPr/>
              <a:t>15-12-2017</a:t>
            </a:fld>
            <a:endParaRPr lang="nl-NL"/>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0B7B10D-54A2-48E8-A198-426456B698C1}" type="slidenum">
              <a:rPr lang="nl-NL" smtClean="0"/>
              <a:pPr/>
              <a:t>‹nr.›</a:t>
            </a:fld>
            <a:endParaRPr lang="nl-NL"/>
          </a:p>
        </p:txBody>
      </p:sp>
    </p:spTree>
    <p:extLst>
      <p:ext uri="{BB962C8B-B14F-4D97-AF65-F5344CB8AC3E}">
        <p14:creationId xmlns:p14="http://schemas.microsoft.com/office/powerpoint/2010/main" val="22198138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youtube.com/watch?v=yIJS6zXWcS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fraaihistorisch-smc.weebly.com/de-jeeste-van-walewein-en-het-schaakbord.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a:t>OP </a:t>
            </a:r>
            <a:r>
              <a:rPr lang="en-US" dirty="0" err="1"/>
              <a:t>middeleeuwen</a:t>
            </a:r>
            <a:endParaRPr lang="nl-NL" dirty="0"/>
          </a:p>
        </p:txBody>
      </p:sp>
      <p:sp>
        <p:nvSpPr>
          <p:cNvPr id="3" name="Ondertitel 2"/>
          <p:cNvSpPr>
            <a:spLocks noGrp="1"/>
          </p:cNvSpPr>
          <p:nvPr>
            <p:ph type="subTitle" idx="1"/>
          </p:nvPr>
        </p:nvSpPr>
        <p:spPr/>
        <p:txBody>
          <a:bodyPr/>
          <a:lstStyle/>
          <a:p>
            <a:r>
              <a:rPr lang="nl-NL" dirty="0"/>
              <a:t>10 </a:t>
            </a:r>
            <a:r>
              <a:rPr lang="nl-NL" dirty="0" err="1"/>
              <a:t>Slinge</a:t>
            </a:r>
            <a:r>
              <a:rPr lang="nl-NL" dirty="0"/>
              <a:t> september 2016</a:t>
            </a:r>
          </a:p>
        </p:txBody>
      </p:sp>
      <p:pic>
        <p:nvPicPr>
          <p:cNvPr id="1026" name="Picture 2" descr="stadsbrie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438" y="1007564"/>
            <a:ext cx="1733550" cy="2638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141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verwerkingsopdracht</a:t>
            </a:r>
            <a:endParaRPr lang="nl-NL" dirty="0"/>
          </a:p>
        </p:txBody>
      </p:sp>
      <p:sp>
        <p:nvSpPr>
          <p:cNvPr id="3" name="Tijdelijke aanduiding voor inhoud 2"/>
          <p:cNvSpPr>
            <a:spLocks noGrp="1"/>
          </p:cNvSpPr>
          <p:nvPr>
            <p:ph idx="1"/>
          </p:nvPr>
        </p:nvSpPr>
        <p:spPr/>
        <p:txBody>
          <a:bodyPr/>
          <a:lstStyle/>
          <a:p>
            <a:r>
              <a:rPr lang="en-US" dirty="0" err="1"/>
              <a:t>Maak</a:t>
            </a:r>
            <a:r>
              <a:rPr lang="en-US" dirty="0"/>
              <a:t> </a:t>
            </a:r>
            <a:r>
              <a:rPr lang="en-US" dirty="0" err="1"/>
              <a:t>een</a:t>
            </a:r>
            <a:r>
              <a:rPr lang="en-US" dirty="0"/>
              <a:t> </a:t>
            </a:r>
            <a:r>
              <a:rPr lang="en-US" dirty="0" err="1"/>
              <a:t>tekening</a:t>
            </a:r>
            <a:r>
              <a:rPr lang="en-US" dirty="0"/>
              <a:t> </a:t>
            </a:r>
            <a:r>
              <a:rPr lang="en-US" dirty="0" err="1"/>
              <a:t>waarbij</a:t>
            </a:r>
            <a:r>
              <a:rPr lang="en-US" dirty="0"/>
              <a:t> je de </a:t>
            </a:r>
            <a:r>
              <a:rPr lang="en-US" dirty="0" err="1"/>
              <a:t>kenmerken</a:t>
            </a:r>
            <a:r>
              <a:rPr lang="en-US" dirty="0"/>
              <a:t> van de </a:t>
            </a:r>
            <a:r>
              <a:rPr lang="en-US" dirty="0" err="1"/>
              <a:t>Middeleeuwen</a:t>
            </a:r>
            <a:r>
              <a:rPr lang="en-US" dirty="0"/>
              <a:t> </a:t>
            </a:r>
            <a:r>
              <a:rPr lang="en-US" dirty="0" err="1"/>
              <a:t>terug</a:t>
            </a:r>
            <a:r>
              <a:rPr lang="en-US" dirty="0"/>
              <a:t> </a:t>
            </a:r>
            <a:r>
              <a:rPr lang="en-US" dirty="0" err="1"/>
              <a:t>laat</a:t>
            </a:r>
            <a:r>
              <a:rPr lang="en-US" dirty="0"/>
              <a:t> </a:t>
            </a:r>
            <a:r>
              <a:rPr lang="en-US" dirty="0" err="1"/>
              <a:t>komen</a:t>
            </a:r>
            <a:r>
              <a:rPr lang="en-US" dirty="0"/>
              <a:t>. </a:t>
            </a:r>
          </a:p>
          <a:p>
            <a:endParaRPr lang="nl-NL" dirty="0"/>
          </a:p>
        </p:txBody>
      </p:sp>
      <p:pic>
        <p:nvPicPr>
          <p:cNvPr id="4" name="Afbeelding 3"/>
          <p:cNvPicPr>
            <a:picLocks noChangeAspect="1"/>
          </p:cNvPicPr>
          <p:nvPr/>
        </p:nvPicPr>
        <p:blipFill>
          <a:blip r:embed="rId2" cstate="print"/>
          <a:stretch>
            <a:fillRect/>
          </a:stretch>
        </p:blipFill>
        <p:spPr>
          <a:xfrm>
            <a:off x="2286000" y="762000"/>
            <a:ext cx="7620000" cy="5334000"/>
          </a:xfrm>
          <a:prstGeom prst="rect">
            <a:avLst/>
          </a:prstGeom>
        </p:spPr>
      </p:pic>
    </p:spTree>
    <p:extLst>
      <p:ext uri="{BB962C8B-B14F-4D97-AF65-F5344CB8AC3E}">
        <p14:creationId xmlns:p14="http://schemas.microsoft.com/office/powerpoint/2010/main" val="1171729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Dag 2</a:t>
            </a:r>
            <a:endParaRPr lang="nl-NL" dirty="0"/>
          </a:p>
        </p:txBody>
      </p:sp>
      <p:pic>
        <p:nvPicPr>
          <p:cNvPr id="6" name="Tijdelijke aanduiding voor inhoud 5" descr="800px-Der_naturen_bloeme_volkeren_Detmold_LB_70_f_12r.jpg"/>
          <p:cNvPicPr>
            <a:picLocks noGrp="1" noChangeAspect="1"/>
          </p:cNvPicPr>
          <p:nvPr>
            <p:ph idx="1"/>
          </p:nvPr>
        </p:nvPicPr>
        <p:blipFill>
          <a:blip r:embed="rId2" cstate="print"/>
          <a:stretch>
            <a:fillRect/>
          </a:stretch>
        </p:blipFill>
        <p:spPr>
          <a:xfrm>
            <a:off x="4267200" y="190196"/>
            <a:ext cx="4810897" cy="6633024"/>
          </a:xfrm>
        </p:spPr>
      </p:pic>
    </p:spTree>
    <p:extLst>
      <p:ext uri="{BB962C8B-B14F-4D97-AF65-F5344CB8AC3E}">
        <p14:creationId xmlns:p14="http://schemas.microsoft.com/office/powerpoint/2010/main" val="2398754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Vandaag</a:t>
            </a:r>
            <a:r>
              <a:rPr lang="en-US" dirty="0"/>
              <a:t>	</a:t>
            </a:r>
            <a:endParaRPr lang="nl-NL" dirty="0"/>
          </a:p>
        </p:txBody>
      </p:sp>
      <p:sp>
        <p:nvSpPr>
          <p:cNvPr id="3" name="Tijdelijke aanduiding voor inhoud 2"/>
          <p:cNvSpPr>
            <a:spLocks noGrp="1"/>
          </p:cNvSpPr>
          <p:nvPr>
            <p:ph idx="1"/>
          </p:nvPr>
        </p:nvSpPr>
        <p:spPr/>
        <p:txBody>
          <a:bodyPr/>
          <a:lstStyle/>
          <a:p>
            <a:r>
              <a:rPr lang="en-US" sz="3200" dirty="0" err="1"/>
              <a:t>Terugblik</a:t>
            </a:r>
            <a:r>
              <a:rPr lang="en-US" sz="3200" dirty="0"/>
              <a:t> start </a:t>
            </a:r>
            <a:r>
              <a:rPr lang="en-US" sz="3200" dirty="0" err="1"/>
              <a:t>gisteren</a:t>
            </a:r>
            <a:endParaRPr lang="en-US" sz="3200" dirty="0"/>
          </a:p>
          <a:p>
            <a:r>
              <a:rPr lang="en-US" sz="3200" dirty="0"/>
              <a:t>H1 </a:t>
            </a:r>
            <a:r>
              <a:rPr lang="nl-NL" sz="3200" dirty="0"/>
              <a:t>Nederlandse literatuur in de middeleeuwen</a:t>
            </a:r>
          </a:p>
          <a:p>
            <a:r>
              <a:rPr lang="nl-NL" sz="3200" dirty="0"/>
              <a:t>Opdracht met </a:t>
            </a:r>
            <a:r>
              <a:rPr lang="nl-NL" sz="3200" dirty="0" err="1"/>
              <a:t>Alexanders</a:t>
            </a:r>
            <a:r>
              <a:rPr lang="nl-NL" sz="3200" dirty="0"/>
              <a:t> geesten van Jacob van </a:t>
            </a:r>
            <a:r>
              <a:rPr lang="nl-NL" sz="3200" dirty="0" err="1"/>
              <a:t>Maerlant</a:t>
            </a:r>
            <a:endParaRPr lang="nl-NL" sz="3200" dirty="0"/>
          </a:p>
          <a:p>
            <a:r>
              <a:rPr lang="nl-NL" sz="3200" dirty="0"/>
              <a:t>Karel </a:t>
            </a:r>
            <a:r>
              <a:rPr lang="nl-NL" sz="3200" dirty="0" err="1"/>
              <a:t>ende</a:t>
            </a:r>
            <a:r>
              <a:rPr lang="nl-NL" sz="3200" dirty="0"/>
              <a:t> </a:t>
            </a:r>
            <a:r>
              <a:rPr lang="nl-NL" sz="3200" dirty="0" err="1"/>
              <a:t>Elegast</a:t>
            </a:r>
            <a:endParaRPr lang="nl-NL" sz="3200" dirty="0"/>
          </a:p>
          <a:p>
            <a:endParaRPr lang="nl-NL" dirty="0"/>
          </a:p>
        </p:txBody>
      </p:sp>
    </p:spTree>
    <p:extLst>
      <p:ext uri="{BB962C8B-B14F-4D97-AF65-F5344CB8AC3E}">
        <p14:creationId xmlns:p14="http://schemas.microsoft.com/office/powerpoint/2010/main" val="2712162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err="1"/>
              <a:t>Theorie</a:t>
            </a:r>
            <a:r>
              <a:rPr lang="en-US" dirty="0"/>
              <a:t>: H1 </a:t>
            </a:r>
            <a:r>
              <a:rPr lang="en-US" dirty="0" err="1"/>
              <a:t>Literatuur</a:t>
            </a:r>
            <a:r>
              <a:rPr lang="en-US" dirty="0"/>
              <a:t> in de </a:t>
            </a:r>
            <a:r>
              <a:rPr lang="en-US" dirty="0" err="1"/>
              <a:t>vroege</a:t>
            </a:r>
            <a:r>
              <a:rPr lang="en-US" dirty="0"/>
              <a:t> </a:t>
            </a:r>
            <a:r>
              <a:rPr lang="en-US" dirty="0" err="1"/>
              <a:t>middeleeuwen</a:t>
            </a:r>
            <a:r>
              <a:rPr lang="en-US" dirty="0"/>
              <a:t> (1/3)</a:t>
            </a:r>
            <a:br>
              <a:rPr lang="en-US" dirty="0"/>
            </a:br>
            <a:endParaRPr lang="nl-NL" dirty="0"/>
          </a:p>
        </p:txBody>
      </p:sp>
      <p:sp>
        <p:nvSpPr>
          <p:cNvPr id="3" name="Tijdelijke aanduiding voor inhoud 2"/>
          <p:cNvSpPr>
            <a:spLocks noGrp="1"/>
          </p:cNvSpPr>
          <p:nvPr>
            <p:ph idx="1"/>
          </p:nvPr>
        </p:nvSpPr>
        <p:spPr/>
        <p:txBody>
          <a:bodyPr>
            <a:normAutofit/>
          </a:bodyPr>
          <a:lstStyle/>
          <a:p>
            <a:r>
              <a:rPr lang="en-US" sz="3200" dirty="0" err="1"/>
              <a:t>Vroeg</a:t>
            </a:r>
            <a:r>
              <a:rPr lang="en-US" sz="3200" dirty="0"/>
              <a:t> </a:t>
            </a:r>
            <a:r>
              <a:rPr lang="en-US" sz="3200" dirty="0" err="1"/>
              <a:t>Nederlands</a:t>
            </a:r>
            <a:r>
              <a:rPr lang="en-US" sz="3200" dirty="0"/>
              <a:t>: </a:t>
            </a:r>
            <a:r>
              <a:rPr lang="en-US" sz="3200" dirty="0" err="1"/>
              <a:t>weinig</a:t>
            </a:r>
            <a:r>
              <a:rPr lang="en-US" sz="3200" dirty="0"/>
              <a:t> </a:t>
            </a:r>
            <a:r>
              <a:rPr lang="en-US" sz="3200" dirty="0" err="1"/>
              <a:t>bewaard</a:t>
            </a:r>
            <a:r>
              <a:rPr lang="en-US" sz="3200" dirty="0"/>
              <a:t>. </a:t>
            </a:r>
          </a:p>
          <a:p>
            <a:r>
              <a:rPr lang="en-US" sz="3200" dirty="0"/>
              <a:t>1e </a:t>
            </a:r>
            <a:r>
              <a:rPr lang="en-US" sz="3200" dirty="0" err="1"/>
              <a:t>Nederlandse</a:t>
            </a:r>
            <a:r>
              <a:rPr lang="en-US" sz="3200" dirty="0"/>
              <a:t> </a:t>
            </a:r>
            <a:r>
              <a:rPr lang="en-US" sz="3200" u="sng" dirty="0" err="1"/>
              <a:t>literaire</a:t>
            </a:r>
            <a:r>
              <a:rPr lang="en-US" sz="3200" dirty="0"/>
              <a:t> </a:t>
            </a:r>
            <a:r>
              <a:rPr lang="en-US" sz="3200" dirty="0" err="1"/>
              <a:t>tekst</a:t>
            </a:r>
            <a:r>
              <a:rPr lang="en-US" sz="3200" dirty="0"/>
              <a:t> (1100)</a:t>
            </a:r>
          </a:p>
          <a:p>
            <a:r>
              <a:rPr lang="en-US" sz="3200" dirty="0"/>
              <a:t> </a:t>
            </a:r>
            <a:r>
              <a:rPr lang="en-US" sz="3200" dirty="0" err="1"/>
              <a:t>verhalen</a:t>
            </a:r>
            <a:r>
              <a:rPr lang="en-US" sz="3200" dirty="0"/>
              <a:t>, </a:t>
            </a:r>
            <a:r>
              <a:rPr lang="en-US" sz="3200" dirty="0" err="1"/>
              <a:t>liederen</a:t>
            </a:r>
            <a:r>
              <a:rPr lang="en-US" sz="3200" dirty="0"/>
              <a:t>, </a:t>
            </a:r>
            <a:r>
              <a:rPr lang="en-US" sz="3200" dirty="0" err="1"/>
              <a:t>toneelstukken</a:t>
            </a:r>
            <a:r>
              <a:rPr lang="en-US" sz="3200" dirty="0"/>
              <a:t>, </a:t>
            </a:r>
            <a:r>
              <a:rPr lang="en-US" sz="3200" dirty="0" err="1"/>
              <a:t>uit</a:t>
            </a:r>
            <a:r>
              <a:rPr lang="en-US" sz="3200" dirty="0"/>
              <a:t> het </a:t>
            </a:r>
            <a:r>
              <a:rPr lang="en-US" sz="3200" dirty="0" err="1"/>
              <a:t>hoofd</a:t>
            </a:r>
            <a:r>
              <a:rPr lang="en-US" sz="3200" dirty="0"/>
              <a:t>. </a:t>
            </a:r>
          </a:p>
          <a:p>
            <a:r>
              <a:rPr lang="en-US" sz="3200" dirty="0"/>
              <a:t>Jacob van </a:t>
            </a:r>
            <a:r>
              <a:rPr lang="en-US" sz="3200" dirty="0" err="1"/>
              <a:t>Maerlant</a:t>
            </a:r>
            <a:r>
              <a:rPr lang="en-US" sz="3200" dirty="0"/>
              <a:t> (1230 – 1292/1300)</a:t>
            </a:r>
          </a:p>
          <a:p>
            <a:r>
              <a:rPr lang="en-US" sz="3200" dirty="0" err="1"/>
              <a:t>Middelnederlands</a:t>
            </a:r>
            <a:r>
              <a:rPr lang="en-US" sz="3200" dirty="0"/>
              <a:t>: hoe </a:t>
            </a:r>
            <a:r>
              <a:rPr lang="en-US" sz="3200" dirty="0" err="1"/>
              <a:t>ziet</a:t>
            </a:r>
            <a:r>
              <a:rPr lang="en-US" sz="3200" dirty="0"/>
              <a:t> </a:t>
            </a:r>
            <a:r>
              <a:rPr lang="en-US" sz="3200" dirty="0" err="1"/>
              <a:t>dat</a:t>
            </a:r>
            <a:r>
              <a:rPr lang="en-US" sz="3200" dirty="0"/>
              <a:t> </a:t>
            </a:r>
            <a:r>
              <a:rPr lang="en-US" sz="3200" dirty="0" err="1"/>
              <a:t>eruit</a:t>
            </a:r>
            <a:r>
              <a:rPr lang="en-US" sz="3200" dirty="0"/>
              <a:t>? </a:t>
            </a:r>
          </a:p>
          <a:p>
            <a:endParaRPr lang="nl-NL" dirty="0"/>
          </a:p>
        </p:txBody>
      </p:sp>
    </p:spTree>
    <p:extLst>
      <p:ext uri="{BB962C8B-B14F-4D97-AF65-F5344CB8AC3E}">
        <p14:creationId xmlns:p14="http://schemas.microsoft.com/office/powerpoint/2010/main" val="3526774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err="1"/>
              <a:t>Hebban</a:t>
            </a:r>
            <a:r>
              <a:rPr lang="nl-NL" dirty="0"/>
              <a:t> </a:t>
            </a:r>
            <a:r>
              <a:rPr lang="nl-NL" dirty="0" err="1"/>
              <a:t>olla</a:t>
            </a:r>
            <a:r>
              <a:rPr lang="nl-NL" dirty="0"/>
              <a:t> </a:t>
            </a:r>
            <a:r>
              <a:rPr lang="nl-NL" dirty="0" err="1"/>
              <a:t>vogala</a:t>
            </a:r>
            <a:r>
              <a:rPr lang="nl-NL" dirty="0"/>
              <a:t> </a:t>
            </a:r>
            <a:r>
              <a:rPr lang="nl-NL" dirty="0" err="1"/>
              <a:t>nestas</a:t>
            </a:r>
            <a:r>
              <a:rPr lang="nl-NL" dirty="0"/>
              <a:t> </a:t>
            </a:r>
            <a:r>
              <a:rPr lang="nl-NL" dirty="0" err="1"/>
              <a:t>hagunnan</a:t>
            </a:r>
            <a:r>
              <a:rPr lang="nl-NL" dirty="0"/>
              <a:t> </a:t>
            </a:r>
            <a:r>
              <a:rPr lang="nl-NL" dirty="0" err="1"/>
              <a:t>hinase</a:t>
            </a:r>
            <a:r>
              <a:rPr lang="nl-NL" dirty="0"/>
              <a:t> </a:t>
            </a:r>
            <a:r>
              <a:rPr lang="nl-NL" dirty="0" err="1"/>
              <a:t>hic</a:t>
            </a:r>
            <a:r>
              <a:rPr lang="nl-NL" dirty="0"/>
              <a:t> </a:t>
            </a:r>
            <a:r>
              <a:rPr lang="nl-NL" dirty="0" err="1"/>
              <a:t>enda</a:t>
            </a:r>
            <a:r>
              <a:rPr lang="nl-NL" dirty="0"/>
              <a:t> </a:t>
            </a:r>
            <a:r>
              <a:rPr lang="nl-NL" dirty="0" err="1"/>
              <a:t>thu</a:t>
            </a:r>
            <a:r>
              <a:rPr lang="nl-NL" dirty="0"/>
              <a:t> wat </a:t>
            </a:r>
            <a:r>
              <a:rPr lang="nl-NL" dirty="0" err="1"/>
              <a:t>unbidan</a:t>
            </a:r>
            <a:r>
              <a:rPr lang="nl-NL" dirty="0"/>
              <a:t> we nu</a:t>
            </a:r>
            <a:br>
              <a:rPr lang="nl-NL" dirty="0"/>
            </a:br>
            <a:endParaRPr lang="nl-NL" dirty="0"/>
          </a:p>
        </p:txBody>
      </p:sp>
      <p:pic>
        <p:nvPicPr>
          <p:cNvPr id="4" name="Tijdelijke aanduiding voor inhoud 3"/>
          <p:cNvPicPr>
            <a:picLocks noGrp="1" noChangeAspect="1"/>
          </p:cNvPicPr>
          <p:nvPr>
            <p:ph idx="1"/>
          </p:nvPr>
        </p:nvPicPr>
        <p:blipFill>
          <a:blip r:embed="rId2" cstate="print"/>
          <a:stretch>
            <a:fillRect/>
          </a:stretch>
        </p:blipFill>
        <p:spPr>
          <a:xfrm>
            <a:off x="2589213" y="3391646"/>
            <a:ext cx="8915400" cy="1262158"/>
          </a:xfrm>
          <a:prstGeom prst="rect">
            <a:avLst/>
          </a:prstGeom>
        </p:spPr>
      </p:pic>
      <p:sp>
        <p:nvSpPr>
          <p:cNvPr id="3" name="Tekstvak 2"/>
          <p:cNvSpPr txBox="1"/>
          <p:nvPr/>
        </p:nvSpPr>
        <p:spPr>
          <a:xfrm>
            <a:off x="2682240" y="5547360"/>
            <a:ext cx="6937248" cy="954107"/>
          </a:xfrm>
          <a:prstGeom prst="rect">
            <a:avLst/>
          </a:prstGeom>
          <a:noFill/>
        </p:spPr>
        <p:txBody>
          <a:bodyPr wrap="square" rtlCol="0">
            <a:spAutoFit/>
          </a:bodyPr>
          <a:lstStyle/>
          <a:p>
            <a:r>
              <a:rPr lang="nl-NL" sz="2800" dirty="0"/>
              <a:t>Theorie 2/3 schrijf de tekst over met de vertaling. </a:t>
            </a:r>
          </a:p>
        </p:txBody>
      </p:sp>
    </p:spTree>
    <p:extLst>
      <p:ext uri="{BB962C8B-B14F-4D97-AF65-F5344CB8AC3E}">
        <p14:creationId xmlns:p14="http://schemas.microsoft.com/office/powerpoint/2010/main" val="651012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Theorie</a:t>
            </a:r>
            <a:r>
              <a:rPr lang="en-US" dirty="0"/>
              <a:t>: H1 (3/3)  </a:t>
            </a:r>
            <a:endParaRPr lang="nl-NL" dirty="0"/>
          </a:p>
        </p:txBody>
      </p:sp>
      <p:sp>
        <p:nvSpPr>
          <p:cNvPr id="3" name="Tijdelijke aanduiding voor inhoud 2"/>
          <p:cNvSpPr>
            <a:spLocks noGrp="1"/>
          </p:cNvSpPr>
          <p:nvPr>
            <p:ph idx="1"/>
          </p:nvPr>
        </p:nvSpPr>
        <p:spPr>
          <a:xfrm>
            <a:off x="1944130" y="1416908"/>
            <a:ext cx="9560482" cy="4494314"/>
          </a:xfrm>
        </p:spPr>
        <p:txBody>
          <a:bodyPr>
            <a:noAutofit/>
          </a:bodyPr>
          <a:lstStyle/>
          <a:p>
            <a:pPr marL="0" indent="0">
              <a:buNone/>
            </a:pPr>
            <a:r>
              <a:rPr lang="en-US" sz="3200" b="1" dirty="0" err="1"/>
              <a:t>Soorten</a:t>
            </a:r>
            <a:r>
              <a:rPr lang="en-US" sz="3200" b="1" dirty="0"/>
              <a:t> </a:t>
            </a:r>
            <a:r>
              <a:rPr lang="en-US" sz="3200" b="1" dirty="0" err="1"/>
              <a:t>literatuur</a:t>
            </a:r>
            <a:r>
              <a:rPr lang="en-US" sz="3200" b="1" dirty="0"/>
              <a:t>:</a:t>
            </a:r>
          </a:p>
          <a:p>
            <a:r>
              <a:rPr lang="en-US" sz="3200" b="1" dirty="0" err="1"/>
              <a:t>Ridderromans</a:t>
            </a:r>
            <a:r>
              <a:rPr lang="en-US" sz="3200" b="1" dirty="0"/>
              <a:t>: </a:t>
            </a:r>
            <a:r>
              <a:rPr lang="en-US" sz="3200" b="1" dirty="0" err="1"/>
              <a:t>Frankische</a:t>
            </a:r>
            <a:r>
              <a:rPr lang="en-US" sz="3200" b="1" dirty="0"/>
              <a:t> en </a:t>
            </a:r>
            <a:r>
              <a:rPr lang="en-US" sz="3200" b="1" dirty="0" err="1"/>
              <a:t>Arthurromans</a:t>
            </a:r>
            <a:endParaRPr lang="en-US" sz="3200" b="1" dirty="0"/>
          </a:p>
          <a:p>
            <a:r>
              <a:rPr lang="en-US" sz="3200" b="1" dirty="0" err="1"/>
              <a:t>Klassieke</a:t>
            </a:r>
            <a:r>
              <a:rPr lang="en-US" sz="3200" b="1" dirty="0"/>
              <a:t> romans: </a:t>
            </a:r>
            <a:r>
              <a:rPr lang="en-US" sz="3200" b="1" dirty="0" err="1"/>
              <a:t>geschiedenis</a:t>
            </a:r>
            <a:r>
              <a:rPr lang="en-US" sz="3200" b="1" dirty="0"/>
              <a:t> van Troy</a:t>
            </a:r>
          </a:p>
          <a:p>
            <a:r>
              <a:rPr lang="en-US" sz="3200" b="1" dirty="0" err="1"/>
              <a:t>Oosterse</a:t>
            </a:r>
            <a:r>
              <a:rPr lang="en-US" sz="3200" b="1" dirty="0"/>
              <a:t> romans: </a:t>
            </a:r>
          </a:p>
          <a:p>
            <a:r>
              <a:rPr lang="en-US" sz="3200" b="1" dirty="0" err="1"/>
              <a:t>Geestelijke</a:t>
            </a:r>
            <a:r>
              <a:rPr lang="en-US" sz="3200" b="1" dirty="0"/>
              <a:t> </a:t>
            </a:r>
            <a:r>
              <a:rPr lang="en-US" sz="3200" b="1" dirty="0" err="1"/>
              <a:t>literatuur</a:t>
            </a:r>
            <a:r>
              <a:rPr lang="en-US" sz="3200" b="1" dirty="0"/>
              <a:t>;  Maria, </a:t>
            </a:r>
            <a:r>
              <a:rPr lang="en-US" sz="3200" b="1" dirty="0" err="1"/>
              <a:t>heiligenverhalen</a:t>
            </a:r>
            <a:endParaRPr lang="en-US" sz="3200" b="1" dirty="0"/>
          </a:p>
          <a:p>
            <a:r>
              <a:rPr lang="en-US" sz="3200" b="1" dirty="0"/>
              <a:t>Reis-en </a:t>
            </a:r>
            <a:r>
              <a:rPr lang="en-US" sz="3200" b="1" dirty="0" err="1"/>
              <a:t>dierverhalen</a:t>
            </a:r>
            <a:r>
              <a:rPr lang="en-US" sz="3200" b="1" dirty="0"/>
              <a:t>: </a:t>
            </a:r>
            <a:r>
              <a:rPr lang="en-US" sz="3200" b="1" dirty="0" err="1"/>
              <a:t>Reinaert</a:t>
            </a:r>
            <a:r>
              <a:rPr lang="en-US" sz="3200" b="1" dirty="0"/>
              <a:t> de </a:t>
            </a:r>
            <a:r>
              <a:rPr lang="en-US" sz="3200" b="1" dirty="0" err="1"/>
              <a:t>Vos</a:t>
            </a:r>
            <a:endParaRPr lang="nl-NL" sz="3200" b="1" dirty="0"/>
          </a:p>
        </p:txBody>
      </p:sp>
    </p:spTree>
    <p:extLst>
      <p:ext uri="{BB962C8B-B14F-4D97-AF65-F5344CB8AC3E}">
        <p14:creationId xmlns:p14="http://schemas.microsoft.com/office/powerpoint/2010/main" val="2523987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Alexanders</a:t>
            </a:r>
            <a:r>
              <a:rPr lang="en-US" dirty="0"/>
              <a:t> </a:t>
            </a:r>
            <a:r>
              <a:rPr lang="en-US" dirty="0" err="1"/>
              <a:t>geesten</a:t>
            </a:r>
            <a:r>
              <a:rPr lang="en-US" dirty="0"/>
              <a:t> van Jacob van </a:t>
            </a:r>
            <a:r>
              <a:rPr lang="en-US" dirty="0" err="1"/>
              <a:t>Maerlant</a:t>
            </a:r>
            <a:r>
              <a:rPr lang="en-US" dirty="0"/>
              <a:t>	</a:t>
            </a:r>
            <a:endParaRPr lang="nl-NL" dirty="0"/>
          </a:p>
        </p:txBody>
      </p:sp>
      <p:sp>
        <p:nvSpPr>
          <p:cNvPr id="3" name="Tijdelijke aanduiding voor inhoud 2"/>
          <p:cNvSpPr>
            <a:spLocks noGrp="1"/>
          </p:cNvSpPr>
          <p:nvPr>
            <p:ph idx="1"/>
          </p:nvPr>
        </p:nvSpPr>
        <p:spPr/>
        <p:txBody>
          <a:bodyPr/>
          <a:lstStyle/>
          <a:p>
            <a:r>
              <a:rPr lang="en-US" sz="2800" dirty="0"/>
              <a:t>Je </a:t>
            </a:r>
            <a:r>
              <a:rPr lang="en-US" sz="2800" dirty="0" err="1"/>
              <a:t>krijgt</a:t>
            </a:r>
            <a:r>
              <a:rPr lang="en-US" sz="2800" dirty="0"/>
              <a:t> </a:t>
            </a:r>
            <a:r>
              <a:rPr lang="en-US" sz="2800" dirty="0" err="1"/>
              <a:t>een</a:t>
            </a:r>
            <a:r>
              <a:rPr lang="en-US" sz="2800" dirty="0"/>
              <a:t> </a:t>
            </a:r>
            <a:r>
              <a:rPr lang="en-US" sz="2800" dirty="0" err="1"/>
              <a:t>werkblad</a:t>
            </a:r>
            <a:r>
              <a:rPr lang="en-US" sz="2800" dirty="0"/>
              <a:t> met  </a:t>
            </a:r>
            <a:r>
              <a:rPr lang="en-US" sz="2800" dirty="0" err="1"/>
              <a:t>middeleeuwse</a:t>
            </a:r>
            <a:r>
              <a:rPr lang="en-US" sz="2800" dirty="0"/>
              <a:t> </a:t>
            </a:r>
            <a:r>
              <a:rPr lang="en-US" sz="2800" dirty="0" err="1"/>
              <a:t>tekst</a:t>
            </a:r>
            <a:r>
              <a:rPr lang="en-US" sz="2800" dirty="0"/>
              <a:t>. </a:t>
            </a:r>
          </a:p>
          <a:p>
            <a:r>
              <a:rPr lang="en-US" sz="2800" dirty="0"/>
              <a:t>Je </a:t>
            </a:r>
            <a:r>
              <a:rPr lang="en-US" sz="2800" dirty="0" err="1"/>
              <a:t>moet</a:t>
            </a:r>
            <a:r>
              <a:rPr lang="en-US" sz="2800" dirty="0"/>
              <a:t> de </a:t>
            </a:r>
            <a:r>
              <a:rPr lang="en-US" sz="2800" dirty="0" err="1"/>
              <a:t>fragmenten</a:t>
            </a:r>
            <a:r>
              <a:rPr lang="en-US" sz="2800" dirty="0"/>
              <a:t> </a:t>
            </a:r>
            <a:r>
              <a:rPr lang="en-US" sz="2800" dirty="0" err="1"/>
              <a:t>proberen</a:t>
            </a:r>
            <a:r>
              <a:rPr lang="en-US" sz="2800" dirty="0"/>
              <a:t> </a:t>
            </a:r>
            <a:r>
              <a:rPr lang="en-US" sz="2800" dirty="0" err="1"/>
              <a:t>te</a:t>
            </a:r>
            <a:r>
              <a:rPr lang="en-US" sz="2800" dirty="0"/>
              <a:t> ‘</a:t>
            </a:r>
            <a:r>
              <a:rPr lang="en-US" sz="2800" dirty="0" err="1"/>
              <a:t>vertalen</a:t>
            </a:r>
            <a:r>
              <a:rPr lang="en-US" sz="2800" dirty="0"/>
              <a:t>’ in </a:t>
            </a:r>
            <a:r>
              <a:rPr lang="en-US" sz="2800" dirty="0" err="1"/>
              <a:t>onze</a:t>
            </a:r>
            <a:r>
              <a:rPr lang="en-US" sz="2800" dirty="0"/>
              <a:t> </a:t>
            </a:r>
            <a:r>
              <a:rPr lang="en-US" sz="2800" dirty="0" err="1"/>
              <a:t>taal</a:t>
            </a:r>
            <a:r>
              <a:rPr lang="en-US" sz="2800" dirty="0"/>
              <a:t>.</a:t>
            </a:r>
          </a:p>
          <a:p>
            <a:r>
              <a:rPr lang="en-US" sz="2800" dirty="0" err="1"/>
              <a:t>Probeer</a:t>
            </a:r>
            <a:r>
              <a:rPr lang="en-US" sz="2800" dirty="0"/>
              <a:t> </a:t>
            </a:r>
            <a:r>
              <a:rPr lang="en-US" sz="2800" dirty="0" err="1"/>
              <a:t>te</a:t>
            </a:r>
            <a:r>
              <a:rPr lang="en-US" sz="2800" dirty="0"/>
              <a:t> </a:t>
            </a:r>
            <a:r>
              <a:rPr lang="en-US" sz="2800" dirty="0" err="1"/>
              <a:t>bedenken</a:t>
            </a:r>
            <a:r>
              <a:rPr lang="en-US" sz="2800" dirty="0"/>
              <a:t> </a:t>
            </a:r>
            <a:r>
              <a:rPr lang="en-US" sz="2800" dirty="0" err="1"/>
              <a:t>waar</a:t>
            </a:r>
            <a:r>
              <a:rPr lang="en-US" sz="2800" dirty="0"/>
              <a:t> het </a:t>
            </a:r>
            <a:r>
              <a:rPr lang="en-US" sz="2800" dirty="0" err="1"/>
              <a:t>verhaal</a:t>
            </a:r>
            <a:r>
              <a:rPr lang="en-US" sz="2800" dirty="0"/>
              <a:t> over </a:t>
            </a:r>
            <a:r>
              <a:rPr lang="en-US" sz="2800" dirty="0" err="1"/>
              <a:t>gaat</a:t>
            </a:r>
            <a:r>
              <a:rPr lang="en-US" sz="2800" dirty="0"/>
              <a:t>. </a:t>
            </a:r>
          </a:p>
          <a:p>
            <a:pPr marL="0" indent="0">
              <a:buNone/>
            </a:pPr>
            <a:endParaRPr lang="nl-NL" dirty="0"/>
          </a:p>
        </p:txBody>
      </p:sp>
      <p:pic>
        <p:nvPicPr>
          <p:cNvPr id="4" name="Afbeelding 3"/>
          <p:cNvPicPr>
            <a:picLocks noChangeAspect="1"/>
          </p:cNvPicPr>
          <p:nvPr/>
        </p:nvPicPr>
        <p:blipFill>
          <a:blip r:embed="rId2" cstate="print"/>
          <a:stretch>
            <a:fillRect/>
          </a:stretch>
        </p:blipFill>
        <p:spPr>
          <a:xfrm>
            <a:off x="9221500" y="4168715"/>
            <a:ext cx="2095500" cy="2057400"/>
          </a:xfrm>
          <a:prstGeom prst="rect">
            <a:avLst/>
          </a:prstGeom>
        </p:spPr>
      </p:pic>
    </p:spTree>
    <p:extLst>
      <p:ext uri="{BB962C8B-B14F-4D97-AF65-F5344CB8AC3E}">
        <p14:creationId xmlns:p14="http://schemas.microsoft.com/office/powerpoint/2010/main" val="3780380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Karel </a:t>
            </a:r>
            <a:r>
              <a:rPr lang="nl-NL" dirty="0" err="1"/>
              <a:t>ende</a:t>
            </a:r>
            <a:r>
              <a:rPr lang="nl-NL" dirty="0"/>
              <a:t> </a:t>
            </a:r>
            <a:r>
              <a:rPr lang="nl-NL" dirty="0" err="1"/>
              <a:t>Elegast</a:t>
            </a:r>
            <a:endParaRPr lang="nl-NL" dirty="0"/>
          </a:p>
        </p:txBody>
      </p:sp>
      <p:sp>
        <p:nvSpPr>
          <p:cNvPr id="3" name="Tijdelijke aanduiding voor inhoud 2"/>
          <p:cNvSpPr>
            <a:spLocks noGrp="1"/>
          </p:cNvSpPr>
          <p:nvPr>
            <p:ph idx="1"/>
          </p:nvPr>
        </p:nvSpPr>
        <p:spPr/>
        <p:txBody>
          <a:bodyPr/>
          <a:lstStyle/>
          <a:p>
            <a:r>
              <a:rPr lang="nl-NL" sz="3200" dirty="0"/>
              <a:t>Dit verhaal wordt voorgelezen. </a:t>
            </a:r>
          </a:p>
          <a:p>
            <a:r>
              <a:rPr lang="nl-NL" sz="3200" dirty="0"/>
              <a:t>Maak korte aantekeningen van de verhaallijn. Je hebt de samenvatting nodig bij de verwerkingsopdracht</a:t>
            </a:r>
          </a:p>
          <a:p>
            <a:endParaRPr lang="nl-NL"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Dag 3</a:t>
            </a:r>
          </a:p>
        </p:txBody>
      </p:sp>
      <p:pic>
        <p:nvPicPr>
          <p:cNvPr id="5" name="Afbeelding 4" descr="handtekeningwiki.jpg"/>
          <p:cNvPicPr>
            <a:picLocks noChangeAspect="1"/>
          </p:cNvPicPr>
          <p:nvPr/>
        </p:nvPicPr>
        <p:blipFill>
          <a:blip r:embed="rId2" cstate="print"/>
          <a:stretch>
            <a:fillRect/>
          </a:stretch>
        </p:blipFill>
        <p:spPr>
          <a:xfrm>
            <a:off x="4399005" y="706176"/>
            <a:ext cx="5242429" cy="4866722"/>
          </a:xfrm>
          <a:prstGeom prst="rect">
            <a:avLst/>
          </a:prstGeom>
        </p:spPr>
      </p:pic>
      <p:sp>
        <p:nvSpPr>
          <p:cNvPr id="6" name="Tijdelijke aanduiding voor inhoud 5"/>
          <p:cNvSpPr>
            <a:spLocks noGrp="1"/>
          </p:cNvSpPr>
          <p:nvPr>
            <p:ph idx="1"/>
          </p:nvPr>
        </p:nvSpPr>
        <p:spPr/>
        <p:txBody>
          <a:bodyPr/>
          <a:lstStyle/>
          <a:p>
            <a:endParaRPr lang="nl-N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Vandaag:</a:t>
            </a:r>
          </a:p>
        </p:txBody>
      </p:sp>
      <p:sp>
        <p:nvSpPr>
          <p:cNvPr id="3" name="Tijdelijke aanduiding voor inhoud 2"/>
          <p:cNvSpPr>
            <a:spLocks noGrp="1"/>
          </p:cNvSpPr>
          <p:nvPr>
            <p:ph idx="1"/>
          </p:nvPr>
        </p:nvSpPr>
        <p:spPr/>
        <p:txBody>
          <a:bodyPr>
            <a:normAutofit/>
          </a:bodyPr>
          <a:lstStyle/>
          <a:p>
            <a:r>
              <a:rPr lang="nl-NL" sz="2800" dirty="0"/>
              <a:t>Terugblik gisteren: filmpje </a:t>
            </a:r>
            <a:r>
              <a:rPr lang="nl-NL" sz="2800" dirty="0" err="1"/>
              <a:t>Hebban</a:t>
            </a:r>
            <a:r>
              <a:rPr lang="nl-NL" sz="2800" dirty="0"/>
              <a:t> </a:t>
            </a:r>
            <a:r>
              <a:rPr lang="nl-NL" sz="2800" dirty="0" err="1"/>
              <a:t>Olla</a:t>
            </a:r>
            <a:endParaRPr lang="nl-NL" sz="2800" dirty="0"/>
          </a:p>
          <a:p>
            <a:pPr lvl="1"/>
            <a:r>
              <a:rPr lang="nl-NL" sz="2600" dirty="0"/>
              <a:t> theorie H1 literatuur in de me</a:t>
            </a:r>
          </a:p>
          <a:p>
            <a:pPr lvl="1"/>
            <a:r>
              <a:rPr lang="nl-NL" sz="2600" dirty="0"/>
              <a:t> verhaal Karel </a:t>
            </a:r>
            <a:r>
              <a:rPr lang="nl-NL" sz="2600" dirty="0" err="1"/>
              <a:t>ende</a:t>
            </a:r>
            <a:r>
              <a:rPr lang="nl-NL" sz="2600" dirty="0"/>
              <a:t> </a:t>
            </a:r>
            <a:r>
              <a:rPr lang="nl-NL" sz="2600" dirty="0" err="1"/>
              <a:t>Elegast</a:t>
            </a:r>
            <a:endParaRPr lang="nl-NL" sz="2600" dirty="0"/>
          </a:p>
          <a:p>
            <a:pPr lvl="1"/>
            <a:r>
              <a:rPr lang="nl-NL" sz="2600" dirty="0"/>
              <a:t>Tekening: het ambacht in de stad</a:t>
            </a:r>
          </a:p>
          <a:p>
            <a:pPr lvl="1"/>
            <a:r>
              <a:rPr lang="nl-NL" sz="2600" dirty="0"/>
              <a:t> groepsopdracht</a:t>
            </a:r>
          </a:p>
          <a:p>
            <a:r>
              <a:rPr lang="nl-NL" sz="2800" dirty="0"/>
              <a:t>H2 </a:t>
            </a:r>
            <a:r>
              <a:rPr lang="nl-NL" sz="2800" dirty="0" err="1"/>
              <a:t>Karelepiek</a:t>
            </a:r>
            <a:endParaRPr lang="nl-NL"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Wat</a:t>
            </a:r>
            <a:r>
              <a:rPr lang="en-US" dirty="0"/>
              <a:t> </a:t>
            </a:r>
            <a:r>
              <a:rPr lang="en-US" dirty="0" err="1"/>
              <a:t>gaan</a:t>
            </a:r>
            <a:r>
              <a:rPr lang="en-US" dirty="0"/>
              <a:t> we </a:t>
            </a:r>
            <a:r>
              <a:rPr lang="en-US" dirty="0" err="1"/>
              <a:t>doen</a:t>
            </a:r>
            <a:r>
              <a:rPr lang="en-US" dirty="0"/>
              <a:t>?	</a:t>
            </a:r>
            <a:endParaRPr lang="nl-NL" dirty="0"/>
          </a:p>
        </p:txBody>
      </p:sp>
      <p:sp>
        <p:nvSpPr>
          <p:cNvPr id="3" name="Tijdelijke aanduiding voor inhoud 2"/>
          <p:cNvSpPr>
            <a:spLocks noGrp="1"/>
          </p:cNvSpPr>
          <p:nvPr>
            <p:ph idx="1"/>
          </p:nvPr>
        </p:nvSpPr>
        <p:spPr/>
        <p:txBody>
          <a:bodyPr>
            <a:normAutofit/>
          </a:bodyPr>
          <a:lstStyle/>
          <a:p>
            <a:pPr marL="0" indent="0">
              <a:buNone/>
            </a:pPr>
            <a:r>
              <a:rPr lang="en-US" sz="3600" dirty="0" err="1"/>
              <a:t>middeleeuwen</a:t>
            </a:r>
            <a:r>
              <a:rPr lang="en-US" sz="3600" dirty="0"/>
              <a:t>: wat </a:t>
            </a:r>
            <a:r>
              <a:rPr lang="en-US" sz="3600" dirty="0" err="1"/>
              <a:t>weten</a:t>
            </a:r>
            <a:r>
              <a:rPr lang="en-US" sz="3600" dirty="0"/>
              <a:t> we </a:t>
            </a:r>
            <a:r>
              <a:rPr lang="en-US" sz="3600" dirty="0" err="1"/>
              <a:t>eigenlijk</a:t>
            </a:r>
            <a:r>
              <a:rPr lang="en-US" sz="3600" dirty="0"/>
              <a:t> al?</a:t>
            </a:r>
          </a:p>
          <a:p>
            <a:r>
              <a:rPr lang="en-US" sz="3600" dirty="0" err="1"/>
              <a:t>Opzet</a:t>
            </a:r>
            <a:r>
              <a:rPr lang="en-US" sz="3600" dirty="0"/>
              <a:t> </a:t>
            </a:r>
            <a:r>
              <a:rPr lang="en-US" sz="3600" dirty="0" err="1"/>
              <a:t>komende</a:t>
            </a:r>
            <a:r>
              <a:rPr lang="en-US" sz="3600" dirty="0"/>
              <a:t> </a:t>
            </a:r>
            <a:r>
              <a:rPr lang="en-US" sz="3600" dirty="0" err="1"/>
              <a:t>periode</a:t>
            </a:r>
            <a:r>
              <a:rPr lang="en-US" sz="3600" dirty="0"/>
              <a:t>:</a:t>
            </a:r>
            <a:endParaRPr lang="nl-NL" sz="3600" dirty="0"/>
          </a:p>
        </p:txBody>
      </p:sp>
    </p:spTree>
    <p:extLst>
      <p:ext uri="{BB962C8B-B14F-4D97-AF65-F5344CB8AC3E}">
        <p14:creationId xmlns:p14="http://schemas.microsoft.com/office/powerpoint/2010/main" val="2090084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H2 </a:t>
            </a:r>
            <a:r>
              <a:rPr lang="nl-NL" dirty="0" err="1"/>
              <a:t>Karelepiek</a:t>
            </a:r>
            <a:r>
              <a:rPr lang="nl-NL" dirty="0"/>
              <a:t>: maak aantekeningen</a:t>
            </a:r>
          </a:p>
        </p:txBody>
      </p:sp>
      <p:sp>
        <p:nvSpPr>
          <p:cNvPr id="3" name="Tijdelijke aanduiding voor inhoud 2"/>
          <p:cNvSpPr>
            <a:spLocks noGrp="1"/>
          </p:cNvSpPr>
          <p:nvPr>
            <p:ph idx="1"/>
          </p:nvPr>
        </p:nvSpPr>
        <p:spPr/>
        <p:txBody>
          <a:bodyPr>
            <a:noAutofit/>
          </a:bodyPr>
          <a:lstStyle/>
          <a:p>
            <a:r>
              <a:rPr lang="nl-NL" sz="2400" dirty="0"/>
              <a:t>Karel de Grote: 724 – 814</a:t>
            </a:r>
          </a:p>
          <a:p>
            <a:r>
              <a:rPr lang="nl-NL" sz="2400" dirty="0"/>
              <a:t>Naam: de Grote?</a:t>
            </a:r>
          </a:p>
          <a:p>
            <a:r>
              <a:rPr lang="nl-NL" sz="2400" dirty="0"/>
              <a:t>Schrijven: handtekening</a:t>
            </a:r>
          </a:p>
          <a:p>
            <a:r>
              <a:rPr lang="nl-NL" sz="2400" dirty="0"/>
              <a:t>Betekenis voor Europa:</a:t>
            </a:r>
          </a:p>
          <a:p>
            <a:pPr lvl="1"/>
            <a:r>
              <a:rPr lang="nl-NL" sz="2400" dirty="0"/>
              <a:t>Rust. Structuur</a:t>
            </a:r>
          </a:p>
          <a:p>
            <a:pPr lvl="1"/>
            <a:r>
              <a:rPr lang="nl-NL" sz="2400" dirty="0"/>
              <a:t>Christendom</a:t>
            </a:r>
          </a:p>
          <a:p>
            <a:pPr lvl="1"/>
            <a:r>
              <a:rPr lang="nl-NL" sz="2400" dirty="0"/>
              <a:t>Feodaal systeem</a:t>
            </a:r>
          </a:p>
          <a:p>
            <a:r>
              <a:rPr lang="nl-NL" sz="2400" dirty="0"/>
              <a:t>Karel </a:t>
            </a:r>
            <a:r>
              <a:rPr lang="nl-NL" sz="2400" dirty="0" err="1"/>
              <a:t>ende</a:t>
            </a:r>
            <a:r>
              <a:rPr lang="nl-NL" sz="2400" dirty="0"/>
              <a:t> </a:t>
            </a:r>
            <a:r>
              <a:rPr lang="nl-NL" sz="2400" dirty="0" err="1"/>
              <a:t>Elegast</a:t>
            </a:r>
            <a:endParaRPr lang="nl-NL" sz="2400" dirty="0"/>
          </a:p>
        </p:txBody>
      </p:sp>
      <p:pic>
        <p:nvPicPr>
          <p:cNvPr id="4" name="Afbeelding 3" descr="handtekeningwiki.jpg"/>
          <p:cNvPicPr>
            <a:picLocks noChangeAspect="1"/>
          </p:cNvPicPr>
          <p:nvPr/>
        </p:nvPicPr>
        <p:blipFill>
          <a:blip r:embed="rId2" cstate="print"/>
          <a:stretch>
            <a:fillRect/>
          </a:stretch>
        </p:blipFill>
        <p:spPr>
          <a:xfrm>
            <a:off x="7152017" y="2002081"/>
            <a:ext cx="4352595" cy="404065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Een filmpje over Karel de Grote</a:t>
            </a:r>
          </a:p>
        </p:txBody>
      </p:sp>
      <p:sp>
        <p:nvSpPr>
          <p:cNvPr id="3" name="Tijdelijke aanduiding voor inhoud 2"/>
          <p:cNvSpPr>
            <a:spLocks noGrp="1"/>
          </p:cNvSpPr>
          <p:nvPr>
            <p:ph idx="1"/>
          </p:nvPr>
        </p:nvSpPr>
        <p:spPr/>
        <p:txBody>
          <a:bodyPr/>
          <a:lstStyle/>
          <a:p>
            <a:r>
              <a:rPr lang="nl-NL" dirty="0">
                <a:hlinkClick r:id="rId2"/>
              </a:rPr>
              <a:t>https://www.youtube.com/watch?v=yIJS6zXWcSE</a:t>
            </a:r>
            <a:endParaRPr lang="nl-NL" dirty="0"/>
          </a:p>
          <a:p>
            <a:pPr>
              <a:buNone/>
            </a:pPr>
            <a:endParaRPr lang="nl-NL"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Karel </a:t>
            </a:r>
            <a:r>
              <a:rPr lang="nl-NL" dirty="0" err="1"/>
              <a:t>ende</a:t>
            </a:r>
            <a:r>
              <a:rPr lang="nl-NL" dirty="0"/>
              <a:t> </a:t>
            </a:r>
            <a:r>
              <a:rPr lang="nl-NL" dirty="0" err="1"/>
              <a:t>Elegast</a:t>
            </a:r>
            <a:r>
              <a:rPr lang="nl-NL" dirty="0"/>
              <a:t>: de samenvatting</a:t>
            </a:r>
          </a:p>
        </p:txBody>
      </p:sp>
      <p:sp>
        <p:nvSpPr>
          <p:cNvPr id="3" name="Tijdelijke aanduiding voor inhoud 2"/>
          <p:cNvSpPr>
            <a:spLocks noGrp="1"/>
          </p:cNvSpPr>
          <p:nvPr>
            <p:ph idx="1"/>
          </p:nvPr>
        </p:nvSpPr>
        <p:spPr/>
        <p:txBody>
          <a:bodyPr>
            <a:noAutofit/>
          </a:bodyPr>
          <a:lstStyle/>
          <a:p>
            <a:r>
              <a:rPr lang="nl-NL" sz="3200" b="1" dirty="0"/>
              <a:t>Verwerkingsopdracht: maak een stripverhaal over de verhaallijn. Laat duidelijk belangrijke elementen terugkomen in je tekeningen. Je mag (net als in de middeleeuwen of bij de Olivier Bommelstrips) met tekst je tekeningen verduidelijken. Je strip is minimaal 1 A4 max. 2 A4 tekeningen lang.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advent</a:t>
            </a:r>
          </a:p>
        </p:txBody>
      </p:sp>
      <p:pic>
        <p:nvPicPr>
          <p:cNvPr id="7" name="Tijdelijke aanduiding voor inhoud 6">
            <a:extLst>
              <a:ext uri="{FF2B5EF4-FFF2-40B4-BE49-F238E27FC236}">
                <a16:creationId xmlns:a16="http://schemas.microsoft.com/office/drawing/2014/main" id="{4D7C7819-9624-44F9-9D21-EC122DBD622A}"/>
              </a:ext>
            </a:extLst>
          </p:cNvPr>
          <p:cNvPicPr>
            <a:picLocks noGrp="1" noChangeAspect="1"/>
          </p:cNvPicPr>
          <p:nvPr>
            <p:ph idx="1"/>
          </p:nvPr>
        </p:nvPicPr>
        <p:blipFill>
          <a:blip r:embed="rId2"/>
          <a:stretch>
            <a:fillRect/>
          </a:stretch>
        </p:blipFill>
        <p:spPr>
          <a:xfrm>
            <a:off x="2592925" y="1329925"/>
            <a:ext cx="7578669" cy="45819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1</a:t>
            </a:r>
            <a:r>
              <a:rPr lang="nl-NL" baseline="30000" dirty="0"/>
              <a:t>e</a:t>
            </a:r>
            <a:r>
              <a:rPr lang="nl-NL" dirty="0"/>
              <a:t> advent</a:t>
            </a:r>
          </a:p>
        </p:txBody>
      </p:sp>
      <p:sp>
        <p:nvSpPr>
          <p:cNvPr id="3" name="Tijdelijke aanduiding voor inhoud 2"/>
          <p:cNvSpPr>
            <a:spLocks noGrp="1"/>
          </p:cNvSpPr>
          <p:nvPr>
            <p:ph idx="1"/>
          </p:nvPr>
        </p:nvSpPr>
        <p:spPr/>
        <p:txBody>
          <a:bodyPr>
            <a:normAutofit/>
          </a:bodyPr>
          <a:lstStyle/>
          <a:p>
            <a:r>
              <a:rPr lang="nl-NL" sz="3200" dirty="0"/>
              <a:t>Terugblik vorige week</a:t>
            </a:r>
          </a:p>
          <a:p>
            <a:r>
              <a:rPr lang="nl-NL" sz="3200" dirty="0"/>
              <a:t> controle</a:t>
            </a:r>
          </a:p>
          <a:p>
            <a:r>
              <a:rPr lang="nl-NL" sz="3200" dirty="0"/>
              <a:t>H3 boeken in de middeleeuwen</a:t>
            </a:r>
          </a:p>
          <a:p>
            <a:r>
              <a:rPr lang="nl-NL" sz="3200" dirty="0"/>
              <a:t>Het verhaal </a:t>
            </a:r>
            <a:r>
              <a:rPr lang="nl-NL" sz="3200" dirty="0" err="1"/>
              <a:t>Walewein</a:t>
            </a:r>
            <a:r>
              <a:rPr lang="nl-NL" sz="3200" dirty="0"/>
              <a:t>; verwerkingsopdracht</a:t>
            </a:r>
          </a:p>
        </p:txBody>
      </p:sp>
    </p:spTree>
    <p:extLst>
      <p:ext uri="{BB962C8B-B14F-4D97-AF65-F5344CB8AC3E}">
        <p14:creationId xmlns:p14="http://schemas.microsoft.com/office/powerpoint/2010/main" val="2273221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532221" y="319310"/>
            <a:ext cx="8911687" cy="1280890"/>
          </a:xfrm>
        </p:spPr>
        <p:txBody>
          <a:bodyPr/>
          <a:lstStyle/>
          <a:p>
            <a:r>
              <a:rPr lang="nl-NL" dirty="0"/>
              <a:t>Theorie: H3 boeken in de me	 (1/3)</a:t>
            </a:r>
          </a:p>
        </p:txBody>
      </p:sp>
      <p:sp>
        <p:nvSpPr>
          <p:cNvPr id="3" name="Tijdelijke aanduiding voor inhoud 2"/>
          <p:cNvSpPr>
            <a:spLocks noGrp="1"/>
          </p:cNvSpPr>
          <p:nvPr>
            <p:ph idx="1"/>
          </p:nvPr>
        </p:nvSpPr>
        <p:spPr/>
        <p:txBody>
          <a:bodyPr>
            <a:normAutofit/>
          </a:bodyPr>
          <a:lstStyle/>
          <a:p>
            <a:r>
              <a:rPr lang="nl-NL" sz="2800" dirty="0"/>
              <a:t>Materiaal: eerst op perkament (kostbaar!) </a:t>
            </a:r>
          </a:p>
          <a:p>
            <a:pPr marL="0" indent="0">
              <a:buNone/>
            </a:pPr>
            <a:r>
              <a:rPr lang="nl-NL" sz="2800" dirty="0"/>
              <a:t>Omslagen hout, met koperen klampen. </a:t>
            </a:r>
          </a:p>
          <a:p>
            <a:pPr marL="0" indent="0">
              <a:buNone/>
            </a:pPr>
            <a:r>
              <a:rPr lang="nl-NL" sz="2800" dirty="0"/>
              <a:t>Papier vanaf de 14</a:t>
            </a:r>
            <a:r>
              <a:rPr lang="nl-NL" sz="2800" baseline="30000" dirty="0"/>
              <a:t>e</a:t>
            </a:r>
            <a:r>
              <a:rPr lang="nl-NL" sz="2800" dirty="0"/>
              <a:t> eeuw. </a:t>
            </a:r>
          </a:p>
          <a:p>
            <a:pPr marL="0" indent="0">
              <a:buNone/>
            </a:pPr>
            <a:r>
              <a:rPr lang="nl-NL" sz="2800" dirty="0"/>
              <a:t>Inhoud boeken:  geen eenheidstaal</a:t>
            </a:r>
          </a:p>
          <a:p>
            <a:pPr marL="0" indent="0">
              <a:buNone/>
            </a:pPr>
            <a:r>
              <a:rPr lang="nl-NL" sz="2800" dirty="0"/>
              <a:t>Manuscript = handschrift. </a:t>
            </a:r>
          </a:p>
          <a:p>
            <a:pPr marL="0" indent="0">
              <a:buNone/>
            </a:pPr>
            <a:r>
              <a:rPr lang="nl-NL" sz="2800" dirty="0"/>
              <a:t>Boeken waren vaak rijkelijk versierd.  Naast mooi, was dit ook zinvol: structuur in het boek.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Theorie: H3 boeken in de me	 (2/3)</a:t>
            </a:r>
          </a:p>
        </p:txBody>
      </p:sp>
      <p:sp>
        <p:nvSpPr>
          <p:cNvPr id="3" name="Tijdelijke aanduiding voor inhoud 2"/>
          <p:cNvSpPr>
            <a:spLocks noGrp="1"/>
          </p:cNvSpPr>
          <p:nvPr>
            <p:ph idx="1"/>
          </p:nvPr>
        </p:nvSpPr>
        <p:spPr/>
        <p:txBody>
          <a:bodyPr>
            <a:normAutofit fontScale="92500"/>
          </a:bodyPr>
          <a:lstStyle/>
          <a:p>
            <a:r>
              <a:rPr lang="nl-NL" sz="2800" dirty="0"/>
              <a:t>Miniaturen/ verluchting/ illuminatie</a:t>
            </a:r>
          </a:p>
          <a:p>
            <a:r>
              <a:rPr lang="nl-NL" sz="2800" dirty="0"/>
              <a:t>Schrijver als beroep. Schrijver zelf had weinig invloed op verhaal. Schrijvers waren vaak ook vertellers. </a:t>
            </a:r>
          </a:p>
          <a:p>
            <a:r>
              <a:rPr lang="nl-NL" sz="2800" dirty="0"/>
              <a:t>Gebruik boeken: voorlezen/voordragen</a:t>
            </a:r>
          </a:p>
          <a:p>
            <a:r>
              <a:rPr lang="nl-NL" sz="2800" dirty="0"/>
              <a:t>Blokboeken, eind 14</a:t>
            </a:r>
            <a:r>
              <a:rPr lang="nl-NL" sz="2800" baseline="30000" dirty="0"/>
              <a:t>e</a:t>
            </a:r>
            <a:r>
              <a:rPr lang="nl-NL" sz="2800" dirty="0"/>
              <a:t> eeuw, boekdrukkunst eind 14</a:t>
            </a:r>
            <a:r>
              <a:rPr lang="nl-NL" sz="2800" baseline="30000" dirty="0"/>
              <a:t>e</a:t>
            </a:r>
            <a:r>
              <a:rPr lang="nl-NL" sz="2800" dirty="0"/>
              <a:t> eeuw. </a:t>
            </a:r>
          </a:p>
          <a:p>
            <a:r>
              <a:rPr lang="nl-NL" sz="2800" dirty="0"/>
              <a:t>Rederijkers, vanaf 1400: groepen belezen burgers</a:t>
            </a:r>
          </a:p>
          <a:p>
            <a:endParaRPr lang="nl-NL" dirty="0"/>
          </a:p>
        </p:txBody>
      </p:sp>
    </p:spTree>
    <p:extLst>
      <p:ext uri="{BB962C8B-B14F-4D97-AF65-F5344CB8AC3E}">
        <p14:creationId xmlns:p14="http://schemas.microsoft.com/office/powerpoint/2010/main" val="849213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Theorie: H3 boeken in de me	 (3/3) </a:t>
            </a:r>
            <a:br>
              <a:rPr lang="nl-NL" dirty="0"/>
            </a:br>
            <a:r>
              <a:rPr lang="nl-NL" dirty="0"/>
              <a:t>inhoud. </a:t>
            </a:r>
          </a:p>
        </p:txBody>
      </p:sp>
      <p:sp>
        <p:nvSpPr>
          <p:cNvPr id="3" name="Tijdelijke aanduiding voor inhoud 2"/>
          <p:cNvSpPr>
            <a:spLocks noGrp="1"/>
          </p:cNvSpPr>
          <p:nvPr>
            <p:ph idx="1"/>
          </p:nvPr>
        </p:nvSpPr>
        <p:spPr>
          <a:xfrm>
            <a:off x="1682496" y="1645920"/>
            <a:ext cx="9822116" cy="4265302"/>
          </a:xfrm>
        </p:spPr>
        <p:txBody>
          <a:bodyPr>
            <a:noAutofit/>
          </a:bodyPr>
          <a:lstStyle/>
          <a:p>
            <a:r>
              <a:rPr lang="nl-NL" sz="2400" b="1" dirty="0"/>
              <a:t>Proloog (aanprijzen verhaal) epiloog (slot)</a:t>
            </a:r>
          </a:p>
          <a:p>
            <a:r>
              <a:rPr lang="nl-NL" sz="2400" b="1" dirty="0"/>
              <a:t>Enkele kenmerken: </a:t>
            </a:r>
          </a:p>
          <a:p>
            <a:pPr>
              <a:buFontTx/>
              <a:buChar char="-"/>
            </a:pPr>
            <a:r>
              <a:rPr lang="nl-NL" sz="2400" b="1" dirty="0"/>
              <a:t>sprookjes/mythische/ elementen komen vaak voor, maar waren ook normaal in de tijd. </a:t>
            </a:r>
          </a:p>
          <a:p>
            <a:pPr>
              <a:buFontTx/>
              <a:buChar char="-"/>
            </a:pPr>
            <a:r>
              <a:rPr lang="nl-NL" sz="2400" b="1" dirty="0"/>
              <a:t>Godsdienst is altijd sterk verweven in de verhalen. </a:t>
            </a:r>
          </a:p>
          <a:p>
            <a:pPr>
              <a:buFontTx/>
              <a:buChar char="-"/>
            </a:pPr>
            <a:r>
              <a:rPr lang="nl-NL" sz="2400" b="1" dirty="0"/>
              <a:t>Overdrijvingen bij gevechten. </a:t>
            </a:r>
          </a:p>
          <a:p>
            <a:pPr>
              <a:buFontTx/>
              <a:buChar char="-"/>
            </a:pPr>
            <a:r>
              <a:rPr lang="nl-NL" sz="2400" b="1" dirty="0"/>
              <a:t>Symboliek speelt een sterke rol. Getallen, kleuren, etc. </a:t>
            </a:r>
          </a:p>
          <a:p>
            <a:r>
              <a:rPr lang="nl-NL" sz="2400" b="1" dirty="0"/>
              <a:t>naamdicht = acrostichon te vinden bij </a:t>
            </a:r>
            <a:r>
              <a:rPr lang="nl-NL" sz="2400" b="1" dirty="0" err="1"/>
              <a:t>Alexanders</a:t>
            </a:r>
            <a:r>
              <a:rPr lang="nl-NL" sz="2400" b="1" dirty="0"/>
              <a:t> geesten: In dit geval </a:t>
            </a:r>
            <a:r>
              <a:rPr lang="nl-NL" sz="2400" b="1" dirty="0" err="1"/>
              <a:t>Aleide</a:t>
            </a:r>
            <a:r>
              <a:rPr lang="nl-NL" sz="2400" b="1" dirty="0"/>
              <a:t> (voogd/tante van Floris V opdrachtgever)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Het verhaal </a:t>
            </a:r>
            <a:r>
              <a:rPr lang="nl-NL" dirty="0" err="1"/>
              <a:t>Walewein</a:t>
            </a:r>
            <a:endParaRPr lang="nl-NL" dirty="0"/>
          </a:p>
        </p:txBody>
      </p:sp>
      <p:sp>
        <p:nvSpPr>
          <p:cNvPr id="3" name="Tijdelijke aanduiding voor inhoud 2"/>
          <p:cNvSpPr>
            <a:spLocks noGrp="1"/>
          </p:cNvSpPr>
          <p:nvPr>
            <p:ph idx="1"/>
          </p:nvPr>
        </p:nvSpPr>
        <p:spPr>
          <a:xfrm>
            <a:off x="1682496" y="1645920"/>
            <a:ext cx="9822116" cy="4265302"/>
          </a:xfrm>
        </p:spPr>
        <p:txBody>
          <a:bodyPr>
            <a:noAutofit/>
          </a:bodyPr>
          <a:lstStyle/>
          <a:p>
            <a:r>
              <a:rPr lang="nl-NL" sz="2400" b="1" dirty="0"/>
              <a:t> </a:t>
            </a:r>
            <a:r>
              <a:rPr lang="nl-NL" sz="2400" b="1" dirty="0">
                <a:hlinkClick r:id="rId2"/>
              </a:rPr>
              <a:t>https://fraaihistorisch-smc.weebly.com/de-jeeste-van-walewein-en-het-schaakbord.html</a:t>
            </a:r>
            <a:endParaRPr lang="nl-NL" sz="2400" b="1" dirty="0"/>
          </a:p>
          <a:p>
            <a:endParaRPr lang="nl-NL" sz="2400" b="1" dirty="0"/>
          </a:p>
        </p:txBody>
      </p:sp>
    </p:spTree>
    <p:extLst>
      <p:ext uri="{BB962C8B-B14F-4D97-AF65-F5344CB8AC3E}">
        <p14:creationId xmlns:p14="http://schemas.microsoft.com/office/powerpoint/2010/main" val="1098935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Opdracht </a:t>
            </a:r>
          </a:p>
        </p:txBody>
      </p:sp>
      <p:sp>
        <p:nvSpPr>
          <p:cNvPr id="3" name="Tijdelijke aanduiding voor inhoud 2"/>
          <p:cNvSpPr>
            <a:spLocks noGrp="1"/>
          </p:cNvSpPr>
          <p:nvPr>
            <p:ph idx="1"/>
          </p:nvPr>
        </p:nvSpPr>
        <p:spPr>
          <a:xfrm>
            <a:off x="1908699" y="1376039"/>
            <a:ext cx="9595913" cy="4535183"/>
          </a:xfrm>
        </p:spPr>
        <p:txBody>
          <a:bodyPr>
            <a:normAutofit/>
          </a:bodyPr>
          <a:lstStyle/>
          <a:p>
            <a:pPr marL="0" indent="0">
              <a:buNone/>
            </a:pPr>
            <a:r>
              <a:rPr lang="nl-NL" sz="3600" b="1" dirty="0"/>
              <a:t>Lees de samenvatting van het verhaal van </a:t>
            </a:r>
            <a:r>
              <a:rPr lang="nl-NL" sz="3600" b="1" dirty="0" err="1"/>
              <a:t>Walewein</a:t>
            </a:r>
            <a:r>
              <a:rPr lang="nl-NL" sz="3600" b="1" dirty="0"/>
              <a:t>. </a:t>
            </a:r>
          </a:p>
          <a:p>
            <a:pPr marL="0" indent="0">
              <a:buNone/>
            </a:pPr>
            <a:r>
              <a:rPr lang="nl-NL" sz="3600" b="1" dirty="0"/>
              <a:t>Bedenk bij één scène een gedicht van minimaal 8 regels. </a:t>
            </a:r>
          </a:p>
          <a:p>
            <a:pPr marL="0" indent="0">
              <a:buNone/>
            </a:pPr>
            <a:r>
              <a:rPr lang="nl-NL" sz="3600" b="1" dirty="0"/>
              <a:t>Werk dit mooi uit op een tekenpagina. </a:t>
            </a:r>
          </a:p>
          <a:p>
            <a:pPr marL="0" indent="0">
              <a:buNone/>
            </a:pPr>
            <a:r>
              <a:rPr lang="nl-NL" sz="3600" b="1" dirty="0"/>
              <a:t>Teken bij de beginletter een mooi miniatuur/initiaal</a:t>
            </a:r>
          </a:p>
          <a:p>
            <a:endParaRPr lang="nl-NL" sz="3600" dirty="0"/>
          </a:p>
        </p:txBody>
      </p:sp>
    </p:spTree>
    <p:extLst>
      <p:ext uri="{BB962C8B-B14F-4D97-AF65-F5344CB8AC3E}">
        <p14:creationId xmlns:p14="http://schemas.microsoft.com/office/powerpoint/2010/main" val="3430498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err="1"/>
              <a:t>Inleiding</a:t>
            </a:r>
            <a:r>
              <a:rPr lang="en-US" dirty="0"/>
              <a:t> </a:t>
            </a:r>
            <a:r>
              <a:rPr lang="en-US" dirty="0" err="1"/>
              <a:t>middeleeuwen</a:t>
            </a:r>
            <a:r>
              <a:rPr lang="en-US" dirty="0"/>
              <a:t>: </a:t>
            </a:r>
            <a:r>
              <a:rPr lang="en-US" dirty="0" err="1"/>
              <a:t>maak</a:t>
            </a:r>
            <a:r>
              <a:rPr lang="en-US" dirty="0"/>
              <a:t> </a:t>
            </a:r>
            <a:r>
              <a:rPr lang="en-US" dirty="0" err="1"/>
              <a:t>notities</a:t>
            </a:r>
            <a:r>
              <a:rPr lang="en-US" dirty="0"/>
              <a:t>. </a:t>
            </a:r>
            <a:br>
              <a:rPr lang="en-US" dirty="0"/>
            </a:br>
            <a:r>
              <a:rPr lang="en-US" dirty="0" err="1"/>
              <a:t>Verdeel</a:t>
            </a:r>
            <a:r>
              <a:rPr lang="en-US" dirty="0"/>
              <a:t> de </a:t>
            </a:r>
            <a:r>
              <a:rPr lang="en-US" dirty="0" err="1"/>
              <a:t>inleiding</a:t>
            </a:r>
            <a:r>
              <a:rPr lang="en-US" dirty="0"/>
              <a:t> in </a:t>
            </a:r>
            <a:r>
              <a:rPr lang="en-US" dirty="0" err="1"/>
              <a:t>onderstaande</a:t>
            </a:r>
            <a:r>
              <a:rPr lang="en-US" dirty="0"/>
              <a:t> </a:t>
            </a:r>
            <a:r>
              <a:rPr lang="en-US" dirty="0" err="1"/>
              <a:t>alinea’s</a:t>
            </a:r>
            <a:r>
              <a:rPr lang="en-US" dirty="0"/>
              <a:t>: 	</a:t>
            </a:r>
            <a:endParaRPr lang="nl-NL" dirty="0"/>
          </a:p>
        </p:txBody>
      </p:sp>
      <p:sp>
        <p:nvSpPr>
          <p:cNvPr id="3" name="Tijdelijke aanduiding voor inhoud 2"/>
          <p:cNvSpPr>
            <a:spLocks noGrp="1"/>
          </p:cNvSpPr>
          <p:nvPr>
            <p:ph idx="1"/>
          </p:nvPr>
        </p:nvSpPr>
        <p:spPr/>
        <p:txBody>
          <a:bodyPr>
            <a:normAutofit fontScale="92500" lnSpcReduction="10000"/>
          </a:bodyPr>
          <a:lstStyle/>
          <a:p>
            <a:r>
              <a:rPr lang="en-US" sz="4000" dirty="0"/>
              <a:t>1 </a:t>
            </a:r>
            <a:r>
              <a:rPr lang="en-US" sz="4000" dirty="0" err="1"/>
              <a:t>ontstaan</a:t>
            </a:r>
            <a:r>
              <a:rPr lang="en-US" sz="4000" dirty="0"/>
              <a:t> ME</a:t>
            </a:r>
          </a:p>
          <a:p>
            <a:r>
              <a:rPr lang="en-US" sz="4000" dirty="0"/>
              <a:t>2 </a:t>
            </a:r>
            <a:r>
              <a:rPr lang="en-US" sz="4000" dirty="0" err="1"/>
              <a:t>kenmerken</a:t>
            </a:r>
            <a:r>
              <a:rPr lang="en-US" sz="4000" dirty="0"/>
              <a:t> ME</a:t>
            </a:r>
          </a:p>
          <a:p>
            <a:r>
              <a:rPr lang="en-US" sz="4000" dirty="0"/>
              <a:t>3 </a:t>
            </a:r>
            <a:r>
              <a:rPr lang="en-US" sz="4000" dirty="0" err="1"/>
              <a:t>literatuur</a:t>
            </a:r>
            <a:r>
              <a:rPr lang="en-US" sz="4000" dirty="0"/>
              <a:t> in de ME</a:t>
            </a:r>
          </a:p>
          <a:p>
            <a:endParaRPr lang="en-US" sz="4000" dirty="0"/>
          </a:p>
          <a:p>
            <a:pPr marL="0" indent="0">
              <a:buNone/>
            </a:pPr>
            <a:r>
              <a:rPr lang="en-US" sz="4000" dirty="0" err="1"/>
              <a:t>Verwerk</a:t>
            </a:r>
            <a:r>
              <a:rPr lang="en-US" sz="4000" dirty="0"/>
              <a:t> </a:t>
            </a:r>
            <a:r>
              <a:rPr lang="en-US" sz="4000" dirty="0" err="1"/>
              <a:t>ook</a:t>
            </a:r>
            <a:r>
              <a:rPr lang="en-US" sz="4000" dirty="0"/>
              <a:t> je </a:t>
            </a:r>
            <a:r>
              <a:rPr lang="en-US" sz="4000" dirty="0" err="1"/>
              <a:t>woordenspin</a:t>
            </a:r>
            <a:r>
              <a:rPr lang="en-US" sz="4000" dirty="0"/>
              <a:t> in je </a:t>
            </a:r>
            <a:r>
              <a:rPr lang="en-US" sz="4000" dirty="0" err="1"/>
              <a:t>schrift</a:t>
            </a:r>
            <a:r>
              <a:rPr lang="en-US" sz="4000" dirty="0"/>
              <a:t>. </a:t>
            </a:r>
            <a:endParaRPr lang="nl-NL" sz="4000" dirty="0"/>
          </a:p>
        </p:txBody>
      </p:sp>
    </p:spTree>
    <p:extLst>
      <p:ext uri="{BB962C8B-B14F-4D97-AF65-F5344CB8AC3E}">
        <p14:creationId xmlns:p14="http://schemas.microsoft.com/office/powerpoint/2010/main" val="30725028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t>Groepsopdracht: uitleg, groepjesvorming en oriëntatieopdracht</a:t>
            </a:r>
          </a:p>
        </p:txBody>
      </p:sp>
      <p:sp>
        <p:nvSpPr>
          <p:cNvPr id="3" name="Tekstvak 2"/>
          <p:cNvSpPr txBox="1"/>
          <p:nvPr/>
        </p:nvSpPr>
        <p:spPr>
          <a:xfrm>
            <a:off x="1097280" y="1609344"/>
            <a:ext cx="5184304" cy="5262979"/>
          </a:xfrm>
          <a:prstGeom prst="rect">
            <a:avLst/>
          </a:prstGeom>
          <a:noFill/>
        </p:spPr>
        <p:txBody>
          <a:bodyPr wrap="square" rtlCol="0">
            <a:spAutoFit/>
          </a:bodyPr>
          <a:lstStyle/>
          <a:p>
            <a:r>
              <a:rPr lang="nl-NL" sz="2800" b="1" dirty="0"/>
              <a:t>Na de uitleg vorm je groepjes. </a:t>
            </a:r>
          </a:p>
          <a:p>
            <a:r>
              <a:rPr lang="nl-NL" sz="2800" b="1" dirty="0"/>
              <a:t>Overleg met elkaar:</a:t>
            </a:r>
          </a:p>
          <a:p>
            <a:pPr marL="285750" indent="-285750">
              <a:buFontTx/>
              <a:buChar char="-"/>
            </a:pPr>
            <a:r>
              <a:rPr lang="nl-NL" sz="2800" b="1" dirty="0"/>
              <a:t>Welk verhaal</a:t>
            </a:r>
          </a:p>
          <a:p>
            <a:pPr marL="285750" indent="-285750">
              <a:buFontTx/>
              <a:buChar char="-"/>
            </a:pPr>
            <a:r>
              <a:rPr lang="nl-NL" sz="2800" b="1" dirty="0"/>
              <a:t>Wat je gaat doen, welke uitwerking je gaat maken.</a:t>
            </a:r>
          </a:p>
          <a:p>
            <a:pPr marL="285750" indent="-285750">
              <a:buFontTx/>
              <a:buChar char="-"/>
            </a:pPr>
            <a:r>
              <a:rPr lang="nl-NL" sz="2800" b="1" dirty="0"/>
              <a:t>Bedenk wat je daarvoor nodig hebt. </a:t>
            </a:r>
          </a:p>
          <a:p>
            <a:pPr marL="285750" indent="-285750">
              <a:buFontTx/>
              <a:buChar char="-"/>
            </a:pPr>
            <a:r>
              <a:rPr lang="nl-NL" sz="2800" b="1" dirty="0"/>
              <a:t>Bedenk wanneer je dat gaat doen. </a:t>
            </a:r>
          </a:p>
          <a:p>
            <a:pPr marL="285750" indent="-285750">
              <a:buFontTx/>
              <a:buChar char="-"/>
            </a:pPr>
            <a:r>
              <a:rPr lang="nl-NL" sz="2800" b="1" dirty="0"/>
              <a:t>Lever je plan van aanpak in bij mij. </a:t>
            </a:r>
          </a:p>
        </p:txBody>
      </p:sp>
      <p:sp>
        <p:nvSpPr>
          <p:cNvPr id="6" name="Tijdelijke aanduiding voor inhoud 5"/>
          <p:cNvSpPr>
            <a:spLocks noGrp="1"/>
          </p:cNvSpPr>
          <p:nvPr>
            <p:ph idx="1"/>
          </p:nvPr>
        </p:nvSpPr>
        <p:spPr>
          <a:xfrm>
            <a:off x="2592925" y="2133600"/>
            <a:ext cx="8915400" cy="3777622"/>
          </a:xfrm>
        </p:spPr>
        <p:txBody>
          <a:bodyPr/>
          <a:lstStyle/>
          <a:p>
            <a:endParaRPr lang="nl-NL"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Dinsdag </a:t>
            </a:r>
          </a:p>
        </p:txBody>
      </p:sp>
      <p:sp>
        <p:nvSpPr>
          <p:cNvPr id="3" name="Tijdelijke aanduiding voor inhoud 2"/>
          <p:cNvSpPr>
            <a:spLocks noGrp="1"/>
          </p:cNvSpPr>
          <p:nvPr>
            <p:ph idx="1"/>
          </p:nvPr>
        </p:nvSpPr>
        <p:spPr/>
        <p:txBody>
          <a:bodyPr>
            <a:normAutofit/>
          </a:bodyPr>
          <a:lstStyle/>
          <a:p>
            <a:r>
              <a:rPr lang="nl-NL" sz="2800" b="1" dirty="0"/>
              <a:t>Controle! Helemaal</a:t>
            </a:r>
          </a:p>
          <a:p>
            <a:r>
              <a:rPr lang="nl-NL" sz="2800" b="1" dirty="0"/>
              <a:t>planning deze week</a:t>
            </a:r>
          </a:p>
          <a:p>
            <a:r>
              <a:rPr lang="nl-NL" sz="2800" b="1" dirty="0"/>
              <a:t>Planning vandaag: </a:t>
            </a:r>
          </a:p>
          <a:p>
            <a:r>
              <a:rPr lang="nl-NL" sz="2800" b="1" dirty="0"/>
              <a:t>Verhaal Karel ende </a:t>
            </a:r>
            <a:r>
              <a:rPr lang="nl-NL" sz="2800" b="1" dirty="0" err="1"/>
              <a:t>Elegast</a:t>
            </a:r>
            <a:r>
              <a:rPr lang="nl-NL" sz="2800" b="1" dirty="0"/>
              <a:t> verder lezen </a:t>
            </a:r>
          </a:p>
          <a:p>
            <a:r>
              <a:rPr lang="nl-NL" sz="2800" b="1" dirty="0"/>
              <a:t> H5 Ridderliteratuur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Deze week</a:t>
            </a:r>
          </a:p>
        </p:txBody>
      </p:sp>
      <p:sp>
        <p:nvSpPr>
          <p:cNvPr id="3" name="Tijdelijke aanduiding voor inhoud 2"/>
          <p:cNvSpPr>
            <a:spLocks noGrp="1"/>
          </p:cNvSpPr>
          <p:nvPr>
            <p:ph idx="1"/>
          </p:nvPr>
        </p:nvSpPr>
        <p:spPr/>
        <p:txBody>
          <a:bodyPr>
            <a:noAutofit/>
          </a:bodyPr>
          <a:lstStyle/>
          <a:p>
            <a:r>
              <a:rPr lang="nl-NL" sz="2800" dirty="0"/>
              <a:t>Dinsdag H4 Ridderliteratuur</a:t>
            </a:r>
          </a:p>
          <a:p>
            <a:r>
              <a:rPr lang="nl-NL" sz="2800" dirty="0"/>
              <a:t>Woensdag: vervolg: Arthurepiek; het verhaal </a:t>
            </a:r>
            <a:r>
              <a:rPr lang="nl-NL" sz="2800" dirty="0" err="1"/>
              <a:t>Walewein</a:t>
            </a:r>
            <a:r>
              <a:rPr lang="nl-NL" sz="2800" dirty="0"/>
              <a:t>. </a:t>
            </a:r>
          </a:p>
          <a:p>
            <a:r>
              <a:rPr lang="nl-NL" sz="2800" dirty="0"/>
              <a:t>Donderdag: H5 Van den Vos </a:t>
            </a:r>
            <a:r>
              <a:rPr lang="nl-NL" sz="2800" dirty="0" err="1"/>
              <a:t>Reynaerd</a:t>
            </a:r>
            <a:endParaRPr lang="nl-NL" sz="2800" dirty="0"/>
          </a:p>
          <a:p>
            <a:r>
              <a:rPr lang="nl-NL" sz="2800" dirty="0"/>
              <a:t>Donderdag: vervolg theorie </a:t>
            </a:r>
            <a:r>
              <a:rPr lang="nl-NL" sz="2800" dirty="0" err="1"/>
              <a:t>Reynaerd</a:t>
            </a:r>
            <a:r>
              <a:rPr lang="nl-NL" sz="2800" dirty="0"/>
              <a:t> </a:t>
            </a:r>
          </a:p>
          <a:p>
            <a:r>
              <a:rPr lang="nl-NL" sz="2800" dirty="0"/>
              <a:t>Vrijdag: theorieles en tijd om te werken aan de presentatieopdracht.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Theorie H4  ridderliteratuur  </a:t>
            </a:r>
            <a:br>
              <a:rPr lang="nl-NL" dirty="0"/>
            </a:br>
            <a:r>
              <a:rPr lang="nl-NL" dirty="0"/>
              <a:t>maak aantekeningen:  </a:t>
            </a:r>
          </a:p>
        </p:txBody>
      </p:sp>
      <p:sp>
        <p:nvSpPr>
          <p:cNvPr id="3" name="Tijdelijke aanduiding voor inhoud 2"/>
          <p:cNvSpPr>
            <a:spLocks noGrp="1"/>
          </p:cNvSpPr>
          <p:nvPr>
            <p:ph idx="1"/>
          </p:nvPr>
        </p:nvSpPr>
        <p:spPr>
          <a:xfrm>
            <a:off x="1609859" y="1803042"/>
            <a:ext cx="9894753" cy="4108180"/>
          </a:xfrm>
        </p:spPr>
        <p:txBody>
          <a:bodyPr>
            <a:normAutofit/>
          </a:bodyPr>
          <a:lstStyle/>
          <a:p>
            <a:pPr marL="0" indent="0">
              <a:buNone/>
            </a:pPr>
            <a:r>
              <a:rPr lang="nl-NL" sz="2800" b="1" dirty="0"/>
              <a:t>Ridder= rijder van een paard</a:t>
            </a:r>
          </a:p>
          <a:p>
            <a:pPr marL="0" indent="0">
              <a:buNone/>
            </a:pPr>
            <a:r>
              <a:rPr lang="nl-NL" sz="3200" b="1" dirty="0"/>
              <a:t>Publiek: kasteel</a:t>
            </a:r>
          </a:p>
          <a:p>
            <a:pPr marL="0" indent="0">
              <a:buNone/>
            </a:pPr>
            <a:r>
              <a:rPr lang="nl-NL" sz="3200" b="1" dirty="0"/>
              <a:t>Ridderuitrusting is belangrijk (ook zijn paard)</a:t>
            </a:r>
          </a:p>
          <a:p>
            <a:pPr marL="0" indent="0">
              <a:buNone/>
            </a:pPr>
            <a:r>
              <a:rPr lang="nl-NL" sz="3200" b="1" dirty="0"/>
              <a:t>Hoofs en voorhoofs: ( verandering van normen)</a:t>
            </a:r>
          </a:p>
          <a:p>
            <a:pPr marL="0" indent="0">
              <a:buNone/>
            </a:pPr>
            <a:r>
              <a:rPr lang="nl-NL" sz="3200" b="1" dirty="0"/>
              <a:t>Ontstaan van ridders (jongste, arme zoon vroege me)</a:t>
            </a:r>
          </a:p>
          <a:p>
            <a:pPr marL="0" indent="0">
              <a:buNone/>
            </a:pPr>
            <a:r>
              <a:rPr lang="nl-NL" sz="3200" b="1" dirty="0"/>
              <a:t>Hoe werd je ridder? ( familie)</a:t>
            </a:r>
          </a:p>
          <a:p>
            <a:pPr marL="0" indent="0">
              <a:buNone/>
            </a:pPr>
            <a:endParaRPr lang="nl-NL" sz="2800" dirty="0"/>
          </a:p>
          <a:p>
            <a:pPr marL="0" indent="0">
              <a:buNone/>
            </a:pPr>
            <a:endParaRPr lang="nl-NL" dirty="0"/>
          </a:p>
        </p:txBody>
      </p:sp>
    </p:spTree>
    <p:extLst>
      <p:ext uri="{BB962C8B-B14F-4D97-AF65-F5344CB8AC3E}">
        <p14:creationId xmlns:p14="http://schemas.microsoft.com/office/powerpoint/2010/main" val="3532640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Theorie bij H4 ridderliteratuur</a:t>
            </a:r>
          </a:p>
        </p:txBody>
      </p:sp>
      <p:sp>
        <p:nvSpPr>
          <p:cNvPr id="3" name="Tijdelijke aanduiding voor inhoud 2"/>
          <p:cNvSpPr>
            <a:spLocks noGrp="1"/>
          </p:cNvSpPr>
          <p:nvPr>
            <p:ph idx="1"/>
          </p:nvPr>
        </p:nvSpPr>
        <p:spPr/>
        <p:txBody>
          <a:bodyPr>
            <a:normAutofit lnSpcReduction="10000"/>
          </a:bodyPr>
          <a:lstStyle/>
          <a:p>
            <a:r>
              <a:rPr lang="nl-NL" sz="2400" dirty="0"/>
              <a:t>Epiek= verzameling verhalende literatuur. </a:t>
            </a:r>
          </a:p>
          <a:p>
            <a:r>
              <a:rPr lang="nl-NL" sz="2400" dirty="0"/>
              <a:t>Karelepiek (voorhoofs) en Arthurepiek. (hoofs) </a:t>
            </a:r>
          </a:p>
          <a:p>
            <a:r>
              <a:rPr lang="nl-NL" sz="2400" dirty="0"/>
              <a:t>Doel van deze verhalen</a:t>
            </a:r>
          </a:p>
          <a:p>
            <a:r>
              <a:rPr lang="nl-NL" sz="2400" dirty="0"/>
              <a:t>Hoofs (en dus niet voorhoofs)</a:t>
            </a:r>
          </a:p>
          <a:p>
            <a:pPr marL="0" indent="0">
              <a:buNone/>
            </a:pPr>
            <a:r>
              <a:rPr lang="nl-NL" sz="2400"/>
              <a:t>4.1 Arthurepiek:</a:t>
            </a:r>
          </a:p>
          <a:p>
            <a:r>
              <a:rPr lang="nl-NL" sz="2400" dirty="0"/>
              <a:t>1136 </a:t>
            </a:r>
            <a:r>
              <a:rPr lang="nl-NL" sz="2400" dirty="0" err="1"/>
              <a:t>Geoffrey</a:t>
            </a:r>
            <a:r>
              <a:rPr lang="nl-NL" sz="2400" dirty="0"/>
              <a:t> of Monmouth boek: Historiën over de geschiedenis van de Britse koningen. </a:t>
            </a:r>
          </a:p>
          <a:p>
            <a:r>
              <a:rPr lang="nl-NL" sz="2400" dirty="0"/>
              <a:t>2 belangrijke lijnen in deze verhalen</a:t>
            </a:r>
          </a:p>
          <a:p>
            <a:endParaRPr lang="nl-NL" sz="2400" dirty="0"/>
          </a:p>
          <a:p>
            <a:pPr marL="0" indent="0">
              <a:buNone/>
            </a:pPr>
            <a:endParaRPr lang="nl-NL" dirty="0"/>
          </a:p>
          <a:p>
            <a:pPr marL="0" indent="0">
              <a:buNone/>
            </a:pPr>
            <a:endParaRPr lang="nl-NL" dirty="0"/>
          </a:p>
          <a:p>
            <a:endParaRPr lang="nl-NL" dirty="0"/>
          </a:p>
        </p:txBody>
      </p:sp>
    </p:spTree>
    <p:extLst>
      <p:ext uri="{BB962C8B-B14F-4D97-AF65-F5344CB8AC3E}">
        <p14:creationId xmlns:p14="http://schemas.microsoft.com/office/powerpoint/2010/main" val="2343612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Kenmerken Arthurepiek</a:t>
            </a:r>
          </a:p>
        </p:txBody>
      </p:sp>
      <p:sp>
        <p:nvSpPr>
          <p:cNvPr id="3" name="Tijdelijke aanduiding voor inhoud 2"/>
          <p:cNvSpPr>
            <a:spLocks noGrp="1"/>
          </p:cNvSpPr>
          <p:nvPr>
            <p:ph idx="1"/>
          </p:nvPr>
        </p:nvSpPr>
        <p:spPr/>
        <p:txBody>
          <a:bodyPr>
            <a:normAutofit/>
          </a:bodyPr>
          <a:lstStyle/>
          <a:p>
            <a:r>
              <a:rPr lang="nl-NL" sz="2800" dirty="0"/>
              <a:t>Koning Arthur</a:t>
            </a:r>
          </a:p>
          <a:p>
            <a:r>
              <a:rPr lang="nl-NL" sz="2800" dirty="0"/>
              <a:t>Ridders: 12 – 140: </a:t>
            </a:r>
            <a:r>
              <a:rPr lang="nl-NL" sz="2800" dirty="0" err="1"/>
              <a:t>Walewein</a:t>
            </a:r>
            <a:r>
              <a:rPr lang="nl-NL" sz="2800" dirty="0"/>
              <a:t>, </a:t>
            </a:r>
            <a:r>
              <a:rPr lang="nl-NL" sz="2800" dirty="0" err="1"/>
              <a:t>Ywein</a:t>
            </a:r>
            <a:r>
              <a:rPr lang="nl-NL" sz="2800" dirty="0"/>
              <a:t>, Lancelot, Percival</a:t>
            </a:r>
          </a:p>
          <a:p>
            <a:r>
              <a:rPr lang="nl-NL" sz="2800" dirty="0"/>
              <a:t>Het hof: de </a:t>
            </a:r>
            <a:r>
              <a:rPr lang="nl-NL" sz="2800" dirty="0" err="1"/>
              <a:t>hofdag</a:t>
            </a:r>
            <a:r>
              <a:rPr lang="nl-NL" sz="2800" dirty="0"/>
              <a:t>: cirkelstructuur</a:t>
            </a:r>
          </a:p>
          <a:p>
            <a:r>
              <a:rPr lang="nl-NL" sz="2800" dirty="0"/>
              <a:t>Buiten het hof: de gevaarlijke wereld. </a:t>
            </a:r>
          </a:p>
          <a:p>
            <a:r>
              <a:rPr lang="nl-NL" sz="2800" dirty="0"/>
              <a:t>De ronde tafel</a:t>
            </a:r>
          </a:p>
          <a:p>
            <a:r>
              <a:rPr lang="nl-NL" sz="2800" dirty="0"/>
              <a:t>Wereldwijd succes</a:t>
            </a:r>
          </a:p>
        </p:txBody>
      </p:sp>
    </p:spTree>
    <p:extLst>
      <p:ext uri="{BB962C8B-B14F-4D97-AF65-F5344CB8AC3E}">
        <p14:creationId xmlns:p14="http://schemas.microsoft.com/office/powerpoint/2010/main" val="18937484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Het verhaal </a:t>
            </a:r>
            <a:r>
              <a:rPr lang="nl-NL" dirty="0" err="1"/>
              <a:t>Walewein</a:t>
            </a:r>
            <a:endParaRPr lang="nl-NL" dirty="0"/>
          </a:p>
        </p:txBody>
      </p:sp>
      <p:sp>
        <p:nvSpPr>
          <p:cNvPr id="3" name="Tijdelijke aanduiding voor inhoud 2"/>
          <p:cNvSpPr>
            <a:spLocks noGrp="1"/>
          </p:cNvSpPr>
          <p:nvPr>
            <p:ph idx="1"/>
          </p:nvPr>
        </p:nvSpPr>
        <p:spPr/>
        <p:txBody>
          <a:bodyPr/>
          <a:lstStyle/>
          <a:p>
            <a:r>
              <a:rPr lang="nl-NL" sz="3200" dirty="0" err="1"/>
              <a:t>Penninc</a:t>
            </a:r>
            <a:r>
              <a:rPr lang="nl-NL" sz="3200" dirty="0"/>
              <a:t> en  Pieter </a:t>
            </a:r>
            <a:r>
              <a:rPr lang="nl-NL" sz="3200" dirty="0" err="1"/>
              <a:t>Vostaert</a:t>
            </a:r>
            <a:r>
              <a:rPr lang="nl-NL" sz="3200" dirty="0"/>
              <a:t> (1350) 1260 Brugge </a:t>
            </a:r>
          </a:p>
          <a:p>
            <a:r>
              <a:rPr lang="nl-NL" sz="3200" dirty="0"/>
              <a:t>11202 </a:t>
            </a:r>
            <a:r>
              <a:rPr lang="nl-NL" sz="3200" dirty="0" err="1"/>
              <a:t>versen</a:t>
            </a:r>
            <a:endParaRPr lang="nl-NL" sz="3200" dirty="0"/>
          </a:p>
          <a:p>
            <a:r>
              <a:rPr lang="nl-NL" sz="3200" dirty="0"/>
              <a:t>Kettingstructuur</a:t>
            </a:r>
          </a:p>
          <a:p>
            <a:r>
              <a:rPr lang="nl-NL" sz="3200" dirty="0"/>
              <a:t>Kenmerken </a:t>
            </a:r>
            <a:r>
              <a:rPr lang="nl-NL" sz="3200" dirty="0" err="1"/>
              <a:t>Walewein</a:t>
            </a:r>
            <a:endParaRPr lang="nl-NL" sz="3200" dirty="0"/>
          </a:p>
          <a:p>
            <a:r>
              <a:rPr lang="nl-NL" sz="3200" dirty="0"/>
              <a:t>Verhaal </a:t>
            </a:r>
          </a:p>
          <a:p>
            <a:endParaRPr lang="nl-NL" dirty="0"/>
          </a:p>
          <a:p>
            <a:endParaRPr lang="nl-NL" dirty="0"/>
          </a:p>
        </p:txBody>
      </p:sp>
    </p:spTree>
    <p:extLst>
      <p:ext uri="{BB962C8B-B14F-4D97-AF65-F5344CB8AC3E}">
        <p14:creationId xmlns:p14="http://schemas.microsoft.com/office/powerpoint/2010/main" val="14424496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Van den Vos </a:t>
            </a:r>
            <a:r>
              <a:rPr lang="nl-NL" dirty="0" err="1"/>
              <a:t>Reynaerde</a:t>
            </a:r>
            <a:endParaRPr lang="nl-NL" dirty="0"/>
          </a:p>
        </p:txBody>
      </p:sp>
      <p:sp>
        <p:nvSpPr>
          <p:cNvPr id="3" name="Tijdelijke aanduiding voor inhoud 2"/>
          <p:cNvSpPr>
            <a:spLocks noGrp="1"/>
          </p:cNvSpPr>
          <p:nvPr>
            <p:ph idx="1"/>
          </p:nvPr>
        </p:nvSpPr>
        <p:spPr/>
        <p:txBody>
          <a:bodyPr>
            <a:normAutofit/>
          </a:bodyPr>
          <a:lstStyle/>
          <a:p>
            <a:r>
              <a:rPr lang="nl-NL" sz="2400" b="1" dirty="0"/>
              <a:t>Een lief verhaaltje……</a:t>
            </a:r>
          </a:p>
          <a:p>
            <a:r>
              <a:rPr lang="nl-NL" sz="2400" b="1" dirty="0"/>
              <a:t>Maak in je schrift een korte samenvatting van het verhaal dat ik je nu ga vertellen. </a:t>
            </a:r>
          </a:p>
        </p:txBody>
      </p:sp>
    </p:spTree>
    <p:extLst>
      <p:ext uri="{BB962C8B-B14F-4D97-AF65-F5344CB8AC3E}">
        <p14:creationId xmlns:p14="http://schemas.microsoft.com/office/powerpoint/2010/main" val="34992832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H4 Godsdienst in de middeleeuwen</a:t>
            </a:r>
          </a:p>
        </p:txBody>
      </p:sp>
      <p:sp>
        <p:nvSpPr>
          <p:cNvPr id="3" name="Tijdelijke aanduiding voor inhoud 2"/>
          <p:cNvSpPr>
            <a:spLocks noGrp="1"/>
          </p:cNvSpPr>
          <p:nvPr>
            <p:ph idx="1"/>
          </p:nvPr>
        </p:nvSpPr>
        <p:spPr/>
        <p:txBody>
          <a:bodyPr/>
          <a:lstStyle/>
          <a:p>
            <a:r>
              <a:rPr lang="nl-NL" sz="3200" b="1" dirty="0"/>
              <a:t>rol in de maatschappij</a:t>
            </a:r>
          </a:p>
          <a:p>
            <a:r>
              <a:rPr lang="nl-NL" sz="3200" b="1" dirty="0"/>
              <a:t>Hemel en hel</a:t>
            </a:r>
          </a:p>
          <a:p>
            <a:r>
              <a:rPr lang="nl-NL" sz="3200" b="1" dirty="0"/>
              <a:t>Zorgtaak voor armen</a:t>
            </a:r>
          </a:p>
          <a:p>
            <a:r>
              <a:rPr lang="nl-NL" sz="3200" b="1" dirty="0"/>
              <a:t>Kloosters</a:t>
            </a:r>
          </a:p>
          <a:p>
            <a:r>
              <a:rPr lang="nl-NL" sz="3200" b="1" dirty="0"/>
              <a:t>Soorten literatuur</a:t>
            </a:r>
          </a:p>
          <a:p>
            <a:r>
              <a:rPr lang="nl-NL" sz="3200" b="1" dirty="0"/>
              <a:t>Kruistochten (1099 – 1274)</a:t>
            </a:r>
          </a:p>
          <a:p>
            <a:pPr>
              <a:buNone/>
            </a:pPr>
            <a:endParaRPr lang="nl-NL"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Opdracht Beatrijs en </a:t>
            </a:r>
            <a:r>
              <a:rPr lang="nl-NL" dirty="0" err="1"/>
              <a:t>Mariken</a:t>
            </a:r>
            <a:endParaRPr lang="nl-NL" dirty="0"/>
          </a:p>
        </p:txBody>
      </p:sp>
      <p:sp>
        <p:nvSpPr>
          <p:cNvPr id="3" name="Tijdelijke aanduiding voor inhoud 2"/>
          <p:cNvSpPr>
            <a:spLocks noGrp="1"/>
          </p:cNvSpPr>
          <p:nvPr>
            <p:ph idx="1"/>
          </p:nvPr>
        </p:nvSpPr>
        <p:spPr/>
        <p:txBody>
          <a:bodyPr/>
          <a:lstStyle/>
          <a:p>
            <a:r>
              <a:rPr lang="nl-NL" dirty="0"/>
              <a:t>Maak de opdracht die je krijgt. Verwerk de opdracht in je schrift.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75013" y="624110"/>
            <a:ext cx="9729600" cy="1280890"/>
          </a:xfrm>
        </p:spPr>
        <p:txBody>
          <a:bodyPr/>
          <a:lstStyle/>
          <a:p>
            <a:r>
              <a:rPr lang="en-US" dirty="0" err="1"/>
              <a:t>Volksverhuizingen</a:t>
            </a:r>
            <a:r>
              <a:rPr lang="en-US" dirty="0"/>
              <a:t> </a:t>
            </a:r>
            <a:r>
              <a:rPr lang="en-US" dirty="0" err="1"/>
              <a:t>tussen</a:t>
            </a:r>
            <a:r>
              <a:rPr lang="en-US" dirty="0"/>
              <a:t> 2e </a:t>
            </a:r>
            <a:r>
              <a:rPr lang="en-US" dirty="0" err="1"/>
              <a:t>en</a:t>
            </a:r>
            <a:r>
              <a:rPr lang="en-US" dirty="0"/>
              <a:t> 5e </a:t>
            </a:r>
            <a:r>
              <a:rPr lang="en-US" dirty="0" err="1"/>
              <a:t>eeuw</a:t>
            </a:r>
            <a:endParaRPr lang="nl-NL" dirty="0"/>
          </a:p>
        </p:txBody>
      </p:sp>
      <p:pic>
        <p:nvPicPr>
          <p:cNvPr id="4" name="Tijdelijke aanduiding voor inhoud 3"/>
          <p:cNvPicPr>
            <a:picLocks noGrp="1" noChangeAspect="1"/>
          </p:cNvPicPr>
          <p:nvPr>
            <p:ph idx="1"/>
          </p:nvPr>
        </p:nvPicPr>
        <p:blipFill>
          <a:blip r:embed="rId2" cstate="print"/>
          <a:stretch>
            <a:fillRect/>
          </a:stretch>
        </p:blipFill>
        <p:spPr>
          <a:xfrm>
            <a:off x="3199477" y="1473798"/>
            <a:ext cx="5752436" cy="3810989"/>
          </a:xfrm>
          <a:prstGeom prst="rect">
            <a:avLst/>
          </a:prstGeom>
        </p:spPr>
      </p:pic>
    </p:spTree>
    <p:extLst>
      <p:ext uri="{BB962C8B-B14F-4D97-AF65-F5344CB8AC3E}">
        <p14:creationId xmlns:p14="http://schemas.microsoft.com/office/powerpoint/2010/main" val="4619917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4" name="Afbeelding 3" descr="http://upload.wikimedia.org/wikipedia/commons/thumb/b/b8/Verluchte_initiaal_aan_het_begin_van_de_Beatrijs-handschrift.jpg/220px-Verluchte_initiaal_aan_het_begin_van_de_Beatrijs-handschrift.jpg"/>
          <p:cNvPicPr/>
          <p:nvPr/>
        </p:nvPicPr>
        <p:blipFill>
          <a:blip r:embed="rId2" cstate="print"/>
          <a:srcRect/>
          <a:stretch>
            <a:fillRect/>
          </a:stretch>
        </p:blipFill>
        <p:spPr bwMode="auto">
          <a:xfrm>
            <a:off x="4094205" y="1145059"/>
            <a:ext cx="5513784" cy="4486006"/>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donderdag</a:t>
            </a:r>
          </a:p>
        </p:txBody>
      </p:sp>
      <p:sp>
        <p:nvSpPr>
          <p:cNvPr id="3" name="Tijdelijke aanduiding voor inhoud 2"/>
          <p:cNvSpPr>
            <a:spLocks noGrp="1"/>
          </p:cNvSpPr>
          <p:nvPr>
            <p:ph idx="1"/>
          </p:nvPr>
        </p:nvSpPr>
        <p:spPr/>
        <p:txBody>
          <a:bodyPr>
            <a:normAutofit lnSpcReduction="10000"/>
          </a:bodyPr>
          <a:lstStyle/>
          <a:p>
            <a:r>
              <a:rPr lang="nl-NL" sz="3200" dirty="0"/>
              <a:t>Terugblik gisteren H4 Godsdienst in de middeleeuwen</a:t>
            </a:r>
          </a:p>
          <a:p>
            <a:r>
              <a:rPr lang="nl-NL" sz="3200" dirty="0"/>
              <a:t>Filmpje over Godsdienst</a:t>
            </a:r>
          </a:p>
          <a:p>
            <a:r>
              <a:rPr lang="nl-NL" sz="3200" dirty="0"/>
              <a:t>Bespreken opdracht Beatrijs en </a:t>
            </a:r>
            <a:r>
              <a:rPr lang="nl-NL" sz="3200" dirty="0" err="1"/>
              <a:t>Mariken</a:t>
            </a:r>
            <a:endParaRPr lang="nl-NL" sz="3200" dirty="0"/>
          </a:p>
          <a:p>
            <a:r>
              <a:rPr lang="nl-NL" sz="3200" dirty="0"/>
              <a:t>Theorie vandaag: Ridders! In twee delen. (morgen de tweede helft)</a:t>
            </a:r>
          </a:p>
          <a:p>
            <a:r>
              <a:rPr lang="nl-NL" sz="3200" dirty="0"/>
              <a:t>tekenopdracht</a:t>
            </a:r>
          </a:p>
          <a:p>
            <a:pPr>
              <a:buNone/>
            </a:pPr>
            <a:endParaRPr lang="nl-NL"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overzicht</a:t>
            </a:r>
          </a:p>
        </p:txBody>
      </p:sp>
      <p:sp>
        <p:nvSpPr>
          <p:cNvPr id="3" name="Tijdelijke aanduiding voor inhoud 2"/>
          <p:cNvSpPr>
            <a:spLocks noGrp="1"/>
          </p:cNvSpPr>
          <p:nvPr>
            <p:ph idx="1"/>
          </p:nvPr>
        </p:nvSpPr>
        <p:spPr>
          <a:xfrm>
            <a:off x="2273643" y="1408670"/>
            <a:ext cx="9230969" cy="4502552"/>
          </a:xfrm>
        </p:spPr>
        <p:txBody>
          <a:bodyPr>
            <a:normAutofit fontScale="92500" lnSpcReduction="20000"/>
          </a:bodyPr>
          <a:lstStyle/>
          <a:p>
            <a:r>
              <a:rPr lang="nl-NL" dirty="0"/>
              <a:t>Voorblad: eigen invulling </a:t>
            </a:r>
          </a:p>
          <a:p>
            <a:r>
              <a:rPr lang="nl-NL" dirty="0"/>
              <a:t>Voorwoord</a:t>
            </a:r>
          </a:p>
          <a:p>
            <a:r>
              <a:rPr lang="nl-NL" dirty="0"/>
              <a:t>Inhoudsopgave</a:t>
            </a:r>
          </a:p>
          <a:p>
            <a:r>
              <a:rPr lang="nl-NL" dirty="0"/>
              <a:t>inleiding middeleeuwen</a:t>
            </a:r>
          </a:p>
          <a:p>
            <a:r>
              <a:rPr lang="nl-NL" dirty="0"/>
              <a:t>H1 literatuur in de middeleeuwen tekening: ambacht in de stad</a:t>
            </a:r>
          </a:p>
          <a:p>
            <a:r>
              <a:rPr lang="nl-NL" dirty="0"/>
              <a:t>Opdracht Jacob van </a:t>
            </a:r>
            <a:r>
              <a:rPr lang="nl-NL" dirty="0" err="1"/>
              <a:t>Maerlant</a:t>
            </a:r>
            <a:endParaRPr lang="nl-NL" dirty="0"/>
          </a:p>
          <a:p>
            <a:r>
              <a:rPr lang="nl-NL" dirty="0"/>
              <a:t>H2 </a:t>
            </a:r>
            <a:r>
              <a:rPr lang="nl-NL" dirty="0" err="1"/>
              <a:t>Karelepiek</a:t>
            </a:r>
            <a:endParaRPr lang="nl-NL" dirty="0"/>
          </a:p>
          <a:p>
            <a:r>
              <a:rPr lang="nl-NL" dirty="0"/>
              <a:t>strip Karel </a:t>
            </a:r>
            <a:r>
              <a:rPr lang="nl-NL" dirty="0" err="1"/>
              <a:t>ende</a:t>
            </a:r>
            <a:r>
              <a:rPr lang="nl-NL" dirty="0"/>
              <a:t> </a:t>
            </a:r>
            <a:r>
              <a:rPr lang="nl-NL" dirty="0" err="1"/>
              <a:t>Elegast</a:t>
            </a:r>
            <a:endParaRPr lang="nl-NL" dirty="0"/>
          </a:p>
          <a:p>
            <a:r>
              <a:rPr lang="nl-NL" dirty="0"/>
              <a:t>H3.1 </a:t>
            </a:r>
            <a:r>
              <a:rPr lang="nl-NL" dirty="0" err="1"/>
              <a:t>Arthurromans</a:t>
            </a:r>
            <a:r>
              <a:rPr lang="nl-NL" dirty="0"/>
              <a:t> H3.2 </a:t>
            </a:r>
            <a:r>
              <a:rPr lang="nl-NL" dirty="0" err="1"/>
              <a:t>Walewein</a:t>
            </a:r>
            <a:endParaRPr lang="nl-NL" dirty="0"/>
          </a:p>
          <a:p>
            <a:r>
              <a:rPr lang="nl-NL" dirty="0"/>
              <a:t>H4 Godsdienst in de literatuur:</a:t>
            </a:r>
          </a:p>
          <a:p>
            <a:r>
              <a:rPr lang="nl-NL" dirty="0"/>
              <a:t>Opdracht Beatrijs en </a:t>
            </a:r>
            <a:r>
              <a:rPr lang="nl-NL" dirty="0" err="1"/>
              <a:t>Mariken</a:t>
            </a:r>
            <a:endParaRPr lang="nl-NL" dirty="0"/>
          </a:p>
          <a:p>
            <a:r>
              <a:rPr lang="nl-NL" dirty="0"/>
              <a:t> H5  Ridder s</a:t>
            </a:r>
          </a:p>
          <a:p>
            <a:r>
              <a:rPr lang="nl-NL" dirty="0"/>
              <a:t>Tekening fabeldieren</a:t>
            </a:r>
          </a:p>
          <a:p>
            <a:endParaRPr lang="nl-NL"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1026" name="Picture 2" descr="http://www.flandrica.be/flandrica-production/shared/archive/files/1569937_w80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9720" y="494852"/>
            <a:ext cx="9034836" cy="6121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0954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Theorie: maak </a:t>
            </a:r>
            <a:r>
              <a:rPr lang="nl-NL" dirty="0" err="1"/>
              <a:t>aantekingen</a:t>
            </a:r>
            <a:r>
              <a:rPr lang="nl-NL" dirty="0"/>
              <a:t>: </a:t>
            </a:r>
            <a:br>
              <a:rPr lang="nl-NL" dirty="0"/>
            </a:br>
            <a:r>
              <a:rPr lang="nl-NL" dirty="0"/>
              <a:t>H6 Van den vos </a:t>
            </a:r>
            <a:r>
              <a:rPr lang="nl-NL" dirty="0" err="1"/>
              <a:t>Reynaerde</a:t>
            </a:r>
            <a:endParaRPr lang="nl-NL" dirty="0"/>
          </a:p>
        </p:txBody>
      </p:sp>
      <p:sp>
        <p:nvSpPr>
          <p:cNvPr id="3" name="Tijdelijke aanduiding voor inhoud 2"/>
          <p:cNvSpPr>
            <a:spLocks noGrp="1"/>
          </p:cNvSpPr>
          <p:nvPr>
            <p:ph idx="1"/>
          </p:nvPr>
        </p:nvSpPr>
        <p:spPr/>
        <p:txBody>
          <a:bodyPr>
            <a:normAutofit fontScale="92500"/>
          </a:bodyPr>
          <a:lstStyle/>
          <a:p>
            <a:r>
              <a:rPr lang="nl-NL" sz="2800" b="1" dirty="0"/>
              <a:t>Vlaams verhaal, een bewerking van Roman de </a:t>
            </a:r>
            <a:r>
              <a:rPr lang="nl-NL" sz="2800" b="1" dirty="0" err="1"/>
              <a:t>Renart</a:t>
            </a:r>
            <a:endParaRPr lang="nl-NL" sz="2800" b="1" dirty="0"/>
          </a:p>
          <a:p>
            <a:r>
              <a:rPr lang="nl-NL" sz="2800" b="1" dirty="0"/>
              <a:t>Schrijver: Willem die </a:t>
            </a:r>
            <a:r>
              <a:rPr lang="nl-NL" sz="2800" b="1" dirty="0" err="1"/>
              <a:t>Madoc</a:t>
            </a:r>
            <a:r>
              <a:rPr lang="nl-NL" sz="2800" b="1" dirty="0"/>
              <a:t> schreef</a:t>
            </a:r>
          </a:p>
          <a:p>
            <a:r>
              <a:rPr lang="nl-NL" sz="2800" b="1" dirty="0"/>
              <a:t>Acrostichon </a:t>
            </a:r>
            <a:r>
              <a:rPr lang="nl-NL" sz="2800" b="1" dirty="0" err="1"/>
              <a:t>Aleide</a:t>
            </a:r>
            <a:endParaRPr lang="nl-NL" sz="2800" b="1" dirty="0"/>
          </a:p>
          <a:p>
            <a:r>
              <a:rPr lang="nl-NL" sz="2800" b="1" dirty="0"/>
              <a:t>Structuur van ridderromans</a:t>
            </a:r>
          </a:p>
          <a:p>
            <a:r>
              <a:rPr lang="nl-NL" sz="2800" b="1" dirty="0"/>
              <a:t>Dieren als mensen: didactische ondertoon: satire</a:t>
            </a:r>
          </a:p>
          <a:p>
            <a:r>
              <a:rPr lang="nl-NL" sz="2800" b="1" dirty="0"/>
              <a:t>Procesrecht</a:t>
            </a:r>
            <a:r>
              <a:rPr lang="nl-NL" dirty="0"/>
              <a:t>. </a:t>
            </a:r>
          </a:p>
        </p:txBody>
      </p:sp>
    </p:spTree>
    <p:extLst>
      <p:ext uri="{BB962C8B-B14F-4D97-AF65-F5344CB8AC3E}">
        <p14:creationId xmlns:p14="http://schemas.microsoft.com/office/powerpoint/2010/main" val="33479829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Vandaag	</a:t>
            </a:r>
          </a:p>
        </p:txBody>
      </p:sp>
      <p:sp>
        <p:nvSpPr>
          <p:cNvPr id="3" name="Tijdelijke aanduiding voor inhoud 2"/>
          <p:cNvSpPr>
            <a:spLocks noGrp="1"/>
          </p:cNvSpPr>
          <p:nvPr>
            <p:ph idx="1"/>
          </p:nvPr>
        </p:nvSpPr>
        <p:spPr/>
        <p:txBody>
          <a:bodyPr/>
          <a:lstStyle/>
          <a:p>
            <a:r>
              <a:rPr lang="nl-NL" dirty="0" err="1"/>
              <a:t>Reynaert</a:t>
            </a:r>
            <a:r>
              <a:rPr lang="nl-NL" dirty="0"/>
              <a:t> de Vos: samenvatting navertellen</a:t>
            </a:r>
          </a:p>
          <a:p>
            <a:r>
              <a:rPr lang="nl-NL" dirty="0"/>
              <a:t>H6 Van de vos </a:t>
            </a:r>
            <a:r>
              <a:rPr lang="nl-NL" dirty="0" err="1"/>
              <a:t>Reynaerde</a:t>
            </a:r>
            <a:r>
              <a:rPr lang="nl-NL" dirty="0"/>
              <a:t> theorie vertellen</a:t>
            </a:r>
          </a:p>
          <a:p>
            <a:r>
              <a:rPr lang="nl-NL" dirty="0"/>
              <a:t>H7 Boeken in de middeleeuwen</a:t>
            </a:r>
          </a:p>
          <a:p>
            <a:r>
              <a:rPr lang="nl-NL" dirty="0"/>
              <a:t>Filmpje ridderliteratuur samenvatting. </a:t>
            </a:r>
          </a:p>
          <a:p>
            <a:r>
              <a:rPr lang="nl-NL" dirty="0"/>
              <a:t>Tijd om aan het werk te gaan. </a:t>
            </a:r>
          </a:p>
        </p:txBody>
      </p:sp>
    </p:spTree>
    <p:extLst>
      <p:ext uri="{BB962C8B-B14F-4D97-AF65-F5344CB8AC3E}">
        <p14:creationId xmlns:p14="http://schemas.microsoft.com/office/powerpoint/2010/main" val="2505553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Theorie: maak aantekeningen</a:t>
            </a:r>
          </a:p>
        </p:txBody>
      </p:sp>
      <p:sp>
        <p:nvSpPr>
          <p:cNvPr id="3" name="Tijdelijke aanduiding voor inhoud 2"/>
          <p:cNvSpPr>
            <a:spLocks noGrp="1"/>
          </p:cNvSpPr>
          <p:nvPr>
            <p:ph idx="1"/>
          </p:nvPr>
        </p:nvSpPr>
        <p:spPr/>
        <p:txBody>
          <a:bodyPr/>
          <a:lstStyle/>
          <a:p>
            <a:r>
              <a:rPr lang="nl-NL" sz="2400" dirty="0"/>
              <a:t>Materiaal: vroeger en later in de middeleeuwen</a:t>
            </a:r>
          </a:p>
          <a:p>
            <a:r>
              <a:rPr lang="nl-NL" sz="2400" dirty="0"/>
              <a:t>Inhoud</a:t>
            </a:r>
          </a:p>
          <a:p>
            <a:r>
              <a:rPr lang="nl-NL" sz="2400" dirty="0"/>
              <a:t>Doel miniaturen</a:t>
            </a:r>
          </a:p>
          <a:p>
            <a:r>
              <a:rPr lang="nl-NL" sz="2400" dirty="0"/>
              <a:t>Gebruik boeken</a:t>
            </a:r>
          </a:p>
          <a:p>
            <a:r>
              <a:rPr lang="nl-NL" sz="2400" dirty="0"/>
              <a:t>Schrijvers</a:t>
            </a:r>
          </a:p>
          <a:p>
            <a:r>
              <a:rPr lang="nl-NL" sz="2400" dirty="0"/>
              <a:t>Boekdrukkunst</a:t>
            </a:r>
          </a:p>
          <a:p>
            <a:r>
              <a:rPr lang="nl-NL" sz="2400" dirty="0"/>
              <a:t>rederijkers</a:t>
            </a:r>
          </a:p>
          <a:p>
            <a:endParaRPr lang="nl-NL" dirty="0"/>
          </a:p>
        </p:txBody>
      </p:sp>
    </p:spTree>
    <p:extLst>
      <p:ext uri="{BB962C8B-B14F-4D97-AF65-F5344CB8AC3E}">
        <p14:creationId xmlns:p14="http://schemas.microsoft.com/office/powerpoint/2010/main" val="6861053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3857" b="22934"/>
          <a:stretch/>
        </p:blipFill>
        <p:spPr>
          <a:xfrm rot="5400000">
            <a:off x="3366075" y="-115014"/>
            <a:ext cx="6069452" cy="6820351"/>
          </a:xfrm>
        </p:spPr>
      </p:pic>
    </p:spTree>
    <p:extLst>
      <p:ext uri="{BB962C8B-B14F-4D97-AF65-F5344CB8AC3E}">
        <p14:creationId xmlns:p14="http://schemas.microsoft.com/office/powerpoint/2010/main" val="39305532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6" name="Tijdelijke aanduiding voor inhoud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316464" y="-1740947"/>
            <a:ext cx="5583219" cy="9925726"/>
          </a:xfrm>
        </p:spPr>
      </p:pic>
    </p:spTree>
    <p:extLst>
      <p:ext uri="{BB962C8B-B14F-4D97-AF65-F5344CB8AC3E}">
        <p14:creationId xmlns:p14="http://schemas.microsoft.com/office/powerpoint/2010/main" val="38457433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625912" y="-1693567"/>
            <a:ext cx="5959737" cy="10595091"/>
          </a:xfrm>
        </p:spPr>
      </p:pic>
    </p:spTree>
    <p:extLst>
      <p:ext uri="{BB962C8B-B14F-4D97-AF65-F5344CB8AC3E}">
        <p14:creationId xmlns:p14="http://schemas.microsoft.com/office/powerpoint/2010/main" val="1245455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Nederland in de </a:t>
            </a:r>
            <a:r>
              <a:rPr lang="en-US" dirty="0" err="1"/>
              <a:t>vroege</a:t>
            </a:r>
            <a:r>
              <a:rPr lang="en-US" dirty="0"/>
              <a:t> ME</a:t>
            </a:r>
            <a:endParaRPr lang="nl-NL" dirty="0"/>
          </a:p>
        </p:txBody>
      </p:sp>
      <p:pic>
        <p:nvPicPr>
          <p:cNvPr id="1026" name="Picture 2" descr="De leefgebieden van de verschillende stamme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002307" y="1666982"/>
            <a:ext cx="3684224" cy="424486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tadsbrie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2925" y="2112663"/>
            <a:ext cx="1733550" cy="2638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5726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1838"/>
          <a:stretch/>
        </p:blipFill>
        <p:spPr>
          <a:xfrm>
            <a:off x="3926541" y="487343"/>
            <a:ext cx="4453665" cy="6188570"/>
          </a:xfrm>
        </p:spPr>
      </p:pic>
    </p:spTree>
    <p:extLst>
      <p:ext uri="{BB962C8B-B14F-4D97-AF65-F5344CB8AC3E}">
        <p14:creationId xmlns:p14="http://schemas.microsoft.com/office/powerpoint/2010/main" val="29882315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2888" y="483166"/>
            <a:ext cx="3787244" cy="5783687"/>
          </a:xfrm>
        </p:spPr>
      </p:pic>
      <p:pic>
        <p:nvPicPr>
          <p:cNvPr id="5" name="Afbeelding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0336" y="124141"/>
            <a:ext cx="4786278" cy="6501736"/>
          </a:xfrm>
          <a:prstGeom prst="rect">
            <a:avLst/>
          </a:prstGeom>
        </p:spPr>
      </p:pic>
    </p:spTree>
    <p:extLst>
      <p:ext uri="{BB962C8B-B14F-4D97-AF65-F5344CB8AC3E}">
        <p14:creationId xmlns:p14="http://schemas.microsoft.com/office/powerpoint/2010/main" val="34518204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408" r="16517"/>
          <a:stretch/>
        </p:blipFill>
        <p:spPr>
          <a:xfrm rot="5400000">
            <a:off x="2860811" y="1179684"/>
            <a:ext cx="6445275" cy="4765638"/>
          </a:xfrm>
        </p:spPr>
      </p:pic>
    </p:spTree>
    <p:extLst>
      <p:ext uri="{BB962C8B-B14F-4D97-AF65-F5344CB8AC3E}">
        <p14:creationId xmlns:p14="http://schemas.microsoft.com/office/powerpoint/2010/main" val="1658263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Vandaag:</a:t>
            </a:r>
          </a:p>
        </p:txBody>
      </p:sp>
      <p:sp>
        <p:nvSpPr>
          <p:cNvPr id="3" name="Tijdelijke aanduiding voor inhoud 2"/>
          <p:cNvSpPr>
            <a:spLocks noGrp="1"/>
          </p:cNvSpPr>
          <p:nvPr>
            <p:ph idx="1"/>
          </p:nvPr>
        </p:nvSpPr>
        <p:spPr/>
        <p:txBody>
          <a:bodyPr/>
          <a:lstStyle/>
          <a:p>
            <a:r>
              <a:rPr lang="nl-NL" dirty="0"/>
              <a:t> schriften beoordelen.</a:t>
            </a:r>
          </a:p>
          <a:p>
            <a:r>
              <a:rPr lang="nl-NL" dirty="0"/>
              <a:t>Afronden </a:t>
            </a:r>
            <a:r>
              <a:rPr lang="nl-NL" dirty="0" err="1"/>
              <a:t>Reynaerdverhaal</a:t>
            </a:r>
            <a:endParaRPr lang="nl-NL" dirty="0"/>
          </a:p>
          <a:p>
            <a:r>
              <a:rPr lang="nl-NL" dirty="0"/>
              <a:t>Planning deze week</a:t>
            </a:r>
          </a:p>
          <a:p>
            <a:r>
              <a:rPr lang="nl-NL" dirty="0"/>
              <a:t>Theorie vervolg H6: Beatrijs en Mariken</a:t>
            </a:r>
          </a:p>
          <a:p>
            <a:r>
              <a:rPr lang="nl-NL" dirty="0"/>
              <a:t>werkblad</a:t>
            </a:r>
          </a:p>
        </p:txBody>
      </p:sp>
    </p:spTree>
    <p:extLst>
      <p:ext uri="{BB962C8B-B14F-4D97-AF65-F5344CB8AC3E}">
        <p14:creationId xmlns:p14="http://schemas.microsoft.com/office/powerpoint/2010/main" val="36996573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H6.1 vervolg: Beatrijs en Mariken</a:t>
            </a:r>
          </a:p>
        </p:txBody>
      </p:sp>
      <p:sp>
        <p:nvSpPr>
          <p:cNvPr id="3" name="Tijdelijke aanduiding voor inhoud 2"/>
          <p:cNvSpPr>
            <a:spLocks noGrp="1"/>
          </p:cNvSpPr>
          <p:nvPr>
            <p:ph idx="1"/>
          </p:nvPr>
        </p:nvSpPr>
        <p:spPr/>
        <p:txBody>
          <a:bodyPr>
            <a:normAutofit/>
          </a:bodyPr>
          <a:lstStyle/>
          <a:p>
            <a:r>
              <a:rPr lang="nl-NL" sz="3200" dirty="0"/>
              <a:t>Beatrijs is een mirakel.  Auteur onbekend. Circa 1300. Brabant</a:t>
            </a:r>
          </a:p>
          <a:p>
            <a:r>
              <a:rPr lang="nl-NL" sz="3200" dirty="0"/>
              <a:t>Mariken van </a:t>
            </a:r>
            <a:r>
              <a:rPr lang="nl-NL" sz="3200" dirty="0" err="1"/>
              <a:t>Nimmegen</a:t>
            </a:r>
            <a:r>
              <a:rPr lang="nl-NL" sz="3200" dirty="0"/>
              <a:t>; 1500 – 1550. auteur onbekend.  Vermoedelijk Antwerpen en geschreven door rederijker. Speelt zich rond Nijmegen af. </a:t>
            </a:r>
          </a:p>
        </p:txBody>
      </p:sp>
    </p:spTree>
    <p:extLst>
      <p:ext uri="{BB962C8B-B14F-4D97-AF65-F5344CB8AC3E}">
        <p14:creationId xmlns:p14="http://schemas.microsoft.com/office/powerpoint/2010/main" val="23376345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Aan het werk:</a:t>
            </a:r>
          </a:p>
        </p:txBody>
      </p:sp>
      <p:sp>
        <p:nvSpPr>
          <p:cNvPr id="3" name="Tijdelijke aanduiding voor inhoud 2"/>
          <p:cNvSpPr>
            <a:spLocks noGrp="1"/>
          </p:cNvSpPr>
          <p:nvPr>
            <p:ph idx="1"/>
          </p:nvPr>
        </p:nvSpPr>
        <p:spPr/>
        <p:txBody>
          <a:bodyPr>
            <a:normAutofit/>
          </a:bodyPr>
          <a:lstStyle/>
          <a:p>
            <a:r>
              <a:rPr lang="nl-NL" sz="3600" dirty="0"/>
              <a:t>In schrift theorie verwerken:</a:t>
            </a:r>
          </a:p>
          <a:p>
            <a:r>
              <a:rPr lang="nl-NL" sz="3600" dirty="0"/>
              <a:t>Video</a:t>
            </a:r>
          </a:p>
          <a:p>
            <a:r>
              <a:rPr lang="nl-NL" sz="3600" dirty="0"/>
              <a:t>H6 vervolg Beatrijs en Mariken</a:t>
            </a:r>
          </a:p>
          <a:p>
            <a:r>
              <a:rPr lang="nl-NL" sz="3600" dirty="0"/>
              <a:t>Kort de verhaallijn bij beide verhalen. </a:t>
            </a:r>
          </a:p>
          <a:p>
            <a:r>
              <a:rPr lang="nl-NL" sz="3600" dirty="0"/>
              <a:t>Opdrachten. </a:t>
            </a:r>
          </a:p>
        </p:txBody>
      </p:sp>
    </p:spTree>
    <p:extLst>
      <p:ext uri="{BB962C8B-B14F-4D97-AF65-F5344CB8AC3E}">
        <p14:creationId xmlns:p14="http://schemas.microsoft.com/office/powerpoint/2010/main" val="208466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Theorie</a:t>
            </a:r>
            <a:r>
              <a:rPr lang="en-US" dirty="0"/>
              <a:t>: </a:t>
            </a:r>
            <a:r>
              <a:rPr lang="en-US" dirty="0" err="1"/>
              <a:t>maak</a:t>
            </a:r>
            <a:r>
              <a:rPr lang="en-US" dirty="0"/>
              <a:t> </a:t>
            </a:r>
            <a:r>
              <a:rPr lang="en-US" dirty="0" err="1"/>
              <a:t>aantekeningen</a:t>
            </a:r>
            <a:r>
              <a:rPr lang="en-US" dirty="0"/>
              <a:t> (1/3)</a:t>
            </a:r>
            <a:br>
              <a:rPr lang="en-US" dirty="0"/>
            </a:br>
            <a:r>
              <a:rPr lang="en-US" b="1" dirty="0"/>
              <a:t>1 </a:t>
            </a:r>
            <a:r>
              <a:rPr lang="en-US" b="1" dirty="0" err="1"/>
              <a:t>ontstaan</a:t>
            </a:r>
            <a:endParaRPr lang="nl-NL" b="1" dirty="0"/>
          </a:p>
        </p:txBody>
      </p:sp>
      <p:sp>
        <p:nvSpPr>
          <p:cNvPr id="3" name="Tijdelijke aanduiding voor inhoud 2"/>
          <p:cNvSpPr>
            <a:spLocks noGrp="1"/>
          </p:cNvSpPr>
          <p:nvPr>
            <p:ph idx="1"/>
          </p:nvPr>
        </p:nvSpPr>
        <p:spPr>
          <a:xfrm>
            <a:off x="1371601" y="1905000"/>
            <a:ext cx="10133012" cy="4006222"/>
          </a:xfrm>
        </p:spPr>
        <p:txBody>
          <a:bodyPr>
            <a:normAutofit/>
          </a:bodyPr>
          <a:lstStyle/>
          <a:p>
            <a:r>
              <a:rPr lang="en-US" sz="3200" b="1" dirty="0" err="1"/>
              <a:t>ontstaan</a:t>
            </a:r>
            <a:r>
              <a:rPr lang="en-US" sz="3200" b="1" dirty="0"/>
              <a:t> ME, begin 3e en 4e </a:t>
            </a:r>
            <a:r>
              <a:rPr lang="en-US" sz="3200" b="1" dirty="0" err="1"/>
              <a:t>eeuw</a:t>
            </a:r>
            <a:r>
              <a:rPr lang="en-US" sz="3200" b="1" dirty="0"/>
              <a:t> door het </a:t>
            </a:r>
            <a:r>
              <a:rPr lang="en-US" sz="3200" b="1" dirty="0" err="1"/>
              <a:t>verval</a:t>
            </a:r>
            <a:r>
              <a:rPr lang="en-US" sz="3200" b="1" dirty="0"/>
              <a:t> van het </a:t>
            </a:r>
            <a:r>
              <a:rPr lang="en-US" sz="3200" b="1" dirty="0" err="1"/>
              <a:t>Romeinse</a:t>
            </a:r>
            <a:r>
              <a:rPr lang="en-US" sz="3200" b="1" dirty="0"/>
              <a:t> </a:t>
            </a:r>
            <a:r>
              <a:rPr lang="en-US" sz="3200" b="1" dirty="0" err="1"/>
              <a:t>Rijk</a:t>
            </a:r>
            <a:r>
              <a:rPr lang="en-US" sz="3200" b="1" dirty="0"/>
              <a:t> </a:t>
            </a:r>
            <a:r>
              <a:rPr lang="en-US" sz="3200" b="1" dirty="0" err="1"/>
              <a:t>en</a:t>
            </a:r>
            <a:r>
              <a:rPr lang="en-US" sz="3200" b="1" dirty="0"/>
              <a:t> </a:t>
            </a:r>
            <a:r>
              <a:rPr lang="en-US" sz="3200" b="1" dirty="0" err="1"/>
              <a:t>volks-verhuizingen</a:t>
            </a:r>
            <a:r>
              <a:rPr lang="en-US" sz="3200" b="1" dirty="0"/>
              <a:t>: </a:t>
            </a:r>
            <a:r>
              <a:rPr lang="en-US" sz="3200" b="1" dirty="0" err="1"/>
              <a:t>Germaanse</a:t>
            </a:r>
            <a:r>
              <a:rPr lang="en-US" sz="3200" b="1" dirty="0"/>
              <a:t> </a:t>
            </a:r>
            <a:r>
              <a:rPr lang="en-US" sz="3200" b="1" dirty="0" err="1"/>
              <a:t>volken</a:t>
            </a:r>
            <a:r>
              <a:rPr lang="en-US" sz="3200" b="1" dirty="0"/>
              <a:t> ( 4e – 6e </a:t>
            </a:r>
            <a:r>
              <a:rPr lang="en-US" sz="3200" b="1" dirty="0" err="1"/>
              <a:t>eeuw</a:t>
            </a:r>
            <a:r>
              <a:rPr lang="en-US" sz="3200" b="1" dirty="0"/>
              <a:t>)</a:t>
            </a:r>
          </a:p>
          <a:p>
            <a:r>
              <a:rPr lang="en-US" sz="3200" b="1" dirty="0" err="1"/>
              <a:t>Frankische</a:t>
            </a:r>
            <a:r>
              <a:rPr lang="en-US" sz="3200" b="1" dirty="0"/>
              <a:t> </a:t>
            </a:r>
            <a:r>
              <a:rPr lang="en-US" sz="3200" b="1" dirty="0" err="1"/>
              <a:t>rijk</a:t>
            </a:r>
            <a:r>
              <a:rPr lang="en-US" sz="3200" b="1" dirty="0"/>
              <a:t>: Karel de Grote: (768- 814)</a:t>
            </a:r>
          </a:p>
          <a:p>
            <a:r>
              <a:rPr lang="en-US" sz="3200" b="1" dirty="0" err="1"/>
              <a:t>Ontstaan</a:t>
            </a:r>
            <a:r>
              <a:rPr lang="en-US" sz="3200" b="1" dirty="0"/>
              <a:t> </a:t>
            </a:r>
            <a:r>
              <a:rPr lang="en-US" sz="3200" b="1" dirty="0" err="1"/>
              <a:t>feodaal</a:t>
            </a:r>
            <a:r>
              <a:rPr lang="en-US" sz="3200" b="1" dirty="0"/>
              <a:t> </a:t>
            </a:r>
            <a:r>
              <a:rPr lang="en-US" sz="3200" b="1" dirty="0" err="1"/>
              <a:t>stelsel</a:t>
            </a:r>
            <a:r>
              <a:rPr lang="en-US" sz="3200" b="1" dirty="0"/>
              <a:t>. </a:t>
            </a:r>
            <a:endParaRPr lang="nl-NL" sz="3200" b="1" dirty="0"/>
          </a:p>
        </p:txBody>
      </p:sp>
    </p:spTree>
    <p:extLst>
      <p:ext uri="{BB962C8B-B14F-4D97-AF65-F5344CB8AC3E}">
        <p14:creationId xmlns:p14="http://schemas.microsoft.com/office/powerpoint/2010/main" val="4033608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Theorie</a:t>
            </a:r>
            <a:r>
              <a:rPr lang="en-US" dirty="0"/>
              <a:t>: (2/3)</a:t>
            </a:r>
            <a:br>
              <a:rPr lang="en-US" dirty="0"/>
            </a:br>
            <a:r>
              <a:rPr lang="en-US" b="1" dirty="0"/>
              <a:t>2 </a:t>
            </a:r>
            <a:r>
              <a:rPr lang="en-US" b="1" dirty="0" err="1"/>
              <a:t>kenmerken</a:t>
            </a:r>
            <a:endParaRPr lang="nl-NL" b="1" dirty="0"/>
          </a:p>
        </p:txBody>
      </p:sp>
      <p:sp>
        <p:nvSpPr>
          <p:cNvPr id="3" name="Tijdelijke aanduiding voor inhoud 2"/>
          <p:cNvSpPr>
            <a:spLocks noGrp="1"/>
          </p:cNvSpPr>
          <p:nvPr>
            <p:ph idx="1"/>
          </p:nvPr>
        </p:nvSpPr>
        <p:spPr>
          <a:xfrm>
            <a:off x="1978269" y="1969477"/>
            <a:ext cx="9526343" cy="3941745"/>
          </a:xfrm>
        </p:spPr>
        <p:txBody>
          <a:bodyPr>
            <a:normAutofit fontScale="92500" lnSpcReduction="10000"/>
          </a:bodyPr>
          <a:lstStyle/>
          <a:p>
            <a:r>
              <a:rPr lang="en-US" sz="3200" b="1" dirty="0"/>
              <a:t>de </a:t>
            </a:r>
            <a:r>
              <a:rPr lang="en-US" sz="3200" b="1" dirty="0" err="1"/>
              <a:t>groep</a:t>
            </a:r>
            <a:r>
              <a:rPr lang="en-US" sz="3200" b="1" dirty="0"/>
              <a:t> is </a:t>
            </a:r>
            <a:r>
              <a:rPr lang="en-US" sz="3200" b="1" dirty="0" err="1"/>
              <a:t>belangrijk</a:t>
            </a:r>
            <a:r>
              <a:rPr lang="en-US" sz="3200" b="1" dirty="0"/>
              <a:t> </a:t>
            </a:r>
            <a:r>
              <a:rPr lang="en-US" sz="3200" b="1" dirty="0" err="1"/>
              <a:t>dan</a:t>
            </a:r>
            <a:r>
              <a:rPr lang="en-US" sz="3200" b="1" dirty="0"/>
              <a:t> het </a:t>
            </a:r>
            <a:r>
              <a:rPr lang="en-US" sz="3200" b="1" dirty="0" err="1"/>
              <a:t>individu</a:t>
            </a:r>
            <a:endParaRPr lang="en-US" sz="3200" b="1" dirty="0"/>
          </a:p>
          <a:p>
            <a:r>
              <a:rPr lang="en-US" sz="3200" b="1" dirty="0" err="1"/>
              <a:t>Ontstaan</a:t>
            </a:r>
            <a:r>
              <a:rPr lang="en-US" sz="3200" b="1" dirty="0"/>
              <a:t> </a:t>
            </a:r>
            <a:r>
              <a:rPr lang="en-US" sz="3200" b="1" dirty="0" err="1"/>
              <a:t>ambacht</a:t>
            </a:r>
            <a:r>
              <a:rPr lang="en-US" sz="3200" b="1" dirty="0"/>
              <a:t> en </a:t>
            </a:r>
            <a:r>
              <a:rPr lang="en-US" sz="3200" b="1" dirty="0" err="1"/>
              <a:t>structuur</a:t>
            </a:r>
            <a:r>
              <a:rPr lang="en-US" sz="3200" b="1" dirty="0"/>
              <a:t> </a:t>
            </a:r>
            <a:r>
              <a:rPr lang="en-US" sz="3200" b="1" dirty="0" err="1"/>
              <a:t>hierbij</a:t>
            </a:r>
            <a:r>
              <a:rPr lang="en-US" sz="3200" b="1" dirty="0"/>
              <a:t>. </a:t>
            </a:r>
          </a:p>
          <a:p>
            <a:r>
              <a:rPr lang="en-US" sz="3200" b="1" dirty="0"/>
              <a:t>Begin Christendom in Europa en </a:t>
            </a:r>
            <a:r>
              <a:rPr lang="en-US" sz="3200" b="1" dirty="0" err="1"/>
              <a:t>groei</a:t>
            </a:r>
            <a:r>
              <a:rPr lang="en-US" sz="3200" b="1" dirty="0"/>
              <a:t> </a:t>
            </a:r>
            <a:r>
              <a:rPr lang="en-US" sz="3200" b="1" dirty="0" err="1"/>
              <a:t>kerkelijke</a:t>
            </a:r>
            <a:r>
              <a:rPr lang="en-US" sz="3200" b="1" dirty="0"/>
              <a:t> </a:t>
            </a:r>
            <a:r>
              <a:rPr lang="en-US" sz="3200" b="1" dirty="0" err="1"/>
              <a:t>samenleving</a:t>
            </a:r>
            <a:r>
              <a:rPr lang="en-US" sz="3200" b="1" dirty="0"/>
              <a:t>.</a:t>
            </a:r>
          </a:p>
          <a:p>
            <a:r>
              <a:rPr lang="en-US" sz="3200" b="1" dirty="0"/>
              <a:t> 3 </a:t>
            </a:r>
            <a:r>
              <a:rPr lang="en-US" sz="3200" b="1" dirty="0" err="1"/>
              <a:t>periodes</a:t>
            </a:r>
            <a:r>
              <a:rPr lang="en-US" sz="3200" b="1" dirty="0"/>
              <a:t>: </a:t>
            </a:r>
            <a:r>
              <a:rPr lang="en-US" sz="3200" b="1" dirty="0" err="1"/>
              <a:t>vroege</a:t>
            </a:r>
            <a:r>
              <a:rPr lang="en-US" sz="3200" b="1" dirty="0"/>
              <a:t> ( 4-10e </a:t>
            </a:r>
            <a:r>
              <a:rPr lang="en-US" sz="3200" b="1" dirty="0" err="1"/>
              <a:t>eeuw</a:t>
            </a:r>
            <a:r>
              <a:rPr lang="en-US" sz="3200" b="1" dirty="0"/>
              <a:t>: </a:t>
            </a:r>
            <a:r>
              <a:rPr lang="en-US" sz="3200" b="1" dirty="0" err="1"/>
              <a:t>volks-verhuizingen</a:t>
            </a:r>
            <a:r>
              <a:rPr lang="en-US" sz="3200" b="1" dirty="0"/>
              <a:t> + Karel de Grote), </a:t>
            </a:r>
            <a:r>
              <a:rPr lang="en-US" sz="3200" b="1" dirty="0" err="1"/>
              <a:t>hoge</a:t>
            </a:r>
            <a:r>
              <a:rPr lang="en-US" sz="3200" b="1" dirty="0"/>
              <a:t> ( 10 – 13e </a:t>
            </a:r>
            <a:r>
              <a:rPr lang="en-US" sz="3200" b="1" dirty="0" err="1"/>
              <a:t>eeuw</a:t>
            </a:r>
            <a:r>
              <a:rPr lang="en-US" sz="3200" b="1" dirty="0"/>
              <a:t>: </a:t>
            </a:r>
            <a:r>
              <a:rPr lang="en-US" sz="3200" b="1" dirty="0" err="1"/>
              <a:t>bloei</a:t>
            </a:r>
            <a:r>
              <a:rPr lang="en-US" sz="3200" b="1" dirty="0"/>
              <a:t>) </a:t>
            </a:r>
            <a:r>
              <a:rPr lang="en-US" sz="3200" b="1" dirty="0" err="1"/>
              <a:t>en</a:t>
            </a:r>
            <a:r>
              <a:rPr lang="en-US" sz="3200" b="1" dirty="0"/>
              <a:t> late (13 – 15e </a:t>
            </a:r>
            <a:r>
              <a:rPr lang="en-US" sz="3200" b="1" dirty="0" err="1"/>
              <a:t>eeuw</a:t>
            </a:r>
            <a:r>
              <a:rPr lang="en-US" sz="3200" b="1" dirty="0"/>
              <a:t>: </a:t>
            </a:r>
            <a:r>
              <a:rPr lang="en-US" sz="3200" b="1" dirty="0" err="1"/>
              <a:t>ontstaan</a:t>
            </a:r>
            <a:r>
              <a:rPr lang="en-US" sz="3200" b="1" dirty="0"/>
              <a:t> </a:t>
            </a:r>
            <a:r>
              <a:rPr lang="en-US" sz="3200" b="1" dirty="0" err="1"/>
              <a:t>steden</a:t>
            </a:r>
            <a:r>
              <a:rPr lang="en-US" sz="3200" b="1" dirty="0"/>
              <a:t> + pest) </a:t>
            </a:r>
          </a:p>
        </p:txBody>
      </p:sp>
    </p:spTree>
    <p:extLst>
      <p:ext uri="{BB962C8B-B14F-4D97-AF65-F5344CB8AC3E}">
        <p14:creationId xmlns:p14="http://schemas.microsoft.com/office/powerpoint/2010/main" val="2102206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a:t>Theorie</a:t>
            </a:r>
            <a:r>
              <a:rPr lang="en-US" dirty="0"/>
              <a:t>:  (3/3)</a:t>
            </a:r>
            <a:br>
              <a:rPr lang="en-US" dirty="0"/>
            </a:br>
            <a:r>
              <a:rPr lang="en-US" dirty="0" err="1"/>
              <a:t>Literatuur</a:t>
            </a:r>
            <a:endParaRPr lang="nl-NL" dirty="0"/>
          </a:p>
        </p:txBody>
      </p:sp>
      <p:sp>
        <p:nvSpPr>
          <p:cNvPr id="3" name="Tijdelijke aanduiding voor inhoud 2"/>
          <p:cNvSpPr>
            <a:spLocks noGrp="1"/>
          </p:cNvSpPr>
          <p:nvPr>
            <p:ph idx="1"/>
          </p:nvPr>
        </p:nvSpPr>
        <p:spPr>
          <a:xfrm>
            <a:off x="2365248" y="2133600"/>
            <a:ext cx="9139364" cy="4011168"/>
          </a:xfrm>
        </p:spPr>
        <p:txBody>
          <a:bodyPr>
            <a:normAutofit fontScale="92500"/>
          </a:bodyPr>
          <a:lstStyle/>
          <a:p>
            <a:r>
              <a:rPr lang="en-US" sz="3200" dirty="0" err="1"/>
              <a:t>Vroege</a:t>
            </a:r>
            <a:r>
              <a:rPr lang="en-US" sz="3200" dirty="0"/>
              <a:t> me: </a:t>
            </a:r>
            <a:r>
              <a:rPr lang="en-US" sz="3200" dirty="0" err="1"/>
              <a:t>Oudnederlands</a:t>
            </a:r>
            <a:r>
              <a:rPr lang="en-US" sz="3200" dirty="0"/>
              <a:t>; </a:t>
            </a:r>
            <a:r>
              <a:rPr lang="en-US" sz="3200" dirty="0" err="1"/>
              <a:t>bijna</a:t>
            </a:r>
            <a:r>
              <a:rPr lang="en-US" sz="3200" dirty="0"/>
              <a:t> </a:t>
            </a:r>
            <a:r>
              <a:rPr lang="en-US" sz="3200" dirty="0" err="1"/>
              <a:t>niets</a:t>
            </a:r>
            <a:r>
              <a:rPr lang="en-US" sz="3200" dirty="0"/>
              <a:t> van over.  </a:t>
            </a:r>
            <a:r>
              <a:rPr lang="en-US" sz="3200" dirty="0" err="1"/>
              <a:t>Monniken</a:t>
            </a:r>
            <a:r>
              <a:rPr lang="en-US" sz="3200" dirty="0"/>
              <a:t> </a:t>
            </a:r>
            <a:r>
              <a:rPr lang="en-US" sz="3200" dirty="0" err="1"/>
              <a:t>schreven</a:t>
            </a:r>
            <a:r>
              <a:rPr lang="en-US" sz="3200" dirty="0"/>
              <a:t> </a:t>
            </a:r>
            <a:r>
              <a:rPr lang="en-US" sz="3200" dirty="0" err="1"/>
              <a:t>Latijn</a:t>
            </a:r>
            <a:r>
              <a:rPr lang="en-US" sz="3200" dirty="0"/>
              <a:t>. </a:t>
            </a:r>
            <a:r>
              <a:rPr lang="en-US" sz="3200" dirty="0" err="1"/>
              <a:t>Boeken</a:t>
            </a:r>
            <a:r>
              <a:rPr lang="en-US" sz="3200" dirty="0"/>
              <a:t> in </a:t>
            </a:r>
            <a:r>
              <a:rPr lang="en-US" sz="3200" dirty="0" err="1"/>
              <a:t>beheer</a:t>
            </a:r>
            <a:r>
              <a:rPr lang="en-US" sz="3200" dirty="0"/>
              <a:t> </a:t>
            </a:r>
            <a:r>
              <a:rPr lang="en-US" sz="3200" dirty="0" err="1"/>
              <a:t>kerk</a:t>
            </a:r>
            <a:r>
              <a:rPr lang="en-US" sz="3200" dirty="0"/>
              <a:t>. </a:t>
            </a:r>
          </a:p>
          <a:p>
            <a:r>
              <a:rPr lang="en-US" sz="3200" dirty="0" err="1"/>
              <a:t>hoge</a:t>
            </a:r>
            <a:r>
              <a:rPr lang="en-US" sz="3200" dirty="0"/>
              <a:t>- en </a:t>
            </a:r>
            <a:r>
              <a:rPr lang="en-US" sz="3200" dirty="0" err="1"/>
              <a:t>volle</a:t>
            </a:r>
            <a:r>
              <a:rPr lang="en-US" sz="3200" dirty="0"/>
              <a:t> me: </a:t>
            </a:r>
            <a:r>
              <a:rPr lang="en-US" sz="3200" dirty="0" err="1"/>
              <a:t>Middelnederlands</a:t>
            </a:r>
            <a:r>
              <a:rPr lang="en-US" sz="3200" dirty="0"/>
              <a:t>; </a:t>
            </a:r>
            <a:r>
              <a:rPr lang="en-US" sz="3200" dirty="0" err="1"/>
              <a:t>ontstaan</a:t>
            </a:r>
            <a:r>
              <a:rPr lang="en-US" sz="3200" dirty="0"/>
              <a:t> </a:t>
            </a:r>
            <a:r>
              <a:rPr lang="en-US" sz="3200" dirty="0" err="1"/>
              <a:t>Nederlandse</a:t>
            </a:r>
            <a:r>
              <a:rPr lang="en-US" sz="3200" dirty="0"/>
              <a:t> </a:t>
            </a:r>
            <a:r>
              <a:rPr lang="en-US" sz="3200" dirty="0" err="1"/>
              <a:t>literatuur</a:t>
            </a:r>
            <a:r>
              <a:rPr lang="en-US" sz="3200" dirty="0"/>
              <a:t>. Van </a:t>
            </a:r>
            <a:r>
              <a:rPr lang="en-US" sz="3200" dirty="0" err="1"/>
              <a:t>monniken</a:t>
            </a:r>
            <a:r>
              <a:rPr lang="en-US" sz="3200" dirty="0"/>
              <a:t> </a:t>
            </a:r>
            <a:r>
              <a:rPr lang="en-US" sz="3200" dirty="0" err="1"/>
              <a:t>langzaam</a:t>
            </a:r>
            <a:r>
              <a:rPr lang="en-US" sz="3200" dirty="0"/>
              <a:t> </a:t>
            </a:r>
            <a:r>
              <a:rPr lang="en-US" sz="3200" dirty="0" err="1"/>
              <a:t>naar</a:t>
            </a:r>
            <a:r>
              <a:rPr lang="en-US" sz="3200" dirty="0"/>
              <a:t> het </a:t>
            </a:r>
            <a:r>
              <a:rPr lang="en-US" sz="3200" dirty="0" err="1"/>
              <a:t>ambacht</a:t>
            </a:r>
            <a:r>
              <a:rPr lang="en-US" sz="3200" dirty="0"/>
              <a:t> </a:t>
            </a:r>
            <a:r>
              <a:rPr lang="en-US" sz="3200" dirty="0" err="1"/>
              <a:t>schrijver</a:t>
            </a:r>
            <a:r>
              <a:rPr lang="en-US" sz="3200" dirty="0"/>
              <a:t>. </a:t>
            </a:r>
            <a:r>
              <a:rPr lang="en-US" sz="3200" dirty="0" err="1"/>
              <a:t>Voor</a:t>
            </a:r>
            <a:r>
              <a:rPr lang="en-US" sz="3200" dirty="0"/>
              <a:t> </a:t>
            </a:r>
            <a:r>
              <a:rPr lang="en-US" sz="3200" dirty="0" err="1"/>
              <a:t>adel</a:t>
            </a:r>
            <a:r>
              <a:rPr lang="en-US" sz="3200" dirty="0"/>
              <a:t> </a:t>
            </a:r>
            <a:r>
              <a:rPr lang="en-US" sz="3200" dirty="0" err="1"/>
              <a:t>en</a:t>
            </a:r>
            <a:r>
              <a:rPr lang="en-US" sz="3200" dirty="0"/>
              <a:t> ‘</a:t>
            </a:r>
            <a:r>
              <a:rPr lang="en-US" sz="3200" dirty="0" err="1"/>
              <a:t>rijkere</a:t>
            </a:r>
            <a:r>
              <a:rPr lang="en-US" sz="3200" dirty="0"/>
              <a:t>’ burger. </a:t>
            </a:r>
          </a:p>
          <a:p>
            <a:r>
              <a:rPr lang="en-US" sz="3200" dirty="0"/>
              <a:t>late </a:t>
            </a:r>
            <a:r>
              <a:rPr lang="en-US" sz="3200" dirty="0" err="1"/>
              <a:t>middeleeuwen</a:t>
            </a:r>
            <a:r>
              <a:rPr lang="en-US" sz="3200" dirty="0"/>
              <a:t>:  </a:t>
            </a:r>
            <a:r>
              <a:rPr lang="en-US" sz="3200" dirty="0" err="1"/>
              <a:t>ontstaan</a:t>
            </a:r>
            <a:r>
              <a:rPr lang="en-US" sz="3200" dirty="0"/>
              <a:t> </a:t>
            </a:r>
            <a:r>
              <a:rPr lang="en-US" sz="3200" dirty="0" err="1"/>
              <a:t>boekdrukkunst</a:t>
            </a:r>
            <a:r>
              <a:rPr lang="en-US" sz="3200" dirty="0"/>
              <a:t>. </a:t>
            </a:r>
          </a:p>
          <a:p>
            <a:endParaRPr lang="nl-NL" sz="3200" dirty="0"/>
          </a:p>
        </p:txBody>
      </p:sp>
    </p:spTree>
    <p:extLst>
      <p:ext uri="{BB962C8B-B14F-4D97-AF65-F5344CB8AC3E}">
        <p14:creationId xmlns:p14="http://schemas.microsoft.com/office/powerpoint/2010/main" val="29172000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verwerkingsopdrachten</a:t>
            </a:r>
          </a:p>
        </p:txBody>
      </p:sp>
      <p:sp>
        <p:nvSpPr>
          <p:cNvPr id="3" name="Tijdelijke aanduiding voor inhoud 2"/>
          <p:cNvSpPr>
            <a:spLocks noGrp="1"/>
          </p:cNvSpPr>
          <p:nvPr>
            <p:ph idx="1"/>
          </p:nvPr>
        </p:nvSpPr>
        <p:spPr/>
        <p:txBody>
          <a:bodyPr>
            <a:normAutofit/>
          </a:bodyPr>
          <a:lstStyle/>
          <a:p>
            <a:r>
              <a:rPr lang="nl-NL" sz="2800" dirty="0"/>
              <a:t>Maak een tijdlijn, verdeeld over twee pagina’s met tekeningen en jaren de gebeurtenissen aangeeft. </a:t>
            </a:r>
          </a:p>
          <a:p>
            <a:r>
              <a:rPr lang="nl-NL" sz="2800" dirty="0"/>
              <a:t>Verwerk de </a:t>
            </a:r>
            <a:r>
              <a:rPr lang="nl-NL" sz="2800" dirty="0" err="1"/>
              <a:t>woordweb</a:t>
            </a:r>
            <a:r>
              <a:rPr lang="nl-NL" sz="2800" dirty="0"/>
              <a:t> in je schrift. </a:t>
            </a:r>
          </a:p>
          <a:p>
            <a:r>
              <a:rPr lang="nl-NL" sz="2800" dirty="0"/>
              <a:t>Werk de theorie uit: titel: theoretische inleiding</a:t>
            </a:r>
          </a:p>
        </p:txBody>
      </p:sp>
    </p:spTree>
    <p:extLst>
      <p:ext uri="{BB962C8B-B14F-4D97-AF65-F5344CB8AC3E}">
        <p14:creationId xmlns:p14="http://schemas.microsoft.com/office/powerpoint/2010/main" val="4251314183"/>
      </p:ext>
    </p:extLst>
  </p:cSld>
  <p:clrMapOvr>
    <a:masterClrMapping/>
  </p:clrMapOvr>
</p:sld>
</file>

<file path=ppt/theme/theme1.xml><?xml version="1.0" encoding="utf-8"?>
<a:theme xmlns:a="http://schemas.openxmlformats.org/drawingml/2006/main" name="Sliert">
  <a:themeElements>
    <a:clrScheme name="Sliert">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Sliert">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ert">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4831</TotalTime>
  <Words>1465</Words>
  <Application>Microsoft Office PowerPoint</Application>
  <PresentationFormat>Breedbeeld</PresentationFormat>
  <Paragraphs>233</Paragraphs>
  <Slides>55</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55</vt:i4>
      </vt:variant>
    </vt:vector>
  </HeadingPairs>
  <TitlesOfParts>
    <vt:vector size="59" baseType="lpstr">
      <vt:lpstr>Arial</vt:lpstr>
      <vt:lpstr>Century Gothic</vt:lpstr>
      <vt:lpstr>Wingdings 3</vt:lpstr>
      <vt:lpstr>Sliert</vt:lpstr>
      <vt:lpstr>OP middeleeuwen</vt:lpstr>
      <vt:lpstr>Wat gaan we doen? </vt:lpstr>
      <vt:lpstr>Inleiding middeleeuwen: maak notities.  Verdeel de inleiding in onderstaande alinea’s:  </vt:lpstr>
      <vt:lpstr>Volksverhuizingen tussen 2e en 5e eeuw</vt:lpstr>
      <vt:lpstr>Nederland in de vroege ME</vt:lpstr>
      <vt:lpstr>Theorie: maak aantekeningen (1/3) 1 ontstaan</vt:lpstr>
      <vt:lpstr>Theorie: (2/3) 2 kenmerken</vt:lpstr>
      <vt:lpstr>Theorie:  (3/3) Literatuur</vt:lpstr>
      <vt:lpstr>verwerkingsopdrachten</vt:lpstr>
      <vt:lpstr>verwerkingsopdracht</vt:lpstr>
      <vt:lpstr>Dag 2</vt:lpstr>
      <vt:lpstr>Vandaag </vt:lpstr>
      <vt:lpstr>Theorie: H1 Literatuur in de vroege middeleeuwen (1/3) </vt:lpstr>
      <vt:lpstr>Hebban olla vogala nestas hagunnan hinase hic enda thu wat unbidan we nu </vt:lpstr>
      <vt:lpstr>Theorie: H1 (3/3)  </vt:lpstr>
      <vt:lpstr>Alexanders geesten van Jacob van Maerlant </vt:lpstr>
      <vt:lpstr>Karel ende Elegast</vt:lpstr>
      <vt:lpstr>Dag 3</vt:lpstr>
      <vt:lpstr>Vandaag:</vt:lpstr>
      <vt:lpstr>H2 Karelepiek: maak aantekeningen</vt:lpstr>
      <vt:lpstr>Een filmpje over Karel de Grote</vt:lpstr>
      <vt:lpstr>Karel ende Elegast: de samenvatting</vt:lpstr>
      <vt:lpstr> advent</vt:lpstr>
      <vt:lpstr> 1e advent</vt:lpstr>
      <vt:lpstr>Theorie: H3 boeken in de me  (1/3)</vt:lpstr>
      <vt:lpstr>Theorie: H3 boeken in de me  (2/3)</vt:lpstr>
      <vt:lpstr>Theorie: H3 boeken in de me  (3/3)  inhoud. </vt:lpstr>
      <vt:lpstr>Het verhaal Walewein</vt:lpstr>
      <vt:lpstr>Opdracht </vt:lpstr>
      <vt:lpstr>Groepsopdracht: uitleg, groepjesvorming en oriëntatieopdracht</vt:lpstr>
      <vt:lpstr>Dinsdag </vt:lpstr>
      <vt:lpstr>Deze week</vt:lpstr>
      <vt:lpstr>Theorie H4  ridderliteratuur   maak aantekeningen:  </vt:lpstr>
      <vt:lpstr>Theorie bij H4 ridderliteratuur</vt:lpstr>
      <vt:lpstr>Kenmerken Arthurepiek</vt:lpstr>
      <vt:lpstr>Het verhaal Walewein</vt:lpstr>
      <vt:lpstr>Van den Vos Reynaerde</vt:lpstr>
      <vt:lpstr>H4 Godsdienst in de middeleeuwen</vt:lpstr>
      <vt:lpstr>Opdracht Beatrijs en Mariken</vt:lpstr>
      <vt:lpstr>PowerPoint-presentatie</vt:lpstr>
      <vt:lpstr>donderdag</vt:lpstr>
      <vt:lpstr>overzicht</vt:lpstr>
      <vt:lpstr>PowerPoint-presentatie</vt:lpstr>
      <vt:lpstr>Theorie: maak aantekingen:  H6 Van den vos Reynaerde</vt:lpstr>
      <vt:lpstr>Vandaag </vt:lpstr>
      <vt:lpstr>Theorie: maak aantekeningen</vt:lpstr>
      <vt:lpstr>PowerPoint-presentatie</vt:lpstr>
      <vt:lpstr>PowerPoint-presentatie</vt:lpstr>
      <vt:lpstr>PowerPoint-presentatie</vt:lpstr>
      <vt:lpstr>PowerPoint-presentatie</vt:lpstr>
      <vt:lpstr>PowerPoint-presentatie</vt:lpstr>
      <vt:lpstr>PowerPoint-presentatie</vt:lpstr>
      <vt:lpstr>Vandaag:</vt:lpstr>
      <vt:lpstr>H6.1 vervolg: Beatrijs en Mariken</vt:lpstr>
      <vt:lpstr>Aan het werk:</vt:lpstr>
    </vt:vector>
  </TitlesOfParts>
  <Company>Vinny27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 Middeleeuwen</dc:title>
  <dc:creator>Fam.Dikkers</dc:creator>
  <cp:lastModifiedBy>Esther Dikkers</cp:lastModifiedBy>
  <cp:revision>212</cp:revision>
  <dcterms:created xsi:type="dcterms:W3CDTF">2015-04-11T09:38:46Z</dcterms:created>
  <dcterms:modified xsi:type="dcterms:W3CDTF">2017-12-15T18:52:38Z</dcterms:modified>
</cp:coreProperties>
</file>