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59" r:id="rId4"/>
    <p:sldId id="258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062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14400" y="2516624"/>
            <a:ext cx="7315200" cy="2595025"/>
          </a:xfrm>
        </p:spPr>
        <p:txBody>
          <a:bodyPr>
            <a:normAutofit/>
          </a:bodyPr>
          <a:lstStyle>
            <a:lvl1pPr>
              <a:defRPr sz="4800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166530"/>
            <a:ext cx="7315200" cy="1144632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248400" y="1826709"/>
            <a:ext cx="1492499" cy="4484454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54524" y="1826709"/>
            <a:ext cx="5241476" cy="4484454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5017572"/>
            <a:ext cx="7315200" cy="1293592"/>
          </a:xfrm>
        </p:spPr>
        <p:txBody>
          <a:bodyPr anchor="t"/>
          <a:lstStyle>
            <a:lvl1pPr algn="l">
              <a:defRPr sz="4000" b="0" cap="none"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3865097"/>
            <a:ext cx="7315200" cy="109843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Title 8"/>
          <p:cNvSpPr>
            <a:spLocks noGrp="1"/>
          </p:cNvSpPr>
          <p:nvPr>
            <p:ph type="title"/>
          </p:nvPr>
        </p:nvSpPr>
        <p:spPr>
          <a:xfrm>
            <a:off x="914400" y="1544715"/>
            <a:ext cx="7315200" cy="115409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3"/>
          </p:nvPr>
        </p:nvSpPr>
        <p:spPr>
          <a:xfrm>
            <a:off x="914400" y="2743200"/>
            <a:ext cx="3566160" cy="359359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81728" y="2743200"/>
            <a:ext cx="3566160" cy="3595687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6348" y="2743200"/>
            <a:ext cx="3364992" cy="621792"/>
          </a:xfrm>
        </p:spPr>
        <p:txBody>
          <a:bodyPr anchor="b">
            <a:noAutofit/>
          </a:bodyPr>
          <a:lstStyle>
            <a:lvl1pPr marL="0" indent="0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885144" y="2743200"/>
            <a:ext cx="3362062" cy="621792"/>
          </a:xfrm>
        </p:spPr>
        <p:txBody>
          <a:bodyPr anchor="b">
            <a:noAutofit/>
          </a:bodyPr>
          <a:lstStyle>
            <a:lvl1pPr marL="0" indent="0">
              <a:buNone/>
              <a:defRPr sz="2000" b="1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914400" y="1544715"/>
            <a:ext cx="7315200" cy="1154097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3"/>
          </p:nvPr>
        </p:nvSpPr>
        <p:spPr>
          <a:xfrm>
            <a:off x="914400" y="3383280"/>
            <a:ext cx="3566160" cy="295351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14"/>
          </p:nvPr>
        </p:nvSpPr>
        <p:spPr>
          <a:xfrm>
            <a:off x="4681727" y="3383280"/>
            <a:ext cx="3566160" cy="2953512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1825362"/>
            <a:ext cx="2950936" cy="2173015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021752" y="1826709"/>
            <a:ext cx="4207848" cy="4476614"/>
          </a:xfrm>
        </p:spPr>
        <p:txBody>
          <a:bodyPr anchor="ctr"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4061095"/>
            <a:ext cx="2950936" cy="224538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1828800"/>
            <a:ext cx="2953512" cy="2176272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191000" y="2286000"/>
            <a:ext cx="4038600" cy="3352800"/>
          </a:xfrm>
          <a:solidFill>
            <a:schemeClr val="accent2"/>
          </a:solidFill>
          <a:ln w="12700">
            <a:noFill/>
          </a:ln>
          <a:effectLst>
            <a:reflection blurRad="12700" stA="30000" endPos="30000" dist="31750" dir="5400000" sy="-100000" algn="bl" rotWithShape="0"/>
          </a:effectLst>
          <a:scene3d>
            <a:camera prst="perspectiveRight" fov="2700000">
              <a:rot lat="240000" lon="900000" rev="0"/>
            </a:camera>
            <a:lightRig rig="threePt" dir="t">
              <a:rot lat="0" lon="0" rev="2700000"/>
            </a:lightRig>
          </a:scene3d>
          <a:sp3d/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4059936"/>
            <a:ext cx="2953512" cy="2249424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8435268" y="573807"/>
            <a:ext cx="86236" cy="572316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8569419" y="573807"/>
            <a:ext cx="576072" cy="572316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914400" y="1544715"/>
            <a:ext cx="7315200" cy="115409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2769833"/>
            <a:ext cx="7315200" cy="353952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007690" y="548797"/>
            <a:ext cx="1189132" cy="29791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alpha val="50000"/>
                  </a:schemeClr>
                </a:solidFill>
              </a:defRPr>
            </a:lvl1pPr>
          </a:lstStyle>
          <a:p>
            <a:fld id="{86B25719-0AE4-4D0D-BEC0-1590FD77D230}" type="datetimeFigureOut">
              <a:rPr lang="nl-NL" smtClean="0"/>
              <a:t>4-5-2017</a:t>
            </a:fld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314415" y="548797"/>
            <a:ext cx="941203" cy="301752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fld id="{735F78C0-BA14-460D-861A-EB0F2EB972C0}" type="slidenum">
              <a:rPr lang="nl-NL" smtClean="0"/>
              <a:t>‹nr.›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08688" y="855956"/>
            <a:ext cx="2246489" cy="301227"/>
          </a:xfrm>
          <a:prstGeom prst="rect">
            <a:avLst/>
          </a:prstGeom>
        </p:spPr>
        <p:txBody>
          <a:bodyPr vert="horz" lIns="91440" tIns="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nl-NL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>
          <a:solidFill>
            <a:schemeClr val="tx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2000" kern="1200">
          <a:solidFill>
            <a:schemeClr val="tx1"/>
          </a:solidFill>
          <a:latin typeface="+mn-lt"/>
          <a:ea typeface="+mn-ea"/>
          <a:cs typeface="+mn-cs"/>
        </a:defRPr>
      </a:lvl1pPr>
      <a:lvl2pPr marL="50292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600" kern="1200">
          <a:solidFill>
            <a:schemeClr val="tx1"/>
          </a:solidFill>
          <a:latin typeface="+mn-lt"/>
          <a:ea typeface="+mn-ea"/>
          <a:cs typeface="+mn-cs"/>
        </a:defRPr>
      </a:lvl3pPr>
      <a:lvl4pPr marL="9144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1430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16002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18288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057400" indent="-182880" algn="l" defTabSz="914400" rtl="0" eaLnBrk="1" latinLnBrk="0" hangingPunct="1">
        <a:spcBef>
          <a:spcPct val="20000"/>
        </a:spcBef>
        <a:buClr>
          <a:schemeClr val="tx2"/>
        </a:buClr>
        <a:buFont typeface="Wingdings" pitchFamily="2" charset="2"/>
        <a:buChar char="§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wRWoHORVcC4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Help!!!!! Een klacht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249120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nl-NL" sz="2800" dirty="0"/>
              <a:t>K</a:t>
            </a:r>
            <a:r>
              <a:rPr lang="nl-NL" sz="2800" dirty="0" smtClean="0"/>
              <a:t>lachten gaan vaak over </a:t>
            </a:r>
            <a:r>
              <a:rPr lang="nl-NL" sz="2800" dirty="0"/>
              <a:t>een artikel of </a:t>
            </a:r>
            <a:r>
              <a:rPr lang="nl-NL" sz="2800" dirty="0" smtClean="0"/>
              <a:t>service </a:t>
            </a:r>
            <a:r>
              <a:rPr lang="nl-NL" sz="2800" dirty="0"/>
              <a:t>van de winkel. Als een klant </a:t>
            </a:r>
            <a:r>
              <a:rPr lang="nl-NL" sz="2800" dirty="0" smtClean="0"/>
              <a:t>ontevreden is, kunnen </a:t>
            </a:r>
            <a:r>
              <a:rPr lang="nl-NL" sz="2800" dirty="0"/>
              <a:t>er verschillende dingen gebeuren: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899592" y="3140968"/>
            <a:ext cx="7315200" cy="3539527"/>
          </a:xfrm>
        </p:spPr>
        <p:txBody>
          <a:bodyPr/>
          <a:lstStyle/>
          <a:p>
            <a:r>
              <a:rPr lang="nl-NL" dirty="0"/>
              <a:t>1 De klant klaagt niet.</a:t>
            </a:r>
          </a:p>
          <a:p>
            <a:r>
              <a:rPr lang="nl-NL" dirty="0"/>
              <a:t>2 De klant klaagt niet bij de winkel.</a:t>
            </a:r>
          </a:p>
          <a:p>
            <a:r>
              <a:rPr lang="nl-NL" dirty="0"/>
              <a:t>3 De klant klaagt terecht bij de winkel.</a:t>
            </a:r>
          </a:p>
          <a:p>
            <a:r>
              <a:rPr lang="nl-NL" dirty="0"/>
              <a:t>4 De klant klaagt onterecht bij de winkel.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3185960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Daarom…….. yes!!! Een klacht!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4309276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Terechte klachten:</a:t>
            </a:r>
            <a:endParaRPr lang="nl-NL" dirty="0"/>
          </a:p>
        </p:txBody>
      </p:sp>
      <p:sp>
        <p:nvSpPr>
          <p:cNvPr id="4" name="Tijdelijke aanduiding voor inhoud 3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1 productiefouten</a:t>
            </a:r>
          </a:p>
          <a:p>
            <a:r>
              <a:rPr lang="nl-NL" dirty="0"/>
              <a:t>2 werkfouten</a:t>
            </a:r>
          </a:p>
          <a:p>
            <a:r>
              <a:rPr lang="nl-NL" dirty="0"/>
              <a:t>3 </a:t>
            </a:r>
            <a:r>
              <a:rPr lang="nl-NL" dirty="0" err="1"/>
              <a:t>verkooptechnische</a:t>
            </a:r>
            <a:r>
              <a:rPr lang="nl-NL" dirty="0"/>
              <a:t> fouten.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98057949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Onterechte klachten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Door eigen handelen is het fout gegaan.</a:t>
            </a:r>
          </a:p>
          <a:p>
            <a:r>
              <a:rPr lang="nl-NL" dirty="0" smtClean="0"/>
              <a:t>……………….</a:t>
            </a:r>
          </a:p>
          <a:p>
            <a:r>
              <a:rPr lang="nl-NL" dirty="0" smtClean="0"/>
              <a:t>……….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16693843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Doel van het klachten behandelen: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a leren van gemaakte fouten</a:t>
            </a:r>
          </a:p>
          <a:p>
            <a:r>
              <a:rPr lang="nl-NL" dirty="0"/>
              <a:t>b verbeteren van het assortiment</a:t>
            </a:r>
          </a:p>
          <a:p>
            <a:r>
              <a:rPr lang="nl-NL" dirty="0"/>
              <a:t>c verbeteren van de service</a:t>
            </a:r>
          </a:p>
          <a:p>
            <a:r>
              <a:rPr lang="nl-NL" dirty="0"/>
              <a:t>d klantenbinding.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3912174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Hoe ga ik om met klachten?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nl-NL" dirty="0" smtClean="0"/>
              <a:t>Bewaar de rust en toon begrip!!</a:t>
            </a:r>
          </a:p>
          <a:p>
            <a:r>
              <a:rPr lang="nl-NL" dirty="0" smtClean="0"/>
              <a:t>Samenvatten van de klacht…dus als ik het goed begrijp…</a:t>
            </a:r>
          </a:p>
          <a:p>
            <a:r>
              <a:rPr lang="nl-NL" dirty="0" smtClean="0"/>
              <a:t>Kijken naar de oorzaak</a:t>
            </a:r>
          </a:p>
          <a:p>
            <a:r>
              <a:rPr lang="nl-NL" dirty="0" smtClean="0"/>
              <a:t>Meedenken met een oplossing/De klant een oplossing laten bedenken;</a:t>
            </a:r>
          </a:p>
          <a:p>
            <a:r>
              <a:rPr lang="nl-NL" dirty="0" smtClean="0"/>
              <a:t>Geven van </a:t>
            </a:r>
            <a:r>
              <a:rPr lang="nl-NL" smtClean="0"/>
              <a:t>een </a:t>
            </a:r>
            <a:r>
              <a:rPr lang="nl-NL" smtClean="0"/>
              <a:t>goed </a:t>
            </a:r>
            <a:r>
              <a:rPr lang="nl-NL" dirty="0" smtClean="0"/>
              <a:t>gevoel</a:t>
            </a:r>
          </a:p>
          <a:p>
            <a:endParaRPr lang="nl-NL" dirty="0"/>
          </a:p>
          <a:p>
            <a:endParaRPr lang="nl-NL" dirty="0" smtClean="0"/>
          </a:p>
          <a:p>
            <a:r>
              <a:rPr lang="nl-NL" dirty="0" smtClean="0"/>
              <a:t>De klant verlaat tevreden de winkel!!!</a:t>
            </a:r>
          </a:p>
          <a:p>
            <a:endParaRPr lang="nl-NL" dirty="0"/>
          </a:p>
          <a:p>
            <a:r>
              <a:rPr lang="nl-NL" dirty="0">
                <a:hlinkClick r:id="rId2"/>
              </a:rPr>
              <a:t>https://</a:t>
            </a:r>
            <a:r>
              <a:rPr lang="nl-NL" dirty="0" smtClean="0">
                <a:hlinkClick r:id="rId2"/>
              </a:rPr>
              <a:t>www.youtube.com/watch?v=wRWoHORVcC4</a:t>
            </a:r>
            <a:endParaRPr lang="nl-NL" dirty="0" smtClean="0"/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427041939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Perspectief">
  <a:themeElements>
    <a:clrScheme name="Perspectief">
      <a:dk1>
        <a:sysClr val="windowText" lastClr="000000"/>
      </a:dk1>
      <a:lt1>
        <a:sysClr val="window" lastClr="FFFFFF"/>
      </a:lt1>
      <a:dk2>
        <a:srgbClr val="283138"/>
      </a:dk2>
      <a:lt2>
        <a:srgbClr val="FF8600"/>
      </a:lt2>
      <a:accent1>
        <a:srgbClr val="838D9B"/>
      </a:accent1>
      <a:accent2>
        <a:srgbClr val="D2610C"/>
      </a:accent2>
      <a:accent3>
        <a:srgbClr val="80716A"/>
      </a:accent3>
      <a:accent4>
        <a:srgbClr val="94147C"/>
      </a:accent4>
      <a:accent5>
        <a:srgbClr val="5D5AD2"/>
      </a:accent5>
      <a:accent6>
        <a:srgbClr val="6F6C7D"/>
      </a:accent6>
      <a:hlink>
        <a:srgbClr val="6187E3"/>
      </a:hlink>
      <a:folHlink>
        <a:srgbClr val="7B8EB8"/>
      </a:folHlink>
    </a:clrScheme>
    <a:fontScheme name="Kantoor - klassiek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erspectief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alpha val="100000"/>
                <a:satMod val="160000"/>
                <a:lumMod val="105000"/>
              </a:schemeClr>
            </a:gs>
            <a:gs pos="41000">
              <a:schemeClr val="phClr">
                <a:tint val="57000"/>
                <a:satMod val="180000"/>
                <a:lumMod val="99000"/>
              </a:schemeClr>
            </a:gs>
            <a:gs pos="100000">
              <a:schemeClr val="phClr">
                <a:tint val="80000"/>
                <a:satMod val="200000"/>
                <a:lumMod val="104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6000"/>
                <a:satMod val="130000"/>
                <a:lumMod val="114000"/>
              </a:schemeClr>
            </a:gs>
            <a:gs pos="60000">
              <a:schemeClr val="phClr">
                <a:tint val="100000"/>
                <a:satMod val="106000"/>
                <a:lumMod val="110000"/>
              </a:schemeClr>
            </a:gs>
            <a:gs pos="100000">
              <a:schemeClr val="phClr"/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28000"/>
              </a:srgbClr>
            </a:outerShdw>
          </a:effectLst>
        </a:effectStyle>
        <a:effectStyle>
          <a:effectLst>
            <a:outerShdw blurRad="47625" dist="38100" dir="5400000" sy="98000" rotWithShape="0">
              <a:srgbClr val="000000">
                <a:alpha val="48000"/>
              </a:srgbClr>
            </a:outerShdw>
          </a:effectLst>
          <a:scene3d>
            <a:camera prst="orthographicFront">
              <a:rot lat="0" lon="0" rev="0"/>
            </a:camera>
            <a:lightRig rig="twoPt" dir="br">
              <a:rot lat="0" lon="0" rev="8700000"/>
            </a:lightRig>
          </a:scene3d>
          <a:sp3d prstMaterial="matte">
            <a:bevelT w="25400" h="53975"/>
          </a:sp3d>
        </a:effectStyle>
        <a:effectStyle>
          <a:effectLst>
            <a:reflection blurRad="12700" stA="24000" endPos="28000" dist="50800" dir="5400000" sy="-100000" rotWithShape="0"/>
          </a:effectLst>
          <a:scene3d>
            <a:camera prst="orthographicFront">
              <a:rot lat="0" lon="0" rev="0"/>
            </a:camera>
            <a:lightRig rig="threePt" dir="t">
              <a:rot lat="0" lon="0" rev="4800000"/>
            </a:lightRig>
          </a:scene3d>
          <a:sp3d>
            <a:bevelT w="69850" h="3175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80000"/>
                <a:satMod val="100000"/>
                <a:lumMod val="100000"/>
              </a:schemeClr>
            </a:gs>
            <a:gs pos="65000">
              <a:schemeClr val="phClr">
                <a:tint val="100000"/>
                <a:shade val="95000"/>
                <a:satMod val="100000"/>
                <a:lumMod val="100000"/>
              </a:schemeClr>
            </a:gs>
            <a:gs pos="100000">
              <a:schemeClr val="phClr">
                <a:tint val="88000"/>
                <a:shade val="100000"/>
                <a:satMod val="400000"/>
                <a:lumMod val="1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5000"/>
                <a:satMod val="90000"/>
              </a:schemeClr>
              <a:schemeClr val="phClr">
                <a:shade val="92000"/>
              </a:schemeClr>
            </a:duotone>
          </a:blip>
          <a:tile tx="0" ty="0" sx="100000" sy="10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Perspective</Template>
  <TotalTime>11</TotalTime>
  <Words>168</Words>
  <Application>Microsoft Office PowerPoint</Application>
  <PresentationFormat>Diavoorstelling (4:3)</PresentationFormat>
  <Paragraphs>31</Paragraphs>
  <Slides>7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8" baseType="lpstr">
      <vt:lpstr>Perspectief</vt:lpstr>
      <vt:lpstr>Help!!!!! Een klacht</vt:lpstr>
      <vt:lpstr>Klachten gaan vaak over een artikel of service van de winkel. Als een klant ontevreden is, kunnen er verschillende dingen gebeuren:</vt:lpstr>
      <vt:lpstr>Daarom…….. yes!!! Een klacht!</vt:lpstr>
      <vt:lpstr>Terechte klachten:</vt:lpstr>
      <vt:lpstr>Onterechte klachten</vt:lpstr>
      <vt:lpstr>Doel van het klachten behandelen:</vt:lpstr>
      <vt:lpstr>Hoe ga ik om met klachten?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Help!!!!! Een klacht</dc:title>
  <dc:creator>admin</dc:creator>
  <cp:lastModifiedBy>admin</cp:lastModifiedBy>
  <cp:revision>3</cp:revision>
  <dcterms:created xsi:type="dcterms:W3CDTF">2017-04-12T11:47:23Z</dcterms:created>
  <dcterms:modified xsi:type="dcterms:W3CDTF">2017-05-04T10:29:31Z</dcterms:modified>
</cp:coreProperties>
</file>

<file path=docProps/thumbnail.jpeg>
</file>