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1" r:id="rId3"/>
    <p:sldId id="272" r:id="rId4"/>
    <p:sldId id="257" r:id="rId5"/>
    <p:sldId id="258" r:id="rId6"/>
    <p:sldId id="259" r:id="rId7"/>
    <p:sldId id="260" r:id="rId8"/>
    <p:sldId id="261" r:id="rId9"/>
    <p:sldId id="263" r:id="rId10"/>
    <p:sldId id="262" r:id="rId11"/>
    <p:sldId id="265" r:id="rId12"/>
    <p:sldId id="264" r:id="rId13"/>
    <p:sldId id="266" r:id="rId14"/>
    <p:sldId id="267" r:id="rId15"/>
    <p:sldId id="268" r:id="rId16"/>
    <p:sldId id="269"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59" autoAdjust="0"/>
    <p:restoredTop sz="91788" autoAdjust="0"/>
  </p:normalViewPr>
  <p:slideViewPr>
    <p:cSldViewPr snapToGrid="0">
      <p:cViewPr varScale="1">
        <p:scale>
          <a:sx n="67" d="100"/>
          <a:sy n="67" d="100"/>
        </p:scale>
        <p:origin x="10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E65C0B-7FBE-4BB0-8DCC-A3F8C25458F3}" type="datetimeFigureOut">
              <a:rPr lang="nl-NL" smtClean="0"/>
              <a:t>3-4-2018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8DCC5F-6210-45A4-B63F-D3E26B195688}" type="slidenum">
              <a:rPr lang="nl-NL" smtClean="0"/>
              <a:t>‹nr.›</a:t>
            </a:fld>
            <a:endParaRPr lang="nl-NL"/>
          </a:p>
        </p:txBody>
      </p:sp>
    </p:spTree>
    <p:extLst>
      <p:ext uri="{BB962C8B-B14F-4D97-AF65-F5344CB8AC3E}">
        <p14:creationId xmlns:p14="http://schemas.microsoft.com/office/powerpoint/2010/main" val="1147498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Symbiose in de oorspronkelijke wijde betekenis is het langdurig samenleven van twee of meer organismen van verschillende soorten waarbij de samenleving voor ten minste een van de organismen gunstig of zelfs noodzakelijk is</a:t>
            </a:r>
            <a:endParaRPr lang="nl-NL" dirty="0"/>
          </a:p>
        </p:txBody>
      </p:sp>
      <p:sp>
        <p:nvSpPr>
          <p:cNvPr id="4" name="Tijdelijke aanduiding voor dianummer 3"/>
          <p:cNvSpPr>
            <a:spLocks noGrp="1"/>
          </p:cNvSpPr>
          <p:nvPr>
            <p:ph type="sldNum" sz="quarter" idx="10"/>
          </p:nvPr>
        </p:nvSpPr>
        <p:spPr/>
        <p:txBody>
          <a:bodyPr/>
          <a:lstStyle/>
          <a:p>
            <a:fld id="{8E8DCC5F-6210-45A4-B63F-D3E26B195688}" type="slidenum">
              <a:rPr lang="nl-NL" smtClean="0"/>
              <a:t>4</a:t>
            </a:fld>
            <a:endParaRPr lang="nl-NL"/>
          </a:p>
        </p:txBody>
      </p:sp>
    </p:spTree>
    <p:extLst>
      <p:ext uri="{BB962C8B-B14F-4D97-AF65-F5344CB8AC3E}">
        <p14:creationId xmlns:p14="http://schemas.microsoft.com/office/powerpoint/2010/main" val="4184988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154588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51818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92614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248820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2326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92016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643241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93940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8988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3-4-2018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4262364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4283185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15A9900-F285-403B-9197-697B17A54269}" type="datetimeFigureOut">
              <a:rPr lang="nl-NL" smtClean="0"/>
              <a:t>3-4-2018</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022493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15A9900-F285-403B-9197-697B17A54269}" type="datetimeFigureOut">
              <a:rPr lang="nl-NL" smtClean="0"/>
              <a:t>3-4-2018</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364968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A9900-F285-403B-9197-697B17A54269}" type="datetimeFigureOut">
              <a:rPr lang="nl-NL" smtClean="0"/>
              <a:t>3-4-2018</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54739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989306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156533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15A9900-F285-403B-9197-697B17A54269}" type="datetimeFigureOut">
              <a:rPr lang="nl-NL" smtClean="0"/>
              <a:t>3-4-2018</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9BB3694-D6A6-44CB-B814-598F7FA20DB6}" type="slidenum">
              <a:rPr lang="nl-NL" smtClean="0"/>
              <a:t>‹nr.›</a:t>
            </a:fld>
            <a:endParaRPr lang="nl-NL"/>
          </a:p>
        </p:txBody>
      </p:sp>
    </p:spTree>
    <p:extLst>
      <p:ext uri="{BB962C8B-B14F-4D97-AF65-F5344CB8AC3E}">
        <p14:creationId xmlns:p14="http://schemas.microsoft.com/office/powerpoint/2010/main" val="13235781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sz="8800" dirty="0" smtClean="0"/>
              <a:t>Micro-organismen</a:t>
            </a:r>
            <a:endParaRPr lang="nl-NL" sz="8800"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015404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960914" y="722812"/>
            <a:ext cx="6958149" cy="769441"/>
          </a:xfrm>
          <a:prstGeom prst="rect">
            <a:avLst/>
          </a:prstGeom>
          <a:noFill/>
        </p:spPr>
        <p:txBody>
          <a:bodyPr wrap="square" rtlCol="0">
            <a:spAutoFit/>
          </a:bodyPr>
          <a:lstStyle/>
          <a:p>
            <a:pPr algn="ctr"/>
            <a:r>
              <a:rPr lang="nl-NL" sz="4400" dirty="0" smtClean="0"/>
              <a:t>Protozoën</a:t>
            </a:r>
            <a:endParaRPr lang="nl-NL" sz="4400" dirty="0"/>
          </a:p>
        </p:txBody>
      </p:sp>
      <p:sp>
        <p:nvSpPr>
          <p:cNvPr id="3" name="Tekstvak 2"/>
          <p:cNvSpPr txBox="1"/>
          <p:nvPr/>
        </p:nvSpPr>
        <p:spPr>
          <a:xfrm>
            <a:off x="2878182" y="2499360"/>
            <a:ext cx="7123611" cy="1754326"/>
          </a:xfrm>
          <a:prstGeom prst="rect">
            <a:avLst/>
          </a:prstGeom>
          <a:noFill/>
        </p:spPr>
        <p:txBody>
          <a:bodyPr wrap="square" rtlCol="0">
            <a:spAutoFit/>
          </a:bodyPr>
          <a:lstStyle/>
          <a:p>
            <a:r>
              <a:rPr lang="nl-NL" dirty="0" smtClean="0"/>
              <a:t>- Zijn micro-organismen die slechts uit 1 cel bestaan</a:t>
            </a:r>
          </a:p>
          <a:p>
            <a:endParaRPr lang="nl-NL" dirty="0"/>
          </a:p>
          <a:p>
            <a:pPr marL="285750" indent="-285750">
              <a:buFontTx/>
              <a:buChar char="-"/>
            </a:pPr>
            <a:r>
              <a:rPr lang="nl-NL" dirty="0" smtClean="0"/>
              <a:t>Sommige protozoen hebben uitsteeksels, zweepdraden of </a:t>
            </a:r>
            <a:r>
              <a:rPr lang="nl-NL" dirty="0" err="1" smtClean="0"/>
              <a:t>flagellen</a:t>
            </a:r>
            <a:r>
              <a:rPr lang="nl-NL" dirty="0" smtClean="0"/>
              <a:t> waarmee ze zelfstandig kunnen voortbewegen.</a:t>
            </a:r>
          </a:p>
          <a:p>
            <a:pPr marL="285750" indent="-285750">
              <a:buFontTx/>
              <a:buChar char="-"/>
            </a:pPr>
            <a:endParaRPr lang="nl-NL" dirty="0"/>
          </a:p>
          <a:p>
            <a:r>
              <a:rPr lang="nl-NL" dirty="0"/>
              <a:t>	</a:t>
            </a:r>
          </a:p>
        </p:txBody>
      </p:sp>
      <p:pic>
        <p:nvPicPr>
          <p:cNvPr id="4098" name="Picture 2" descr="Afbeeldingsresultaat voor protozo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94436" y="159428"/>
            <a:ext cx="3786729" cy="2339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664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protozoen</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172422207"/>
              </p:ext>
            </p:extLst>
          </p:nvPr>
        </p:nvGraphicFramePr>
        <p:xfrm>
          <a:off x="1814286" y="1737878"/>
          <a:ext cx="8128000" cy="48209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Protozo</a:t>
                      </a:r>
                      <a:r>
                        <a:rPr lang="nl-NL" sz="1600" baseline="0" dirty="0" smtClean="0"/>
                        <a:t> groep</a:t>
                      </a:r>
                      <a:endParaRPr lang="nl-NL" sz="1600" dirty="0"/>
                    </a:p>
                  </a:txBody>
                  <a:tcPr/>
                </a:tc>
                <a:tc>
                  <a:txBody>
                    <a:bodyPr/>
                    <a:lstStyle/>
                    <a:p>
                      <a:r>
                        <a:rPr lang="nl-NL" sz="1600" dirty="0" smtClean="0"/>
                        <a:t>Type</a:t>
                      </a:r>
                      <a:endParaRPr lang="nl-NL" sz="1600" dirty="0"/>
                    </a:p>
                  </a:txBody>
                  <a:tcPr/>
                </a:tc>
                <a:tc>
                  <a:txBody>
                    <a:bodyPr/>
                    <a:lstStyle/>
                    <a:p>
                      <a:r>
                        <a:rPr lang="nl-NL" sz="1600" dirty="0" smtClean="0"/>
                        <a:t>Diersoort</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err="1" smtClean="0"/>
                        <a:t>Apicomplexa</a:t>
                      </a:r>
                      <a:endParaRPr lang="nl-NL" sz="1600" dirty="0"/>
                    </a:p>
                  </a:txBody>
                  <a:tcPr/>
                </a:tc>
                <a:tc>
                  <a:txBody>
                    <a:bodyPr/>
                    <a:lstStyle/>
                    <a:p>
                      <a:r>
                        <a:rPr lang="nl-NL" sz="1600" dirty="0" err="1" smtClean="0"/>
                        <a:t>Eimera</a:t>
                      </a:r>
                      <a:endParaRPr lang="nl-NL" sz="1600" dirty="0"/>
                    </a:p>
                  </a:txBody>
                  <a:tcPr/>
                </a:tc>
                <a:tc>
                  <a:txBody>
                    <a:bodyPr/>
                    <a:lstStyle/>
                    <a:p>
                      <a:r>
                        <a:rPr lang="nl-NL" sz="1600" dirty="0" smtClean="0"/>
                        <a:t>Kippen</a:t>
                      </a:r>
                      <a:endParaRPr lang="nl-NL" sz="1600" dirty="0"/>
                    </a:p>
                  </a:txBody>
                  <a:tcPr/>
                </a:tc>
                <a:tc>
                  <a:txBody>
                    <a:bodyPr/>
                    <a:lstStyle/>
                    <a:p>
                      <a:r>
                        <a:rPr lang="nl-NL" sz="1600" dirty="0" smtClean="0"/>
                        <a:t>Dunne</a:t>
                      </a:r>
                      <a:r>
                        <a:rPr lang="nl-NL" sz="1600" baseline="0" dirty="0" smtClean="0"/>
                        <a:t> bloederige mest</a:t>
                      </a:r>
                      <a:endParaRPr lang="nl-NL" sz="1600" dirty="0"/>
                    </a:p>
                  </a:txBody>
                  <a:tcPr/>
                </a:tc>
                <a:extLst>
                  <a:ext uri="{0D108BD9-81ED-4DB2-BD59-A6C34878D82A}">
                    <a16:rowId xmlns:a16="http://schemas.microsoft.com/office/drawing/2014/main" val="4268746478"/>
                  </a:ext>
                </a:extLst>
              </a:tr>
              <a:tr h="370840">
                <a:tc>
                  <a:txBody>
                    <a:bodyPr/>
                    <a:lstStyle/>
                    <a:p>
                      <a:endParaRPr lang="nl-NL" sz="1600"/>
                    </a:p>
                  </a:txBody>
                  <a:tcPr/>
                </a:tc>
                <a:tc>
                  <a:txBody>
                    <a:bodyPr/>
                    <a:lstStyle/>
                    <a:p>
                      <a:r>
                        <a:rPr lang="nl-NL" sz="1600" dirty="0" smtClean="0"/>
                        <a:t>Toxoplasmose</a:t>
                      </a:r>
                      <a:endParaRPr lang="nl-NL" sz="1600" dirty="0"/>
                    </a:p>
                  </a:txBody>
                  <a:tcPr/>
                </a:tc>
                <a:tc>
                  <a:txBody>
                    <a:bodyPr/>
                    <a:lstStyle/>
                    <a:p>
                      <a:r>
                        <a:rPr lang="nl-NL" sz="1600" dirty="0" smtClean="0"/>
                        <a:t>Kat</a:t>
                      </a:r>
                      <a:endParaRPr lang="nl-NL" sz="1600" dirty="0"/>
                    </a:p>
                  </a:txBody>
                  <a:tcPr/>
                </a:tc>
                <a:tc>
                  <a:txBody>
                    <a:bodyPr/>
                    <a:lstStyle/>
                    <a:p>
                      <a:r>
                        <a:rPr lang="nl-NL" sz="1600" dirty="0" err="1" smtClean="0"/>
                        <a:t>Diaree</a:t>
                      </a:r>
                      <a:r>
                        <a:rPr lang="nl-NL" sz="1600" dirty="0" smtClean="0"/>
                        <a:t>, leverontsteking</a:t>
                      </a:r>
                      <a:endParaRPr lang="nl-NL" sz="1600" dirty="0"/>
                    </a:p>
                  </a:txBody>
                  <a:tcPr/>
                </a:tc>
                <a:extLst>
                  <a:ext uri="{0D108BD9-81ED-4DB2-BD59-A6C34878D82A}">
                    <a16:rowId xmlns:a16="http://schemas.microsoft.com/office/drawing/2014/main" val="1372382734"/>
                  </a:ext>
                </a:extLst>
              </a:tr>
              <a:tr h="370840">
                <a:tc>
                  <a:txBody>
                    <a:bodyPr/>
                    <a:lstStyle/>
                    <a:p>
                      <a:endParaRPr lang="nl-NL" sz="1600"/>
                    </a:p>
                  </a:txBody>
                  <a:tcPr/>
                </a:tc>
                <a:tc>
                  <a:txBody>
                    <a:bodyPr/>
                    <a:lstStyle/>
                    <a:p>
                      <a:r>
                        <a:rPr lang="nl-NL" sz="1600" dirty="0" err="1" smtClean="0"/>
                        <a:t>Babesia</a:t>
                      </a:r>
                      <a:r>
                        <a:rPr lang="nl-NL" sz="1600" dirty="0" smtClean="0"/>
                        <a:t> </a:t>
                      </a:r>
                      <a:r>
                        <a:rPr lang="nl-NL" sz="1600" dirty="0" err="1" smtClean="0"/>
                        <a:t>carnis</a:t>
                      </a:r>
                      <a:endParaRPr lang="nl-NL" sz="1600" dirty="0"/>
                    </a:p>
                  </a:txBody>
                  <a:tcPr/>
                </a:tc>
                <a:tc>
                  <a:txBody>
                    <a:bodyPr/>
                    <a:lstStyle/>
                    <a:p>
                      <a:r>
                        <a:rPr lang="nl-NL" sz="1600" dirty="0" smtClean="0"/>
                        <a:t>Hond, soms</a:t>
                      </a:r>
                      <a:r>
                        <a:rPr lang="nl-NL" sz="1600" baseline="0" dirty="0" smtClean="0"/>
                        <a:t> kat</a:t>
                      </a:r>
                      <a:endParaRPr lang="nl-NL" sz="1600" dirty="0"/>
                    </a:p>
                  </a:txBody>
                  <a:tcPr/>
                </a:tc>
                <a:tc>
                  <a:txBody>
                    <a:bodyPr/>
                    <a:lstStyle/>
                    <a:p>
                      <a:r>
                        <a:rPr lang="nl-NL" sz="1600" dirty="0" smtClean="0"/>
                        <a:t>Donkere</a:t>
                      </a:r>
                      <a:r>
                        <a:rPr lang="nl-NL" sz="1600" baseline="0" dirty="0" smtClean="0"/>
                        <a:t> urine, bloedarmoede</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err="1" smtClean="0"/>
                        <a:t>Falgellaten</a:t>
                      </a:r>
                      <a:endParaRPr lang="nl-NL" sz="1600" dirty="0"/>
                    </a:p>
                  </a:txBody>
                  <a:tcPr/>
                </a:tc>
                <a:tc>
                  <a:txBody>
                    <a:bodyPr/>
                    <a:lstStyle/>
                    <a:p>
                      <a:r>
                        <a:rPr lang="nl-NL" sz="1600" dirty="0" err="1" smtClean="0"/>
                        <a:t>Giardia</a:t>
                      </a:r>
                      <a:endParaRPr lang="nl-NL" sz="1600" dirty="0"/>
                    </a:p>
                  </a:txBody>
                  <a:tcPr/>
                </a:tc>
                <a:tc>
                  <a:txBody>
                    <a:bodyPr/>
                    <a:lstStyle/>
                    <a:p>
                      <a:r>
                        <a:rPr lang="nl-NL" sz="1600" dirty="0" smtClean="0"/>
                        <a:t>Honden, katten, herkauwers en katten</a:t>
                      </a:r>
                      <a:endParaRPr lang="nl-NL" sz="1600" dirty="0"/>
                    </a:p>
                  </a:txBody>
                  <a:tcPr/>
                </a:tc>
                <a:tc>
                  <a:txBody>
                    <a:bodyPr/>
                    <a:lstStyle/>
                    <a:p>
                      <a:r>
                        <a:rPr lang="nl-NL" sz="1600" dirty="0" smtClean="0"/>
                        <a:t>Diarree</a:t>
                      </a:r>
                      <a:endParaRPr lang="nl-NL" sz="1600" dirty="0"/>
                    </a:p>
                  </a:txBody>
                  <a:tcPr/>
                </a:tc>
                <a:extLst>
                  <a:ext uri="{0D108BD9-81ED-4DB2-BD59-A6C34878D82A}">
                    <a16:rowId xmlns:a16="http://schemas.microsoft.com/office/drawing/2014/main" val="2234504585"/>
                  </a:ext>
                </a:extLst>
              </a:tr>
              <a:tr h="370840">
                <a:tc>
                  <a:txBody>
                    <a:bodyPr/>
                    <a:lstStyle/>
                    <a:p>
                      <a:endParaRPr lang="nl-NL" sz="1600"/>
                    </a:p>
                  </a:txBody>
                  <a:tcPr/>
                </a:tc>
                <a:tc>
                  <a:txBody>
                    <a:bodyPr/>
                    <a:lstStyle/>
                    <a:p>
                      <a:r>
                        <a:rPr lang="nl-NL" sz="1600" dirty="0" smtClean="0"/>
                        <a:t>Trichomonas</a:t>
                      </a:r>
                      <a:endParaRPr lang="nl-NL" sz="1600" dirty="0"/>
                    </a:p>
                  </a:txBody>
                  <a:tcPr/>
                </a:tc>
                <a:tc>
                  <a:txBody>
                    <a:bodyPr/>
                    <a:lstStyle/>
                    <a:p>
                      <a:r>
                        <a:rPr lang="nl-NL" sz="1600" dirty="0" smtClean="0"/>
                        <a:t>Duiven</a:t>
                      </a:r>
                      <a:endParaRPr lang="nl-NL" sz="1600" dirty="0"/>
                    </a:p>
                  </a:txBody>
                  <a:tcPr/>
                </a:tc>
                <a:tc>
                  <a:txBody>
                    <a:bodyPr/>
                    <a:lstStyle/>
                    <a:p>
                      <a:r>
                        <a:rPr lang="nl-NL" sz="1600" dirty="0" smtClean="0"/>
                        <a:t>Slecht prestatievermogen en sterfte</a:t>
                      </a:r>
                    </a:p>
                  </a:txBody>
                  <a:tcPr/>
                </a:tc>
                <a:extLst>
                  <a:ext uri="{0D108BD9-81ED-4DB2-BD59-A6C34878D82A}">
                    <a16:rowId xmlns:a16="http://schemas.microsoft.com/office/drawing/2014/main" val="404933884"/>
                  </a:ext>
                </a:extLst>
              </a:tr>
              <a:tr h="370840">
                <a:tc>
                  <a:txBody>
                    <a:bodyPr/>
                    <a:lstStyle/>
                    <a:p>
                      <a:endParaRPr lang="nl-NL" sz="1600" dirty="0"/>
                    </a:p>
                  </a:txBody>
                  <a:tcPr/>
                </a:tc>
                <a:tc>
                  <a:txBody>
                    <a:bodyPr/>
                    <a:lstStyle/>
                    <a:p>
                      <a:r>
                        <a:rPr lang="nl-NL" sz="1600" dirty="0" err="1" smtClean="0"/>
                        <a:t>Histmonas</a:t>
                      </a:r>
                      <a:endParaRPr lang="nl-NL" sz="1600" dirty="0"/>
                    </a:p>
                  </a:txBody>
                  <a:tcPr/>
                </a:tc>
                <a:tc>
                  <a:txBody>
                    <a:bodyPr/>
                    <a:lstStyle/>
                    <a:p>
                      <a:r>
                        <a:rPr lang="nl-NL" sz="1600" dirty="0" smtClean="0"/>
                        <a:t>Kippen</a:t>
                      </a:r>
                      <a:endParaRPr lang="nl-NL" sz="1600" dirty="0"/>
                    </a:p>
                  </a:txBody>
                  <a:tcPr/>
                </a:tc>
                <a:tc>
                  <a:txBody>
                    <a:bodyPr/>
                    <a:lstStyle/>
                    <a:p>
                      <a:r>
                        <a:rPr lang="nl-NL" sz="1600" dirty="0" smtClean="0"/>
                        <a:t>Zwartverkleuring kam en lellen,</a:t>
                      </a:r>
                      <a:r>
                        <a:rPr lang="nl-NL" sz="1600" baseline="0" dirty="0" smtClean="0"/>
                        <a:t> lever en </a:t>
                      </a:r>
                      <a:r>
                        <a:rPr lang="nl-NL" sz="1600" baseline="0" dirty="0" err="1" smtClean="0"/>
                        <a:t>darmontsteling</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610458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406537" y="731520"/>
            <a:ext cx="3988526" cy="677108"/>
          </a:xfrm>
          <a:prstGeom prst="rect">
            <a:avLst/>
          </a:prstGeom>
          <a:noFill/>
        </p:spPr>
        <p:txBody>
          <a:bodyPr wrap="square" rtlCol="0">
            <a:spAutoFit/>
          </a:bodyPr>
          <a:lstStyle/>
          <a:p>
            <a:pPr algn="ctr"/>
            <a:r>
              <a:rPr lang="nl-NL" sz="2000" dirty="0" smtClean="0"/>
              <a:t>Vervolg ziekten protozoën</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1495567606"/>
              </p:ext>
            </p:extLst>
          </p:nvPr>
        </p:nvGraphicFramePr>
        <p:xfrm>
          <a:off x="2772229" y="1764694"/>
          <a:ext cx="8128000" cy="2473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578549617"/>
                    </a:ext>
                  </a:extLst>
                </a:gridCol>
                <a:gridCol w="2032000">
                  <a:extLst>
                    <a:ext uri="{9D8B030D-6E8A-4147-A177-3AD203B41FA5}">
                      <a16:colId xmlns:a16="http://schemas.microsoft.com/office/drawing/2014/main" val="3362170109"/>
                    </a:ext>
                  </a:extLst>
                </a:gridCol>
                <a:gridCol w="2032000">
                  <a:extLst>
                    <a:ext uri="{9D8B030D-6E8A-4147-A177-3AD203B41FA5}">
                      <a16:colId xmlns:a16="http://schemas.microsoft.com/office/drawing/2014/main" val="3513019577"/>
                    </a:ext>
                  </a:extLst>
                </a:gridCol>
                <a:gridCol w="2032000">
                  <a:extLst>
                    <a:ext uri="{9D8B030D-6E8A-4147-A177-3AD203B41FA5}">
                      <a16:colId xmlns:a16="http://schemas.microsoft.com/office/drawing/2014/main" val="228187925"/>
                    </a:ext>
                  </a:extLst>
                </a:gridCol>
              </a:tblGrid>
              <a:tr h="370840">
                <a:tc>
                  <a:txBody>
                    <a:bodyPr/>
                    <a:lstStyle/>
                    <a:p>
                      <a:r>
                        <a:rPr lang="nl-NL" dirty="0" smtClean="0"/>
                        <a:t>Protozo-groep</a:t>
                      </a:r>
                      <a:endParaRPr lang="nl-NL" dirty="0"/>
                    </a:p>
                  </a:txBody>
                  <a:tcPr/>
                </a:tc>
                <a:tc>
                  <a:txBody>
                    <a:bodyPr/>
                    <a:lstStyle/>
                    <a:p>
                      <a:r>
                        <a:rPr lang="nl-NL" dirty="0" smtClean="0"/>
                        <a:t>Type</a:t>
                      </a:r>
                      <a:endParaRPr lang="nl-NL" dirty="0"/>
                    </a:p>
                  </a:txBody>
                  <a:tcPr/>
                </a:tc>
                <a:tc>
                  <a:txBody>
                    <a:bodyPr/>
                    <a:lstStyle/>
                    <a:p>
                      <a:r>
                        <a:rPr lang="nl-NL" dirty="0" smtClean="0"/>
                        <a:t>Diersoort</a:t>
                      </a:r>
                      <a:endParaRPr lang="nl-NL" dirty="0"/>
                    </a:p>
                  </a:txBody>
                  <a:tcPr/>
                </a:tc>
                <a:tc>
                  <a:txBody>
                    <a:bodyPr/>
                    <a:lstStyle/>
                    <a:p>
                      <a:r>
                        <a:rPr lang="nl-NL" dirty="0" smtClean="0"/>
                        <a:t>Verschijnselen</a:t>
                      </a:r>
                      <a:endParaRPr lang="nl-NL" dirty="0"/>
                    </a:p>
                  </a:txBody>
                  <a:tcPr/>
                </a:tc>
                <a:extLst>
                  <a:ext uri="{0D108BD9-81ED-4DB2-BD59-A6C34878D82A}">
                    <a16:rowId xmlns:a16="http://schemas.microsoft.com/office/drawing/2014/main" val="2210116249"/>
                  </a:ext>
                </a:extLst>
              </a:tr>
              <a:tr h="370840">
                <a:tc>
                  <a:txBody>
                    <a:bodyPr/>
                    <a:lstStyle/>
                    <a:p>
                      <a:r>
                        <a:rPr lang="nl-NL" dirty="0" err="1" smtClean="0"/>
                        <a:t>Cilliaten</a:t>
                      </a:r>
                      <a:endParaRPr lang="nl-NL" dirty="0"/>
                    </a:p>
                  </a:txBody>
                  <a:tcPr/>
                </a:tc>
                <a:tc>
                  <a:txBody>
                    <a:bodyPr/>
                    <a:lstStyle/>
                    <a:p>
                      <a:r>
                        <a:rPr lang="nl-NL" dirty="0" err="1" smtClean="0"/>
                        <a:t>Balantidium</a:t>
                      </a:r>
                      <a:r>
                        <a:rPr lang="nl-NL" dirty="0" smtClean="0"/>
                        <a:t> coli</a:t>
                      </a:r>
                      <a:endParaRPr lang="nl-NL" dirty="0"/>
                    </a:p>
                  </a:txBody>
                  <a:tcPr/>
                </a:tc>
                <a:tc>
                  <a:txBody>
                    <a:bodyPr/>
                    <a:lstStyle/>
                    <a:p>
                      <a:r>
                        <a:rPr lang="nl-NL" dirty="0" smtClean="0"/>
                        <a:t>Varkens</a:t>
                      </a:r>
                      <a:endParaRPr lang="nl-NL" dirty="0"/>
                    </a:p>
                  </a:txBody>
                  <a:tcPr/>
                </a:tc>
                <a:tc>
                  <a:txBody>
                    <a:bodyPr/>
                    <a:lstStyle/>
                    <a:p>
                      <a:r>
                        <a:rPr lang="nl-NL" dirty="0" smtClean="0"/>
                        <a:t>Meestal geen, kan (ernstige) </a:t>
                      </a:r>
                      <a:r>
                        <a:rPr lang="nl-NL" dirty="0" err="1" smtClean="0"/>
                        <a:t>diaree</a:t>
                      </a:r>
                      <a:r>
                        <a:rPr lang="nl-NL" dirty="0" smtClean="0"/>
                        <a:t> geven aan de mens</a:t>
                      </a:r>
                      <a:endParaRPr lang="nl-NL" dirty="0"/>
                    </a:p>
                  </a:txBody>
                  <a:tcPr/>
                </a:tc>
                <a:extLst>
                  <a:ext uri="{0D108BD9-81ED-4DB2-BD59-A6C34878D82A}">
                    <a16:rowId xmlns:a16="http://schemas.microsoft.com/office/drawing/2014/main" val="717208823"/>
                  </a:ext>
                </a:extLst>
              </a:tr>
              <a:tr h="370840">
                <a:tc>
                  <a:txBody>
                    <a:bodyPr/>
                    <a:lstStyle/>
                    <a:p>
                      <a:r>
                        <a:rPr lang="nl-NL" dirty="0" smtClean="0"/>
                        <a:t>Amoeben</a:t>
                      </a:r>
                      <a:endParaRPr lang="nl-NL" dirty="0"/>
                    </a:p>
                  </a:txBody>
                  <a:tcPr/>
                </a:tc>
                <a:tc>
                  <a:txBody>
                    <a:bodyPr/>
                    <a:lstStyle/>
                    <a:p>
                      <a:r>
                        <a:rPr lang="nl-NL" dirty="0" smtClean="0"/>
                        <a:t>Entamoeba </a:t>
                      </a:r>
                      <a:r>
                        <a:rPr lang="nl-NL" dirty="0" err="1" smtClean="0"/>
                        <a:t>invadens</a:t>
                      </a:r>
                      <a:endParaRPr lang="nl-NL" dirty="0"/>
                    </a:p>
                  </a:txBody>
                  <a:tcPr/>
                </a:tc>
                <a:tc>
                  <a:txBody>
                    <a:bodyPr/>
                    <a:lstStyle/>
                    <a:p>
                      <a:r>
                        <a:rPr lang="nl-NL" dirty="0" smtClean="0"/>
                        <a:t>Reptielen</a:t>
                      </a:r>
                      <a:endParaRPr lang="nl-NL" dirty="0"/>
                    </a:p>
                  </a:txBody>
                  <a:tcPr/>
                </a:tc>
                <a:tc>
                  <a:txBody>
                    <a:bodyPr/>
                    <a:lstStyle/>
                    <a:p>
                      <a:r>
                        <a:rPr lang="nl-NL" dirty="0" err="1" smtClean="0"/>
                        <a:t>Diaree</a:t>
                      </a:r>
                      <a:r>
                        <a:rPr lang="nl-NL" dirty="0" smtClean="0"/>
                        <a:t>, braken, anorexie, uitdroging</a:t>
                      </a:r>
                      <a:endParaRPr lang="nl-NL" dirty="0"/>
                    </a:p>
                  </a:txBody>
                  <a:tcPr/>
                </a:tc>
                <a:extLst>
                  <a:ext uri="{0D108BD9-81ED-4DB2-BD59-A6C34878D82A}">
                    <a16:rowId xmlns:a16="http://schemas.microsoft.com/office/drawing/2014/main" val="516274835"/>
                  </a:ext>
                </a:extLst>
              </a:tr>
            </a:tbl>
          </a:graphicData>
        </a:graphic>
      </p:graphicFrame>
    </p:spTree>
    <p:extLst>
      <p:ext uri="{BB962C8B-B14F-4D97-AF65-F5344CB8AC3E}">
        <p14:creationId xmlns:p14="http://schemas.microsoft.com/office/powerpoint/2010/main" val="1387155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516778" y="1166949"/>
            <a:ext cx="8142514" cy="769441"/>
          </a:xfrm>
          <a:prstGeom prst="rect">
            <a:avLst/>
          </a:prstGeom>
          <a:noFill/>
        </p:spPr>
        <p:txBody>
          <a:bodyPr wrap="square" rtlCol="0">
            <a:spAutoFit/>
          </a:bodyPr>
          <a:lstStyle/>
          <a:p>
            <a:pPr algn="ctr"/>
            <a:r>
              <a:rPr lang="nl-NL" sz="4400" dirty="0" smtClean="0"/>
              <a:t>Virussen</a:t>
            </a:r>
            <a:endParaRPr lang="nl-NL" sz="4400" dirty="0"/>
          </a:p>
        </p:txBody>
      </p:sp>
      <p:sp>
        <p:nvSpPr>
          <p:cNvPr id="3" name="Tekstvak 2"/>
          <p:cNvSpPr txBox="1"/>
          <p:nvPr/>
        </p:nvSpPr>
        <p:spPr>
          <a:xfrm>
            <a:off x="2952206" y="2717074"/>
            <a:ext cx="8499565" cy="3139321"/>
          </a:xfrm>
          <a:prstGeom prst="rect">
            <a:avLst/>
          </a:prstGeom>
          <a:noFill/>
        </p:spPr>
        <p:txBody>
          <a:bodyPr wrap="square" rtlCol="0">
            <a:spAutoFit/>
          </a:bodyPr>
          <a:lstStyle/>
          <a:p>
            <a:r>
              <a:rPr lang="nl-NL" dirty="0" smtClean="0"/>
              <a:t>Hebben de levende cellen van een gastheer, mens of dier nodig om zich te kunnen vermenigvuldigen</a:t>
            </a:r>
          </a:p>
          <a:p>
            <a:endParaRPr lang="nl-NL" dirty="0"/>
          </a:p>
          <a:p>
            <a:r>
              <a:rPr lang="nl-NL" dirty="0" smtClean="0"/>
              <a:t>Soms zijn virussen voorzien van een staart of tentakels, maar kan allerlei uiterlijke vormen hebben</a:t>
            </a:r>
          </a:p>
          <a:p>
            <a:endParaRPr lang="nl-NL" dirty="0" smtClean="0"/>
          </a:p>
          <a:p>
            <a:r>
              <a:rPr lang="nl-NL" dirty="0" smtClean="0"/>
              <a:t>Zijn veel kleiner dan </a:t>
            </a:r>
            <a:r>
              <a:rPr lang="nl-NL" dirty="0" err="1" smtClean="0"/>
              <a:t>bacterien</a:t>
            </a:r>
            <a:r>
              <a:rPr lang="nl-NL" dirty="0" smtClean="0"/>
              <a:t>, wel 10 – 100 keer kleiner</a:t>
            </a:r>
          </a:p>
          <a:p>
            <a:endParaRPr lang="nl-NL" dirty="0"/>
          </a:p>
          <a:p>
            <a:r>
              <a:rPr lang="nl-NL" dirty="0" smtClean="0"/>
              <a:t>Incubatietijdberg kort</a:t>
            </a:r>
          </a:p>
          <a:p>
            <a:endParaRPr lang="nl-NL" dirty="0"/>
          </a:p>
          <a:p>
            <a:r>
              <a:rPr lang="nl-NL" dirty="0" smtClean="0"/>
              <a:t>Symptoombestrijding</a:t>
            </a:r>
            <a:endParaRPr lang="nl-NL" dirty="0"/>
          </a:p>
        </p:txBody>
      </p:sp>
      <p:pic>
        <p:nvPicPr>
          <p:cNvPr id="5122" name="Picture 2" descr="Afbeeldingsresultaat voor vir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8472" y="87210"/>
            <a:ext cx="3283527" cy="2459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187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108959" y="670560"/>
            <a:ext cx="6792685" cy="646331"/>
          </a:xfrm>
          <a:prstGeom prst="rect">
            <a:avLst/>
          </a:prstGeom>
          <a:noFill/>
        </p:spPr>
        <p:txBody>
          <a:bodyPr wrap="square" rtlCol="0">
            <a:spAutoFit/>
          </a:bodyPr>
          <a:lstStyle/>
          <a:p>
            <a:pPr algn="ctr"/>
            <a:r>
              <a:rPr lang="nl-NL" sz="3600" dirty="0" smtClean="0"/>
              <a:t>RNA- of DNA- virus</a:t>
            </a:r>
            <a:endParaRPr lang="nl-NL" sz="3600" dirty="0"/>
          </a:p>
        </p:txBody>
      </p:sp>
      <p:sp>
        <p:nvSpPr>
          <p:cNvPr id="3" name="Tekstvak 2"/>
          <p:cNvSpPr txBox="1"/>
          <p:nvPr/>
        </p:nvSpPr>
        <p:spPr>
          <a:xfrm>
            <a:off x="3108959" y="1672045"/>
            <a:ext cx="8011886" cy="1200329"/>
          </a:xfrm>
          <a:prstGeom prst="rect">
            <a:avLst/>
          </a:prstGeom>
          <a:noFill/>
        </p:spPr>
        <p:txBody>
          <a:bodyPr wrap="square" rtlCol="0">
            <a:spAutoFit/>
          </a:bodyPr>
          <a:lstStyle/>
          <a:p>
            <a:r>
              <a:rPr lang="nl-NL" dirty="0" smtClean="0"/>
              <a:t>RNA- virus bevatten een enkele streng erfelijk materiaal, die zich in de kern van de cel bevindt. Zijn erg veranderlijk qua uiterlijk en daardoor moeilijk te bestrijden. Ze kunnen de eiwitmantel van de gastheercel vervangen en zo het afweersysteem voor de gek houden</a:t>
            </a:r>
            <a:endParaRPr lang="nl-NL" dirty="0"/>
          </a:p>
        </p:txBody>
      </p:sp>
      <p:sp>
        <p:nvSpPr>
          <p:cNvPr id="4" name="Tekstvak 3"/>
          <p:cNvSpPr txBox="1"/>
          <p:nvPr/>
        </p:nvSpPr>
        <p:spPr>
          <a:xfrm>
            <a:off x="3108959" y="3504527"/>
            <a:ext cx="8064137" cy="1200329"/>
          </a:xfrm>
          <a:prstGeom prst="rect">
            <a:avLst/>
          </a:prstGeom>
          <a:noFill/>
        </p:spPr>
        <p:txBody>
          <a:bodyPr wrap="square" rtlCol="0">
            <a:spAutoFit/>
          </a:bodyPr>
          <a:lstStyle/>
          <a:p>
            <a:r>
              <a:rPr lang="nl-NL" dirty="0" smtClean="0"/>
              <a:t>DNA-virus bevat een dubbele streng erfelijk materiaal, die zich in de </a:t>
            </a:r>
            <a:r>
              <a:rPr lang="nl-NL" dirty="0" err="1" smtClean="0"/>
              <a:t>cern</a:t>
            </a:r>
            <a:r>
              <a:rPr lang="nl-NL" dirty="0" smtClean="0"/>
              <a:t> van de cel bevindt. DNA- virus veranderen minder vaak van uiterlijk. Hierdoor is het gemakkelijker een goed werkend vaccin tegen het virus maken.</a:t>
            </a:r>
            <a:endParaRPr lang="nl-NL" dirty="0"/>
          </a:p>
        </p:txBody>
      </p:sp>
    </p:spTree>
    <p:extLst>
      <p:ext uri="{BB962C8B-B14F-4D97-AF65-F5344CB8AC3E}">
        <p14:creationId xmlns:p14="http://schemas.microsoft.com/office/powerpoint/2010/main" val="1397740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virussen bij een hond</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789620560"/>
              </p:ext>
            </p:extLst>
          </p:nvPr>
        </p:nvGraphicFramePr>
        <p:xfrm>
          <a:off x="1901372" y="2025261"/>
          <a:ext cx="8128000" cy="4124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Ziekte</a:t>
                      </a:r>
                      <a:endParaRPr lang="nl-NL" sz="1600" dirty="0"/>
                    </a:p>
                  </a:txBody>
                  <a:tcPr/>
                </a:tc>
                <a:tc>
                  <a:txBody>
                    <a:bodyPr/>
                    <a:lstStyle/>
                    <a:p>
                      <a:r>
                        <a:rPr lang="nl-NL" sz="1600" dirty="0" smtClean="0"/>
                        <a:t>Virus</a:t>
                      </a:r>
                      <a:endParaRPr lang="nl-NL" sz="1600" dirty="0"/>
                    </a:p>
                  </a:txBody>
                  <a:tcPr/>
                </a:tc>
                <a:tc>
                  <a:txBody>
                    <a:bodyPr/>
                    <a:lstStyle/>
                    <a:p>
                      <a:r>
                        <a:rPr lang="nl-NL" sz="1600" dirty="0" smtClean="0"/>
                        <a:t>DNA/RNA</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err="1" smtClean="0"/>
                        <a:t>Parvo</a:t>
                      </a:r>
                      <a:endParaRPr lang="nl-NL" sz="1600" dirty="0"/>
                    </a:p>
                  </a:txBody>
                  <a:tcPr/>
                </a:tc>
                <a:tc>
                  <a:txBody>
                    <a:bodyPr/>
                    <a:lstStyle/>
                    <a:p>
                      <a:r>
                        <a:rPr lang="nl-NL" sz="1600" dirty="0" err="1" smtClean="0"/>
                        <a:t>Parvovirus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Bloederige diarree</a:t>
                      </a:r>
                      <a:endParaRPr lang="nl-NL" sz="1600" dirty="0"/>
                    </a:p>
                  </a:txBody>
                  <a:tcPr/>
                </a:tc>
                <a:extLst>
                  <a:ext uri="{0D108BD9-81ED-4DB2-BD59-A6C34878D82A}">
                    <a16:rowId xmlns:a16="http://schemas.microsoft.com/office/drawing/2014/main" val="4268746478"/>
                  </a:ext>
                </a:extLst>
              </a:tr>
              <a:tr h="370840">
                <a:tc>
                  <a:txBody>
                    <a:bodyPr/>
                    <a:lstStyle/>
                    <a:p>
                      <a:r>
                        <a:rPr lang="nl-NL" sz="1600" dirty="0" smtClean="0"/>
                        <a:t>Hondenziekte</a:t>
                      </a:r>
                      <a:endParaRPr lang="nl-NL" sz="1600" dirty="0"/>
                    </a:p>
                  </a:txBody>
                  <a:tcPr/>
                </a:tc>
                <a:tc>
                  <a:txBody>
                    <a:bodyPr/>
                    <a:lstStyle/>
                    <a:p>
                      <a:r>
                        <a:rPr lang="nl-NL" sz="1600" dirty="0" err="1" smtClean="0"/>
                        <a:t>Canine</a:t>
                      </a:r>
                      <a:r>
                        <a:rPr lang="nl-NL" sz="1600" baseline="0" dirty="0" smtClean="0"/>
                        <a:t> distemper 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Braken, diarree, hoesten, ooguitvloeiing</a:t>
                      </a:r>
                      <a:endParaRPr lang="nl-NL" sz="1600" dirty="0"/>
                    </a:p>
                  </a:txBody>
                  <a:tcPr/>
                </a:tc>
                <a:extLst>
                  <a:ext uri="{0D108BD9-81ED-4DB2-BD59-A6C34878D82A}">
                    <a16:rowId xmlns:a16="http://schemas.microsoft.com/office/drawing/2014/main" val="1372382734"/>
                  </a:ext>
                </a:extLst>
              </a:tr>
              <a:tr h="370840">
                <a:tc>
                  <a:txBody>
                    <a:bodyPr/>
                    <a:lstStyle/>
                    <a:p>
                      <a:r>
                        <a:rPr lang="nl-NL" sz="1600" dirty="0" smtClean="0"/>
                        <a:t>Besmettelijke leverziekte</a:t>
                      </a:r>
                      <a:endParaRPr lang="nl-NL" sz="1600" dirty="0"/>
                    </a:p>
                  </a:txBody>
                  <a:tcPr/>
                </a:tc>
                <a:tc>
                  <a:txBody>
                    <a:bodyPr/>
                    <a:lstStyle/>
                    <a:p>
                      <a:r>
                        <a:rPr lang="nl-NL" sz="1600" dirty="0" err="1" smtClean="0"/>
                        <a:t>Canine</a:t>
                      </a:r>
                      <a:r>
                        <a:rPr lang="nl-NL" sz="1600" dirty="0" smtClean="0"/>
                        <a:t> </a:t>
                      </a:r>
                      <a:r>
                        <a:rPr lang="nl-NL" sz="1600" dirty="0" err="1" smtClean="0"/>
                        <a:t>adenovirus</a:t>
                      </a:r>
                      <a:r>
                        <a:rPr lang="nl-NL" sz="1600" dirty="0" smtClean="0"/>
                        <a:t> type 1</a:t>
                      </a:r>
                      <a:endParaRPr lang="nl-NL" sz="1600" dirty="0"/>
                    </a:p>
                  </a:txBody>
                  <a:tcPr/>
                </a:tc>
                <a:tc>
                  <a:txBody>
                    <a:bodyPr/>
                    <a:lstStyle/>
                    <a:p>
                      <a:r>
                        <a:rPr lang="nl-NL" sz="1600" dirty="0" smtClean="0"/>
                        <a:t>DNA</a:t>
                      </a:r>
                      <a:endParaRPr lang="nl-NL" sz="1600" dirty="0"/>
                    </a:p>
                  </a:txBody>
                  <a:tcPr/>
                </a:tc>
                <a:tc>
                  <a:txBody>
                    <a:bodyPr/>
                    <a:lstStyle/>
                    <a:p>
                      <a:r>
                        <a:rPr lang="nl-NL" sz="1600" dirty="0" smtClean="0"/>
                        <a:t>Koorts, braken, diarree, geelzucht </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smtClean="0"/>
                        <a:t>Besmettelijke</a:t>
                      </a:r>
                      <a:r>
                        <a:rPr lang="nl-NL" sz="1600" baseline="0" dirty="0" smtClean="0"/>
                        <a:t> hondenhoest</a:t>
                      </a:r>
                      <a:endParaRPr lang="nl-NL"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1600" dirty="0" err="1" smtClean="0"/>
                        <a:t>Canine</a:t>
                      </a:r>
                      <a:r>
                        <a:rPr lang="nl-NL" sz="1600" dirty="0" smtClean="0"/>
                        <a:t> </a:t>
                      </a:r>
                      <a:r>
                        <a:rPr lang="nl-NL" sz="1600" dirty="0" err="1" smtClean="0"/>
                        <a:t>adenovirus</a:t>
                      </a:r>
                      <a:r>
                        <a:rPr lang="nl-NL" sz="1600" dirty="0" smtClean="0"/>
                        <a:t> type 2</a:t>
                      </a:r>
                      <a:endParaRPr lang="nl-NL" sz="1600" dirty="0"/>
                    </a:p>
                  </a:txBody>
                  <a:tcPr/>
                </a:tc>
                <a:tc>
                  <a:txBody>
                    <a:bodyPr/>
                    <a:lstStyle/>
                    <a:p>
                      <a:r>
                        <a:rPr lang="nl-NL" sz="1600" dirty="0" smtClean="0"/>
                        <a:t>DNA</a:t>
                      </a:r>
                      <a:endParaRPr lang="nl-NL" sz="1600" dirty="0"/>
                    </a:p>
                  </a:txBody>
                  <a:tcPr/>
                </a:tc>
                <a:tc>
                  <a:txBody>
                    <a:bodyPr/>
                    <a:lstStyle/>
                    <a:p>
                      <a:r>
                        <a:rPr lang="nl-NL" sz="1600" dirty="0" smtClean="0"/>
                        <a:t>Hoesten, keelpijn</a:t>
                      </a:r>
                      <a:endParaRPr lang="nl-NL" sz="1600" dirty="0"/>
                    </a:p>
                  </a:txBody>
                  <a:tcPr/>
                </a:tc>
                <a:extLst>
                  <a:ext uri="{0D108BD9-81ED-4DB2-BD59-A6C34878D82A}">
                    <a16:rowId xmlns:a16="http://schemas.microsoft.com/office/drawing/2014/main" val="2234504585"/>
                  </a:ext>
                </a:extLst>
              </a:tr>
              <a:tr h="370840">
                <a:tc>
                  <a:txBody>
                    <a:bodyPr/>
                    <a:lstStyle/>
                    <a:p>
                      <a:r>
                        <a:rPr lang="nl-NL" sz="1600" dirty="0" smtClean="0"/>
                        <a:t>Besmettelijke hondenhoest</a:t>
                      </a:r>
                      <a:endParaRPr lang="nl-NL" sz="1600" dirty="0"/>
                    </a:p>
                  </a:txBody>
                  <a:tcPr/>
                </a:tc>
                <a:tc>
                  <a:txBody>
                    <a:bodyPr/>
                    <a:lstStyle/>
                    <a:p>
                      <a:r>
                        <a:rPr lang="nl-NL" sz="1600" dirty="0" err="1" smtClean="0"/>
                        <a:t>Parainfluenzavirus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Hoesten, geelpijn</a:t>
                      </a:r>
                    </a:p>
                  </a:txBody>
                  <a:tcPr/>
                </a:tc>
                <a:extLst>
                  <a:ext uri="{0D108BD9-81ED-4DB2-BD59-A6C34878D82A}">
                    <a16:rowId xmlns:a16="http://schemas.microsoft.com/office/drawing/2014/main" val="404933884"/>
                  </a:ext>
                </a:extLst>
              </a:tr>
              <a:tr h="370840">
                <a:tc>
                  <a:txBody>
                    <a:bodyPr/>
                    <a:lstStyle/>
                    <a:p>
                      <a:r>
                        <a:rPr lang="nl-NL" sz="1600" dirty="0" smtClean="0"/>
                        <a:t>Hondsdolheid</a:t>
                      </a:r>
                      <a:endParaRPr lang="nl-NL" sz="1600" dirty="0"/>
                    </a:p>
                  </a:txBody>
                  <a:tcPr/>
                </a:tc>
                <a:tc>
                  <a:txBody>
                    <a:bodyPr/>
                    <a:lstStyle/>
                    <a:p>
                      <a:r>
                        <a:rPr lang="nl-NL" sz="1600" dirty="0" err="1" smtClean="0"/>
                        <a:t>Rabiesvirus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Agressie, </a:t>
                      </a:r>
                      <a:r>
                        <a:rPr lang="nl-NL" sz="1600" dirty="0" err="1" smtClean="0"/>
                        <a:t>zenuwverschijn</a:t>
                      </a:r>
                      <a:r>
                        <a:rPr lang="nl-NL" sz="1600" dirty="0" smtClean="0"/>
                        <a:t>-</a:t>
                      </a:r>
                    </a:p>
                    <a:p>
                      <a:r>
                        <a:rPr lang="nl-NL" sz="1600" dirty="0" err="1" smtClean="0"/>
                        <a:t>selen</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012461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virussen bij een kat</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659366380"/>
              </p:ext>
            </p:extLst>
          </p:nvPr>
        </p:nvGraphicFramePr>
        <p:xfrm>
          <a:off x="1901372" y="2025261"/>
          <a:ext cx="8128000" cy="43688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Ziekte</a:t>
                      </a:r>
                      <a:endParaRPr lang="nl-NL" sz="1600" dirty="0"/>
                    </a:p>
                  </a:txBody>
                  <a:tcPr/>
                </a:tc>
                <a:tc>
                  <a:txBody>
                    <a:bodyPr/>
                    <a:lstStyle/>
                    <a:p>
                      <a:r>
                        <a:rPr lang="nl-NL" sz="1600" dirty="0" smtClean="0"/>
                        <a:t>Virus</a:t>
                      </a:r>
                      <a:endParaRPr lang="nl-NL" sz="1600" dirty="0"/>
                    </a:p>
                  </a:txBody>
                  <a:tcPr/>
                </a:tc>
                <a:tc>
                  <a:txBody>
                    <a:bodyPr/>
                    <a:lstStyle/>
                    <a:p>
                      <a:r>
                        <a:rPr lang="nl-NL" sz="1600" dirty="0" smtClean="0"/>
                        <a:t>DNA/RNA</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smtClean="0"/>
                        <a:t>Kattenziekte</a:t>
                      </a:r>
                      <a:endParaRPr lang="nl-NL" sz="1600" dirty="0"/>
                    </a:p>
                  </a:txBody>
                  <a:tcPr/>
                </a:tc>
                <a:tc>
                  <a:txBody>
                    <a:bodyPr/>
                    <a:lstStyle/>
                    <a:p>
                      <a:r>
                        <a:rPr lang="nl-NL" sz="1600" dirty="0" smtClean="0"/>
                        <a:t>Feline </a:t>
                      </a:r>
                      <a:r>
                        <a:rPr lang="nl-NL" sz="1600" dirty="0" err="1" smtClean="0"/>
                        <a:t>parvovirus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Ernstige diarree</a:t>
                      </a:r>
                      <a:endParaRPr lang="nl-NL" sz="1600" dirty="0"/>
                    </a:p>
                  </a:txBody>
                  <a:tcPr/>
                </a:tc>
                <a:extLst>
                  <a:ext uri="{0D108BD9-81ED-4DB2-BD59-A6C34878D82A}">
                    <a16:rowId xmlns:a16="http://schemas.microsoft.com/office/drawing/2014/main" val="4268746478"/>
                  </a:ext>
                </a:extLst>
              </a:tr>
              <a:tr h="370840">
                <a:tc>
                  <a:txBody>
                    <a:bodyPr/>
                    <a:lstStyle/>
                    <a:p>
                      <a:r>
                        <a:rPr lang="nl-NL" sz="1600" dirty="0" smtClean="0"/>
                        <a:t>Niesziekte</a:t>
                      </a:r>
                      <a:endParaRPr lang="nl-NL" sz="1600" dirty="0"/>
                    </a:p>
                  </a:txBody>
                  <a:tcPr/>
                </a:tc>
                <a:tc>
                  <a:txBody>
                    <a:bodyPr/>
                    <a:lstStyle/>
                    <a:p>
                      <a:r>
                        <a:rPr lang="nl-NL" sz="1600" dirty="0" smtClean="0"/>
                        <a:t>Feline herpesvirus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Niezen, neusuitvloeiing</a:t>
                      </a:r>
                      <a:endParaRPr lang="nl-NL" sz="1600" dirty="0"/>
                    </a:p>
                  </a:txBody>
                  <a:tcPr/>
                </a:tc>
                <a:extLst>
                  <a:ext uri="{0D108BD9-81ED-4DB2-BD59-A6C34878D82A}">
                    <a16:rowId xmlns:a16="http://schemas.microsoft.com/office/drawing/2014/main" val="1372382734"/>
                  </a:ext>
                </a:extLst>
              </a:tr>
              <a:tr h="370840">
                <a:tc>
                  <a:txBody>
                    <a:bodyPr/>
                    <a:lstStyle/>
                    <a:p>
                      <a:r>
                        <a:rPr lang="nl-NL" sz="1600" dirty="0" smtClean="0"/>
                        <a:t>Niesziekte</a:t>
                      </a:r>
                      <a:endParaRPr lang="nl-NL" sz="1600" dirty="0"/>
                    </a:p>
                  </a:txBody>
                  <a:tcPr/>
                </a:tc>
                <a:tc>
                  <a:txBody>
                    <a:bodyPr/>
                    <a:lstStyle/>
                    <a:p>
                      <a:r>
                        <a:rPr lang="nl-NL" sz="1600" dirty="0" smtClean="0"/>
                        <a:t>Feline </a:t>
                      </a:r>
                      <a:r>
                        <a:rPr lang="nl-NL" sz="1600" dirty="0" err="1" smtClean="0"/>
                        <a:t>calicivirus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Niezen, neusuitvloeiing</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smtClean="0"/>
                        <a:t>FIP</a:t>
                      </a:r>
                      <a:endParaRPr lang="nl-NL"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1600" dirty="0" smtClean="0"/>
                        <a:t>Feline coronavirus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Vocht in de borst en buik</a:t>
                      </a:r>
                      <a:endParaRPr lang="nl-NL" sz="1600" dirty="0"/>
                    </a:p>
                  </a:txBody>
                  <a:tcPr/>
                </a:tc>
                <a:extLst>
                  <a:ext uri="{0D108BD9-81ED-4DB2-BD59-A6C34878D82A}">
                    <a16:rowId xmlns:a16="http://schemas.microsoft.com/office/drawing/2014/main" val="2234504585"/>
                  </a:ext>
                </a:extLst>
              </a:tr>
              <a:tr h="370840">
                <a:tc>
                  <a:txBody>
                    <a:bodyPr/>
                    <a:lstStyle/>
                    <a:p>
                      <a:r>
                        <a:rPr lang="nl-NL" sz="1600" dirty="0" err="1" smtClean="0"/>
                        <a:t>FeLV</a:t>
                      </a:r>
                      <a:endParaRPr lang="nl-NL" sz="1600" dirty="0"/>
                    </a:p>
                  </a:txBody>
                  <a:tcPr/>
                </a:tc>
                <a:tc>
                  <a:txBody>
                    <a:bodyPr/>
                    <a:lstStyle/>
                    <a:p>
                      <a:r>
                        <a:rPr lang="nl-NL" sz="1600" dirty="0" smtClean="0"/>
                        <a:t>Feline Leukemievirus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Vaak ontstekingen</a:t>
                      </a:r>
                    </a:p>
                  </a:txBody>
                  <a:tcPr/>
                </a:tc>
                <a:extLst>
                  <a:ext uri="{0D108BD9-81ED-4DB2-BD59-A6C34878D82A}">
                    <a16:rowId xmlns:a16="http://schemas.microsoft.com/office/drawing/2014/main" val="404933884"/>
                  </a:ext>
                </a:extLst>
              </a:tr>
              <a:tr h="370840">
                <a:tc>
                  <a:txBody>
                    <a:bodyPr/>
                    <a:lstStyle/>
                    <a:p>
                      <a:r>
                        <a:rPr lang="nl-NL" sz="1600" dirty="0" smtClean="0"/>
                        <a:t>FIV</a:t>
                      </a:r>
                      <a:endParaRPr lang="nl-NL" sz="1600" dirty="0"/>
                    </a:p>
                  </a:txBody>
                  <a:tcPr/>
                </a:tc>
                <a:tc>
                  <a:txBody>
                    <a:bodyPr/>
                    <a:lstStyle/>
                    <a:p>
                      <a:r>
                        <a:rPr lang="nl-NL" sz="1600" dirty="0" smtClean="0"/>
                        <a:t>Feline </a:t>
                      </a:r>
                      <a:r>
                        <a:rPr lang="nl-NL" sz="1600" dirty="0" err="1" smtClean="0"/>
                        <a:t>immunodeficien</a:t>
                      </a:r>
                      <a:r>
                        <a:rPr lang="nl-NL" sz="1600" dirty="0" smtClean="0"/>
                        <a:t>-</a:t>
                      </a:r>
                    </a:p>
                    <a:p>
                      <a:r>
                        <a:rPr lang="nl-NL" sz="1600" dirty="0" smtClean="0"/>
                        <a:t>tie</a:t>
                      </a:r>
                      <a:r>
                        <a:rPr lang="nl-NL" sz="1600" baseline="0" dirty="0" smtClean="0"/>
                        <a:t> 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Koorts, </a:t>
                      </a:r>
                      <a:r>
                        <a:rPr lang="nl-NL" sz="1600" dirty="0" err="1" smtClean="0"/>
                        <a:t>ontstekuingen</a:t>
                      </a:r>
                      <a:r>
                        <a:rPr lang="nl-NL" sz="1600" dirty="0" smtClean="0"/>
                        <a:t>, vermageren, sloom, bloedarmoede</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616177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95451" y="722811"/>
            <a:ext cx="6418218" cy="830997"/>
          </a:xfrm>
          <a:prstGeom prst="rect">
            <a:avLst/>
          </a:prstGeom>
          <a:noFill/>
        </p:spPr>
        <p:txBody>
          <a:bodyPr wrap="square" rtlCol="0">
            <a:spAutoFit/>
          </a:bodyPr>
          <a:lstStyle/>
          <a:p>
            <a:pPr algn="ctr"/>
            <a:r>
              <a:rPr lang="nl-NL" sz="2400" dirty="0" smtClean="0"/>
              <a:t>Diverse virusziekten bij andere diersoorten:</a:t>
            </a:r>
          </a:p>
          <a:p>
            <a:pPr algn="ctr"/>
            <a:endParaRPr lang="nl-NL" sz="2400" dirty="0"/>
          </a:p>
        </p:txBody>
      </p:sp>
      <p:sp>
        <p:nvSpPr>
          <p:cNvPr id="3" name="Tekstvak 2"/>
          <p:cNvSpPr txBox="1"/>
          <p:nvPr/>
        </p:nvSpPr>
        <p:spPr>
          <a:xfrm>
            <a:off x="2690949" y="1645920"/>
            <a:ext cx="8560525" cy="3970318"/>
          </a:xfrm>
          <a:prstGeom prst="rect">
            <a:avLst/>
          </a:prstGeom>
          <a:noFill/>
        </p:spPr>
        <p:txBody>
          <a:bodyPr wrap="square" rtlCol="0">
            <a:spAutoFit/>
          </a:bodyPr>
          <a:lstStyle/>
          <a:p>
            <a:r>
              <a:rPr lang="nl-NL" dirty="0" smtClean="0"/>
              <a:t>Konijn:</a:t>
            </a:r>
          </a:p>
          <a:p>
            <a:pPr marL="285750" indent="-285750">
              <a:buFontTx/>
              <a:buChar char="-"/>
            </a:pPr>
            <a:r>
              <a:rPr lang="nl-NL" dirty="0" smtClean="0"/>
              <a:t>Myxomatose</a:t>
            </a:r>
          </a:p>
          <a:p>
            <a:pPr marL="285750" indent="-285750">
              <a:buFontTx/>
              <a:buChar char="-"/>
            </a:pPr>
            <a:r>
              <a:rPr lang="nl-NL" dirty="0" smtClean="0"/>
              <a:t>VHD</a:t>
            </a:r>
          </a:p>
          <a:p>
            <a:pPr marL="285750" indent="-285750">
              <a:buFontTx/>
              <a:buChar char="-"/>
            </a:pPr>
            <a:endParaRPr lang="nl-NL" dirty="0"/>
          </a:p>
          <a:p>
            <a:r>
              <a:rPr lang="nl-NL" dirty="0" smtClean="0"/>
              <a:t>Paard:</a:t>
            </a:r>
          </a:p>
          <a:p>
            <a:pPr marL="285750" indent="-285750">
              <a:buFontTx/>
              <a:buChar char="-"/>
            </a:pPr>
            <a:r>
              <a:rPr lang="nl-NL" dirty="0" smtClean="0"/>
              <a:t>Paardengriep</a:t>
            </a:r>
          </a:p>
          <a:p>
            <a:pPr marL="285750" indent="-285750">
              <a:buFontTx/>
              <a:buChar char="-"/>
            </a:pPr>
            <a:r>
              <a:rPr lang="nl-NL" dirty="0" err="1" smtClean="0"/>
              <a:t>Rhinopneumonie</a:t>
            </a:r>
            <a:endParaRPr lang="nl-NL" dirty="0" smtClean="0"/>
          </a:p>
          <a:p>
            <a:pPr marL="285750" indent="-285750">
              <a:buFontTx/>
              <a:buChar char="-"/>
            </a:pPr>
            <a:endParaRPr lang="nl-NL" dirty="0" smtClean="0"/>
          </a:p>
          <a:p>
            <a:pPr marL="285750" indent="-285750">
              <a:buFontTx/>
              <a:buChar char="-"/>
            </a:pPr>
            <a:endParaRPr lang="nl-NL" dirty="0"/>
          </a:p>
          <a:p>
            <a:r>
              <a:rPr lang="nl-NL" dirty="0" smtClean="0"/>
              <a:t>Vogels:</a:t>
            </a:r>
          </a:p>
          <a:p>
            <a:pPr marL="285750" indent="-285750">
              <a:buFontTx/>
              <a:buChar char="-"/>
            </a:pPr>
            <a:r>
              <a:rPr lang="nl-NL" dirty="0" smtClean="0"/>
              <a:t>Vogelpest</a:t>
            </a:r>
          </a:p>
          <a:p>
            <a:pPr marL="285750" indent="-285750">
              <a:buFontTx/>
              <a:buChar char="-"/>
            </a:pPr>
            <a:r>
              <a:rPr lang="nl-NL" dirty="0" smtClean="0"/>
              <a:t>NCD</a:t>
            </a:r>
          </a:p>
          <a:p>
            <a:pPr marL="285750" indent="-285750">
              <a:buFontTx/>
              <a:buChar char="-"/>
            </a:pPr>
            <a:r>
              <a:rPr lang="nl-NL" dirty="0" smtClean="0"/>
              <a:t>Ziekte van Marek</a:t>
            </a:r>
          </a:p>
          <a:p>
            <a:pPr marL="285750" indent="-285750">
              <a:buFontTx/>
              <a:buChar char="-"/>
            </a:pPr>
            <a:r>
              <a:rPr lang="nl-NL" dirty="0" err="1" smtClean="0"/>
              <a:t>Paramyxovirus</a:t>
            </a:r>
            <a:endParaRPr lang="nl-NL" dirty="0"/>
          </a:p>
        </p:txBody>
      </p:sp>
    </p:spTree>
    <p:extLst>
      <p:ext uri="{BB962C8B-B14F-4D97-AF65-F5344CB8AC3E}">
        <p14:creationId xmlns:p14="http://schemas.microsoft.com/office/powerpoint/2010/main" val="2568427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a:xfrm>
            <a:off x="1363335" y="1454727"/>
            <a:ext cx="6533756" cy="5232751"/>
          </a:xfrm>
        </p:spPr>
        <p:txBody>
          <a:bodyPr>
            <a:normAutofit fontScale="85000" lnSpcReduction="20000"/>
          </a:bodyPr>
          <a:lstStyle/>
          <a:p>
            <a:endParaRPr lang="nl-NL" dirty="0" smtClean="0"/>
          </a:p>
          <a:p>
            <a:r>
              <a:rPr lang="nl-NL" b="1" dirty="0" smtClean="0"/>
              <a:t>Planning</a:t>
            </a:r>
            <a:r>
              <a:rPr lang="nl-NL" b="1" dirty="0" smtClean="0"/>
              <a:t>:</a:t>
            </a:r>
          </a:p>
          <a:p>
            <a:r>
              <a:rPr lang="nl-NL" dirty="0" smtClean="0"/>
              <a:t>Terugblik/vooruitblik opdracht</a:t>
            </a:r>
            <a:endParaRPr lang="nl-NL" dirty="0" smtClean="0"/>
          </a:p>
          <a:p>
            <a:r>
              <a:rPr lang="nl-NL" dirty="0" smtClean="0"/>
              <a:t>Video</a:t>
            </a:r>
          </a:p>
          <a:p>
            <a:r>
              <a:rPr lang="nl-NL" dirty="0" err="1" smtClean="0"/>
              <a:t>Powerpoint</a:t>
            </a:r>
            <a:endParaRPr lang="nl-NL" dirty="0" smtClean="0"/>
          </a:p>
          <a:p>
            <a:r>
              <a:rPr lang="nl-NL" dirty="0" smtClean="0"/>
              <a:t>Kwartet opdracht</a:t>
            </a:r>
          </a:p>
          <a:p>
            <a:r>
              <a:rPr lang="nl-NL" dirty="0" smtClean="0"/>
              <a:t>Afsluiten</a:t>
            </a:r>
            <a:endParaRPr lang="nl-NL" dirty="0" smtClean="0"/>
          </a:p>
          <a:p>
            <a:pPr marL="0" indent="0">
              <a:buNone/>
            </a:pPr>
            <a:endParaRPr lang="nl-NL" b="1" dirty="0" smtClean="0"/>
          </a:p>
          <a:p>
            <a:r>
              <a:rPr lang="nl-NL" b="1" dirty="0" smtClean="0"/>
              <a:t>Doel: </a:t>
            </a:r>
            <a:endParaRPr lang="nl-NL" b="1" dirty="0" smtClean="0"/>
          </a:p>
          <a:p>
            <a:r>
              <a:rPr lang="nl-NL" dirty="0" smtClean="0"/>
              <a:t>Ophalen kennis</a:t>
            </a:r>
            <a:endParaRPr lang="nl-NL" dirty="0" smtClean="0"/>
          </a:p>
          <a:p>
            <a:r>
              <a:rPr lang="nl-NL" dirty="0" smtClean="0"/>
              <a:t>Weten wat een micro-organisme is</a:t>
            </a:r>
          </a:p>
          <a:p>
            <a:r>
              <a:rPr lang="nl-NL" dirty="0" smtClean="0"/>
              <a:t>Verschil in schadelijkheid weten van een</a:t>
            </a:r>
          </a:p>
          <a:p>
            <a:pPr marL="0" indent="0">
              <a:buNone/>
            </a:pPr>
            <a:r>
              <a:rPr lang="nl-NL" dirty="0" smtClean="0"/>
              <a:t>Micro-organismen </a:t>
            </a:r>
          </a:p>
          <a:p>
            <a:r>
              <a:rPr lang="nl-NL" dirty="0" smtClean="0"/>
              <a:t>kennis hebben van verschillende</a:t>
            </a:r>
          </a:p>
          <a:p>
            <a:pPr marL="0" indent="0">
              <a:buNone/>
            </a:pPr>
            <a:r>
              <a:rPr lang="nl-NL" dirty="0"/>
              <a:t>m</a:t>
            </a:r>
            <a:r>
              <a:rPr lang="nl-NL" dirty="0" smtClean="0"/>
              <a:t>icro -organismen</a:t>
            </a:r>
          </a:p>
          <a:p>
            <a:r>
              <a:rPr lang="nl-NL" dirty="0" smtClean="0"/>
              <a:t> De veroorzakers (micro-organismen) </a:t>
            </a:r>
          </a:p>
          <a:p>
            <a:pPr marL="0" indent="0">
              <a:buNone/>
            </a:pPr>
            <a:r>
              <a:rPr lang="nl-NL" dirty="0" smtClean="0"/>
              <a:t>Kennen </a:t>
            </a:r>
            <a:r>
              <a:rPr lang="nl-NL" dirty="0"/>
              <a:t>van verschillende ziektes weten</a:t>
            </a:r>
          </a:p>
          <a:p>
            <a:endParaRPr lang="nl-NL" dirty="0" smtClean="0"/>
          </a:p>
          <a:p>
            <a:endParaRPr lang="nl-NL" dirty="0"/>
          </a:p>
        </p:txBody>
      </p:sp>
      <p:pic>
        <p:nvPicPr>
          <p:cNvPr id="1028" name="Picture 4" descr="Afbeeldingsresultaat voor micro organism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9212" y="404548"/>
            <a:ext cx="5334938" cy="3000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563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micro organismen?</a:t>
            </a:r>
            <a:endParaRPr lang="nl-NL" dirty="0"/>
          </a:p>
        </p:txBody>
      </p:sp>
      <p:sp>
        <p:nvSpPr>
          <p:cNvPr id="3" name="Tijdelijke aanduiding voor inhoud 2"/>
          <p:cNvSpPr>
            <a:spLocks noGrp="1"/>
          </p:cNvSpPr>
          <p:nvPr>
            <p:ph idx="1"/>
          </p:nvPr>
        </p:nvSpPr>
        <p:spPr/>
        <p:txBody>
          <a:bodyPr/>
          <a:lstStyle/>
          <a:p>
            <a:r>
              <a:rPr lang="nl-NL" dirty="0">
                <a:solidFill>
                  <a:schemeClr val="tx1"/>
                </a:solidFill>
              </a:rPr>
              <a:t> </a:t>
            </a:r>
            <a:r>
              <a:rPr lang="nl-NL" dirty="0" smtClean="0">
                <a:solidFill>
                  <a:schemeClr val="tx1"/>
                </a:solidFill>
              </a:rPr>
              <a:t>Met blote oog niet te zien</a:t>
            </a:r>
            <a:r>
              <a:rPr lang="nl-NL" dirty="0" smtClean="0">
                <a:solidFill>
                  <a:schemeClr val="tx1"/>
                </a:solidFill>
                <a:sym typeface="Wingdings" panose="05000000000000000000" pitchFamily="2" charset="2"/>
              </a:rPr>
              <a:t> maar met een microscoop </a:t>
            </a:r>
            <a:endParaRPr lang="nl-NL" dirty="0" smtClean="0">
              <a:solidFill>
                <a:schemeClr val="tx1"/>
              </a:solidFill>
            </a:endParaRPr>
          </a:p>
          <a:p>
            <a:r>
              <a:rPr lang="nl-NL" dirty="0" smtClean="0">
                <a:solidFill>
                  <a:schemeClr val="tx1"/>
                </a:solidFill>
              </a:rPr>
              <a:t>Bacteriën, gisten en schimmels</a:t>
            </a:r>
          </a:p>
          <a:p>
            <a:r>
              <a:rPr lang="nl-NL" dirty="0" smtClean="0">
                <a:solidFill>
                  <a:schemeClr val="tx1"/>
                </a:solidFill>
              </a:rPr>
              <a:t>Virussen en </a:t>
            </a:r>
            <a:r>
              <a:rPr lang="nl-NL" dirty="0">
                <a:solidFill>
                  <a:schemeClr val="tx1"/>
                </a:solidFill>
              </a:rPr>
              <a:t>eencellige </a:t>
            </a:r>
            <a:r>
              <a:rPr lang="nl-NL" dirty="0" smtClean="0">
                <a:solidFill>
                  <a:schemeClr val="tx1"/>
                </a:solidFill>
              </a:rPr>
              <a:t>parasieten</a:t>
            </a:r>
            <a:r>
              <a:rPr lang="nl-NL" dirty="0">
                <a:solidFill>
                  <a:schemeClr val="tx1"/>
                </a:solidFill>
              </a:rPr>
              <a:t> horen officieel niet tot de micro-organismen </a:t>
            </a:r>
            <a:r>
              <a:rPr lang="nl-NL" dirty="0" smtClean="0">
                <a:solidFill>
                  <a:schemeClr val="tx1"/>
                </a:solidFill>
                <a:sym typeface="Wingdings" panose="05000000000000000000" pitchFamily="2" charset="2"/>
              </a:rPr>
              <a:t></a:t>
            </a:r>
            <a:r>
              <a:rPr lang="nl-NL" dirty="0" smtClean="0">
                <a:solidFill>
                  <a:schemeClr val="tx1"/>
                </a:solidFill>
              </a:rPr>
              <a:t>omdat </a:t>
            </a:r>
            <a:r>
              <a:rPr lang="nl-NL" dirty="0">
                <a:solidFill>
                  <a:schemeClr val="tx1"/>
                </a:solidFill>
              </a:rPr>
              <a:t>ze zich niet zelfstandig kunnen delen, </a:t>
            </a:r>
            <a:r>
              <a:rPr lang="nl-NL" dirty="0" smtClean="0">
                <a:solidFill>
                  <a:schemeClr val="tx1"/>
                </a:solidFill>
              </a:rPr>
              <a:t>kunnen wel ziekmakend zijn</a:t>
            </a:r>
          </a:p>
          <a:p>
            <a:r>
              <a:rPr lang="nl-NL" dirty="0" smtClean="0">
                <a:solidFill>
                  <a:schemeClr val="tx1"/>
                </a:solidFill>
              </a:rPr>
              <a:t>Ze </a:t>
            </a:r>
            <a:r>
              <a:rPr lang="nl-NL" dirty="0">
                <a:solidFill>
                  <a:schemeClr val="tx1"/>
                </a:solidFill>
              </a:rPr>
              <a:t>zitten in grond, water, dieren, planten, voedsel, </a:t>
            </a:r>
            <a:r>
              <a:rPr lang="nl-NL" dirty="0" smtClean="0">
                <a:solidFill>
                  <a:schemeClr val="tx1"/>
                </a:solidFill>
              </a:rPr>
              <a:t>mensen</a:t>
            </a:r>
          </a:p>
          <a:p>
            <a:r>
              <a:rPr lang="nl-NL" dirty="0" smtClean="0">
                <a:solidFill>
                  <a:schemeClr val="tx1"/>
                </a:solidFill>
              </a:rPr>
              <a:t>Veel zijn niet ziekmakend maar sommigen wel</a:t>
            </a:r>
            <a:endParaRPr lang="nl-NL" dirty="0">
              <a:solidFill>
                <a:schemeClr val="tx1"/>
              </a:solidFill>
            </a:endParaRPr>
          </a:p>
        </p:txBody>
      </p:sp>
    </p:spTree>
    <p:extLst>
      <p:ext uri="{BB962C8B-B14F-4D97-AF65-F5344CB8AC3E}">
        <p14:creationId xmlns:p14="http://schemas.microsoft.com/office/powerpoint/2010/main" val="375739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1445623" y="2926081"/>
            <a:ext cx="9553302" cy="2308324"/>
          </a:xfrm>
          <a:prstGeom prst="rect">
            <a:avLst/>
          </a:prstGeom>
          <a:noFill/>
        </p:spPr>
        <p:txBody>
          <a:bodyPr wrap="square" rtlCol="0">
            <a:spAutoFit/>
          </a:bodyPr>
          <a:lstStyle/>
          <a:p>
            <a:endParaRPr lang="nl-NL" dirty="0" smtClean="0"/>
          </a:p>
          <a:p>
            <a:pPr marL="285750" indent="-285750">
              <a:buFontTx/>
              <a:buChar char="-"/>
            </a:pPr>
            <a:r>
              <a:rPr lang="nl-NL" dirty="0" err="1" smtClean="0"/>
              <a:t>Symbionten</a:t>
            </a:r>
            <a:r>
              <a:rPr lang="nl-NL" dirty="0" smtClean="0"/>
              <a:t> of samenlevers </a:t>
            </a:r>
            <a:r>
              <a:rPr lang="nl-NL" dirty="0" err="1" smtClean="0"/>
              <a:t>bijv</a:t>
            </a:r>
            <a:r>
              <a:rPr lang="nl-NL" dirty="0" smtClean="0"/>
              <a:t> </a:t>
            </a:r>
            <a:r>
              <a:rPr lang="nl-NL" dirty="0" err="1" smtClean="0"/>
              <a:t>bacterien</a:t>
            </a:r>
            <a:r>
              <a:rPr lang="nl-NL" dirty="0" smtClean="0"/>
              <a:t> in de darm</a:t>
            </a:r>
          </a:p>
          <a:p>
            <a:endParaRPr lang="nl-NL" dirty="0" smtClean="0"/>
          </a:p>
          <a:p>
            <a:pPr marL="285750" indent="-285750">
              <a:buFontTx/>
              <a:buChar char="-"/>
            </a:pPr>
            <a:r>
              <a:rPr lang="nl-NL" dirty="0" err="1" smtClean="0"/>
              <a:t>Apathogeen</a:t>
            </a:r>
            <a:r>
              <a:rPr lang="nl-NL" dirty="0" smtClean="0"/>
              <a:t>: niet ziekteverwekkend, niet schadelijk voor de gastheer</a:t>
            </a:r>
          </a:p>
          <a:p>
            <a:endParaRPr lang="nl-NL" dirty="0" smtClean="0"/>
          </a:p>
          <a:p>
            <a:pPr marL="285750" indent="-285750">
              <a:buFontTx/>
              <a:buChar char="-"/>
            </a:pPr>
            <a:r>
              <a:rPr lang="nl-NL" dirty="0" smtClean="0"/>
              <a:t>Voorwaardelijk pathogeen: alleen onder bepaalde omstandigheden ziekte veroorzaken</a:t>
            </a:r>
          </a:p>
          <a:p>
            <a:endParaRPr lang="nl-NL" dirty="0" smtClean="0"/>
          </a:p>
          <a:p>
            <a:pPr marL="285750" indent="-285750">
              <a:buFontTx/>
              <a:buChar char="-"/>
            </a:pPr>
            <a:r>
              <a:rPr lang="nl-NL" dirty="0" smtClean="0"/>
              <a:t>Pathogeen of ziekteverwekkend </a:t>
            </a:r>
            <a:r>
              <a:rPr lang="nl-NL" dirty="0" err="1" smtClean="0"/>
              <a:t>bijv</a:t>
            </a:r>
            <a:r>
              <a:rPr lang="nl-NL" dirty="0" smtClean="0"/>
              <a:t> </a:t>
            </a:r>
            <a:r>
              <a:rPr lang="nl-NL" dirty="0" err="1" smtClean="0"/>
              <a:t>rabiesvirus</a:t>
            </a:r>
            <a:r>
              <a:rPr lang="nl-NL" dirty="0" smtClean="0"/>
              <a:t> veroorzaakt altijd hondsdolheid</a:t>
            </a:r>
            <a:endParaRPr lang="nl-NL" dirty="0"/>
          </a:p>
        </p:txBody>
      </p:sp>
      <p:sp>
        <p:nvSpPr>
          <p:cNvPr id="7" name="Tekstvak 6"/>
          <p:cNvSpPr txBox="1"/>
          <p:nvPr/>
        </p:nvSpPr>
        <p:spPr>
          <a:xfrm>
            <a:off x="3509554" y="1349829"/>
            <a:ext cx="6540138" cy="523220"/>
          </a:xfrm>
          <a:prstGeom prst="rect">
            <a:avLst/>
          </a:prstGeom>
          <a:noFill/>
        </p:spPr>
        <p:txBody>
          <a:bodyPr wrap="square" rtlCol="0">
            <a:spAutoFit/>
          </a:bodyPr>
          <a:lstStyle/>
          <a:p>
            <a:pPr algn="ctr"/>
            <a:r>
              <a:rPr lang="nl-NL" sz="2800" dirty="0" smtClean="0"/>
              <a:t>Ziekteverwekkend of niet ziekteverwekkend</a:t>
            </a:r>
            <a:endParaRPr lang="nl-NL" sz="2800" dirty="0"/>
          </a:p>
        </p:txBody>
      </p:sp>
    </p:spTree>
    <p:extLst>
      <p:ext uri="{BB962C8B-B14F-4D97-AF65-F5344CB8AC3E}">
        <p14:creationId xmlns:p14="http://schemas.microsoft.com/office/powerpoint/2010/main" val="4126188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509554" y="1184366"/>
            <a:ext cx="5277395" cy="769441"/>
          </a:xfrm>
          <a:prstGeom prst="rect">
            <a:avLst/>
          </a:prstGeom>
          <a:noFill/>
        </p:spPr>
        <p:txBody>
          <a:bodyPr wrap="square" rtlCol="0">
            <a:spAutoFit/>
          </a:bodyPr>
          <a:lstStyle/>
          <a:p>
            <a:r>
              <a:rPr lang="nl-NL" sz="4400" dirty="0" smtClean="0"/>
              <a:t>Hoe schadelijk?</a:t>
            </a:r>
            <a:endParaRPr lang="nl-NL" sz="4400" dirty="0"/>
          </a:p>
        </p:txBody>
      </p:sp>
      <p:sp>
        <p:nvSpPr>
          <p:cNvPr id="3" name="Tekstvak 2"/>
          <p:cNvSpPr txBox="1"/>
          <p:nvPr/>
        </p:nvSpPr>
        <p:spPr>
          <a:xfrm>
            <a:off x="1724298" y="2516777"/>
            <a:ext cx="9901645" cy="1477328"/>
          </a:xfrm>
          <a:prstGeom prst="rect">
            <a:avLst/>
          </a:prstGeom>
          <a:noFill/>
        </p:spPr>
        <p:txBody>
          <a:bodyPr wrap="square" rtlCol="0">
            <a:spAutoFit/>
          </a:bodyPr>
          <a:lstStyle/>
          <a:p>
            <a:pPr marL="285750" indent="-285750">
              <a:buFontTx/>
              <a:buChar char="-"/>
            </a:pPr>
            <a:r>
              <a:rPr lang="nl-NL" dirty="0" err="1" smtClean="0"/>
              <a:t>Hoogvirulent</a:t>
            </a:r>
            <a:r>
              <a:rPr lang="nl-NL" dirty="0" smtClean="0"/>
              <a:t>: micro-organisme heeft een hele grote aanvalskracht en is heel gevaarlijk bijv. vogelgriepvirus</a:t>
            </a:r>
          </a:p>
          <a:p>
            <a:endParaRPr lang="nl-NL" dirty="0" smtClean="0"/>
          </a:p>
          <a:p>
            <a:pPr marL="285750" indent="-285750">
              <a:buFontTx/>
              <a:buChar char="-"/>
            </a:pPr>
            <a:endParaRPr lang="nl-NL" dirty="0"/>
          </a:p>
          <a:p>
            <a:pPr marL="285750" indent="-285750">
              <a:buFontTx/>
              <a:buChar char="-"/>
            </a:pPr>
            <a:r>
              <a:rPr lang="nl-NL" dirty="0" smtClean="0"/>
              <a:t>Laagvirulent: is veel minder gevaarlijk. Hoef je je meestal weinig zorgen om te maken</a:t>
            </a:r>
            <a:endParaRPr lang="nl-NL" dirty="0"/>
          </a:p>
        </p:txBody>
      </p:sp>
    </p:spTree>
    <p:extLst>
      <p:ext uri="{BB962C8B-B14F-4D97-AF65-F5344CB8AC3E}">
        <p14:creationId xmlns:p14="http://schemas.microsoft.com/office/powerpoint/2010/main" val="4074106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974993" y="949665"/>
            <a:ext cx="3423217" cy="769441"/>
          </a:xfrm>
          <a:prstGeom prst="rect">
            <a:avLst/>
          </a:prstGeom>
          <a:noFill/>
        </p:spPr>
        <p:txBody>
          <a:bodyPr wrap="square" rtlCol="0">
            <a:spAutoFit/>
          </a:bodyPr>
          <a:lstStyle/>
          <a:p>
            <a:pPr algn="ctr"/>
            <a:r>
              <a:rPr lang="nl-NL" sz="4400" dirty="0" smtClean="0"/>
              <a:t>Bacteriën</a:t>
            </a:r>
          </a:p>
        </p:txBody>
      </p:sp>
      <p:sp>
        <p:nvSpPr>
          <p:cNvPr id="4" name="Tekstvak 3"/>
          <p:cNvSpPr txBox="1"/>
          <p:nvPr/>
        </p:nvSpPr>
        <p:spPr>
          <a:xfrm>
            <a:off x="1576251" y="2342606"/>
            <a:ext cx="10415452" cy="3139321"/>
          </a:xfrm>
          <a:prstGeom prst="rect">
            <a:avLst/>
          </a:prstGeom>
          <a:noFill/>
        </p:spPr>
        <p:txBody>
          <a:bodyPr wrap="square" rtlCol="0">
            <a:spAutoFit/>
          </a:bodyPr>
          <a:lstStyle/>
          <a:p>
            <a:r>
              <a:rPr lang="nl-NL" dirty="0" smtClean="0"/>
              <a:t>Zijn eencellige micro-organismen en geen celkern</a:t>
            </a:r>
          </a:p>
          <a:p>
            <a:endParaRPr lang="nl-NL" dirty="0"/>
          </a:p>
          <a:p>
            <a:r>
              <a:rPr lang="nl-NL" dirty="0" smtClean="0"/>
              <a:t>Bacteriën kunnen verschillende vormen </a:t>
            </a:r>
            <a:r>
              <a:rPr lang="nl-NL" dirty="0" smtClean="0"/>
              <a:t>hebben</a:t>
            </a:r>
            <a:endParaRPr lang="nl-NL" dirty="0" smtClean="0"/>
          </a:p>
          <a:p>
            <a:pPr marL="285750" indent="-285750">
              <a:buFont typeface="Arial" panose="020B0604020202020204" pitchFamily="34" charset="0"/>
              <a:buChar char="•"/>
            </a:pPr>
            <a:endParaRPr lang="nl-NL" dirty="0"/>
          </a:p>
          <a:p>
            <a:r>
              <a:rPr lang="nl-NL" dirty="0" smtClean="0"/>
              <a:t>Weten welke bacterie mee te maken hebt:</a:t>
            </a:r>
          </a:p>
          <a:p>
            <a:pPr marL="285750" indent="-285750">
              <a:buFont typeface="Arial" panose="020B0604020202020204" pitchFamily="34" charset="0"/>
              <a:buChar char="•"/>
            </a:pPr>
            <a:r>
              <a:rPr lang="nl-NL" dirty="0" smtClean="0"/>
              <a:t>- Vaak meerdere bacteriën tegelijk</a:t>
            </a:r>
          </a:p>
          <a:p>
            <a:pPr marL="285750" indent="-285750">
              <a:buFont typeface="Arial" panose="020B0604020202020204" pitchFamily="34" charset="0"/>
              <a:buChar char="•"/>
            </a:pPr>
            <a:r>
              <a:rPr lang="nl-NL" dirty="0" smtClean="0"/>
              <a:t>- bepalen welke bacterie pathogeen is</a:t>
            </a:r>
          </a:p>
          <a:p>
            <a:pPr marL="285750" indent="-285750">
              <a:buFont typeface="Arial" panose="020B0604020202020204" pitchFamily="34" charset="0"/>
              <a:buChar char="•"/>
            </a:pPr>
            <a:r>
              <a:rPr lang="nl-NL" dirty="0" smtClean="0"/>
              <a:t>- vorm van de bacterie vaststellen</a:t>
            </a:r>
          </a:p>
          <a:p>
            <a:pPr marL="285750" indent="-285750">
              <a:buFont typeface="Arial" panose="020B0604020202020204" pitchFamily="34" charset="0"/>
              <a:buChar char="•"/>
            </a:pPr>
            <a:r>
              <a:rPr lang="nl-NL" dirty="0" smtClean="0"/>
              <a:t>- grootte van de bacterie vaststellen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smtClean="0"/>
              <a:t>Antibiogram: kweekplaatje van bacterie, welke antibiotica wel werkt</a:t>
            </a:r>
          </a:p>
        </p:txBody>
      </p:sp>
      <p:pic>
        <p:nvPicPr>
          <p:cNvPr id="2052" name="Picture 4" descr="Afbeeldingsresultaat voor bacteri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6951" y="344751"/>
            <a:ext cx="4194752" cy="2748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75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523220"/>
          </a:xfrm>
          <a:prstGeom prst="rect">
            <a:avLst/>
          </a:prstGeom>
          <a:noFill/>
        </p:spPr>
        <p:txBody>
          <a:bodyPr wrap="square" rtlCol="0">
            <a:spAutoFit/>
          </a:bodyPr>
          <a:lstStyle/>
          <a:p>
            <a:r>
              <a:rPr lang="nl-NL" sz="2800" dirty="0" smtClean="0"/>
              <a:t>Ziekten veroorzaakt door bacteriën</a:t>
            </a:r>
            <a:endParaRPr lang="nl-NL" sz="2800" dirty="0"/>
          </a:p>
        </p:txBody>
      </p:sp>
      <p:graphicFrame>
        <p:nvGraphicFramePr>
          <p:cNvPr id="4" name="Tabel 3"/>
          <p:cNvGraphicFramePr>
            <a:graphicFrameLocks noGrp="1"/>
          </p:cNvGraphicFramePr>
          <p:nvPr>
            <p:extLst>
              <p:ext uri="{D42A27DB-BD31-4B8C-83A1-F6EECF244321}">
                <p14:modId xmlns:p14="http://schemas.microsoft.com/office/powerpoint/2010/main" val="3118796280"/>
              </p:ext>
            </p:extLst>
          </p:nvPr>
        </p:nvGraphicFramePr>
        <p:xfrm>
          <a:off x="1901372" y="2409128"/>
          <a:ext cx="8127999" cy="23926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335230817"/>
                    </a:ext>
                  </a:extLst>
                </a:gridCol>
                <a:gridCol w="2709333">
                  <a:extLst>
                    <a:ext uri="{9D8B030D-6E8A-4147-A177-3AD203B41FA5}">
                      <a16:colId xmlns:a16="http://schemas.microsoft.com/office/drawing/2014/main" val="1314546070"/>
                    </a:ext>
                  </a:extLst>
                </a:gridCol>
                <a:gridCol w="2709333">
                  <a:extLst>
                    <a:ext uri="{9D8B030D-6E8A-4147-A177-3AD203B41FA5}">
                      <a16:colId xmlns:a16="http://schemas.microsoft.com/office/drawing/2014/main" val="1855365995"/>
                    </a:ext>
                  </a:extLst>
                </a:gridCol>
              </a:tblGrid>
              <a:tr h="370840">
                <a:tc>
                  <a:txBody>
                    <a:bodyPr/>
                    <a:lstStyle/>
                    <a:p>
                      <a:r>
                        <a:rPr lang="nl-NL" dirty="0" smtClean="0"/>
                        <a:t>Bacterie</a:t>
                      </a:r>
                      <a:endParaRPr lang="nl-NL" dirty="0"/>
                    </a:p>
                  </a:txBody>
                  <a:tcPr/>
                </a:tc>
                <a:tc>
                  <a:txBody>
                    <a:bodyPr/>
                    <a:lstStyle/>
                    <a:p>
                      <a:r>
                        <a:rPr lang="nl-NL" dirty="0" smtClean="0"/>
                        <a:t>Ziekte</a:t>
                      </a:r>
                      <a:endParaRPr lang="nl-NL" dirty="0"/>
                    </a:p>
                  </a:txBody>
                  <a:tcPr/>
                </a:tc>
                <a:tc>
                  <a:txBody>
                    <a:bodyPr/>
                    <a:lstStyle/>
                    <a:p>
                      <a:r>
                        <a:rPr lang="nl-NL" dirty="0" smtClean="0"/>
                        <a:t>Gevoelige diersoort</a:t>
                      </a:r>
                      <a:endParaRPr lang="nl-NL" dirty="0"/>
                    </a:p>
                  </a:txBody>
                  <a:tcPr/>
                </a:tc>
                <a:extLst>
                  <a:ext uri="{0D108BD9-81ED-4DB2-BD59-A6C34878D82A}">
                    <a16:rowId xmlns:a16="http://schemas.microsoft.com/office/drawing/2014/main" val="3087818974"/>
                  </a:ext>
                </a:extLst>
              </a:tr>
              <a:tr h="370840">
                <a:tc>
                  <a:txBody>
                    <a:bodyPr/>
                    <a:lstStyle/>
                    <a:p>
                      <a:r>
                        <a:rPr lang="nl-NL" dirty="0" smtClean="0"/>
                        <a:t>Salmonella/e. coli</a:t>
                      </a:r>
                      <a:endParaRPr lang="nl-NL" dirty="0"/>
                    </a:p>
                  </a:txBody>
                  <a:tcPr/>
                </a:tc>
                <a:tc>
                  <a:txBody>
                    <a:bodyPr/>
                    <a:lstStyle/>
                    <a:p>
                      <a:r>
                        <a:rPr lang="nl-NL" dirty="0" smtClean="0"/>
                        <a:t>Diarree</a:t>
                      </a:r>
                      <a:endParaRPr lang="nl-NL" dirty="0"/>
                    </a:p>
                  </a:txBody>
                  <a:tcPr/>
                </a:tc>
                <a:tc>
                  <a:txBody>
                    <a:bodyPr/>
                    <a:lstStyle/>
                    <a:p>
                      <a:r>
                        <a:rPr lang="nl-NL" dirty="0" smtClean="0"/>
                        <a:t>Alle dieren</a:t>
                      </a:r>
                      <a:endParaRPr lang="nl-NL" dirty="0"/>
                    </a:p>
                  </a:txBody>
                  <a:tcPr/>
                </a:tc>
                <a:extLst>
                  <a:ext uri="{0D108BD9-81ED-4DB2-BD59-A6C34878D82A}">
                    <a16:rowId xmlns:a16="http://schemas.microsoft.com/office/drawing/2014/main" val="1656704438"/>
                  </a:ext>
                </a:extLst>
              </a:tr>
              <a:tr h="370840">
                <a:tc>
                  <a:txBody>
                    <a:bodyPr/>
                    <a:lstStyle/>
                    <a:p>
                      <a:r>
                        <a:rPr lang="nl-NL" dirty="0" err="1" smtClean="0"/>
                        <a:t>Bordetella</a:t>
                      </a:r>
                      <a:endParaRPr lang="nl-NL" dirty="0"/>
                    </a:p>
                  </a:txBody>
                  <a:tcPr/>
                </a:tc>
                <a:tc>
                  <a:txBody>
                    <a:bodyPr/>
                    <a:lstStyle/>
                    <a:p>
                      <a:r>
                        <a:rPr lang="nl-NL" dirty="0" smtClean="0"/>
                        <a:t>Besmettelijke honden ziekte,</a:t>
                      </a:r>
                      <a:r>
                        <a:rPr lang="nl-NL" baseline="0" dirty="0" smtClean="0"/>
                        <a:t> niesziekte</a:t>
                      </a:r>
                      <a:endParaRPr lang="nl-NL" dirty="0"/>
                    </a:p>
                  </a:txBody>
                  <a:tcPr/>
                </a:tc>
                <a:tc>
                  <a:txBody>
                    <a:bodyPr/>
                    <a:lstStyle/>
                    <a:p>
                      <a:r>
                        <a:rPr lang="nl-NL" dirty="0" smtClean="0"/>
                        <a:t>Hond, kat</a:t>
                      </a:r>
                      <a:endParaRPr lang="nl-NL" dirty="0"/>
                    </a:p>
                  </a:txBody>
                  <a:tcPr/>
                </a:tc>
                <a:extLst>
                  <a:ext uri="{0D108BD9-81ED-4DB2-BD59-A6C34878D82A}">
                    <a16:rowId xmlns:a16="http://schemas.microsoft.com/office/drawing/2014/main" val="1596712027"/>
                  </a:ext>
                </a:extLst>
              </a:tr>
              <a:tr h="370840">
                <a:tc>
                  <a:txBody>
                    <a:bodyPr/>
                    <a:lstStyle/>
                    <a:p>
                      <a:r>
                        <a:rPr lang="nl-NL" dirty="0" err="1" smtClean="0"/>
                        <a:t>Leptospira</a:t>
                      </a:r>
                      <a:endParaRPr lang="nl-NL" dirty="0"/>
                    </a:p>
                  </a:txBody>
                  <a:tcPr/>
                </a:tc>
                <a:tc>
                  <a:txBody>
                    <a:bodyPr/>
                    <a:lstStyle/>
                    <a:p>
                      <a:r>
                        <a:rPr lang="nl-NL" dirty="0" smtClean="0"/>
                        <a:t>Leptospirose</a:t>
                      </a:r>
                      <a:endParaRPr lang="nl-NL" dirty="0"/>
                    </a:p>
                  </a:txBody>
                  <a:tcPr/>
                </a:tc>
                <a:tc>
                  <a:txBody>
                    <a:bodyPr/>
                    <a:lstStyle/>
                    <a:p>
                      <a:r>
                        <a:rPr lang="nl-NL" dirty="0" smtClean="0"/>
                        <a:t>Hond, kat, rund,</a:t>
                      </a:r>
                      <a:r>
                        <a:rPr lang="nl-NL" baseline="0" dirty="0" smtClean="0"/>
                        <a:t> varken, paard, mens</a:t>
                      </a:r>
                      <a:endParaRPr lang="nl-NL" dirty="0"/>
                    </a:p>
                  </a:txBody>
                  <a:tcPr/>
                </a:tc>
                <a:extLst>
                  <a:ext uri="{0D108BD9-81ED-4DB2-BD59-A6C34878D82A}">
                    <a16:rowId xmlns:a16="http://schemas.microsoft.com/office/drawing/2014/main" val="3045396506"/>
                  </a:ext>
                </a:extLst>
              </a:tr>
              <a:tr h="370840">
                <a:tc>
                  <a:txBody>
                    <a:bodyPr/>
                    <a:lstStyle/>
                    <a:p>
                      <a:r>
                        <a:rPr lang="nl-NL" dirty="0" err="1" smtClean="0"/>
                        <a:t>Clostridium</a:t>
                      </a:r>
                      <a:r>
                        <a:rPr lang="nl-NL" dirty="0" smtClean="0"/>
                        <a:t> </a:t>
                      </a:r>
                      <a:r>
                        <a:rPr lang="nl-NL" dirty="0" err="1" smtClean="0"/>
                        <a:t>tetani</a:t>
                      </a:r>
                      <a:endParaRPr lang="nl-NL" dirty="0"/>
                    </a:p>
                  </a:txBody>
                  <a:tcPr/>
                </a:tc>
                <a:tc>
                  <a:txBody>
                    <a:bodyPr/>
                    <a:lstStyle/>
                    <a:p>
                      <a:r>
                        <a:rPr lang="nl-NL" dirty="0" smtClean="0"/>
                        <a:t>Tetanus</a:t>
                      </a:r>
                      <a:endParaRPr lang="nl-NL" dirty="0"/>
                    </a:p>
                  </a:txBody>
                  <a:tcPr/>
                </a:tc>
                <a:tc>
                  <a:txBody>
                    <a:bodyPr/>
                    <a:lstStyle/>
                    <a:p>
                      <a:r>
                        <a:rPr lang="nl-NL" dirty="0" smtClean="0"/>
                        <a:t>Hond en</a:t>
                      </a:r>
                      <a:r>
                        <a:rPr lang="nl-NL" baseline="0" dirty="0" smtClean="0"/>
                        <a:t> paard</a:t>
                      </a:r>
                      <a:endParaRPr lang="nl-NL" dirty="0"/>
                    </a:p>
                  </a:txBody>
                  <a:tcPr/>
                </a:tc>
                <a:extLst>
                  <a:ext uri="{0D108BD9-81ED-4DB2-BD59-A6C34878D82A}">
                    <a16:rowId xmlns:a16="http://schemas.microsoft.com/office/drawing/2014/main" val="638402346"/>
                  </a:ext>
                </a:extLst>
              </a:tr>
            </a:tbl>
          </a:graphicData>
        </a:graphic>
      </p:graphicFrame>
    </p:spTree>
    <p:extLst>
      <p:ext uri="{BB962C8B-B14F-4D97-AF65-F5344CB8AC3E}">
        <p14:creationId xmlns:p14="http://schemas.microsoft.com/office/powerpoint/2010/main" val="95269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696490" y="1025026"/>
            <a:ext cx="7698377" cy="769441"/>
          </a:xfrm>
          <a:prstGeom prst="rect">
            <a:avLst/>
          </a:prstGeom>
          <a:noFill/>
        </p:spPr>
        <p:txBody>
          <a:bodyPr wrap="square" rtlCol="0">
            <a:spAutoFit/>
          </a:bodyPr>
          <a:lstStyle/>
          <a:p>
            <a:r>
              <a:rPr lang="nl-NL" sz="4400" dirty="0" smtClean="0"/>
              <a:t>Schimmels </a:t>
            </a:r>
            <a:endParaRPr lang="nl-NL" sz="4400" dirty="0"/>
          </a:p>
        </p:txBody>
      </p:sp>
      <p:sp>
        <p:nvSpPr>
          <p:cNvPr id="3" name="Tekstvak 2"/>
          <p:cNvSpPr txBox="1"/>
          <p:nvPr/>
        </p:nvSpPr>
        <p:spPr>
          <a:xfrm>
            <a:off x="2142309" y="2142308"/>
            <a:ext cx="7471954" cy="3693319"/>
          </a:xfrm>
          <a:prstGeom prst="rect">
            <a:avLst/>
          </a:prstGeom>
          <a:noFill/>
        </p:spPr>
        <p:txBody>
          <a:bodyPr wrap="square" rtlCol="0">
            <a:spAutoFit/>
          </a:bodyPr>
          <a:lstStyle/>
          <a:p>
            <a:r>
              <a:rPr lang="nl-NL" dirty="0" smtClean="0"/>
              <a:t>- Zijn eencellige micro-organismen met een kern</a:t>
            </a:r>
            <a:endParaRPr lang="nl-NL" dirty="0"/>
          </a:p>
          <a:p>
            <a:endParaRPr lang="nl-NL" dirty="0" smtClean="0"/>
          </a:p>
          <a:p>
            <a:r>
              <a:rPr lang="nl-NL" dirty="0" smtClean="0"/>
              <a:t>- Schimmels delen zich net als de lichaamscellen van mens en dier (sporen)</a:t>
            </a:r>
          </a:p>
          <a:p>
            <a:endParaRPr lang="nl-NL" dirty="0"/>
          </a:p>
          <a:p>
            <a:r>
              <a:rPr lang="nl-NL" dirty="0" smtClean="0"/>
              <a:t>- Schimmels kunnen jarenlang overleven zonder contact met mens en dier</a:t>
            </a:r>
          </a:p>
          <a:p>
            <a:endParaRPr lang="nl-NL" dirty="0"/>
          </a:p>
          <a:p>
            <a:r>
              <a:rPr lang="nl-NL" dirty="0" smtClean="0"/>
              <a:t>- Schimmelinfecties komen veel voor op plekken waar veel dieren gehouden wordt bijv. </a:t>
            </a:r>
            <a:r>
              <a:rPr lang="nl-NL" dirty="0" err="1" smtClean="0"/>
              <a:t>cattery</a:t>
            </a:r>
            <a:r>
              <a:rPr lang="nl-NL" dirty="0" smtClean="0"/>
              <a:t> . De kat is drager maar wordt er zelf niet ziek van.</a:t>
            </a:r>
          </a:p>
          <a:p>
            <a:endParaRPr lang="nl-NL" dirty="0"/>
          </a:p>
          <a:p>
            <a:r>
              <a:rPr lang="nl-NL" dirty="0" smtClean="0"/>
              <a:t>- Dieren worden behandeld totdat ze twee keer negatief getest zijn voor de schimmel. </a:t>
            </a:r>
          </a:p>
          <a:p>
            <a:endParaRPr lang="nl-NL" dirty="0"/>
          </a:p>
          <a:p>
            <a:r>
              <a:rPr lang="nl-NL" dirty="0" smtClean="0"/>
              <a:t>- Is erg besmettelijk. Strikte quarantaine maatregelen zijn noodzakelijk!!!</a:t>
            </a:r>
          </a:p>
        </p:txBody>
      </p:sp>
      <p:pic>
        <p:nvPicPr>
          <p:cNvPr id="3074" name="Picture 2" descr="Afbeeldingsresultaat voor schimme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9927" y="0"/>
            <a:ext cx="3290722" cy="2606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746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schimmels</a:t>
            </a:r>
            <a:endParaRPr lang="nl-NL" sz="2800" dirty="0"/>
          </a:p>
        </p:txBody>
      </p:sp>
      <p:graphicFrame>
        <p:nvGraphicFramePr>
          <p:cNvPr id="4" name="Tabel 3"/>
          <p:cNvGraphicFramePr>
            <a:graphicFrameLocks noGrp="1"/>
          </p:cNvGraphicFramePr>
          <p:nvPr>
            <p:extLst>
              <p:ext uri="{D42A27DB-BD31-4B8C-83A1-F6EECF244321}">
                <p14:modId xmlns:p14="http://schemas.microsoft.com/office/powerpoint/2010/main" val="1154029253"/>
              </p:ext>
            </p:extLst>
          </p:nvPr>
        </p:nvGraphicFramePr>
        <p:xfrm>
          <a:off x="1901372" y="2409128"/>
          <a:ext cx="8127999" cy="3114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335230817"/>
                    </a:ext>
                  </a:extLst>
                </a:gridCol>
                <a:gridCol w="2709333">
                  <a:extLst>
                    <a:ext uri="{9D8B030D-6E8A-4147-A177-3AD203B41FA5}">
                      <a16:colId xmlns:a16="http://schemas.microsoft.com/office/drawing/2014/main" val="1314546070"/>
                    </a:ext>
                  </a:extLst>
                </a:gridCol>
                <a:gridCol w="2709333">
                  <a:extLst>
                    <a:ext uri="{9D8B030D-6E8A-4147-A177-3AD203B41FA5}">
                      <a16:colId xmlns:a16="http://schemas.microsoft.com/office/drawing/2014/main" val="1855365995"/>
                    </a:ext>
                  </a:extLst>
                </a:gridCol>
              </a:tblGrid>
              <a:tr h="370840">
                <a:tc>
                  <a:txBody>
                    <a:bodyPr/>
                    <a:lstStyle/>
                    <a:p>
                      <a:r>
                        <a:rPr lang="nl-NL" dirty="0" smtClean="0"/>
                        <a:t>Schimmel</a:t>
                      </a:r>
                      <a:endParaRPr lang="nl-NL" dirty="0"/>
                    </a:p>
                  </a:txBody>
                  <a:tcPr/>
                </a:tc>
                <a:tc>
                  <a:txBody>
                    <a:bodyPr/>
                    <a:lstStyle/>
                    <a:p>
                      <a:r>
                        <a:rPr lang="nl-NL" dirty="0" smtClean="0"/>
                        <a:t>Ziekte</a:t>
                      </a:r>
                      <a:endParaRPr lang="nl-NL" dirty="0"/>
                    </a:p>
                  </a:txBody>
                  <a:tcPr/>
                </a:tc>
                <a:tc>
                  <a:txBody>
                    <a:bodyPr/>
                    <a:lstStyle/>
                    <a:p>
                      <a:r>
                        <a:rPr lang="nl-NL" dirty="0" smtClean="0"/>
                        <a:t>Gevoelige diersoort</a:t>
                      </a:r>
                      <a:endParaRPr lang="nl-NL" dirty="0"/>
                    </a:p>
                  </a:txBody>
                  <a:tcPr/>
                </a:tc>
                <a:extLst>
                  <a:ext uri="{0D108BD9-81ED-4DB2-BD59-A6C34878D82A}">
                    <a16:rowId xmlns:a16="http://schemas.microsoft.com/office/drawing/2014/main" val="3087818974"/>
                  </a:ext>
                </a:extLst>
              </a:tr>
              <a:tr h="370840">
                <a:tc>
                  <a:txBody>
                    <a:bodyPr/>
                    <a:lstStyle/>
                    <a:p>
                      <a:r>
                        <a:rPr lang="nl-NL" dirty="0" err="1" smtClean="0"/>
                        <a:t>Aspergillus</a:t>
                      </a:r>
                      <a:r>
                        <a:rPr lang="nl-NL" dirty="0" smtClean="0"/>
                        <a:t>-soort</a:t>
                      </a:r>
                      <a:endParaRPr lang="nl-NL" dirty="0"/>
                    </a:p>
                  </a:txBody>
                  <a:tcPr/>
                </a:tc>
                <a:tc>
                  <a:txBody>
                    <a:bodyPr/>
                    <a:lstStyle/>
                    <a:p>
                      <a:r>
                        <a:rPr lang="nl-NL" dirty="0" smtClean="0"/>
                        <a:t>Neusontsteking, chronische neusontsteking (rhinitis)</a:t>
                      </a:r>
                      <a:endParaRPr lang="nl-NL" dirty="0"/>
                    </a:p>
                  </a:txBody>
                  <a:tcPr/>
                </a:tc>
                <a:tc>
                  <a:txBody>
                    <a:bodyPr/>
                    <a:lstStyle/>
                    <a:p>
                      <a:r>
                        <a:rPr lang="nl-NL" dirty="0" smtClean="0"/>
                        <a:t>hond</a:t>
                      </a:r>
                      <a:endParaRPr lang="nl-NL" dirty="0"/>
                    </a:p>
                  </a:txBody>
                  <a:tcPr/>
                </a:tc>
                <a:extLst>
                  <a:ext uri="{0D108BD9-81ED-4DB2-BD59-A6C34878D82A}">
                    <a16:rowId xmlns:a16="http://schemas.microsoft.com/office/drawing/2014/main" val="1656704438"/>
                  </a:ext>
                </a:extLst>
              </a:tr>
              <a:tr h="370840">
                <a:tc>
                  <a:txBody>
                    <a:bodyPr/>
                    <a:lstStyle/>
                    <a:p>
                      <a:r>
                        <a:rPr lang="nl-NL" dirty="0" err="1" smtClean="0"/>
                        <a:t>Thrichophyton</a:t>
                      </a:r>
                      <a:r>
                        <a:rPr lang="nl-NL" dirty="0" smtClean="0"/>
                        <a:t> infecties</a:t>
                      </a:r>
                      <a:endParaRPr lang="nl-NL" dirty="0"/>
                    </a:p>
                  </a:txBody>
                  <a:tcPr/>
                </a:tc>
                <a:tc>
                  <a:txBody>
                    <a:bodyPr/>
                    <a:lstStyle/>
                    <a:p>
                      <a:r>
                        <a:rPr lang="nl-NL" dirty="0" smtClean="0"/>
                        <a:t>Huidontstekingen (ringworm)</a:t>
                      </a:r>
                      <a:endParaRPr lang="nl-NL" dirty="0"/>
                    </a:p>
                  </a:txBody>
                  <a:tcPr/>
                </a:tc>
                <a:tc>
                  <a:txBody>
                    <a:bodyPr/>
                    <a:lstStyle/>
                    <a:p>
                      <a:r>
                        <a:rPr lang="nl-NL" dirty="0" smtClean="0"/>
                        <a:t>Landbouwhuisdieren, hond en kat</a:t>
                      </a:r>
                      <a:endParaRPr lang="nl-NL" dirty="0"/>
                    </a:p>
                  </a:txBody>
                  <a:tcPr/>
                </a:tc>
                <a:extLst>
                  <a:ext uri="{0D108BD9-81ED-4DB2-BD59-A6C34878D82A}">
                    <a16:rowId xmlns:a16="http://schemas.microsoft.com/office/drawing/2014/main" val="1596712027"/>
                  </a:ext>
                </a:extLst>
              </a:tr>
              <a:tr h="370840">
                <a:tc>
                  <a:txBody>
                    <a:bodyPr/>
                    <a:lstStyle/>
                    <a:p>
                      <a:r>
                        <a:rPr lang="nl-NL" dirty="0" smtClean="0"/>
                        <a:t>Microsporum infecties</a:t>
                      </a:r>
                      <a:endParaRPr lang="nl-NL" dirty="0"/>
                    </a:p>
                  </a:txBody>
                  <a:tcPr/>
                </a:tc>
                <a:tc>
                  <a:txBody>
                    <a:bodyPr/>
                    <a:lstStyle/>
                    <a:p>
                      <a:r>
                        <a:rPr lang="nl-NL" dirty="0" smtClean="0"/>
                        <a:t>Huidontstekingen (ringworm)</a:t>
                      </a:r>
                      <a:endParaRPr lang="nl-NL"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dirty="0" smtClean="0"/>
                        <a:t>Landbouwhuisdieren, hond en kat</a:t>
                      </a:r>
                    </a:p>
                    <a:p>
                      <a:endParaRPr lang="nl-NL" dirty="0"/>
                    </a:p>
                  </a:txBody>
                  <a:tcPr/>
                </a:tc>
                <a:extLst>
                  <a:ext uri="{0D108BD9-81ED-4DB2-BD59-A6C34878D82A}">
                    <a16:rowId xmlns:a16="http://schemas.microsoft.com/office/drawing/2014/main" val="3045396506"/>
                  </a:ext>
                </a:extLst>
              </a:tr>
            </a:tbl>
          </a:graphicData>
        </a:graphic>
      </p:graphicFrame>
    </p:spTree>
    <p:extLst>
      <p:ext uri="{BB962C8B-B14F-4D97-AF65-F5344CB8AC3E}">
        <p14:creationId xmlns:p14="http://schemas.microsoft.com/office/powerpoint/2010/main" val="1438705064"/>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276</TotalTime>
  <Words>781</Words>
  <Application>Microsoft Office PowerPoint</Application>
  <PresentationFormat>Breedbeeld</PresentationFormat>
  <Paragraphs>226</Paragraphs>
  <Slides>17</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Calibri</vt:lpstr>
      <vt:lpstr>Century Gothic</vt:lpstr>
      <vt:lpstr>Wingdings</vt:lpstr>
      <vt:lpstr>Wingdings 3</vt:lpstr>
      <vt:lpstr>Sliert</vt:lpstr>
      <vt:lpstr>Micro-organismen</vt:lpstr>
      <vt:lpstr>Inhoud</vt:lpstr>
      <vt:lpstr>Wat zijn micro organismen?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Micro-organismen</dc:title>
  <dc:creator>Cristel Vollema - Dorenbusch</dc:creator>
  <cp:lastModifiedBy>Nikki Pots</cp:lastModifiedBy>
  <cp:revision>17</cp:revision>
  <dcterms:created xsi:type="dcterms:W3CDTF">2016-10-03T20:19:22Z</dcterms:created>
  <dcterms:modified xsi:type="dcterms:W3CDTF">2018-04-03T08:34:24Z</dcterms:modified>
</cp:coreProperties>
</file>