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1" r:id="rId1"/>
  </p:sldMasterIdLst>
  <p:notesMasterIdLst>
    <p:notesMasterId r:id="rId21"/>
  </p:notesMasterIdLst>
  <p:handoutMasterIdLst>
    <p:handoutMasterId r:id="rId22"/>
  </p:handoutMasterIdLst>
  <p:sldIdLst>
    <p:sldId id="259" r:id="rId2"/>
    <p:sldId id="260" r:id="rId3"/>
    <p:sldId id="268" r:id="rId4"/>
    <p:sldId id="297" r:id="rId5"/>
    <p:sldId id="289" r:id="rId6"/>
    <p:sldId id="298" r:id="rId7"/>
    <p:sldId id="317" r:id="rId8"/>
    <p:sldId id="314" r:id="rId9"/>
    <p:sldId id="316" r:id="rId10"/>
    <p:sldId id="315" r:id="rId11"/>
    <p:sldId id="318" r:id="rId12"/>
    <p:sldId id="320" r:id="rId13"/>
    <p:sldId id="321" r:id="rId14"/>
    <p:sldId id="324" r:id="rId15"/>
    <p:sldId id="325" r:id="rId16"/>
    <p:sldId id="322" r:id="rId17"/>
    <p:sldId id="327" r:id="rId18"/>
    <p:sldId id="328" r:id="rId19"/>
    <p:sldId id="293" r:id="rId20"/>
  </p:sldIdLst>
  <p:sldSz cx="12192000" cy="6858000"/>
  <p:notesSz cx="6669088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88" autoAdjust="0"/>
    <p:restoredTop sz="94660"/>
  </p:normalViewPr>
  <p:slideViewPr>
    <p:cSldViewPr snapToGrid="0">
      <p:cViewPr>
        <p:scale>
          <a:sx n="60" d="100"/>
          <a:sy n="60" d="100"/>
        </p:scale>
        <p:origin x="132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99851-CF6B-4147-8E78-5E63BDD87F3B}" type="datetimeFigureOut">
              <a:rPr lang="nl-NL" smtClean="0"/>
              <a:t>17-11-2016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9B5AC-1081-4459-90D9-15C28C2EAE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3650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85CC0E-98C8-4C44-B1E2-0159ADC83D9F}" type="datetimeFigureOut">
              <a:rPr lang="nl-NL" smtClean="0"/>
              <a:t>17-11-2016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C3649-4473-43A2-B50F-BCD6A37A19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0742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smtClean="0"/>
              <a:t>11/17/2016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710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smtClean="0"/>
              <a:t>11/17/2016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411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smtClean="0"/>
              <a:t>11/17/2016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8540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t>11/17/2016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847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smtClean="0"/>
              <a:t>11/17/2016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4129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smtClean="0"/>
              <a:t>11/17/2016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637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nl-NL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smtClean="0"/>
              <a:t>11/17/2016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029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smtClean="0"/>
              <a:t>11/17/2016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660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smtClean="0"/>
              <a:t>11/17/2016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476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smtClean="0"/>
              <a:t>11/17/2016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571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smtClean="0"/>
              <a:t>11/17/2016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911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smtClean="0"/>
              <a:pPr/>
              <a:t>11/17/2016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40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8.jp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5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4.png"/><Relationship Id="rId4" Type="http://schemas.openxmlformats.org/officeDocument/2006/relationships/oleObject" Target="../embeddings/oleObject5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4800" dirty="0">
                <a:solidFill>
                  <a:schemeClr val="accent2">
                    <a:lumMod val="50000"/>
                  </a:schemeClr>
                </a:solidFill>
              </a:rPr>
              <a:t>blok 2	les </a:t>
            </a:r>
            <a:r>
              <a:rPr lang="nl-NL" sz="4800" dirty="0" smtClean="0">
                <a:solidFill>
                  <a:schemeClr val="accent2">
                    <a:lumMod val="50000"/>
                  </a:schemeClr>
                </a:solidFill>
              </a:rPr>
              <a:t>2: taal thuis </a:t>
            </a:r>
            <a:br>
              <a:rPr lang="nl-NL" sz="48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nl-NL" sz="4800" dirty="0" smtClean="0">
                <a:solidFill>
                  <a:schemeClr val="accent2">
                    <a:lumMod val="50000"/>
                  </a:schemeClr>
                </a:solidFill>
              </a:rPr>
              <a:t>en op school</a:t>
            </a:r>
            <a:endParaRPr lang="nl-NL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08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Praten over vriendjes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Met welke kinderen speelt uw kind graag?</a:t>
            </a:r>
            <a:endParaRPr lang="nl-NL" dirty="0"/>
          </a:p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Welke spelletjes speelt uw kind graag?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Vertel welke spelletjes u vroeger graag speelde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443" y="1330012"/>
            <a:ext cx="4080042" cy="3060031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569" y="3715432"/>
            <a:ext cx="3877913" cy="290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9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Hoe kan ik mijn kind helpen?</a:t>
            </a:r>
            <a:endParaRPr lang="nl-NL" dirty="0"/>
          </a:p>
        </p:txBody>
      </p:sp>
      <p:sp>
        <p:nvSpPr>
          <p:cNvPr id="4" name="Tijdelijke aanduiding voor afbeelding 3"/>
          <p:cNvSpPr>
            <a:spLocks noGrp="1"/>
          </p:cNvSpPr>
          <p:nvPr>
            <p:ph type="pic" idx="1"/>
          </p:nvPr>
        </p:nvSpPr>
        <p:spPr/>
      </p:sp>
      <p:sp>
        <p:nvSpPr>
          <p:cNvPr id="5" name="Tijdelijke aanduiding voor tekst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9778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Samen oefenen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285279"/>
            <a:ext cx="5678488" cy="4258866"/>
          </a:xfrm>
        </p:spPr>
      </p:pic>
      <p:graphicFrame>
        <p:nvGraphicFramePr>
          <p:cNvPr id="6" name="Tabe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580021"/>
              </p:ext>
            </p:extLst>
          </p:nvPr>
        </p:nvGraphicFramePr>
        <p:xfrm>
          <a:off x="722376" y="2085474"/>
          <a:ext cx="4484175" cy="486295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484175"/>
              </a:tblGrid>
              <a:tr h="48629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</a:rPr>
                        <a:t>Oefen de woorden van het </a:t>
                      </a:r>
                      <a:r>
                        <a:rPr lang="nl-NL" sz="1800" dirty="0" smtClean="0">
                          <a:effectLst/>
                        </a:rPr>
                        <a:t>woordenboek</a:t>
                      </a:r>
                      <a:r>
                        <a:rPr lang="nl-NL" sz="1800" baseline="0" dirty="0" smtClean="0">
                          <a:effectLst/>
                        </a:rPr>
                        <a:t> </a:t>
                      </a:r>
                      <a:br>
                        <a:rPr lang="nl-NL" sz="1800" baseline="0" dirty="0" smtClean="0">
                          <a:effectLst/>
                        </a:rPr>
                      </a:br>
                      <a:r>
                        <a:rPr lang="nl-NL" sz="1800" baseline="0" dirty="0" smtClean="0">
                          <a:effectLst/>
                        </a:rPr>
                        <a:t>elke week</a:t>
                      </a:r>
                      <a:r>
                        <a:rPr lang="nl-NL" sz="1800" dirty="0" smtClean="0">
                          <a:effectLst/>
                        </a:rPr>
                        <a:t>, </a:t>
                      </a:r>
                      <a:r>
                        <a:rPr lang="nl-NL" sz="1800" dirty="0">
                          <a:effectLst/>
                        </a:rPr>
                        <a:t>samen met uw kind.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800" dirty="0">
                          <a:effectLst/>
                        </a:rPr>
                        <a:t>U wijst aan -&gt;uw kind benoemt                 </a:t>
                      </a:r>
                      <a:br>
                        <a:rPr lang="nl-NL" sz="1800" dirty="0">
                          <a:effectLst/>
                        </a:rPr>
                      </a:br>
                      <a:r>
                        <a:rPr lang="nl-NL" sz="1800" dirty="0">
                          <a:effectLst/>
                        </a:rPr>
                        <a:t>U benoemt -&gt; uw kind wijst aan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600" dirty="0">
                          <a:effectLst/>
                        </a:rPr>
                        <a:t> </a:t>
                      </a:r>
                      <a:endParaRPr lang="nl-NL" sz="1600" dirty="0">
                        <a:effectLst/>
                        <a:latin typeface="Trebuchet MS" panose="020B0603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9212797"/>
              </p:ext>
            </p:extLst>
          </p:nvPr>
        </p:nvGraphicFramePr>
        <p:xfrm>
          <a:off x="599677" y="3577178"/>
          <a:ext cx="1526140" cy="1430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1" name="Bitmapafbeelding" r:id="rId4" imgW="1838095" imgH="1714739" progId="Paint.Picture">
                  <p:embed/>
                </p:oleObj>
              </mc:Choice>
              <mc:Fallback>
                <p:oleObj name="Bitmapafbeelding" r:id="rId4" imgW="1838095" imgH="1714739" progId="Paint.Pictur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677" y="3577178"/>
                        <a:ext cx="1526140" cy="14307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945622"/>
              </p:ext>
            </p:extLst>
          </p:nvPr>
        </p:nvGraphicFramePr>
        <p:xfrm>
          <a:off x="2814042" y="3609586"/>
          <a:ext cx="1764599" cy="1430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2" name="Bitmapafbeelding" r:id="rId6" imgW="2104762" imgH="1685714" progId="Paint.Picture">
                  <p:embed/>
                </p:oleObj>
              </mc:Choice>
              <mc:Fallback>
                <p:oleObj name="Bitmapafbeelding" r:id="rId6" imgW="2104762" imgH="1685714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4042" y="3609586"/>
                        <a:ext cx="1764599" cy="14307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1573581"/>
              </p:ext>
            </p:extLst>
          </p:nvPr>
        </p:nvGraphicFramePr>
        <p:xfrm>
          <a:off x="1562566" y="4969426"/>
          <a:ext cx="1859983" cy="1573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3" name="Bitmapafbeelding" r:id="rId8" imgW="1724266" imgH="1457143" progId="Paint.Picture">
                  <p:embed/>
                </p:oleObj>
              </mc:Choice>
              <mc:Fallback>
                <p:oleObj name="Bitmapafbeelding" r:id="rId8" imgW="1724266" imgH="1457143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2566" y="4969426"/>
                        <a:ext cx="1859983" cy="15738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9387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Samen lezen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nl-NL" sz="2000" dirty="0" smtClean="0"/>
              <a:t>Neem uw kind mee naar de bieb en lees thuis samen uit de boeken.</a:t>
            </a:r>
          </a:p>
          <a:p>
            <a:endParaRPr lang="nl-NL" sz="2000" dirty="0"/>
          </a:p>
          <a:p>
            <a:r>
              <a:rPr lang="nl-NL" sz="2000" i="1" dirty="0" smtClean="0"/>
              <a:t>Stel vragen:</a:t>
            </a:r>
            <a:r>
              <a:rPr lang="nl-NL" sz="2000" dirty="0" smtClean="0"/>
              <a:t/>
            </a:r>
            <a:br>
              <a:rPr lang="nl-NL" sz="2000" dirty="0" smtClean="0"/>
            </a:br>
            <a:r>
              <a:rPr lang="nl-NL" sz="2000" dirty="0" smtClean="0"/>
              <a:t>-    waar gaat het boek over?</a:t>
            </a:r>
          </a:p>
          <a:p>
            <a:pPr marL="342900" indent="-342900">
              <a:buFontTx/>
              <a:buChar char="-"/>
            </a:pPr>
            <a:r>
              <a:rPr lang="nl-NL" sz="2000" dirty="0" smtClean="0"/>
              <a:t>Vind je het een leuk verhaal?</a:t>
            </a:r>
          </a:p>
          <a:p>
            <a:pPr marL="342900" indent="-342900">
              <a:buFontTx/>
              <a:buChar char="-"/>
            </a:pPr>
            <a:r>
              <a:rPr lang="nl-NL" sz="2000" dirty="0" smtClean="0"/>
              <a:t>Welke boeken vindt uw kind leuk?</a:t>
            </a:r>
            <a:endParaRPr lang="nl-NL" sz="2000" dirty="0"/>
          </a:p>
        </p:txBody>
      </p:sp>
      <p:pic>
        <p:nvPicPr>
          <p:cNvPr id="10242" name="Picture 2" descr="Afbeeldingsresultaat voor ouder kind lez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678" y="1516652"/>
            <a:ext cx="4847746" cy="4178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6776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24128" y="5374104"/>
            <a:ext cx="9720071" cy="935255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b</a:t>
            </a:r>
            <a:r>
              <a:rPr lang="nl-NL" sz="4400" dirty="0" smtClean="0"/>
              <a:t>oodschappen doen</a:t>
            </a:r>
            <a:endParaRPr lang="nl-NL" sz="4400" dirty="0"/>
          </a:p>
        </p:txBody>
      </p:sp>
      <p:pic>
        <p:nvPicPr>
          <p:cNvPr id="12290" name="Picture 2" descr="Afbeeldingsresultaat voor boodschappen do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216" y="814135"/>
            <a:ext cx="4304132" cy="430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0635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24128" y="5374104"/>
            <a:ext cx="9720071" cy="935255"/>
          </a:xfrm>
        </p:spPr>
        <p:txBody>
          <a:bodyPr>
            <a:normAutofit/>
          </a:bodyPr>
          <a:lstStyle/>
          <a:p>
            <a:pPr algn="ctr"/>
            <a:r>
              <a:rPr lang="nl-NL" sz="4400" dirty="0"/>
              <a:t>d</a:t>
            </a:r>
            <a:r>
              <a:rPr lang="nl-NL" sz="4400" dirty="0" smtClean="0"/>
              <a:t>e boodschappenlijst</a:t>
            </a:r>
            <a:endParaRPr lang="nl-NL" sz="4400" dirty="0"/>
          </a:p>
        </p:txBody>
      </p:sp>
      <p:pic>
        <p:nvPicPr>
          <p:cNvPr id="13314" name="Picture 2" descr="Afbeeldingsresultaat voor boodschappenlij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901" y="933971"/>
            <a:ext cx="5667682" cy="378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3722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Samen naar de winkel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385011" y="2257506"/>
            <a:ext cx="5028237" cy="376229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 smtClean="0"/>
              <a:t>Maak samen de boodschappenlijst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 smtClean="0"/>
              <a:t>Laat uw kind de woorden die het al kent benoemen in het Nederlands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 smtClean="0"/>
              <a:t>Laat uw kind dingen vragen in de winkel</a:t>
            </a:r>
            <a:br>
              <a:rPr lang="nl-NL" sz="2000" dirty="0" smtClean="0"/>
            </a:br>
            <a:r>
              <a:rPr lang="nl-NL" sz="2000" dirty="0" smtClean="0"/>
              <a:t>    ‘mag </a:t>
            </a:r>
            <a:r>
              <a:rPr lang="nl-NL" sz="2000" dirty="0"/>
              <a:t>ik </a:t>
            </a:r>
            <a:r>
              <a:rPr lang="nl-NL" sz="2000" dirty="0" smtClean="0"/>
              <a:t>2 broden </a:t>
            </a:r>
            <a:r>
              <a:rPr lang="nl-NL" sz="2000" dirty="0"/>
              <a:t>alstublieft’  </a:t>
            </a:r>
            <a:r>
              <a:rPr lang="nl-NL" sz="2000" dirty="0" smtClean="0"/>
              <a:t/>
            </a:r>
            <a:br>
              <a:rPr lang="nl-NL" sz="2000" dirty="0" smtClean="0"/>
            </a:br>
            <a:r>
              <a:rPr lang="nl-NL" sz="2000" dirty="0" smtClean="0"/>
              <a:t>    ‘</a:t>
            </a:r>
            <a:r>
              <a:rPr lang="nl-NL" sz="2000" dirty="0"/>
              <a:t>hoeveel kost het?’ </a:t>
            </a:r>
            <a:endParaRPr lang="nl-NL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 smtClean="0"/>
              <a:t>Vertel wat je allemaal doet tijdens het boodschappen doen </a:t>
            </a:r>
          </a:p>
        </p:txBody>
      </p:sp>
      <p:pic>
        <p:nvPicPr>
          <p:cNvPr id="11266" name="Picture 2" descr="Afbeeldingsresultaat voor ouder kind boodschappen do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337" y="3596808"/>
            <a:ext cx="4552950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Afbeeldingsresultaat voor ouder kind boodschappen do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337" y="471509"/>
            <a:ext cx="455295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95895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Aan de slag!</a:t>
            </a:r>
            <a:endParaRPr lang="nl-NL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34345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Gerelateerde afbeeld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778" y="3449939"/>
            <a:ext cx="4338668" cy="289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Tweetal coach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l-NL" b="1" i="1" dirty="0" smtClean="0"/>
              <a:t>U gaat in een tweetal samen oefenen</a:t>
            </a:r>
          </a:p>
          <a:p>
            <a:r>
              <a:rPr lang="nl-NL" dirty="0" smtClean="0"/>
              <a:t>&gt; oefen samen het woordenboek van de cursus Nederlands</a:t>
            </a:r>
          </a:p>
          <a:p>
            <a:endParaRPr lang="nl-NL" dirty="0" smtClean="0"/>
          </a:p>
          <a:p>
            <a:endParaRPr lang="nl-NL" dirty="0"/>
          </a:p>
          <a:p>
            <a:endParaRPr lang="nl-NL" dirty="0"/>
          </a:p>
          <a:p>
            <a:r>
              <a:rPr lang="nl-NL" dirty="0" smtClean="0"/>
              <a:t>&gt; oefen samen met het lezen van een boek, stel vragen aan elkaar</a:t>
            </a:r>
            <a:endParaRPr lang="nl-NL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463204" y="2414336"/>
            <a:ext cx="4314704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NL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087785"/>
              </p:ext>
            </p:extLst>
          </p:nvPr>
        </p:nvGraphicFramePr>
        <p:xfrm>
          <a:off x="7857112" y="490929"/>
          <a:ext cx="3930596" cy="3187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Bitmapafbeelding" r:id="rId4" imgW="6058746" imgH="4923810" progId="Paint.Picture">
                  <p:embed/>
                </p:oleObj>
              </mc:Choice>
              <mc:Fallback>
                <p:oleObj name="Bitmapafbeelding" r:id="rId4" imgW="6058746" imgH="492381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112" y="490929"/>
                        <a:ext cx="3930596" cy="31878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3568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Zijn er nog vragen?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Ovale toelichting 3"/>
          <p:cNvSpPr/>
          <p:nvPr/>
        </p:nvSpPr>
        <p:spPr>
          <a:xfrm>
            <a:off x="1729409" y="2405270"/>
            <a:ext cx="2802834" cy="209715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e toelichting 4"/>
          <p:cNvSpPr/>
          <p:nvPr/>
        </p:nvSpPr>
        <p:spPr>
          <a:xfrm>
            <a:off x="6510131" y="1798983"/>
            <a:ext cx="2802834" cy="209715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e toelichting 5"/>
          <p:cNvSpPr/>
          <p:nvPr/>
        </p:nvSpPr>
        <p:spPr>
          <a:xfrm>
            <a:off x="4671391" y="3896139"/>
            <a:ext cx="2802834" cy="209715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291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U leert deze les: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anose="05000000000000000000" pitchFamily="2" charset="2"/>
              <a:buChar char="v"/>
            </a:pPr>
            <a:r>
              <a:rPr lang="nl-NL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Hoe u met uw kind kan praten over school </a:t>
            </a:r>
            <a:endParaRPr lang="nl-NL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nl-NL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Hoe u met uw kind de Nederlandse taal kan oefenen</a:t>
            </a:r>
            <a:endParaRPr lang="nl-NL" dirty="0">
              <a:solidFill>
                <a:schemeClr val="bg2">
                  <a:lumMod val="20000"/>
                  <a:lumOff val="80000"/>
                </a:schemeClr>
              </a:solidFill>
            </a:endParaRPr>
          </a:p>
          <a:p>
            <a:pPr marL="0" indent="0">
              <a:buNone/>
            </a:pP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3965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129010" y="5259318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p</a:t>
            </a:r>
            <a:r>
              <a:rPr lang="nl-NL" sz="4800" dirty="0" smtClean="0"/>
              <a:t>raten met uw kind</a:t>
            </a:r>
            <a:endParaRPr lang="nl-NL" sz="4800" dirty="0"/>
          </a:p>
        </p:txBody>
      </p:sp>
      <p:pic>
        <p:nvPicPr>
          <p:cNvPr id="4098" name="Picture 2" descr="Afbeeldingsresultaat voor ouder en kind gespre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91" y="1403064"/>
            <a:ext cx="4552950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87191" y="772509"/>
            <a:ext cx="9720071" cy="4023360"/>
          </a:xfrm>
        </p:spPr>
        <p:txBody>
          <a:bodyPr/>
          <a:lstStyle/>
          <a:p>
            <a:endParaRPr lang="nl-NL" dirty="0"/>
          </a:p>
        </p:txBody>
      </p:sp>
      <p:pic>
        <p:nvPicPr>
          <p:cNvPr id="4102" name="Picture 6" descr="Afbeeldingsresultaat voor ouder en kind gespre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162" y="1403064"/>
            <a:ext cx="4143373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64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s</a:t>
            </a:r>
            <a:r>
              <a:rPr lang="nl-NL" sz="4800" dirty="0" smtClean="0"/>
              <a:t>amen leren</a:t>
            </a:r>
            <a:endParaRPr lang="nl-NL" sz="4800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951392" y="1080655"/>
            <a:ext cx="9720071" cy="4023360"/>
          </a:xfrm>
        </p:spPr>
        <p:txBody>
          <a:bodyPr/>
          <a:lstStyle/>
          <a:p>
            <a:endParaRPr lang="nl-NL" dirty="0"/>
          </a:p>
        </p:txBody>
      </p:sp>
      <p:pic>
        <p:nvPicPr>
          <p:cNvPr id="5122" name="Picture 2" descr="Afbeeldingsresultaat voor parent child learn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904" y="1370808"/>
            <a:ext cx="5047045" cy="344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28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Praten met uw kind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Voor ouders is het belangrijk om te weten wat uw kind doet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Door te praten met uw kind komt u hier achter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U leert uw kind beter kennen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De band tussen u en uw kind wordt beter</a:t>
            </a:r>
          </a:p>
          <a:p>
            <a:pPr>
              <a:buFont typeface="Wingdings" panose="05000000000000000000" pitchFamily="2" charset="2"/>
              <a:buChar char="v"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0269" y="2084832"/>
            <a:ext cx="3228510" cy="3133554"/>
          </a:xfrm>
          <a:prstGeom prst="rect">
            <a:avLst/>
          </a:prstGeom>
          <a:solidFill>
            <a:srgbClr val="FFFF00"/>
          </a:solidFill>
        </p:spPr>
      </p:pic>
      <p:cxnSp>
        <p:nvCxnSpPr>
          <p:cNvPr id="5" name="Rechte verbindingslijn 4"/>
          <p:cNvCxnSpPr/>
          <p:nvPr/>
        </p:nvCxnSpPr>
        <p:spPr>
          <a:xfrm>
            <a:off x="10405241" y="2921665"/>
            <a:ext cx="690389" cy="1281845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5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Praten over school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Wat doet uw kind op school?</a:t>
            </a:r>
            <a:endParaRPr lang="nl-NL" dirty="0"/>
          </a:p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/>
              <a:t>W</a:t>
            </a:r>
            <a:r>
              <a:rPr lang="nl-NL" dirty="0" smtClean="0"/>
              <a:t>at leert hij / zij in de klas?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Wat vindt hij / zij leuk op school?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Wat vindt hij / zij lastig op school?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758" y="661576"/>
            <a:ext cx="2436635" cy="3248847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816" y="2974580"/>
            <a:ext cx="2651961" cy="353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3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>
                <a:solidFill>
                  <a:srgbClr val="FF0000"/>
                </a:solidFill>
              </a:rPr>
              <a:t>h</a:t>
            </a:r>
            <a:r>
              <a:rPr lang="nl-NL" sz="4800" dirty="0" smtClean="0">
                <a:solidFill>
                  <a:srgbClr val="FF0000"/>
                </a:solidFill>
              </a:rPr>
              <a:t>et</a:t>
            </a:r>
            <a:r>
              <a:rPr lang="nl-NL" sz="4800" dirty="0" smtClean="0"/>
              <a:t> huiswerk</a:t>
            </a:r>
            <a:endParaRPr lang="nl-NL" sz="4800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951392" y="1080655"/>
            <a:ext cx="9720071" cy="402336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106778" y="1331494"/>
            <a:ext cx="2053389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NL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403565"/>
              </p:ext>
            </p:extLst>
          </p:nvPr>
        </p:nvGraphicFramePr>
        <p:xfrm>
          <a:off x="4106779" y="1331495"/>
          <a:ext cx="3634323" cy="34971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Bitmapafbeelding" r:id="rId3" imgW="5001323" imgH="4828571" progId="Paint.Picture">
                  <p:embed/>
                </p:oleObj>
              </mc:Choice>
              <mc:Fallback>
                <p:oleObj name="Bitmapafbeelding" r:id="rId3" imgW="5001323" imgH="4828571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6779" y="1331495"/>
                        <a:ext cx="3634323" cy="34971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53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Praten over schoolwerk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Wat heeft uw kind gemaakt?</a:t>
            </a:r>
            <a:endParaRPr lang="nl-NL" dirty="0"/>
          </a:p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Wat staat er op de tekening / op het werkblad?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Wat heeft hij / zij geleerd bij dit werk?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Wat vindt hij / zij van het werk?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</a:t>
            </a:r>
            <a:r>
              <a:rPr lang="nl-NL" dirty="0" smtClean="0"/>
              <a:t>Helpt u bij het huiswerk?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669" y="585216"/>
            <a:ext cx="3110163" cy="4146884"/>
          </a:xfrm>
          <a:prstGeom prst="rect">
            <a:avLst/>
          </a:prstGeom>
        </p:spPr>
      </p:pic>
      <p:pic>
        <p:nvPicPr>
          <p:cNvPr id="8194" name="Picture 2" descr="Afbeeldingsresultaat voor huiswe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3630" y="4179636"/>
            <a:ext cx="3200403" cy="212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5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d</a:t>
            </a:r>
            <a:r>
              <a:rPr lang="nl-NL" sz="4800" dirty="0" smtClean="0"/>
              <a:t>e vriend / de vriendin</a:t>
            </a:r>
            <a:endParaRPr lang="nl-NL" sz="4800" dirty="0"/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951392" y="1080655"/>
            <a:ext cx="9720071" cy="4023360"/>
          </a:xfrm>
        </p:spPr>
        <p:txBody>
          <a:bodyPr/>
          <a:lstStyle/>
          <a:p>
            <a:endParaRPr lang="nl-NL" dirty="0"/>
          </a:p>
        </p:txBody>
      </p:sp>
      <p:pic>
        <p:nvPicPr>
          <p:cNvPr id="6146" name="Picture 2" descr="Afbeeldingsresultaat voor vrienden kinder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477" y="1736641"/>
            <a:ext cx="4552950" cy="303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Afbeeldingsresultaat voor vrienden kinder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266" y="1731878"/>
            <a:ext cx="4564856" cy="304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14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al">
  <a:themeElements>
    <a:clrScheme name="Integraal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Integra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125000"/>
              </a:schemeClr>
              <a:schemeClr val="phClr">
                <a:tint val="92000"/>
                <a:shade val="70000"/>
                <a:satMod val="110000"/>
              </a:schemeClr>
            </a:duotone>
          </a:blip>
          <a:tile tx="0" ty="0" sx="22000" sy="2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E736489A-00C3-4E0A-AAA8-D4D3127BA5B3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7567</TotalTime>
  <Words>312</Words>
  <Application>Microsoft Office PowerPoint</Application>
  <PresentationFormat>Breedbeeld</PresentationFormat>
  <Paragraphs>57</Paragraphs>
  <Slides>19</Slides>
  <Notes>0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8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9" baseType="lpstr">
      <vt:lpstr>Arial</vt:lpstr>
      <vt:lpstr>Calibri</vt:lpstr>
      <vt:lpstr>Times New Roman</vt:lpstr>
      <vt:lpstr>Trebuchet MS</vt:lpstr>
      <vt:lpstr>Tw Cen MT</vt:lpstr>
      <vt:lpstr>Tw Cen MT Condensed</vt:lpstr>
      <vt:lpstr>Wingdings</vt:lpstr>
      <vt:lpstr>Wingdings 3</vt:lpstr>
      <vt:lpstr>Integraal</vt:lpstr>
      <vt:lpstr>Paintbrush-afbeelding</vt:lpstr>
      <vt:lpstr>blok 2 les 2: taal thuis  en op school</vt:lpstr>
      <vt:lpstr>U leert deze les:</vt:lpstr>
      <vt:lpstr>PowerPoint-presentatie</vt:lpstr>
      <vt:lpstr>PowerPoint-presentatie</vt:lpstr>
      <vt:lpstr>Praten met uw kind</vt:lpstr>
      <vt:lpstr>Praten over school</vt:lpstr>
      <vt:lpstr>PowerPoint-presentatie</vt:lpstr>
      <vt:lpstr>Praten over schoolwerk</vt:lpstr>
      <vt:lpstr>PowerPoint-presentatie</vt:lpstr>
      <vt:lpstr>Praten over vriendjes</vt:lpstr>
      <vt:lpstr>Hoe kan ik mijn kind helpen?</vt:lpstr>
      <vt:lpstr>Samen oefenen</vt:lpstr>
      <vt:lpstr>Samen lezen</vt:lpstr>
      <vt:lpstr>PowerPoint-presentatie</vt:lpstr>
      <vt:lpstr>PowerPoint-presentatie</vt:lpstr>
      <vt:lpstr>Samen naar de winkel</vt:lpstr>
      <vt:lpstr>Aan de slag!</vt:lpstr>
      <vt:lpstr>Tweetal coach</vt:lpstr>
      <vt:lpstr>Zijn er nog vragen?</vt:lpstr>
    </vt:vector>
  </TitlesOfParts>
  <Company>QLiCT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Oudercursus blok 1 les 1: Welkom op School</dc:title>
  <dc:creator>staf</dc:creator>
  <cp:lastModifiedBy>staf</cp:lastModifiedBy>
  <cp:revision>86</cp:revision>
  <cp:lastPrinted>2016-10-14T11:39:31Z</cp:lastPrinted>
  <dcterms:created xsi:type="dcterms:W3CDTF">2016-05-27T06:00:09Z</dcterms:created>
  <dcterms:modified xsi:type="dcterms:W3CDTF">2016-11-17T15:47:45Z</dcterms:modified>
</cp:coreProperties>
</file>