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0" r:id="rId1"/>
  </p:sldMasterIdLst>
  <p:notesMasterIdLst>
    <p:notesMasterId r:id="rId10"/>
  </p:notesMasterIdLst>
  <p:sldIdLst>
    <p:sldId id="256" r:id="rId2"/>
    <p:sldId id="258" r:id="rId3"/>
    <p:sldId id="259" r:id="rId4"/>
    <p:sldId id="257" r:id="rId5"/>
    <p:sldId id="262" r:id="rId6"/>
    <p:sldId id="260" r:id="rId7"/>
    <p:sldId id="261"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horzBarState="maximized">
    <p:restoredLeft sz="15000" autoAdjust="0"/>
    <p:restoredTop sz="94660"/>
  </p:normalViewPr>
  <p:slideViewPr>
    <p:cSldViewPr snapToGrid="0">
      <p:cViewPr>
        <p:scale>
          <a:sx n="75" d="100"/>
          <a:sy n="75" d="100"/>
        </p:scale>
        <p:origin x="540" y="6"/>
      </p:cViewPr>
      <p:guideLst/>
    </p:cSldViewPr>
  </p:slideViewPr>
  <p:outlineViewPr>
    <p:cViewPr>
      <p:scale>
        <a:sx n="33" d="100"/>
        <a:sy n="33" d="100"/>
      </p:scale>
      <p:origin x="0" y="-510"/>
    </p:cViewPr>
  </p:outlineViewPr>
  <p:notesTextViewPr>
    <p:cViewPr>
      <p:scale>
        <a:sx n="1" d="1"/>
        <a:sy n="1" d="1"/>
      </p:scale>
      <p:origin x="0" y="0"/>
    </p:cViewPr>
  </p:notesTextViewPr>
  <p:notesViewPr>
    <p:cSldViewPr snapToGrid="0">
      <p:cViewPr>
        <p:scale>
          <a:sx n="90" d="100"/>
          <a:sy n="90" d="100"/>
        </p:scale>
        <p:origin x="2112"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A7BE949-C72F-4741-A63A-FB65A9340A52}" type="datetimeFigureOut">
              <a:rPr lang="nl-NL" smtClean="0"/>
              <a:t>12-3-2018</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1FF14C-4BA2-4F02-97E5-ED4B9888DC2D}" type="slidenum">
              <a:rPr lang="nl-NL" smtClean="0"/>
              <a:t>‹nr.›</a:t>
            </a:fld>
            <a:endParaRPr lang="nl-NL"/>
          </a:p>
        </p:txBody>
      </p:sp>
    </p:spTree>
    <p:extLst>
      <p:ext uri="{BB962C8B-B14F-4D97-AF65-F5344CB8AC3E}">
        <p14:creationId xmlns:p14="http://schemas.microsoft.com/office/powerpoint/2010/main" val="30697162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D41FF14C-4BA2-4F02-97E5-ED4B9888DC2D}" type="slidenum">
              <a:rPr lang="nl-NL" smtClean="0"/>
              <a:t>1</a:t>
            </a:fld>
            <a:endParaRPr lang="nl-NL"/>
          </a:p>
        </p:txBody>
      </p:sp>
    </p:spTree>
    <p:extLst>
      <p:ext uri="{BB962C8B-B14F-4D97-AF65-F5344CB8AC3E}">
        <p14:creationId xmlns:p14="http://schemas.microsoft.com/office/powerpoint/2010/main" val="10726145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D41FF14C-4BA2-4F02-97E5-ED4B9888DC2D}" type="slidenum">
              <a:rPr lang="nl-NL" smtClean="0"/>
              <a:t>2</a:t>
            </a:fld>
            <a:endParaRPr lang="nl-NL"/>
          </a:p>
        </p:txBody>
      </p:sp>
    </p:spTree>
    <p:extLst>
      <p:ext uri="{BB962C8B-B14F-4D97-AF65-F5344CB8AC3E}">
        <p14:creationId xmlns:p14="http://schemas.microsoft.com/office/powerpoint/2010/main" val="38225479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Hepatitis is een ontsteking van de lever. Deze ontsteking kan erg gevaarlijk zijn, aangezien de lever erg veel verschillende functies heeft. </a:t>
            </a:r>
          </a:p>
          <a:p>
            <a:endParaRPr lang="nl-NL" dirty="0"/>
          </a:p>
          <a:p>
            <a:r>
              <a:rPr lang="nl-NL" dirty="0"/>
              <a:t>Hepatitis komt bij 1-4% van de bevolking voor. </a:t>
            </a:r>
          </a:p>
          <a:p>
            <a:endParaRPr lang="nl-NL" dirty="0"/>
          </a:p>
          <a:p>
            <a:r>
              <a:rPr lang="nl-NL" dirty="0"/>
              <a:t>De lever is een groot orgaan. Wanneer ergens in de lever beschadigingen optreden, kan de rest van de lever te meeste functies gewoon blijven uitvoeren. Om deze reden wordt hepatitis vaak pas op een later stadium opgemerkt. </a:t>
            </a:r>
          </a:p>
        </p:txBody>
      </p:sp>
      <p:sp>
        <p:nvSpPr>
          <p:cNvPr id="4" name="Tijdelijke aanduiding voor dianummer 3"/>
          <p:cNvSpPr>
            <a:spLocks noGrp="1"/>
          </p:cNvSpPr>
          <p:nvPr>
            <p:ph type="sldNum" sz="quarter" idx="10"/>
          </p:nvPr>
        </p:nvSpPr>
        <p:spPr/>
        <p:txBody>
          <a:bodyPr/>
          <a:lstStyle/>
          <a:p>
            <a:fld id="{D41FF14C-4BA2-4F02-97E5-ED4B9888DC2D}" type="slidenum">
              <a:rPr lang="nl-NL" smtClean="0"/>
              <a:t>3</a:t>
            </a:fld>
            <a:endParaRPr lang="nl-NL"/>
          </a:p>
        </p:txBody>
      </p:sp>
    </p:spTree>
    <p:extLst>
      <p:ext uri="{BB962C8B-B14F-4D97-AF65-F5344CB8AC3E}">
        <p14:creationId xmlns:p14="http://schemas.microsoft.com/office/powerpoint/2010/main" val="36441718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Hepatitis is onder te verdelen in twee vormen. Niet-virale –of virale hepatitis. </a:t>
            </a:r>
          </a:p>
          <a:p>
            <a:endParaRPr lang="nl-NL" dirty="0"/>
          </a:p>
          <a:p>
            <a:endParaRPr lang="nl-NL" dirty="0"/>
          </a:p>
          <a:p>
            <a:endParaRPr lang="nl-NL" dirty="0"/>
          </a:p>
          <a:p>
            <a:r>
              <a:rPr lang="nl-NL" dirty="0"/>
              <a:t> </a:t>
            </a:r>
          </a:p>
          <a:p>
            <a:endParaRPr lang="nl-NL" dirty="0"/>
          </a:p>
        </p:txBody>
      </p:sp>
      <p:sp>
        <p:nvSpPr>
          <p:cNvPr id="4" name="Tijdelijke aanduiding voor dianummer 3"/>
          <p:cNvSpPr>
            <a:spLocks noGrp="1"/>
          </p:cNvSpPr>
          <p:nvPr>
            <p:ph type="sldNum" sz="quarter" idx="10"/>
          </p:nvPr>
        </p:nvSpPr>
        <p:spPr/>
        <p:txBody>
          <a:bodyPr/>
          <a:lstStyle/>
          <a:p>
            <a:fld id="{D41FF14C-4BA2-4F02-97E5-ED4B9888DC2D}" type="slidenum">
              <a:rPr lang="nl-NL" smtClean="0"/>
              <a:t>4</a:t>
            </a:fld>
            <a:endParaRPr lang="nl-NL"/>
          </a:p>
        </p:txBody>
      </p:sp>
    </p:spTree>
    <p:extLst>
      <p:ext uri="{BB962C8B-B14F-4D97-AF65-F5344CB8AC3E}">
        <p14:creationId xmlns:p14="http://schemas.microsoft.com/office/powerpoint/2010/main" val="41409101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dirty="0"/>
              <a:t>Hepatitis A</a:t>
            </a:r>
            <a:endParaRPr lang="nl-NL" dirty="0"/>
          </a:p>
          <a:p>
            <a:r>
              <a:rPr lang="nl-NL" dirty="0"/>
              <a:t>Wordt meestal overgedragen door uitwerpselen en door eten en water wat besmet is met menselijk afval. </a:t>
            </a:r>
          </a:p>
          <a:p>
            <a:r>
              <a:rPr lang="nl-NL" dirty="0"/>
              <a:t>Incubatie tijd van 2-6 weken.</a:t>
            </a:r>
          </a:p>
          <a:p>
            <a:r>
              <a:rPr lang="nl-NL" dirty="0"/>
              <a:t>Moe, geen eetlust, misselijk en soms geelzucht. </a:t>
            </a:r>
          </a:p>
          <a:p>
            <a:r>
              <a:rPr lang="nl-NL" dirty="0"/>
              <a:t>Buikpijn door de vergrote lever.</a:t>
            </a:r>
          </a:p>
          <a:p>
            <a:r>
              <a:rPr lang="nl-NL" dirty="0"/>
              <a:t>Meestal over na 6-8 weken. Aangepaste voeding kan helpen.</a:t>
            </a:r>
          </a:p>
          <a:p>
            <a:r>
              <a:rPr lang="nl-NL" dirty="0"/>
              <a:t>Preventieve injecties (2maal) beschermen 15 jaar.</a:t>
            </a:r>
          </a:p>
          <a:p>
            <a:r>
              <a:rPr lang="nl-NL" dirty="0"/>
              <a:t> </a:t>
            </a:r>
          </a:p>
          <a:p>
            <a:r>
              <a:rPr lang="nl-NL" b="1" dirty="0"/>
              <a:t>Hepatitis B</a:t>
            </a:r>
            <a:endParaRPr lang="nl-NL" dirty="0"/>
          </a:p>
          <a:p>
            <a:r>
              <a:rPr lang="nl-NL" dirty="0"/>
              <a:t>Lijkt op hepatitis A, maar met meer klachten.</a:t>
            </a:r>
          </a:p>
          <a:p>
            <a:r>
              <a:rPr lang="nl-NL" dirty="0"/>
              <a:t>Besmetting via speeksel, bloed, bloedproducten of via seksueel verkeer. Kan ook overgedragen worden van de moeder op de ongeboren baby. </a:t>
            </a:r>
          </a:p>
          <a:p>
            <a:r>
              <a:rPr lang="nl-NL" dirty="0"/>
              <a:t>Kan chronisch worden. Ook na genezing kan de dragen nog anderen besmetten. </a:t>
            </a:r>
          </a:p>
          <a:p>
            <a:r>
              <a:rPr lang="nl-NL" dirty="0"/>
              <a:t>Incubatie tijd 2-6 maanden</a:t>
            </a:r>
          </a:p>
          <a:p>
            <a:r>
              <a:rPr lang="nl-NL" dirty="0"/>
              <a:t>Preventieve inentingen (3maal) verspreid over een half jaar. Bloedprikken als controle. </a:t>
            </a:r>
          </a:p>
          <a:p>
            <a:r>
              <a:rPr lang="nl-NL" dirty="0"/>
              <a:t>Bescherming levenslang of in ieder geval 15 jaar bescherming</a:t>
            </a:r>
          </a:p>
          <a:p>
            <a:r>
              <a:rPr lang="nl-NL" dirty="0"/>
              <a:t> </a:t>
            </a:r>
          </a:p>
          <a:p>
            <a:r>
              <a:rPr lang="nl-NL" b="1" dirty="0"/>
              <a:t>Hepatitis C</a:t>
            </a:r>
            <a:endParaRPr lang="nl-NL" dirty="0"/>
          </a:p>
          <a:p>
            <a:r>
              <a:rPr lang="nl-NL" dirty="0"/>
              <a:t>Wordt verspreid door bloed en bloedproducten. (bloedtransfusie)</a:t>
            </a:r>
          </a:p>
          <a:p>
            <a:r>
              <a:rPr lang="nl-NL" dirty="0"/>
              <a:t>Kan jaren in het lichaam aanwezig zijn zonder klachten.</a:t>
            </a:r>
          </a:p>
          <a:p>
            <a:r>
              <a:rPr lang="nl-NL" dirty="0"/>
              <a:t>Wordt meestal chronisch</a:t>
            </a:r>
          </a:p>
          <a:p>
            <a:r>
              <a:rPr lang="nl-NL" dirty="0"/>
              <a:t>Wordt vaak gezien bij spuitende drugsgebruikers.</a:t>
            </a:r>
          </a:p>
          <a:p>
            <a:r>
              <a:rPr lang="nl-NL" dirty="0"/>
              <a:t>Komt in Nederland bijna niet meer voor.</a:t>
            </a:r>
          </a:p>
        </p:txBody>
      </p:sp>
      <p:sp>
        <p:nvSpPr>
          <p:cNvPr id="4" name="Tijdelijke aanduiding voor dianummer 3"/>
          <p:cNvSpPr>
            <a:spLocks noGrp="1"/>
          </p:cNvSpPr>
          <p:nvPr>
            <p:ph type="sldNum" sz="quarter" idx="10"/>
          </p:nvPr>
        </p:nvSpPr>
        <p:spPr/>
        <p:txBody>
          <a:bodyPr/>
          <a:lstStyle/>
          <a:p>
            <a:fld id="{D41FF14C-4BA2-4F02-97E5-ED4B9888DC2D}" type="slidenum">
              <a:rPr lang="nl-NL" smtClean="0"/>
              <a:t>5</a:t>
            </a:fld>
            <a:endParaRPr lang="nl-NL" dirty="0"/>
          </a:p>
        </p:txBody>
      </p:sp>
    </p:spTree>
    <p:extLst>
      <p:ext uri="{BB962C8B-B14F-4D97-AF65-F5344CB8AC3E}">
        <p14:creationId xmlns:p14="http://schemas.microsoft.com/office/powerpoint/2010/main" val="6694172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Leverbiopsie: er wordt een stukje uit de lever gehaald; een biopt. Dit wordt onderzocht onder de microscoop. </a:t>
            </a:r>
          </a:p>
          <a:p>
            <a:endParaRPr lang="nl-NL" dirty="0"/>
          </a:p>
          <a:p>
            <a:r>
              <a:rPr lang="nl-NL" dirty="0"/>
              <a:t>In het bloed wordt gekeken naar het algemene bloedbeeld, de leverfuncties en de mate waarin het virus aanwezig is. </a:t>
            </a:r>
          </a:p>
          <a:p>
            <a:endParaRPr lang="nl-NL" dirty="0"/>
          </a:p>
          <a:p>
            <a:r>
              <a:rPr lang="nl-NL" dirty="0"/>
              <a:t>Soms zijn aanvullende onderzoeken nodig. Dit is bijvoorbeeld een echo, CT-scan of een gastroscopie om andere oorzaken uit te kunnen sluiten. </a:t>
            </a:r>
          </a:p>
          <a:p>
            <a:endParaRPr lang="nl-NL" dirty="0"/>
          </a:p>
          <a:p>
            <a:r>
              <a:rPr lang="nl-NL" dirty="0"/>
              <a:t>Door internist of MDL arts </a:t>
            </a:r>
          </a:p>
        </p:txBody>
      </p:sp>
      <p:sp>
        <p:nvSpPr>
          <p:cNvPr id="4" name="Tijdelijke aanduiding voor dianummer 3"/>
          <p:cNvSpPr>
            <a:spLocks noGrp="1"/>
          </p:cNvSpPr>
          <p:nvPr>
            <p:ph type="sldNum" sz="quarter" idx="10"/>
          </p:nvPr>
        </p:nvSpPr>
        <p:spPr/>
        <p:txBody>
          <a:bodyPr/>
          <a:lstStyle/>
          <a:p>
            <a:fld id="{D41FF14C-4BA2-4F02-97E5-ED4B9888DC2D}" type="slidenum">
              <a:rPr lang="nl-NL" smtClean="0"/>
              <a:t>6</a:t>
            </a:fld>
            <a:endParaRPr lang="nl-NL"/>
          </a:p>
        </p:txBody>
      </p:sp>
    </p:spTree>
    <p:extLst>
      <p:ext uri="{BB962C8B-B14F-4D97-AF65-F5344CB8AC3E}">
        <p14:creationId xmlns:p14="http://schemas.microsoft.com/office/powerpoint/2010/main" val="30372596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Vaccinaties voor hepatitis A –en B </a:t>
            </a:r>
          </a:p>
          <a:p>
            <a:endParaRPr lang="nl-NL" dirty="0"/>
          </a:p>
          <a:p>
            <a:r>
              <a:rPr lang="nl-NL" dirty="0"/>
              <a:t>Bij hepatitis A is geen behandeling mogelijk, gaat meestal binnen 6-8 weken over. </a:t>
            </a:r>
          </a:p>
          <a:p>
            <a:r>
              <a:rPr lang="nl-NL" dirty="0"/>
              <a:t>Evt. medicatie om klachten te onderdrukken, bijv. diarree of misselijkheid.</a:t>
            </a:r>
          </a:p>
          <a:p>
            <a:endParaRPr lang="nl-NL" dirty="0"/>
          </a:p>
          <a:p>
            <a:r>
              <a:rPr lang="nl-NL" dirty="0"/>
              <a:t>Hepatitis B wordt behandeld met medicatie, bijv. interferon. </a:t>
            </a:r>
          </a:p>
        </p:txBody>
      </p:sp>
      <p:sp>
        <p:nvSpPr>
          <p:cNvPr id="4" name="Tijdelijke aanduiding voor dianummer 3"/>
          <p:cNvSpPr>
            <a:spLocks noGrp="1"/>
          </p:cNvSpPr>
          <p:nvPr>
            <p:ph type="sldNum" sz="quarter" idx="10"/>
          </p:nvPr>
        </p:nvSpPr>
        <p:spPr/>
        <p:txBody>
          <a:bodyPr/>
          <a:lstStyle/>
          <a:p>
            <a:fld id="{D41FF14C-4BA2-4F02-97E5-ED4B9888DC2D}" type="slidenum">
              <a:rPr lang="nl-NL" smtClean="0"/>
              <a:t>7</a:t>
            </a:fld>
            <a:endParaRPr lang="nl-NL"/>
          </a:p>
        </p:txBody>
      </p:sp>
    </p:spTree>
    <p:extLst>
      <p:ext uri="{BB962C8B-B14F-4D97-AF65-F5344CB8AC3E}">
        <p14:creationId xmlns:p14="http://schemas.microsoft.com/office/powerpoint/2010/main" val="27786315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D41FF14C-4BA2-4F02-97E5-ED4B9888DC2D}" type="slidenum">
              <a:rPr lang="nl-NL" smtClean="0"/>
              <a:t>8</a:t>
            </a:fld>
            <a:endParaRPr lang="nl-NL"/>
          </a:p>
        </p:txBody>
      </p:sp>
    </p:spTree>
    <p:extLst>
      <p:ext uri="{BB962C8B-B14F-4D97-AF65-F5344CB8AC3E}">
        <p14:creationId xmlns:p14="http://schemas.microsoft.com/office/powerpoint/2010/main" val="27579988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nl-NL"/>
              <a:t>Klik om stijl te bewerken</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lvl1pPr>
              <a:defRPr>
                <a:solidFill>
                  <a:schemeClr val="tx1">
                    <a:lumMod val="50000"/>
                  </a:schemeClr>
                </a:solidFill>
              </a:defRPr>
            </a:lvl1pPr>
          </a:lstStyle>
          <a:p>
            <a:fld id="{87DE6118-2437-4B30-8E3C-4D2BE6020583}" type="datetimeFigureOut">
              <a:rPr lang="en-US" smtClean="0"/>
              <a:pPr/>
              <a:t>3/12/2018</a:t>
            </a:fld>
            <a:endParaRPr lang="en-US" dirty="0"/>
          </a:p>
        </p:txBody>
      </p:sp>
      <p:sp>
        <p:nvSpPr>
          <p:cNvPr id="5" name="Footer Placeholder 4"/>
          <p:cNvSpPr>
            <a:spLocks noGrp="1"/>
          </p:cNvSpPr>
          <p:nvPr>
            <p:ph type="ftr" sz="quarter" idx="11"/>
          </p:nvPr>
        </p:nvSpPr>
        <p:spPr/>
        <p:txBody>
          <a:bodyPr/>
          <a:lstStyle>
            <a:lvl1pPr>
              <a:defRPr>
                <a:solidFill>
                  <a:schemeClr val="tx1">
                    <a:lumMod val="6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1">
                    <a:lumMod val="65000"/>
                  </a:schemeClr>
                </a:solidFill>
              </a:defRPr>
            </a:lvl1pPr>
          </a:lstStyle>
          <a:p>
            <a:fld id="{69E57DC2-970A-4B3E-BB1C-7A09969E49DF}" type="slidenum">
              <a:rPr lang="en-US" smtClean="0"/>
              <a:pPr/>
              <a:t>‹nr.›</a:t>
            </a:fld>
            <a:endParaRPr lang="en-US" dirty="0"/>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54890448"/>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t>3/12/2018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t>‹nr.›</a:t>
            </a:fld>
            <a:endParaRPr lang="en-US" dirty="0"/>
          </a:p>
        </p:txBody>
      </p:sp>
    </p:spTree>
    <p:extLst>
      <p:ext uri="{BB962C8B-B14F-4D97-AF65-F5344CB8AC3E}">
        <p14:creationId xmlns:p14="http://schemas.microsoft.com/office/powerpoint/2010/main" val="8845972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t>3/12/2018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t>‹nr.›</a:t>
            </a:fld>
            <a:endParaRPr lang="en-US" dirty="0"/>
          </a:p>
        </p:txBody>
      </p:sp>
    </p:spTree>
    <p:extLst>
      <p:ext uri="{BB962C8B-B14F-4D97-AF65-F5344CB8AC3E}">
        <p14:creationId xmlns:p14="http://schemas.microsoft.com/office/powerpoint/2010/main" val="16132448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t>3/12/2018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t>‹nr.›</a:t>
            </a:fld>
            <a:endParaRPr lang="en-US" dirty="0"/>
          </a:p>
        </p:txBody>
      </p:sp>
    </p:spTree>
    <p:extLst>
      <p:ext uri="{BB962C8B-B14F-4D97-AF65-F5344CB8AC3E}">
        <p14:creationId xmlns:p14="http://schemas.microsoft.com/office/powerpoint/2010/main" val="6832136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nl-NL"/>
              <a:t>Klik om stijl te bewerken</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87DE6118-2437-4B30-8E3C-4D2BE6020583}" type="datetimeFigureOut">
              <a:rPr lang="en-US" smtClean="0"/>
              <a:pPr/>
              <a:t>3/12/2018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pPr/>
              <a:t>‹nr.›</a:t>
            </a:fld>
            <a:endParaRPr lang="en-US" dirty="0"/>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1853862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smtClean="0"/>
              <a:t>3/12/2018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smtClean="0"/>
              <a:t>‹nr.›</a:t>
            </a:fld>
            <a:endParaRPr lang="en-US" dirty="0"/>
          </a:p>
        </p:txBody>
      </p:sp>
    </p:spTree>
    <p:extLst>
      <p:ext uri="{BB962C8B-B14F-4D97-AF65-F5344CB8AC3E}">
        <p14:creationId xmlns:p14="http://schemas.microsoft.com/office/powerpoint/2010/main" val="20669479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stijl te bewerken</a:t>
            </a:r>
            <a:endParaRPr lang="en-US" dirty="0"/>
          </a:p>
        </p:txBody>
      </p:sp>
      <p:sp>
        <p:nvSpPr>
          <p:cNvPr id="3" name="Text Placeholder 2"/>
          <p:cNvSpPr>
            <a:spLocks noGrp="1"/>
          </p:cNvSpPr>
          <p:nvPr>
            <p:ph type="body" idx="1"/>
          </p:nvPr>
        </p:nvSpPr>
        <p:spPr>
          <a:xfrm>
            <a:off x="1261872" y="1713655"/>
            <a:ext cx="4480560" cy="731520"/>
          </a:xfrm>
        </p:spPr>
        <p:txBody>
          <a:bodyPr anchor="b">
            <a:normAutofit/>
          </a:bodyPr>
          <a:lstStyle>
            <a:lvl1pPr marL="0" indent="0">
              <a:spcBef>
                <a:spcPts val="0"/>
              </a:spcBef>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126480" y="1713655"/>
            <a:ext cx="4480560" cy="731520"/>
          </a:xfrm>
        </p:spPr>
        <p:txBody>
          <a:bodyPr anchor="b">
            <a:normAutofit/>
          </a:bodyPr>
          <a:lstStyle>
            <a:lvl1pPr marL="0" indent="0">
              <a:lnSpc>
                <a:spcPct val="95000"/>
              </a:lnSpc>
              <a:spcBef>
                <a:spcPts val="0"/>
              </a:spcBef>
              <a:buNone/>
              <a:defRPr lang="en-US" sz="2000" b="0"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2000"/>
              </a:spcBef>
              <a:buFontTx/>
              <a:buNone/>
            </a:pPr>
            <a:r>
              <a:rPr lang="nl-NL"/>
              <a:t>Tekststijl van het model bewerken</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smtClean="0"/>
              <a:t>3/12/2018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smtClean="0"/>
              <a:t>‹nr.›</a:t>
            </a:fld>
            <a:endParaRPr lang="en-US" dirty="0"/>
          </a:p>
        </p:txBody>
      </p:sp>
    </p:spTree>
    <p:extLst>
      <p:ext uri="{BB962C8B-B14F-4D97-AF65-F5344CB8AC3E}">
        <p14:creationId xmlns:p14="http://schemas.microsoft.com/office/powerpoint/2010/main" val="2008488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87DE6118-2437-4B30-8E3C-4D2BE6020583}" type="datetimeFigureOut">
              <a:rPr lang="en-US" smtClean="0"/>
              <a:t>3/12/2018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smtClean="0"/>
              <a:t>‹nr.›</a:t>
            </a:fld>
            <a:endParaRPr lang="en-US" dirty="0"/>
          </a:p>
        </p:txBody>
      </p:sp>
    </p:spTree>
    <p:extLst>
      <p:ext uri="{BB962C8B-B14F-4D97-AF65-F5344CB8AC3E}">
        <p14:creationId xmlns:p14="http://schemas.microsoft.com/office/powerpoint/2010/main" val="10187211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6118-2437-4B30-8E3C-4D2BE6020583}" type="datetimeFigureOut">
              <a:rPr lang="en-US" smtClean="0"/>
              <a:t>3/12/2018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smtClean="0"/>
              <a:t>‹nr.›</a:t>
            </a:fld>
            <a:endParaRPr lang="en-US" dirty="0"/>
          </a:p>
        </p:txBody>
      </p:sp>
    </p:spTree>
    <p:extLst>
      <p:ext uri="{BB962C8B-B14F-4D97-AF65-F5344CB8AC3E}">
        <p14:creationId xmlns:p14="http://schemas.microsoft.com/office/powerpoint/2010/main" val="35014331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3200" b="0" baseline="0"/>
            </a:lvl1pPr>
          </a:lstStyle>
          <a:p>
            <a:r>
              <a:rPr lang="nl-NL"/>
              <a:t>Klik om stijl te bewerken</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87DE6118-2437-4B30-8E3C-4D2BE6020583}" type="datetimeFigureOut">
              <a:rPr lang="en-US" smtClean="0"/>
              <a:pPr/>
              <a:t>3/12/2018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smtClean="0"/>
              <a:pPr/>
              <a:t>‹nr.›</a:t>
            </a:fld>
            <a:endParaRPr lang="en-US" dirty="0"/>
          </a:p>
        </p:txBody>
      </p:sp>
    </p:spTree>
    <p:extLst>
      <p:ext uri="{BB962C8B-B14F-4D97-AF65-F5344CB8AC3E}">
        <p14:creationId xmlns:p14="http://schemas.microsoft.com/office/powerpoint/2010/main" val="8876777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8" name="Rectangle 7"/>
          <p:cNvSpPr/>
          <p:nvPr/>
        </p:nvSpPr>
        <p:spPr>
          <a:xfrm>
            <a:off x="0" y="5105400"/>
            <a:ext cx="11292840" cy="17526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14400" y="5257800"/>
            <a:ext cx="9982200" cy="914400"/>
          </a:xfrm>
        </p:spPr>
        <p:txBody>
          <a:bodyPr anchor="b">
            <a:normAutofit/>
          </a:bodyPr>
          <a:lstStyle>
            <a:lvl1pPr>
              <a:defRPr sz="2800" b="0">
                <a:solidFill>
                  <a:schemeClr val="bg1"/>
                </a:solidFill>
              </a:defRPr>
            </a:lvl1pPr>
          </a:lstStyle>
          <a:p>
            <a:r>
              <a:rPr lang="nl-NL"/>
              <a:t>Klik om stijl te bewerken</a:t>
            </a:r>
            <a:endParaRPr lang="en-US" dirty="0"/>
          </a:p>
        </p:txBody>
      </p:sp>
      <p:sp>
        <p:nvSpPr>
          <p:cNvPr id="3" name="Picture Placeholder 2"/>
          <p:cNvSpPr>
            <a:spLocks noGrp="1" noChangeAspect="1"/>
          </p:cNvSpPr>
          <p:nvPr>
            <p:ph type="pic" idx="1"/>
          </p:nvPr>
        </p:nvSpPr>
        <p:spPr>
          <a:xfrm>
            <a:off x="0" y="0"/>
            <a:ext cx="11292840" cy="5128923"/>
          </a:xfrm>
          <a:blipFill>
            <a:blip r:embed="rId2"/>
            <a:stretch>
              <a:fillRect/>
            </a:stretch>
          </a:blipFill>
        </p:spPr>
        <p:txBody>
          <a:bodyPr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300">
                <a:solidFill>
                  <a:schemeClr val="bg1">
                    <a:lumMod val="8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87DE6118-2437-4B30-8E3C-4D2BE6020583}" type="datetimeFigureOut">
              <a:rPr lang="en-US" smtClean="0"/>
              <a:pPr/>
              <a:t>3/12/2018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smtClean="0"/>
              <a:pPr/>
              <a:t>‹nr.›</a:t>
            </a:fld>
            <a:endParaRPr lang="en-US" dirty="0"/>
          </a:p>
        </p:txBody>
      </p:sp>
    </p:spTree>
    <p:extLst>
      <p:ext uri="{BB962C8B-B14F-4D97-AF65-F5344CB8AC3E}">
        <p14:creationId xmlns:p14="http://schemas.microsoft.com/office/powerpoint/2010/main" val="6220335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nl-NL"/>
              <a:t>Klik om stijl te bewerken</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tx2">
                    <a:lumMod val="20000"/>
                    <a:lumOff val="80000"/>
                  </a:schemeClr>
                </a:solidFill>
              </a:defRPr>
            </a:lvl1pPr>
          </a:lstStyle>
          <a:p>
            <a:fld id="{87DE6118-2437-4B30-8E3C-4D2BE6020583}" type="datetimeFigureOut">
              <a:rPr lang="en-US" smtClean="0"/>
              <a:pPr/>
              <a:t>3/12/2018</a:t>
            </a:fld>
            <a:endParaRPr lang="en-US" dirty="0"/>
          </a:p>
        </p:txBody>
      </p:sp>
      <p:sp>
        <p:nvSpPr>
          <p:cNvPr id="5" name="Footer Placeholder 4"/>
          <p:cNvSpPr>
            <a:spLocks noGrp="1"/>
          </p:cNvSpPr>
          <p:nvPr>
            <p:ph type="ftr" sz="quarter" idx="3"/>
          </p:nvPr>
        </p:nvSpPr>
        <p:spPr>
          <a:xfrm rot="16200000">
            <a:off x="9959341" y="4046537"/>
            <a:ext cx="3581400" cy="365125"/>
          </a:xfrm>
          <a:prstGeom prst="rect">
            <a:avLst/>
          </a:prstGeom>
        </p:spPr>
        <p:txBody>
          <a:bodyPr vert="horz" lIns="91440" tIns="45720" rIns="91440" bIns="45720" rtlCol="0" anchor="ctr"/>
          <a:lstStyle>
            <a:lvl1pPr algn="l">
              <a:defRPr sz="1050">
                <a:solidFill>
                  <a:schemeClr val="tx2">
                    <a:lumMod val="20000"/>
                    <a:lumOff val="80000"/>
                  </a:schemeClr>
                </a:solidFill>
              </a:defRPr>
            </a:lvl1pPr>
          </a:lstStyle>
          <a:p>
            <a:endParaRPr lang="en-US" dirty="0"/>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chemeClr val="tx2">
                    <a:lumMod val="60000"/>
                    <a:lumOff val="40000"/>
                  </a:schemeClr>
                </a:solidFill>
              </a:defRPr>
            </a:lvl1pPr>
          </a:lstStyle>
          <a:p>
            <a:fld id="{69E57DC2-970A-4B3E-BB1C-7A09969E49DF}" type="slidenum">
              <a:rPr lang="en-US" smtClean="0"/>
              <a:pPr/>
              <a:t>‹nr.›</a:t>
            </a:fld>
            <a:endParaRPr lang="en-US" dirty="0"/>
          </a:p>
        </p:txBody>
      </p:sp>
    </p:spTree>
    <p:extLst>
      <p:ext uri="{BB962C8B-B14F-4D97-AF65-F5344CB8AC3E}">
        <p14:creationId xmlns:p14="http://schemas.microsoft.com/office/powerpoint/2010/main" val="11423092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7">
            <a:extLst>
              <a:ext uri="{FF2B5EF4-FFF2-40B4-BE49-F238E27FC236}">
                <a16:creationId xmlns:a16="http://schemas.microsoft.com/office/drawing/2014/main" id="{3D65D7AA-A0C8-491E-9211-059F0D299A43}"/>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92840" y="0"/>
            <a:ext cx="91440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15" name="Rectangle 9">
            <a:extLst>
              <a:ext uri="{FF2B5EF4-FFF2-40B4-BE49-F238E27FC236}">
                <a16:creationId xmlns:a16="http://schemas.microsoft.com/office/drawing/2014/main" id="{1322BCA3-31C1-4329-B0BA-4748F937B5C0}"/>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29284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2" name="Straight Connector 11">
            <a:extLst>
              <a:ext uri="{FF2B5EF4-FFF2-40B4-BE49-F238E27FC236}">
                <a16:creationId xmlns:a16="http://schemas.microsoft.com/office/drawing/2014/main" id="{98D39CD7-AB20-4006-930C-6368406D01E5}"/>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129873" y="5359400"/>
            <a:ext cx="255031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F6C1DD8F-426A-45F7-A524-5569263BE5D0}"/>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9916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57367D4-F938-487D-95CB-239DAFB6D63C}"/>
              </a:ext>
            </a:extLst>
          </p:cNvPr>
          <p:cNvSpPr>
            <a:spLocks noGrp="1"/>
          </p:cNvSpPr>
          <p:nvPr>
            <p:ph type="ctrTitle"/>
          </p:nvPr>
        </p:nvSpPr>
        <p:spPr>
          <a:xfrm>
            <a:off x="1261872" y="723331"/>
            <a:ext cx="9418320" cy="3875965"/>
          </a:xfrm>
          <a:noFill/>
        </p:spPr>
        <p:txBody>
          <a:bodyPr anchor="ctr">
            <a:normAutofit/>
          </a:bodyPr>
          <a:lstStyle/>
          <a:p>
            <a:pPr algn="ctr"/>
            <a:r>
              <a:rPr lang="nl-NL" sz="4400" dirty="0">
                <a:solidFill>
                  <a:schemeClr val="tx2"/>
                </a:solidFill>
              </a:rPr>
              <a:t>Hepatitis	</a:t>
            </a:r>
          </a:p>
        </p:txBody>
      </p:sp>
      <p:sp>
        <p:nvSpPr>
          <p:cNvPr id="3" name="Ondertitel 2">
            <a:extLst>
              <a:ext uri="{FF2B5EF4-FFF2-40B4-BE49-F238E27FC236}">
                <a16:creationId xmlns:a16="http://schemas.microsoft.com/office/drawing/2014/main" id="{0F500832-9FC2-4485-BF6B-29F116FE4888}"/>
              </a:ext>
            </a:extLst>
          </p:cNvPr>
          <p:cNvSpPr>
            <a:spLocks noGrp="1"/>
          </p:cNvSpPr>
          <p:nvPr>
            <p:ph type="subTitle" idx="1"/>
          </p:nvPr>
        </p:nvSpPr>
        <p:spPr>
          <a:xfrm>
            <a:off x="1261872" y="5595582"/>
            <a:ext cx="9418320" cy="896658"/>
          </a:xfrm>
        </p:spPr>
        <p:txBody>
          <a:bodyPr>
            <a:normAutofit fontScale="92500" lnSpcReduction="20000"/>
          </a:bodyPr>
          <a:lstStyle/>
          <a:p>
            <a:pPr algn="r"/>
            <a:endParaRPr lang="nl-NL" sz="800" dirty="0">
              <a:solidFill>
                <a:schemeClr val="accent2">
                  <a:lumMod val="75000"/>
                </a:schemeClr>
              </a:solidFill>
            </a:endParaRPr>
          </a:p>
          <a:p>
            <a:pPr algn="r"/>
            <a:endParaRPr lang="nl-NL" sz="800" dirty="0">
              <a:solidFill>
                <a:schemeClr val="accent2">
                  <a:lumMod val="75000"/>
                </a:schemeClr>
              </a:solidFill>
            </a:endParaRPr>
          </a:p>
          <a:p>
            <a:pPr algn="r"/>
            <a:r>
              <a:rPr lang="nl-NL" sz="1900" dirty="0">
                <a:solidFill>
                  <a:schemeClr val="accent2">
                    <a:lumMod val="75000"/>
                  </a:schemeClr>
                </a:solidFill>
              </a:rPr>
              <a:t>Door: Vera Bol</a:t>
            </a:r>
          </a:p>
        </p:txBody>
      </p:sp>
    </p:spTree>
    <p:extLst>
      <p:ext uri="{BB962C8B-B14F-4D97-AF65-F5344CB8AC3E}">
        <p14:creationId xmlns:p14="http://schemas.microsoft.com/office/powerpoint/2010/main" val="3764904570"/>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Afbeeldingsresultaat voor hepatitis">
            <a:extLst>
              <a:ext uri="{FF2B5EF4-FFF2-40B4-BE49-F238E27FC236}">
                <a16:creationId xmlns:a16="http://schemas.microsoft.com/office/drawing/2014/main" id="{AA590CFB-66E7-4282-B46B-6C266CD1E5A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08685" y="3068509"/>
            <a:ext cx="4807287" cy="32329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76799B17-DA29-4781-A9A8-1AEE1B711EA6}"/>
              </a:ext>
            </a:extLst>
          </p:cNvPr>
          <p:cNvSpPr>
            <a:spLocks noGrp="1"/>
          </p:cNvSpPr>
          <p:nvPr>
            <p:ph type="title"/>
          </p:nvPr>
        </p:nvSpPr>
        <p:spPr>
          <a:xfrm>
            <a:off x="1261872" y="365760"/>
            <a:ext cx="9692640" cy="1325562"/>
          </a:xfrm>
        </p:spPr>
        <p:txBody>
          <a:bodyPr>
            <a:normAutofit/>
          </a:bodyPr>
          <a:lstStyle/>
          <a:p>
            <a:r>
              <a:rPr lang="nl-NL"/>
              <a:t>Inhoudsopgave</a:t>
            </a:r>
            <a:endParaRPr lang="nl-NL" dirty="0"/>
          </a:p>
        </p:txBody>
      </p:sp>
      <p:sp>
        <p:nvSpPr>
          <p:cNvPr id="3" name="Tijdelijke aanduiding voor inhoud 2">
            <a:extLst>
              <a:ext uri="{FF2B5EF4-FFF2-40B4-BE49-F238E27FC236}">
                <a16:creationId xmlns:a16="http://schemas.microsoft.com/office/drawing/2014/main" id="{FBF719DB-38FB-4ADE-95D5-B4E7C413CBEF}"/>
              </a:ext>
            </a:extLst>
          </p:cNvPr>
          <p:cNvSpPr>
            <a:spLocks noGrp="1"/>
          </p:cNvSpPr>
          <p:nvPr>
            <p:ph idx="1"/>
          </p:nvPr>
        </p:nvSpPr>
        <p:spPr>
          <a:xfrm>
            <a:off x="1261872" y="1828800"/>
            <a:ext cx="4401509" cy="4351337"/>
          </a:xfrm>
        </p:spPr>
        <p:txBody>
          <a:bodyPr>
            <a:normAutofit/>
          </a:bodyPr>
          <a:lstStyle/>
          <a:p>
            <a:endParaRPr lang="nl-NL" dirty="0"/>
          </a:p>
          <a:p>
            <a:endParaRPr lang="nl-NL" dirty="0"/>
          </a:p>
          <a:p>
            <a:r>
              <a:rPr lang="nl-NL" dirty="0"/>
              <a:t>Wat is Hepatitis?</a:t>
            </a:r>
          </a:p>
          <a:p>
            <a:r>
              <a:rPr lang="nl-NL" dirty="0"/>
              <a:t>Welke verschillende soorten zijn er?</a:t>
            </a:r>
          </a:p>
          <a:p>
            <a:r>
              <a:rPr lang="nl-NL" dirty="0"/>
              <a:t>Hoe kom je er achter?</a:t>
            </a:r>
          </a:p>
          <a:p>
            <a:r>
              <a:rPr lang="nl-NL" dirty="0"/>
              <a:t>Wat is de behandeling?</a:t>
            </a:r>
          </a:p>
        </p:txBody>
      </p:sp>
    </p:spTree>
    <p:extLst>
      <p:ext uri="{BB962C8B-B14F-4D97-AF65-F5344CB8AC3E}">
        <p14:creationId xmlns:p14="http://schemas.microsoft.com/office/powerpoint/2010/main" val="33026910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50CF6C96-4596-4D83-A9F9-A3AB22AB4D89}"/>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92840" y="0"/>
            <a:ext cx="914400" cy="6858000"/>
          </a:xfrm>
          <a:prstGeom prst="rect">
            <a:avLst/>
          </a:prstGeom>
          <a:solidFill>
            <a:schemeClr val="tx2">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2050" name="Picture 2" descr="Afbeeldingsresultaat voor hepatitis">
            <a:extLst>
              <a:ext uri="{FF2B5EF4-FFF2-40B4-BE49-F238E27FC236}">
                <a16:creationId xmlns:a16="http://schemas.microsoft.com/office/drawing/2014/main" id="{99B3D9AD-1EC2-4CB8-8A53-EB9C20846D2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9303" r="30484"/>
          <a:stretch/>
        </p:blipFill>
        <p:spPr bwMode="auto">
          <a:xfrm>
            <a:off x="20" y="10"/>
            <a:ext cx="6094799"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97920B63-8B8D-4D4F-BADF-02551650D0DA}"/>
              </a:ext>
            </a:extLst>
          </p:cNvPr>
          <p:cNvSpPr>
            <a:spLocks noGrp="1"/>
          </p:cNvSpPr>
          <p:nvPr>
            <p:ph type="title"/>
          </p:nvPr>
        </p:nvSpPr>
        <p:spPr>
          <a:xfrm>
            <a:off x="6420464" y="365760"/>
            <a:ext cx="4534047" cy="1325562"/>
          </a:xfrm>
        </p:spPr>
        <p:txBody>
          <a:bodyPr>
            <a:normAutofit/>
          </a:bodyPr>
          <a:lstStyle/>
          <a:p>
            <a:r>
              <a:rPr lang="nl-NL"/>
              <a:t>Wat is Hepatitis?</a:t>
            </a:r>
            <a:endParaRPr lang="nl-NL" dirty="0"/>
          </a:p>
        </p:txBody>
      </p:sp>
      <p:sp>
        <p:nvSpPr>
          <p:cNvPr id="3" name="Tijdelijke aanduiding voor inhoud 2">
            <a:extLst>
              <a:ext uri="{FF2B5EF4-FFF2-40B4-BE49-F238E27FC236}">
                <a16:creationId xmlns:a16="http://schemas.microsoft.com/office/drawing/2014/main" id="{80467B27-0D98-4B38-AB6F-043EF0181BCE}"/>
              </a:ext>
            </a:extLst>
          </p:cNvPr>
          <p:cNvSpPr>
            <a:spLocks noGrp="1"/>
          </p:cNvSpPr>
          <p:nvPr>
            <p:ph idx="1"/>
          </p:nvPr>
        </p:nvSpPr>
        <p:spPr>
          <a:xfrm>
            <a:off x="6420463" y="1828800"/>
            <a:ext cx="4572002" cy="4351337"/>
          </a:xfrm>
        </p:spPr>
        <p:txBody>
          <a:bodyPr>
            <a:normAutofit/>
          </a:bodyPr>
          <a:lstStyle/>
          <a:p>
            <a:endParaRPr lang="nl-NL" dirty="0"/>
          </a:p>
          <a:p>
            <a:r>
              <a:rPr lang="nl-NL" dirty="0"/>
              <a:t>Een leveraandoening</a:t>
            </a:r>
          </a:p>
          <a:p>
            <a:endParaRPr lang="nl-NL" dirty="0"/>
          </a:p>
          <a:p>
            <a:r>
              <a:rPr lang="nl-NL" dirty="0"/>
              <a:t>Veelvoorkomend</a:t>
            </a:r>
          </a:p>
          <a:p>
            <a:endParaRPr lang="nl-NL" dirty="0"/>
          </a:p>
          <a:p>
            <a:r>
              <a:rPr lang="nl-NL" dirty="0"/>
              <a:t>Vaak laat geconstateerd </a:t>
            </a:r>
          </a:p>
        </p:txBody>
      </p:sp>
    </p:spTree>
    <p:extLst>
      <p:ext uri="{BB962C8B-B14F-4D97-AF65-F5344CB8AC3E}">
        <p14:creationId xmlns:p14="http://schemas.microsoft.com/office/powerpoint/2010/main" val="42786661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6" name="Picture 4" descr="Gerelateerde afbeelding">
            <a:extLst>
              <a:ext uri="{FF2B5EF4-FFF2-40B4-BE49-F238E27FC236}">
                <a16:creationId xmlns:a16="http://schemas.microsoft.com/office/drawing/2014/main" id="{A2B68A57-9889-447D-B095-96D0045895E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5999" y="2022888"/>
            <a:ext cx="4807287" cy="3461246"/>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57B50ACF-6459-4831-B30C-9F052BBC92C6}"/>
              </a:ext>
            </a:extLst>
          </p:cNvPr>
          <p:cNvSpPr>
            <a:spLocks noGrp="1"/>
          </p:cNvSpPr>
          <p:nvPr>
            <p:ph type="title"/>
          </p:nvPr>
        </p:nvSpPr>
        <p:spPr>
          <a:xfrm>
            <a:off x="1261872" y="365760"/>
            <a:ext cx="9692640" cy="1325562"/>
          </a:xfrm>
        </p:spPr>
        <p:txBody>
          <a:bodyPr>
            <a:normAutofit/>
          </a:bodyPr>
          <a:lstStyle/>
          <a:p>
            <a:r>
              <a:rPr lang="nl-NL" dirty="0"/>
              <a:t>Welke verschillende soorten zijn er?</a:t>
            </a:r>
          </a:p>
        </p:txBody>
      </p:sp>
      <p:sp>
        <p:nvSpPr>
          <p:cNvPr id="3" name="Tijdelijke aanduiding voor inhoud 2">
            <a:extLst>
              <a:ext uri="{FF2B5EF4-FFF2-40B4-BE49-F238E27FC236}">
                <a16:creationId xmlns:a16="http://schemas.microsoft.com/office/drawing/2014/main" id="{1D52A724-0FA3-46A9-A946-C5D72481E0DF}"/>
              </a:ext>
            </a:extLst>
          </p:cNvPr>
          <p:cNvSpPr>
            <a:spLocks noGrp="1"/>
          </p:cNvSpPr>
          <p:nvPr>
            <p:ph idx="1"/>
          </p:nvPr>
        </p:nvSpPr>
        <p:spPr>
          <a:xfrm>
            <a:off x="1261872" y="1828800"/>
            <a:ext cx="4401509" cy="4351337"/>
          </a:xfrm>
        </p:spPr>
        <p:txBody>
          <a:bodyPr>
            <a:normAutofit/>
          </a:bodyPr>
          <a:lstStyle/>
          <a:p>
            <a:endParaRPr lang="nl-NL" dirty="0"/>
          </a:p>
          <a:p>
            <a:endParaRPr lang="nl-NL" dirty="0"/>
          </a:p>
          <a:p>
            <a:r>
              <a:rPr lang="nl-NL" dirty="0"/>
              <a:t>Niet-virale hepatitis </a:t>
            </a:r>
          </a:p>
          <a:p>
            <a:pPr marL="274320" lvl="1" indent="0">
              <a:buNone/>
            </a:pPr>
            <a:r>
              <a:rPr lang="nl-NL" dirty="0"/>
              <a:t>	- Auto-immuunziekte</a:t>
            </a:r>
          </a:p>
          <a:p>
            <a:pPr marL="274320" lvl="1" indent="0">
              <a:buNone/>
            </a:pPr>
            <a:r>
              <a:rPr lang="nl-NL" dirty="0"/>
              <a:t>	- Alcoholmisbruik</a:t>
            </a:r>
          </a:p>
          <a:p>
            <a:pPr marL="274320" lvl="1" indent="0">
              <a:buNone/>
            </a:pPr>
            <a:r>
              <a:rPr lang="nl-NL" dirty="0"/>
              <a:t>	- Overtollig vet</a:t>
            </a:r>
          </a:p>
          <a:p>
            <a:pPr marL="274320" lvl="1" indent="0">
              <a:buNone/>
            </a:pPr>
            <a:r>
              <a:rPr lang="nl-NL" dirty="0"/>
              <a:t>	- Bepaalde medicatie</a:t>
            </a:r>
          </a:p>
          <a:p>
            <a:pPr marL="0" indent="0">
              <a:buNone/>
            </a:pPr>
            <a:endParaRPr lang="nl-NL" dirty="0"/>
          </a:p>
        </p:txBody>
      </p:sp>
    </p:spTree>
    <p:extLst>
      <p:ext uri="{BB962C8B-B14F-4D97-AF65-F5344CB8AC3E}">
        <p14:creationId xmlns:p14="http://schemas.microsoft.com/office/powerpoint/2010/main" val="13628642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2" descr="Gerelateerde afbeelding">
            <a:extLst>
              <a:ext uri="{FF2B5EF4-FFF2-40B4-BE49-F238E27FC236}">
                <a16:creationId xmlns:a16="http://schemas.microsoft.com/office/drawing/2014/main" id="{23DA9B22-19D3-4C7F-B6A3-5CF3F6E8C48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6954" y="1933575"/>
            <a:ext cx="4425376" cy="3639872"/>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513EDC49-E428-4269-9597-76950511B6E8}"/>
              </a:ext>
            </a:extLst>
          </p:cNvPr>
          <p:cNvSpPr>
            <a:spLocks noGrp="1"/>
          </p:cNvSpPr>
          <p:nvPr>
            <p:ph type="title"/>
          </p:nvPr>
        </p:nvSpPr>
        <p:spPr>
          <a:xfrm>
            <a:off x="1261872" y="365760"/>
            <a:ext cx="9692640" cy="1325562"/>
          </a:xfrm>
        </p:spPr>
        <p:txBody>
          <a:bodyPr>
            <a:normAutofit/>
          </a:bodyPr>
          <a:lstStyle/>
          <a:p>
            <a:endParaRPr lang="nl-NL"/>
          </a:p>
        </p:txBody>
      </p:sp>
      <p:sp>
        <p:nvSpPr>
          <p:cNvPr id="3" name="Tijdelijke aanduiding voor inhoud 2">
            <a:extLst>
              <a:ext uri="{FF2B5EF4-FFF2-40B4-BE49-F238E27FC236}">
                <a16:creationId xmlns:a16="http://schemas.microsoft.com/office/drawing/2014/main" id="{5D7F1DDF-8361-45D6-BA35-62727B3631F1}"/>
              </a:ext>
            </a:extLst>
          </p:cNvPr>
          <p:cNvSpPr>
            <a:spLocks noGrp="1"/>
          </p:cNvSpPr>
          <p:nvPr>
            <p:ph idx="1"/>
          </p:nvPr>
        </p:nvSpPr>
        <p:spPr>
          <a:xfrm>
            <a:off x="1261872" y="1828800"/>
            <a:ext cx="4401509" cy="4351337"/>
          </a:xfrm>
        </p:spPr>
        <p:txBody>
          <a:bodyPr>
            <a:normAutofit/>
          </a:bodyPr>
          <a:lstStyle/>
          <a:p>
            <a:r>
              <a:rPr lang="nl-NL" dirty="0"/>
              <a:t>Virale Hepatitis</a:t>
            </a:r>
          </a:p>
          <a:p>
            <a:endParaRPr lang="nl-NL" dirty="0"/>
          </a:p>
          <a:p>
            <a:pPr marL="822960" lvl="3" indent="0">
              <a:buNone/>
            </a:pPr>
            <a:r>
              <a:rPr lang="nl-NL"/>
              <a:t>	- Hepatitis A</a:t>
            </a:r>
          </a:p>
          <a:p>
            <a:pPr marL="822960" lvl="3" indent="0">
              <a:buNone/>
            </a:pPr>
            <a:endParaRPr lang="nl-NL"/>
          </a:p>
          <a:p>
            <a:pPr marL="822960" lvl="3" indent="0">
              <a:buNone/>
            </a:pPr>
            <a:r>
              <a:rPr lang="nl-NL"/>
              <a:t>	- Hepatitis B</a:t>
            </a:r>
          </a:p>
          <a:p>
            <a:pPr marL="822960" lvl="3" indent="0">
              <a:buNone/>
            </a:pPr>
            <a:endParaRPr lang="nl-NL"/>
          </a:p>
          <a:p>
            <a:pPr marL="822960" lvl="3" indent="0">
              <a:buNone/>
            </a:pPr>
            <a:r>
              <a:rPr lang="nl-NL"/>
              <a:t>	- Hepatitis C</a:t>
            </a:r>
          </a:p>
          <a:p>
            <a:endParaRPr lang="nl-NL" dirty="0"/>
          </a:p>
        </p:txBody>
      </p:sp>
    </p:spTree>
    <p:extLst>
      <p:ext uri="{BB962C8B-B14F-4D97-AF65-F5344CB8AC3E}">
        <p14:creationId xmlns:p14="http://schemas.microsoft.com/office/powerpoint/2010/main" val="42695245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0" name="Rectangle 70">
            <a:extLst>
              <a:ext uri="{FF2B5EF4-FFF2-40B4-BE49-F238E27FC236}">
                <a16:creationId xmlns:a16="http://schemas.microsoft.com/office/drawing/2014/main" id="{7CD670A7-EB3F-4E27-89CC-F536966EC559}"/>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92840" y="0"/>
            <a:ext cx="914400" cy="6858000"/>
          </a:xfrm>
          <a:prstGeom prst="rect">
            <a:avLst/>
          </a:prstGeom>
          <a:solidFill>
            <a:schemeClr val="tx2">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4098" name="Picture 2" descr="Afbeeldingsresultaat voor bloedprikken">
            <a:extLst>
              <a:ext uri="{FF2B5EF4-FFF2-40B4-BE49-F238E27FC236}">
                <a16:creationId xmlns:a16="http://schemas.microsoft.com/office/drawing/2014/main" id="{D1AE9201-F3E1-4535-B8BF-B4EE6A6A88E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3192" y="1858908"/>
            <a:ext cx="5451627" cy="3107427"/>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3D470317-8CA9-447D-8AB7-CD81710E661F}"/>
              </a:ext>
            </a:extLst>
          </p:cNvPr>
          <p:cNvSpPr>
            <a:spLocks noGrp="1"/>
          </p:cNvSpPr>
          <p:nvPr>
            <p:ph type="title"/>
          </p:nvPr>
        </p:nvSpPr>
        <p:spPr>
          <a:xfrm>
            <a:off x="6420464" y="365760"/>
            <a:ext cx="4534047" cy="1325562"/>
          </a:xfrm>
        </p:spPr>
        <p:txBody>
          <a:bodyPr>
            <a:normAutofit/>
          </a:bodyPr>
          <a:lstStyle/>
          <a:p>
            <a:r>
              <a:rPr lang="nl-NL" dirty="0"/>
              <a:t>Hoe kom je erachter?</a:t>
            </a:r>
          </a:p>
        </p:txBody>
      </p:sp>
      <p:sp>
        <p:nvSpPr>
          <p:cNvPr id="3" name="Tijdelijke aanduiding voor inhoud 2">
            <a:extLst>
              <a:ext uri="{FF2B5EF4-FFF2-40B4-BE49-F238E27FC236}">
                <a16:creationId xmlns:a16="http://schemas.microsoft.com/office/drawing/2014/main" id="{482BAAFD-AE0E-477D-922F-82568235A7D7}"/>
              </a:ext>
            </a:extLst>
          </p:cNvPr>
          <p:cNvSpPr>
            <a:spLocks noGrp="1"/>
          </p:cNvSpPr>
          <p:nvPr>
            <p:ph idx="1"/>
          </p:nvPr>
        </p:nvSpPr>
        <p:spPr>
          <a:xfrm>
            <a:off x="6420463" y="1828800"/>
            <a:ext cx="4572002" cy="4351337"/>
          </a:xfrm>
        </p:spPr>
        <p:txBody>
          <a:bodyPr>
            <a:normAutofit/>
          </a:bodyPr>
          <a:lstStyle/>
          <a:p>
            <a:endParaRPr lang="nl-NL" dirty="0"/>
          </a:p>
          <a:p>
            <a:r>
              <a:rPr lang="nl-NL" dirty="0"/>
              <a:t>Leverbiopsie</a:t>
            </a:r>
          </a:p>
          <a:p>
            <a:endParaRPr lang="nl-NL" dirty="0"/>
          </a:p>
          <a:p>
            <a:r>
              <a:rPr lang="nl-NL" dirty="0"/>
              <a:t>Bloedonderzoek</a:t>
            </a:r>
          </a:p>
          <a:p>
            <a:endParaRPr lang="nl-NL" dirty="0"/>
          </a:p>
          <a:p>
            <a:r>
              <a:rPr lang="nl-NL" dirty="0"/>
              <a:t>Aanvullende onderzoeken</a:t>
            </a:r>
          </a:p>
        </p:txBody>
      </p:sp>
    </p:spTree>
    <p:extLst>
      <p:ext uri="{BB962C8B-B14F-4D97-AF65-F5344CB8AC3E}">
        <p14:creationId xmlns:p14="http://schemas.microsoft.com/office/powerpoint/2010/main" val="13199641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4" descr="Afbeeldingsresultaat voor vaccinaties">
            <a:extLst>
              <a:ext uri="{FF2B5EF4-FFF2-40B4-BE49-F238E27FC236}">
                <a16:creationId xmlns:a16="http://schemas.microsoft.com/office/drawing/2014/main" id="{F3DC0AE9-8949-452D-9138-175A04C54D2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5999" y="2641826"/>
            <a:ext cx="4807287" cy="222337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FF984AD9-E64B-4999-BB46-4AEA0C447762}"/>
              </a:ext>
            </a:extLst>
          </p:cNvPr>
          <p:cNvSpPr>
            <a:spLocks noGrp="1"/>
          </p:cNvSpPr>
          <p:nvPr>
            <p:ph type="title"/>
          </p:nvPr>
        </p:nvSpPr>
        <p:spPr>
          <a:xfrm>
            <a:off x="1261872" y="365760"/>
            <a:ext cx="9692640" cy="1325562"/>
          </a:xfrm>
        </p:spPr>
        <p:txBody>
          <a:bodyPr>
            <a:normAutofit/>
          </a:bodyPr>
          <a:lstStyle/>
          <a:p>
            <a:r>
              <a:rPr lang="nl-NL"/>
              <a:t>Wat is de behandeling?</a:t>
            </a:r>
            <a:endParaRPr lang="nl-NL" dirty="0"/>
          </a:p>
        </p:txBody>
      </p:sp>
      <p:sp>
        <p:nvSpPr>
          <p:cNvPr id="3" name="Tijdelijke aanduiding voor inhoud 2">
            <a:extLst>
              <a:ext uri="{FF2B5EF4-FFF2-40B4-BE49-F238E27FC236}">
                <a16:creationId xmlns:a16="http://schemas.microsoft.com/office/drawing/2014/main" id="{4A81F198-AEB9-4336-B141-4BBF6FBF7DB1}"/>
              </a:ext>
            </a:extLst>
          </p:cNvPr>
          <p:cNvSpPr>
            <a:spLocks noGrp="1"/>
          </p:cNvSpPr>
          <p:nvPr>
            <p:ph idx="1"/>
          </p:nvPr>
        </p:nvSpPr>
        <p:spPr>
          <a:xfrm>
            <a:off x="1261872" y="1828800"/>
            <a:ext cx="4401509" cy="4351337"/>
          </a:xfrm>
        </p:spPr>
        <p:txBody>
          <a:bodyPr>
            <a:normAutofit/>
          </a:bodyPr>
          <a:lstStyle/>
          <a:p>
            <a:pPr marL="0" indent="0">
              <a:buNone/>
            </a:pPr>
            <a:endParaRPr lang="nl-NL" dirty="0"/>
          </a:p>
          <a:p>
            <a:pPr marL="0" indent="0">
              <a:buNone/>
            </a:pPr>
            <a:endParaRPr lang="nl-NL" dirty="0"/>
          </a:p>
          <a:p>
            <a:r>
              <a:rPr lang="nl-NL" dirty="0"/>
              <a:t>Voornamelijk preventief</a:t>
            </a:r>
          </a:p>
          <a:p>
            <a:endParaRPr lang="nl-NL" dirty="0"/>
          </a:p>
          <a:p>
            <a:r>
              <a:rPr lang="nl-NL" dirty="0"/>
              <a:t>Medicatie </a:t>
            </a:r>
          </a:p>
          <a:p>
            <a:endParaRPr lang="nl-NL" dirty="0"/>
          </a:p>
        </p:txBody>
      </p:sp>
    </p:spTree>
    <p:extLst>
      <p:ext uri="{BB962C8B-B14F-4D97-AF65-F5344CB8AC3E}">
        <p14:creationId xmlns:p14="http://schemas.microsoft.com/office/powerpoint/2010/main" val="3962003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170" name="Picture 2" descr="Gerelateerde afbeelding">
            <a:extLst>
              <a:ext uri="{FF2B5EF4-FFF2-40B4-BE49-F238E27FC236}">
                <a16:creationId xmlns:a16="http://schemas.microsoft.com/office/drawing/2014/main" id="{FD49D97B-699C-4900-A84C-CD073764A86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1214" r="18182" b="-4"/>
          <a:stretch/>
        </p:blipFill>
        <p:spPr bwMode="auto">
          <a:xfrm>
            <a:off x="6395735" y="2534576"/>
            <a:ext cx="3304622" cy="3639872"/>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38625B92-3DE0-4259-A06E-938482C355AB}"/>
              </a:ext>
            </a:extLst>
          </p:cNvPr>
          <p:cNvSpPr>
            <a:spLocks noGrp="1"/>
          </p:cNvSpPr>
          <p:nvPr>
            <p:ph type="title"/>
          </p:nvPr>
        </p:nvSpPr>
        <p:spPr>
          <a:xfrm>
            <a:off x="1261872" y="365760"/>
            <a:ext cx="9692640" cy="1325562"/>
          </a:xfrm>
        </p:spPr>
        <p:txBody>
          <a:bodyPr>
            <a:normAutofit/>
          </a:bodyPr>
          <a:lstStyle/>
          <a:p>
            <a:r>
              <a:rPr lang="nl-NL" dirty="0"/>
              <a:t>Einde</a:t>
            </a:r>
          </a:p>
        </p:txBody>
      </p:sp>
      <p:sp>
        <p:nvSpPr>
          <p:cNvPr id="3" name="Tijdelijke aanduiding voor inhoud 2">
            <a:extLst>
              <a:ext uri="{FF2B5EF4-FFF2-40B4-BE49-F238E27FC236}">
                <a16:creationId xmlns:a16="http://schemas.microsoft.com/office/drawing/2014/main" id="{6C6D9810-03C3-4F1A-9508-1168B417AA46}"/>
              </a:ext>
            </a:extLst>
          </p:cNvPr>
          <p:cNvSpPr>
            <a:spLocks noGrp="1"/>
          </p:cNvSpPr>
          <p:nvPr>
            <p:ph idx="1"/>
          </p:nvPr>
        </p:nvSpPr>
        <p:spPr>
          <a:xfrm>
            <a:off x="1261873" y="1828800"/>
            <a:ext cx="5649579" cy="4351337"/>
          </a:xfrm>
        </p:spPr>
        <p:txBody>
          <a:bodyPr>
            <a:normAutofit/>
          </a:bodyPr>
          <a:lstStyle/>
          <a:p>
            <a:endParaRPr lang="nl-NL" dirty="0"/>
          </a:p>
          <a:p>
            <a:endParaRPr lang="nl-NL" dirty="0"/>
          </a:p>
          <a:p>
            <a:r>
              <a:rPr lang="nl-NL" dirty="0"/>
              <a:t>Zijn er nog vragen of opmerkingen?</a:t>
            </a:r>
          </a:p>
        </p:txBody>
      </p:sp>
    </p:spTree>
    <p:extLst>
      <p:ext uri="{BB962C8B-B14F-4D97-AF65-F5344CB8AC3E}">
        <p14:creationId xmlns:p14="http://schemas.microsoft.com/office/powerpoint/2010/main" val="2376960711"/>
      </p:ext>
    </p:extLst>
  </p:cSld>
  <p:clrMapOvr>
    <a:masterClrMapping/>
  </p:clrMapOvr>
</p:sld>
</file>

<file path=ppt/theme/theme1.xml><?xml version="1.0" encoding="utf-8"?>
<a:theme xmlns:a="http://schemas.openxmlformats.org/drawingml/2006/main" name="Weergeven">
  <a:themeElements>
    <a:clrScheme name="Weergeven">
      <a:dk1>
        <a:srgbClr val="000000"/>
      </a:dk1>
      <a:lt1>
        <a:srgbClr val="FFFFFF"/>
      </a:lt1>
      <a:dk2>
        <a:srgbClr val="46464A"/>
      </a:dk2>
      <a:lt2>
        <a:srgbClr val="D6D3CC"/>
      </a:lt2>
      <a:accent1>
        <a:srgbClr val="6F6F74"/>
      </a:accent1>
      <a:accent2>
        <a:srgbClr val="92A9B9"/>
      </a:accent2>
      <a:accent3>
        <a:srgbClr val="A7B789"/>
      </a:accent3>
      <a:accent4>
        <a:srgbClr val="B9A489"/>
      </a:accent4>
      <a:accent5>
        <a:srgbClr val="8D6374"/>
      </a:accent5>
      <a:accent6>
        <a:srgbClr val="9B7362"/>
      </a:accent6>
      <a:hlink>
        <a:srgbClr val="67AABF"/>
      </a:hlink>
      <a:folHlink>
        <a:srgbClr val="ABAFA5"/>
      </a:folHlink>
    </a:clrScheme>
    <a:fontScheme name="Weergeven">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Weergeven">
      <a:fillStyleLst>
        <a:solidFill>
          <a:schemeClr val="phClr"/>
        </a:solidFill>
        <a:solidFill>
          <a:schemeClr val="phClr">
            <a:tint val="60000"/>
            <a:satMod val="120000"/>
          </a:schemeClr>
        </a:solidFill>
        <a:solidFill>
          <a:schemeClr val="phClr">
            <a:shade val="75000"/>
            <a:satMod val="16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969A8A2-35DB-4E3B-8885-16FD20568674}"/>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TM03457515[[fn=Weergave]]</Template>
  <TotalTime>133</TotalTime>
  <Words>349</Words>
  <Application>Microsoft Office PowerPoint</Application>
  <PresentationFormat>Breedbeeld</PresentationFormat>
  <Paragraphs>103</Paragraphs>
  <Slides>8</Slides>
  <Notes>8</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8</vt:i4>
      </vt:variant>
    </vt:vector>
  </HeadingPairs>
  <TitlesOfParts>
    <vt:vector size="13" baseType="lpstr">
      <vt:lpstr>Arial</vt:lpstr>
      <vt:lpstr>Calibri</vt:lpstr>
      <vt:lpstr>Century Schoolbook</vt:lpstr>
      <vt:lpstr>Wingdings 2</vt:lpstr>
      <vt:lpstr>Weergeven</vt:lpstr>
      <vt:lpstr>Hepatitis </vt:lpstr>
      <vt:lpstr>Inhoudsopgave</vt:lpstr>
      <vt:lpstr>Wat is Hepatitis?</vt:lpstr>
      <vt:lpstr>Welke verschillende soorten zijn er?</vt:lpstr>
      <vt:lpstr>PowerPoint-presentatie</vt:lpstr>
      <vt:lpstr>Hoe kom je erachter?</vt:lpstr>
      <vt:lpstr>Wat is de behandeling?</vt:lpstr>
      <vt:lpstr>Einde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Hepatitis</dc:title>
  <dc:creator>Vera Bol</dc:creator>
  <cp:lastModifiedBy>Vera Bol</cp:lastModifiedBy>
  <cp:revision>12</cp:revision>
  <dcterms:created xsi:type="dcterms:W3CDTF">2018-03-12T21:23:38Z</dcterms:created>
  <dcterms:modified xsi:type="dcterms:W3CDTF">2018-03-12T23:37:12Z</dcterms:modified>
</cp:coreProperties>
</file>