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12.jpg" ContentType="image/pn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70" r:id="rId3"/>
    <p:sldId id="277" r:id="rId4"/>
    <p:sldId id="266" r:id="rId5"/>
    <p:sldId id="267" r:id="rId6"/>
    <p:sldId id="264" r:id="rId7"/>
    <p:sldId id="274" r:id="rId8"/>
    <p:sldId id="276" r:id="rId9"/>
    <p:sldId id="275" r:id="rId10"/>
    <p:sldId id="269" r:id="rId11"/>
    <p:sldId id="272" r:id="rId12"/>
    <p:sldId id="271" r:id="rId1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8" autoAdjust="0"/>
    <p:restoredTop sz="94660"/>
  </p:normalViewPr>
  <p:slideViewPr>
    <p:cSldViewPr>
      <p:cViewPr varScale="1">
        <p:scale>
          <a:sx n="69" d="100"/>
          <a:sy n="69" d="100"/>
        </p:scale>
        <p:origin x="-55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777F6-28C5-4239-B8B2-9EFB9C0F6F8F}" type="datetimeFigureOut">
              <a:rPr lang="nl-NL" smtClean="0"/>
              <a:t>31-3-2016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19A92-99FE-4F3E-95A4-B80E543CEB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75662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777F6-28C5-4239-B8B2-9EFB9C0F6F8F}" type="datetimeFigureOut">
              <a:rPr lang="nl-NL" smtClean="0"/>
              <a:t>31-3-2016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19A92-99FE-4F3E-95A4-B80E543CEB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169439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777F6-28C5-4239-B8B2-9EFB9C0F6F8F}" type="datetimeFigureOut">
              <a:rPr lang="nl-NL" smtClean="0"/>
              <a:t>31-3-2016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19A92-99FE-4F3E-95A4-B80E543CEB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97386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777F6-28C5-4239-B8B2-9EFB9C0F6F8F}" type="datetimeFigureOut">
              <a:rPr lang="nl-NL" smtClean="0"/>
              <a:t>31-3-2016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19A92-99FE-4F3E-95A4-B80E543CEB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00212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777F6-28C5-4239-B8B2-9EFB9C0F6F8F}" type="datetimeFigureOut">
              <a:rPr lang="nl-NL" smtClean="0"/>
              <a:t>31-3-2016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19A92-99FE-4F3E-95A4-B80E543CEB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158589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777F6-28C5-4239-B8B2-9EFB9C0F6F8F}" type="datetimeFigureOut">
              <a:rPr lang="nl-NL" smtClean="0"/>
              <a:t>31-3-2016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19A92-99FE-4F3E-95A4-B80E543CEB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19353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777F6-28C5-4239-B8B2-9EFB9C0F6F8F}" type="datetimeFigureOut">
              <a:rPr lang="nl-NL" smtClean="0"/>
              <a:t>31-3-2016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19A92-99FE-4F3E-95A4-B80E543CEB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6353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777F6-28C5-4239-B8B2-9EFB9C0F6F8F}" type="datetimeFigureOut">
              <a:rPr lang="nl-NL" smtClean="0"/>
              <a:t>31-3-2016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19A92-99FE-4F3E-95A4-B80E543CEB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00135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777F6-28C5-4239-B8B2-9EFB9C0F6F8F}" type="datetimeFigureOut">
              <a:rPr lang="nl-NL" smtClean="0"/>
              <a:t>31-3-2016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19A92-99FE-4F3E-95A4-B80E543CEB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184277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777F6-28C5-4239-B8B2-9EFB9C0F6F8F}" type="datetimeFigureOut">
              <a:rPr lang="nl-NL" smtClean="0"/>
              <a:t>31-3-2016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19A92-99FE-4F3E-95A4-B80E543CEB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041664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777F6-28C5-4239-B8B2-9EFB9C0F6F8F}" type="datetimeFigureOut">
              <a:rPr lang="nl-NL" smtClean="0"/>
              <a:t>31-3-2016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19A92-99FE-4F3E-95A4-B80E543CEB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7119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3777F6-28C5-4239-B8B2-9EFB9C0F6F8F}" type="datetimeFigureOut">
              <a:rPr lang="nl-NL" smtClean="0"/>
              <a:t>31-3-2016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C19A92-99FE-4F3E-95A4-B80E543CEB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2675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hooltv.nl/video/de-kruistochten-god-wil-het/#q=kruistocht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074" name="Picture 2" descr="http://wallpoper.com/images/00/30/36/31/knights-crusader_00303631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060848"/>
            <a:ext cx="3825151" cy="4374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kstvak 6"/>
          <p:cNvSpPr txBox="1"/>
          <p:nvPr/>
        </p:nvSpPr>
        <p:spPr>
          <a:xfrm>
            <a:off x="173582" y="1751617"/>
            <a:ext cx="5184577" cy="233910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>
              <a:bevelT w="0" h="0"/>
              <a:extrusionClr>
                <a:schemeClr val="accent6"/>
              </a:extrusionClr>
            </a:sp3d>
          </a:bodyPr>
          <a:lstStyle/>
          <a:p>
            <a:r>
              <a:rPr lang="nl-NL" sz="6600" spc="-300" dirty="0" smtClean="0">
                <a:solidFill>
                  <a:srgbClr val="FF0000"/>
                </a:solidFill>
                <a:effectLst>
                  <a:outerShdw blurRad="50800" dist="50800" dir="5400000" sx="105000" sy="105000" algn="ctr" rotWithShape="0">
                    <a:srgbClr val="000000">
                      <a:alpha val="19000"/>
                    </a:srgbClr>
                  </a:outerShdw>
                </a:effectLst>
                <a:latin typeface="Charlemagne Std" pitchFamily="82" charset="0"/>
              </a:rPr>
              <a:t>D</a:t>
            </a:r>
            <a:r>
              <a:rPr lang="nl-NL" sz="4000" spc="-300" dirty="0" smtClean="0">
                <a:effectLst>
                  <a:outerShdw blurRad="50800" dist="50800" dir="5400000" sx="105000" sy="105000" algn="ctr" rotWithShape="0">
                    <a:srgbClr val="000000">
                      <a:alpha val="19000"/>
                    </a:srgbClr>
                  </a:outerShdw>
                </a:effectLst>
                <a:latin typeface="Charlemagne Std" pitchFamily="82" charset="0"/>
              </a:rPr>
              <a:t>e   </a:t>
            </a:r>
            <a:r>
              <a:rPr lang="nl-NL" sz="6600" spc="-300" dirty="0" smtClean="0">
                <a:solidFill>
                  <a:srgbClr val="FF0000"/>
                </a:solidFill>
                <a:effectLst>
                  <a:outerShdw blurRad="50800" dist="50800" dir="5400000" sx="105000" sy="105000" algn="ctr" rotWithShape="0">
                    <a:srgbClr val="000000">
                      <a:alpha val="19000"/>
                    </a:srgbClr>
                  </a:outerShdw>
                </a:effectLst>
                <a:latin typeface="Charlemagne Std" pitchFamily="82" charset="0"/>
              </a:rPr>
              <a:t>E</a:t>
            </a:r>
            <a:r>
              <a:rPr lang="nl-NL" sz="4000" spc="-300" dirty="0" smtClean="0">
                <a:effectLst>
                  <a:outerShdw blurRad="50800" dist="50800" dir="5400000" sx="105000" sy="105000" algn="ctr" rotWithShape="0">
                    <a:srgbClr val="000000">
                      <a:alpha val="19000"/>
                    </a:srgbClr>
                  </a:outerShdw>
                </a:effectLst>
                <a:latin typeface="Charlemagne Std" pitchFamily="82" charset="0"/>
              </a:rPr>
              <a:t>erste </a:t>
            </a:r>
            <a:r>
              <a:rPr lang="nl-NL" sz="6600" spc="-300" dirty="0" smtClean="0">
                <a:solidFill>
                  <a:srgbClr val="FF0000"/>
                </a:solidFill>
                <a:effectLst>
                  <a:outerShdw blurRad="50800" dist="50800" dir="5400000" sx="105000" sy="105000" algn="ctr" rotWithShape="0">
                    <a:srgbClr val="000000">
                      <a:alpha val="19000"/>
                    </a:srgbClr>
                  </a:outerShdw>
                </a:effectLst>
                <a:latin typeface="Charlemagne Std" pitchFamily="82" charset="0"/>
              </a:rPr>
              <a:t>K</a:t>
            </a:r>
            <a:r>
              <a:rPr lang="nl-NL" sz="4000" spc="-300" dirty="0" smtClean="0">
                <a:effectLst>
                  <a:outerShdw blurRad="50800" dist="50800" dir="5400000" sx="105000" sy="105000" algn="ctr" rotWithShape="0">
                    <a:srgbClr val="000000">
                      <a:alpha val="19000"/>
                    </a:srgbClr>
                  </a:outerShdw>
                </a:effectLst>
                <a:latin typeface="Charlemagne Std" pitchFamily="82" charset="0"/>
              </a:rPr>
              <a:t>ruistocht</a:t>
            </a:r>
          </a:p>
          <a:p>
            <a:endParaRPr lang="nl-NL" sz="4000" spc="-300" dirty="0">
              <a:effectLst>
                <a:outerShdw blurRad="50800" dist="50800" dir="5400000" sx="105000" sy="105000" algn="ctr" rotWithShape="0">
                  <a:srgbClr val="000000">
                    <a:alpha val="19000"/>
                  </a:srgbClr>
                </a:outerShdw>
              </a:effectLst>
              <a:latin typeface="Charlemagne Std" pitchFamily="82" charset="0"/>
            </a:endParaRPr>
          </a:p>
          <a:p>
            <a:r>
              <a:rPr lang="nl-NL" sz="4000" spc="-300" dirty="0" smtClean="0">
                <a:effectLst>
                  <a:outerShdw blurRad="50800" dist="50800" dir="5400000" sx="105000" sy="105000" algn="ctr" rotWithShape="0">
                    <a:srgbClr val="000000">
                      <a:alpha val="19000"/>
                    </a:srgbClr>
                  </a:outerShdw>
                </a:effectLst>
                <a:latin typeface="Charlemagne Std" pitchFamily="82" charset="0"/>
              </a:rPr>
              <a:t>                            1096-1099</a:t>
            </a:r>
            <a:endParaRPr lang="nl-NL" sz="4000" spc="-300" dirty="0">
              <a:effectLst>
                <a:outerShdw blurRad="50800" dist="50800" dir="5400000" sx="105000" sy="105000" algn="ctr" rotWithShape="0">
                  <a:srgbClr val="000000">
                    <a:alpha val="19000"/>
                  </a:srgbClr>
                </a:outerShdw>
              </a:effectLst>
              <a:latin typeface="Charlemagne Std" pitchFamily="82" charset="0"/>
            </a:endParaRPr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9946" y="5704560"/>
            <a:ext cx="924054" cy="1228897"/>
          </a:xfrm>
          <a:prstGeom prst="rect">
            <a:avLst/>
          </a:prstGeom>
        </p:spPr>
      </p:pic>
      <p:sp>
        <p:nvSpPr>
          <p:cNvPr id="10" name="Tekstvak 9"/>
          <p:cNvSpPr txBox="1"/>
          <p:nvPr/>
        </p:nvSpPr>
        <p:spPr>
          <a:xfrm>
            <a:off x="6559066" y="5997427"/>
            <a:ext cx="1454722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nl-NL" sz="2000" dirty="0" smtClean="0"/>
              <a:t>1000 - 1500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58338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ekstvak 6"/>
          <p:cNvSpPr txBox="1"/>
          <p:nvPr/>
        </p:nvSpPr>
        <p:spPr>
          <a:xfrm>
            <a:off x="179512" y="476672"/>
            <a:ext cx="4415632" cy="110799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>
              <a:bevelT w="0" h="0"/>
              <a:extrusionClr>
                <a:schemeClr val="accent6"/>
              </a:extrusionClr>
            </a:sp3d>
          </a:bodyPr>
          <a:lstStyle/>
          <a:p>
            <a:r>
              <a:rPr lang="nl-NL" sz="6600" spc="-300" dirty="0" smtClean="0">
                <a:solidFill>
                  <a:srgbClr val="FF0000"/>
                </a:solidFill>
                <a:effectLst>
                  <a:outerShdw blurRad="50800" dist="50800" dir="5400000" sx="105000" sy="105000" algn="ctr" rotWithShape="0">
                    <a:srgbClr val="000000">
                      <a:alpha val="19000"/>
                    </a:srgbClr>
                  </a:outerShdw>
                </a:effectLst>
                <a:latin typeface="Charlemagne Std" pitchFamily="82" charset="0"/>
              </a:rPr>
              <a:t>1</a:t>
            </a:r>
            <a:r>
              <a:rPr lang="nl-NL" sz="4000" spc="-300" baseline="30000" dirty="0" smtClean="0">
                <a:solidFill>
                  <a:srgbClr val="FF0000"/>
                </a:solidFill>
                <a:effectLst>
                  <a:outerShdw blurRad="50800" dist="50800" dir="5400000" sx="105000" sy="105000" algn="ctr" rotWithShape="0">
                    <a:srgbClr val="000000">
                      <a:alpha val="19000"/>
                    </a:srgbClr>
                  </a:outerShdw>
                </a:effectLst>
                <a:latin typeface="Charlemagne Std" pitchFamily="82" charset="0"/>
              </a:rPr>
              <a:t>e</a:t>
            </a:r>
            <a:r>
              <a:rPr lang="nl-NL" sz="4000" spc="-300" dirty="0" smtClean="0">
                <a:solidFill>
                  <a:srgbClr val="FF0000"/>
                </a:solidFill>
                <a:effectLst>
                  <a:outerShdw blurRad="50800" dist="50800" dir="5400000" sx="105000" sy="105000" algn="ctr" rotWithShape="0">
                    <a:srgbClr val="000000">
                      <a:alpha val="19000"/>
                    </a:srgbClr>
                  </a:outerShdw>
                </a:effectLst>
                <a:latin typeface="Charlemagne Std" pitchFamily="82" charset="0"/>
              </a:rPr>
              <a:t>  </a:t>
            </a:r>
            <a:r>
              <a:rPr lang="nl-NL" sz="4000" spc="-300" dirty="0" smtClean="0">
                <a:effectLst>
                  <a:outerShdw blurRad="50800" dist="50800" dir="5400000" sx="105000" sy="105000" algn="ctr" rotWithShape="0">
                    <a:srgbClr val="000000">
                      <a:alpha val="19000"/>
                    </a:srgbClr>
                  </a:outerShdw>
                </a:effectLst>
                <a:latin typeface="Charlemagne Std" pitchFamily="82" charset="0"/>
              </a:rPr>
              <a:t>Kruistocht</a:t>
            </a:r>
            <a:endParaRPr lang="nl-NL" sz="4000" spc="-300" dirty="0">
              <a:effectLst>
                <a:outerShdw blurRad="50800" dist="50800" dir="5400000" sx="105000" sy="105000" algn="ctr" rotWithShape="0">
                  <a:srgbClr val="000000">
                    <a:alpha val="19000"/>
                  </a:srgbClr>
                </a:outerShdw>
              </a:effectLst>
              <a:latin typeface="Charlemagne Std" pitchFamily="82" charset="0"/>
            </a:endParaRPr>
          </a:p>
        </p:txBody>
      </p:sp>
      <p:pic>
        <p:nvPicPr>
          <p:cNvPr id="8" name="Content Placeholder 4" descr="Kruistochten en gebiede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2607" y="2060848"/>
            <a:ext cx="8785073" cy="4071966"/>
          </a:xfrm>
          <a:prstGeom prst="rect">
            <a:avLst/>
          </a:prstGeom>
        </p:spPr>
      </p:pic>
      <p:pic>
        <p:nvPicPr>
          <p:cNvPr id="7170" name="Picture 2" descr="http://home.uni-one.nl/nuovavoce/ZinGvolGeweld/Kruistochten/KaartKruistocht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5101" y="2067290"/>
            <a:ext cx="6022997" cy="4065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AutoShape 4" descr="http://upload.wikimedia.org/wikipedia/commons/2/2a/Levant_1135-nl.svg"/>
          <p:cNvSpPr>
            <a:spLocks noChangeAspect="1" noChangeArrowheads="1"/>
          </p:cNvSpPr>
          <p:nvPr/>
        </p:nvSpPr>
        <p:spPr bwMode="auto">
          <a:xfrm>
            <a:off x="155575" y="-2362200"/>
            <a:ext cx="3629025" cy="493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0" name="AutoShape 6" descr="http://upload.wikimedia.org/wikipedia/commons/2/2a/Levant_1135-nl.svg"/>
          <p:cNvSpPr>
            <a:spLocks noChangeAspect="1" noChangeArrowheads="1"/>
          </p:cNvSpPr>
          <p:nvPr/>
        </p:nvSpPr>
        <p:spPr bwMode="auto">
          <a:xfrm>
            <a:off x="307975" y="-2209800"/>
            <a:ext cx="3629025" cy="493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1" name="AutoShape 8" descr="http://upload.wikimedia.org/wikipedia/commons/2/2a/Levant_1135-nl.svg"/>
          <p:cNvSpPr>
            <a:spLocks noChangeAspect="1" noChangeArrowheads="1"/>
          </p:cNvSpPr>
          <p:nvPr/>
        </p:nvSpPr>
        <p:spPr bwMode="auto">
          <a:xfrm>
            <a:off x="460375" y="-2057400"/>
            <a:ext cx="3629025" cy="493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2" name="AutoShape 10" descr="http://upload.wikimedia.org/wikipedia/commons/2/2a/Levant_1135-nl.svg"/>
          <p:cNvSpPr>
            <a:spLocks noChangeAspect="1" noChangeArrowheads="1"/>
          </p:cNvSpPr>
          <p:nvPr/>
        </p:nvSpPr>
        <p:spPr bwMode="auto">
          <a:xfrm>
            <a:off x="612775" y="-1905000"/>
            <a:ext cx="3629025" cy="493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4" name="AutoShape 14" descr="http://upload.wikimedia.org/wikipedia/commons/2/2a/Levant_1135-nl.svg"/>
          <p:cNvSpPr>
            <a:spLocks noChangeAspect="1" noChangeArrowheads="1"/>
          </p:cNvSpPr>
          <p:nvPr/>
        </p:nvSpPr>
        <p:spPr bwMode="auto">
          <a:xfrm>
            <a:off x="917575" y="-1600200"/>
            <a:ext cx="3629025" cy="493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4428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179512" y="476672"/>
            <a:ext cx="4415632" cy="110799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>
              <a:bevelT w="0" h="0"/>
              <a:extrusionClr>
                <a:schemeClr val="accent6"/>
              </a:extrusionClr>
            </a:sp3d>
          </a:bodyPr>
          <a:lstStyle/>
          <a:p>
            <a:r>
              <a:rPr lang="nl-NL" sz="6600" spc="-300" dirty="0" smtClean="0">
                <a:solidFill>
                  <a:srgbClr val="FF0000"/>
                </a:solidFill>
                <a:effectLst>
                  <a:outerShdw blurRad="50800" dist="50800" dir="5400000" sx="105000" sy="105000" algn="ctr" rotWithShape="0">
                    <a:srgbClr val="000000">
                      <a:alpha val="19000"/>
                    </a:srgbClr>
                  </a:outerShdw>
                </a:effectLst>
                <a:latin typeface="Charlemagne Std" pitchFamily="82" charset="0"/>
              </a:rPr>
              <a:t>1</a:t>
            </a:r>
            <a:r>
              <a:rPr lang="nl-NL" sz="4000" spc="-300" baseline="30000" dirty="0" smtClean="0">
                <a:solidFill>
                  <a:srgbClr val="FF0000"/>
                </a:solidFill>
                <a:effectLst>
                  <a:outerShdw blurRad="50800" dist="50800" dir="5400000" sx="105000" sy="105000" algn="ctr" rotWithShape="0">
                    <a:srgbClr val="000000">
                      <a:alpha val="19000"/>
                    </a:srgbClr>
                  </a:outerShdw>
                </a:effectLst>
                <a:latin typeface="Charlemagne Std" pitchFamily="82" charset="0"/>
              </a:rPr>
              <a:t>e</a:t>
            </a:r>
            <a:r>
              <a:rPr lang="nl-NL" sz="4000" spc="-300" dirty="0" smtClean="0">
                <a:solidFill>
                  <a:srgbClr val="FF0000"/>
                </a:solidFill>
                <a:effectLst>
                  <a:outerShdw blurRad="50800" dist="50800" dir="5400000" sx="105000" sy="105000" algn="ctr" rotWithShape="0">
                    <a:srgbClr val="000000">
                      <a:alpha val="19000"/>
                    </a:srgbClr>
                  </a:outerShdw>
                </a:effectLst>
                <a:latin typeface="Charlemagne Std" pitchFamily="82" charset="0"/>
              </a:rPr>
              <a:t>  </a:t>
            </a:r>
            <a:r>
              <a:rPr lang="nl-NL" sz="4000" spc="-300" dirty="0" smtClean="0">
                <a:effectLst>
                  <a:outerShdw blurRad="50800" dist="50800" dir="5400000" sx="105000" sy="105000" algn="ctr" rotWithShape="0">
                    <a:srgbClr val="000000">
                      <a:alpha val="19000"/>
                    </a:srgbClr>
                  </a:outerShdw>
                </a:effectLst>
                <a:latin typeface="Charlemagne Std" pitchFamily="82" charset="0"/>
              </a:rPr>
              <a:t>Kruistocht</a:t>
            </a:r>
            <a:endParaRPr lang="nl-NL" sz="4000" spc="-300" dirty="0">
              <a:effectLst>
                <a:outerShdw blurRad="50800" dist="50800" dir="5400000" sx="105000" sy="105000" algn="ctr" rotWithShape="0">
                  <a:srgbClr val="000000">
                    <a:alpha val="19000"/>
                  </a:srgbClr>
                </a:outerShdw>
              </a:effectLst>
              <a:latin typeface="Charlemagne Std" pitchFamily="82" charset="0"/>
            </a:endParaRPr>
          </a:p>
        </p:txBody>
      </p:sp>
      <p:sp>
        <p:nvSpPr>
          <p:cNvPr id="9" name="AutoShape 4" descr="http://upload.wikimedia.org/wikipedia/commons/2/2a/Levant_1135-nl.svg"/>
          <p:cNvSpPr>
            <a:spLocks noChangeAspect="1" noChangeArrowheads="1"/>
          </p:cNvSpPr>
          <p:nvPr/>
        </p:nvSpPr>
        <p:spPr bwMode="auto">
          <a:xfrm>
            <a:off x="155575" y="-2362200"/>
            <a:ext cx="3629025" cy="493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0" name="AutoShape 6" descr="http://upload.wikimedia.org/wikipedia/commons/2/2a/Levant_1135-nl.svg"/>
          <p:cNvSpPr>
            <a:spLocks noChangeAspect="1" noChangeArrowheads="1"/>
          </p:cNvSpPr>
          <p:nvPr/>
        </p:nvSpPr>
        <p:spPr bwMode="auto">
          <a:xfrm>
            <a:off x="307975" y="-2209800"/>
            <a:ext cx="3629025" cy="493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2" name="AutoShape 10" descr="http://upload.wikimedia.org/wikipedia/commons/2/2a/Levant_1135-nl.svg"/>
          <p:cNvSpPr>
            <a:spLocks noChangeAspect="1" noChangeArrowheads="1"/>
          </p:cNvSpPr>
          <p:nvPr/>
        </p:nvSpPr>
        <p:spPr bwMode="auto">
          <a:xfrm>
            <a:off x="612775" y="-1905000"/>
            <a:ext cx="3629025" cy="493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3" name="AutoShape 12" descr="http://upload.wikimedia.org/wikipedia/commons/2/2a/Levant_1135-nl.svg"/>
          <p:cNvSpPr>
            <a:spLocks noChangeAspect="1" noChangeArrowheads="1"/>
          </p:cNvSpPr>
          <p:nvPr/>
        </p:nvSpPr>
        <p:spPr bwMode="auto">
          <a:xfrm>
            <a:off x="765175" y="-1752600"/>
            <a:ext cx="3629025" cy="493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4" name="AutoShape 14" descr="http://upload.wikimedia.org/wikipedia/commons/2/2a/Levant_1135-nl.svg"/>
          <p:cNvSpPr>
            <a:spLocks noChangeAspect="1" noChangeArrowheads="1"/>
          </p:cNvSpPr>
          <p:nvPr/>
        </p:nvSpPr>
        <p:spPr bwMode="auto">
          <a:xfrm>
            <a:off x="917575" y="-1600200"/>
            <a:ext cx="3629025" cy="493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5" name="Rechthoek 14"/>
          <p:cNvSpPr/>
          <p:nvPr/>
        </p:nvSpPr>
        <p:spPr>
          <a:xfrm>
            <a:off x="-180528" y="1637800"/>
            <a:ext cx="4727128" cy="48567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ct val="90000"/>
              </a:lnSpc>
            </a:pPr>
            <a:r>
              <a:rPr lang="nl-NL" sz="2000" b="1" dirty="0" smtClean="0"/>
              <a:t>Op reis</a:t>
            </a:r>
          </a:p>
          <a:p>
            <a:pPr marL="800100" lvl="1" indent="-342900">
              <a:lnSpc>
                <a:spcPct val="90000"/>
              </a:lnSpc>
              <a:buFont typeface="Calibri" panose="020F0502020204030204" pitchFamily="34" charset="0"/>
              <a:buChar char="†"/>
            </a:pPr>
            <a:r>
              <a:rPr lang="nl-NL" sz="2000" dirty="0" smtClean="0"/>
              <a:t>Vertrek kruisvaarders vanuit het westen in </a:t>
            </a:r>
            <a:r>
              <a:rPr lang="nl-NL" sz="2000" b="1" dirty="0" smtClean="0"/>
              <a:t>1096.</a:t>
            </a:r>
            <a:r>
              <a:rPr lang="nl-NL" sz="2000" dirty="0" smtClean="0"/>
              <a:t> Er deden geen koningen mee, </a:t>
            </a:r>
            <a:r>
              <a:rPr lang="nl-NL" sz="2000" dirty="0"/>
              <a:t>maar </a:t>
            </a:r>
            <a:r>
              <a:rPr lang="nl-NL" sz="2000" dirty="0" smtClean="0"/>
              <a:t>graven, ridders </a:t>
            </a:r>
            <a:r>
              <a:rPr lang="nl-NL" sz="2000" dirty="0"/>
              <a:t>en </a:t>
            </a:r>
            <a:r>
              <a:rPr lang="nl-NL" sz="2000" dirty="0" smtClean="0"/>
              <a:t>edelen </a:t>
            </a:r>
            <a:r>
              <a:rPr lang="nl-NL" sz="2000" dirty="0"/>
              <a:t>uit </a:t>
            </a:r>
            <a:r>
              <a:rPr lang="nl-NL" sz="2000" dirty="0" smtClean="0"/>
              <a:t>Frankrijk, Nederland, Duitsland en Italië.</a:t>
            </a:r>
            <a:endParaRPr lang="nl-NL" sz="2000" dirty="0"/>
          </a:p>
          <a:p>
            <a:pPr marL="800100" lvl="1" indent="-342900">
              <a:lnSpc>
                <a:spcPct val="90000"/>
              </a:lnSpc>
              <a:buFont typeface="Calibri" panose="020F0502020204030204" pitchFamily="34" charset="0"/>
              <a:buChar char="†"/>
            </a:pPr>
            <a:r>
              <a:rPr lang="nl-NL" sz="2000" dirty="0" smtClean="0"/>
              <a:t>Ook veel andere mensen zoals boeren, armen en zelfs vrouwen gingen mee -&gt; hopen in de hemel te komen.</a:t>
            </a:r>
          </a:p>
          <a:p>
            <a:pPr marL="800100" lvl="1" indent="-342900">
              <a:lnSpc>
                <a:spcPct val="90000"/>
              </a:lnSpc>
              <a:buFont typeface="Calibri" panose="020F0502020204030204" pitchFamily="34" charset="0"/>
              <a:buChar char="†"/>
            </a:pPr>
            <a:r>
              <a:rPr lang="nl-NL" sz="2000" dirty="0" smtClean="0"/>
              <a:t>In </a:t>
            </a:r>
            <a:r>
              <a:rPr lang="nl-NL" sz="2000" dirty="0"/>
              <a:t>juli </a:t>
            </a:r>
            <a:r>
              <a:rPr lang="nl-NL" sz="2000" b="1" dirty="0"/>
              <a:t>1099 werd Jeruzalem veroverd</a:t>
            </a:r>
            <a:r>
              <a:rPr lang="nl-NL" sz="2000" dirty="0"/>
              <a:t>, waarbij de islamitische en joodse bevolking werd uitgemoord.</a:t>
            </a:r>
          </a:p>
          <a:p>
            <a:pPr marL="800100" lvl="1" indent="-342900">
              <a:lnSpc>
                <a:spcPct val="90000"/>
              </a:lnSpc>
              <a:buFont typeface="Calibri" panose="020F0502020204030204" pitchFamily="34" charset="0"/>
              <a:buChar char="†"/>
            </a:pPr>
            <a:r>
              <a:rPr lang="nl-NL" sz="2000" b="1" dirty="0" smtClean="0"/>
              <a:t>4 </a:t>
            </a:r>
            <a:r>
              <a:rPr lang="nl-NL" sz="2000" b="1" dirty="0" err="1"/>
              <a:t>kruisvaardersstaatjes</a:t>
            </a:r>
            <a:r>
              <a:rPr lang="nl-NL" sz="2000" dirty="0"/>
              <a:t> werden </a:t>
            </a:r>
            <a:r>
              <a:rPr lang="nl-NL" sz="2000" dirty="0" smtClean="0"/>
              <a:t>opgericht: </a:t>
            </a:r>
            <a:r>
              <a:rPr lang="nl-NL" sz="2000" dirty="0" err="1" smtClean="0"/>
              <a:t>Edessa</a:t>
            </a:r>
            <a:r>
              <a:rPr lang="nl-NL" sz="2000" dirty="0" smtClean="0"/>
              <a:t>(1098), </a:t>
            </a:r>
            <a:r>
              <a:rPr lang="nl-NL" sz="2000" dirty="0" err="1" smtClean="0"/>
              <a:t>Antiochië</a:t>
            </a:r>
            <a:r>
              <a:rPr lang="nl-NL" sz="2000" dirty="0" smtClean="0"/>
              <a:t> (1098), Tripoli </a:t>
            </a:r>
            <a:r>
              <a:rPr lang="nl-NL" sz="2000" dirty="0"/>
              <a:t>en </a:t>
            </a:r>
            <a:r>
              <a:rPr lang="nl-NL" sz="2000" dirty="0" smtClean="0"/>
              <a:t>Jeruzalem(1099).</a:t>
            </a:r>
            <a:r>
              <a:rPr lang="nl-NL" sz="2400" dirty="0"/>
              <a:t/>
            </a:r>
            <a:br>
              <a:rPr lang="nl-NL" sz="2400" dirty="0"/>
            </a:br>
            <a:endParaRPr lang="nl-NL" sz="2400" b="1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1467" y="1584668"/>
            <a:ext cx="3212453" cy="4956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6501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179512" y="476672"/>
            <a:ext cx="4415632" cy="110799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>
              <a:bevelT w="0" h="0"/>
              <a:extrusionClr>
                <a:schemeClr val="accent6"/>
              </a:extrusionClr>
            </a:sp3d>
          </a:bodyPr>
          <a:lstStyle/>
          <a:p>
            <a:r>
              <a:rPr lang="nl-NL" sz="6600" spc="-300" dirty="0" smtClean="0">
                <a:solidFill>
                  <a:srgbClr val="FF0000"/>
                </a:solidFill>
                <a:effectLst>
                  <a:outerShdw blurRad="50800" dist="50800" dir="5400000" sx="105000" sy="105000" algn="ctr" rotWithShape="0">
                    <a:srgbClr val="000000">
                      <a:alpha val="19000"/>
                    </a:srgbClr>
                  </a:outerShdw>
                </a:effectLst>
                <a:latin typeface="Charlemagne Std" pitchFamily="82" charset="0"/>
              </a:rPr>
              <a:t>1</a:t>
            </a:r>
            <a:r>
              <a:rPr lang="nl-NL" sz="4000" spc="-300" baseline="30000" dirty="0" smtClean="0">
                <a:solidFill>
                  <a:srgbClr val="FF0000"/>
                </a:solidFill>
                <a:effectLst>
                  <a:outerShdw blurRad="50800" dist="50800" dir="5400000" sx="105000" sy="105000" algn="ctr" rotWithShape="0">
                    <a:srgbClr val="000000">
                      <a:alpha val="19000"/>
                    </a:srgbClr>
                  </a:outerShdw>
                </a:effectLst>
                <a:latin typeface="Charlemagne Std" pitchFamily="82" charset="0"/>
              </a:rPr>
              <a:t>e</a:t>
            </a:r>
            <a:r>
              <a:rPr lang="nl-NL" sz="4000" spc="-300" dirty="0" smtClean="0">
                <a:solidFill>
                  <a:srgbClr val="FF0000"/>
                </a:solidFill>
                <a:effectLst>
                  <a:outerShdw blurRad="50800" dist="50800" dir="5400000" sx="105000" sy="105000" algn="ctr" rotWithShape="0">
                    <a:srgbClr val="000000">
                      <a:alpha val="19000"/>
                    </a:srgbClr>
                  </a:outerShdw>
                </a:effectLst>
                <a:latin typeface="Charlemagne Std" pitchFamily="82" charset="0"/>
              </a:rPr>
              <a:t>  </a:t>
            </a:r>
            <a:r>
              <a:rPr lang="nl-NL" sz="4000" spc="-300" dirty="0" smtClean="0">
                <a:effectLst>
                  <a:outerShdw blurRad="50800" dist="50800" dir="5400000" sx="105000" sy="105000" algn="ctr" rotWithShape="0">
                    <a:srgbClr val="000000">
                      <a:alpha val="19000"/>
                    </a:srgbClr>
                  </a:outerShdw>
                </a:effectLst>
                <a:latin typeface="Charlemagne Std" pitchFamily="82" charset="0"/>
              </a:rPr>
              <a:t>Kruistocht</a:t>
            </a:r>
            <a:endParaRPr lang="nl-NL" sz="4000" spc="-300" dirty="0">
              <a:effectLst>
                <a:outerShdw blurRad="50800" dist="50800" dir="5400000" sx="105000" sy="105000" algn="ctr" rotWithShape="0">
                  <a:srgbClr val="000000">
                    <a:alpha val="19000"/>
                  </a:srgbClr>
                </a:outerShdw>
              </a:effectLst>
              <a:latin typeface="Charlemagne Std" pitchFamily="82" charset="0"/>
            </a:endParaRPr>
          </a:p>
        </p:txBody>
      </p:sp>
      <p:sp>
        <p:nvSpPr>
          <p:cNvPr id="4" name="Rechthoek 3"/>
          <p:cNvSpPr/>
          <p:nvPr/>
        </p:nvSpPr>
        <p:spPr>
          <a:xfrm>
            <a:off x="-180528" y="1637800"/>
            <a:ext cx="6696744" cy="4302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ct val="90000"/>
              </a:lnSpc>
            </a:pPr>
            <a:r>
              <a:rPr lang="nl-NL" sz="2000" b="1" dirty="0" smtClean="0"/>
              <a:t>Succes?</a:t>
            </a:r>
          </a:p>
          <a:p>
            <a:pPr marL="800100" lvl="1" indent="-342900">
              <a:lnSpc>
                <a:spcPct val="90000"/>
              </a:lnSpc>
              <a:buFont typeface="Calibri" panose="020F0502020204030204" pitchFamily="34" charset="0"/>
              <a:buChar char="†"/>
            </a:pPr>
            <a:r>
              <a:rPr lang="nl-NL" sz="2000" dirty="0" smtClean="0"/>
              <a:t>Stichting van de </a:t>
            </a:r>
            <a:r>
              <a:rPr lang="nl-NL" sz="2000" b="1" dirty="0" smtClean="0"/>
              <a:t>kruisvaarderstaten</a:t>
            </a:r>
            <a:r>
              <a:rPr lang="nl-NL" sz="2000" dirty="0" smtClean="0"/>
              <a:t>.</a:t>
            </a:r>
          </a:p>
          <a:p>
            <a:pPr marL="800100" lvl="1" indent="-342900">
              <a:lnSpc>
                <a:spcPct val="90000"/>
              </a:lnSpc>
              <a:buFont typeface="Calibri" panose="020F0502020204030204" pitchFamily="34" charset="0"/>
              <a:buChar char="†"/>
            </a:pPr>
            <a:r>
              <a:rPr lang="nl-NL" sz="2000" dirty="0" smtClean="0"/>
              <a:t>Verovering van </a:t>
            </a:r>
            <a:r>
              <a:rPr lang="nl-NL" sz="2000" b="1" dirty="0" smtClean="0"/>
              <a:t>Jeruzalem</a:t>
            </a:r>
            <a:r>
              <a:rPr lang="nl-NL" sz="2000" dirty="0" smtClean="0"/>
              <a:t>.</a:t>
            </a:r>
          </a:p>
          <a:p>
            <a:pPr lvl="1">
              <a:lnSpc>
                <a:spcPct val="90000"/>
              </a:lnSpc>
            </a:pPr>
            <a:endParaRPr lang="nl-NL" sz="2000" dirty="0"/>
          </a:p>
          <a:p>
            <a:pPr lvl="1">
              <a:lnSpc>
                <a:spcPct val="90000"/>
              </a:lnSpc>
            </a:pPr>
            <a:r>
              <a:rPr lang="nl-NL" sz="2000" b="1" dirty="0" smtClean="0"/>
              <a:t>Of geen succes?</a:t>
            </a:r>
            <a:endParaRPr lang="nl-NL" sz="2000" b="1" dirty="0"/>
          </a:p>
          <a:p>
            <a:pPr marL="800100" lvl="1" indent="-342900">
              <a:lnSpc>
                <a:spcPct val="90000"/>
              </a:lnSpc>
              <a:buFont typeface="Calibri" panose="020F0502020204030204" pitchFamily="34" charset="0"/>
              <a:buChar char="†"/>
            </a:pPr>
            <a:r>
              <a:rPr lang="nl-NL" sz="2000" dirty="0" smtClean="0"/>
              <a:t>Kruisvaarders werden niet rijk, een kruistocht kostte vaak alleen maar geld!</a:t>
            </a:r>
            <a:endParaRPr lang="nl-NL" sz="2000" dirty="0"/>
          </a:p>
          <a:p>
            <a:pPr marL="800100" lvl="1" indent="-342900">
              <a:lnSpc>
                <a:spcPct val="90000"/>
              </a:lnSpc>
              <a:buFont typeface="Calibri" panose="020F0502020204030204" pitchFamily="34" charset="0"/>
              <a:buChar char="†"/>
            </a:pPr>
            <a:r>
              <a:rPr lang="nl-NL" sz="2000" dirty="0"/>
              <a:t>K</a:t>
            </a:r>
            <a:r>
              <a:rPr lang="nl-NL" sz="2000" dirty="0" smtClean="0"/>
              <a:t>eizer </a:t>
            </a:r>
            <a:r>
              <a:rPr lang="nl-NL" sz="2000" dirty="0" err="1" smtClean="0"/>
              <a:t>Alexius</a:t>
            </a:r>
            <a:r>
              <a:rPr lang="nl-NL" sz="2000" dirty="0" smtClean="0"/>
              <a:t> kreeg niet de gebieden waarop hij gehoopt had. </a:t>
            </a:r>
          </a:p>
          <a:p>
            <a:pPr marL="800100" lvl="1" indent="-342900">
              <a:lnSpc>
                <a:spcPct val="90000"/>
              </a:lnSpc>
              <a:buFont typeface="Calibri" panose="020F0502020204030204" pitchFamily="34" charset="0"/>
              <a:buChar char="†"/>
            </a:pPr>
            <a:r>
              <a:rPr lang="nl-NL" sz="2000" dirty="0" smtClean="0"/>
              <a:t>Christelijke kerk: geen uitbreiding van de hun macht. Kruisvaarders hielden de gebieden </a:t>
            </a:r>
            <a:r>
              <a:rPr lang="nl-NL" sz="2000" smtClean="0"/>
              <a:t>voor zichzelf.</a:t>
            </a:r>
            <a:r>
              <a:rPr lang="nl-NL" sz="2400" dirty="0"/>
              <a:t/>
            </a:r>
            <a:br>
              <a:rPr lang="nl-NL" sz="2400" dirty="0"/>
            </a:br>
            <a:endParaRPr lang="nl-NL" sz="2000" dirty="0" smtClean="0"/>
          </a:p>
          <a:p>
            <a:pPr lvl="1">
              <a:lnSpc>
                <a:spcPct val="90000"/>
              </a:lnSpc>
            </a:pPr>
            <a:r>
              <a:rPr lang="nl-NL" sz="2000" b="1" dirty="0" smtClean="0"/>
              <a:t>Moslims</a:t>
            </a:r>
          </a:p>
          <a:p>
            <a:pPr marL="800100" lvl="1" indent="-342900">
              <a:lnSpc>
                <a:spcPct val="90000"/>
              </a:lnSpc>
              <a:buFont typeface="Calibri" panose="020F0502020204030204" pitchFamily="34" charset="0"/>
              <a:buChar char="†"/>
            </a:pPr>
            <a:r>
              <a:rPr lang="nl-NL" sz="2000" dirty="0" smtClean="0"/>
              <a:t>Verliezen grondgebied, zijn kwaad op de christenen.</a:t>
            </a:r>
            <a:endParaRPr lang="nl-NL" sz="2000" dirty="0"/>
          </a:p>
          <a:p>
            <a:pPr lvl="1">
              <a:lnSpc>
                <a:spcPct val="90000"/>
              </a:lnSpc>
            </a:pPr>
            <a:endParaRPr lang="nl-NL" sz="2400" b="1" dirty="0" smtClean="0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9946" y="5704560"/>
            <a:ext cx="924054" cy="1228897"/>
          </a:xfrm>
          <a:prstGeom prst="rect">
            <a:avLst/>
          </a:prstGeom>
        </p:spPr>
      </p:pic>
      <p:sp>
        <p:nvSpPr>
          <p:cNvPr id="10" name="Tekstvak 9"/>
          <p:cNvSpPr txBox="1"/>
          <p:nvPr/>
        </p:nvSpPr>
        <p:spPr>
          <a:xfrm>
            <a:off x="6559066" y="5997427"/>
            <a:ext cx="1454722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nl-NL" sz="2000" dirty="0" smtClean="0"/>
              <a:t>1000 - 1500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4096072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286899" y="618253"/>
            <a:ext cx="5628657" cy="76944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>
              <a:bevelT w="0" h="0"/>
              <a:extrusionClr>
                <a:schemeClr val="accent6"/>
              </a:extrusionClr>
            </a:sp3d>
          </a:bodyPr>
          <a:lstStyle/>
          <a:p>
            <a:r>
              <a:rPr lang="nl-NL" sz="4400" spc="-300" dirty="0" smtClean="0">
                <a:solidFill>
                  <a:srgbClr val="FF0000"/>
                </a:solidFill>
                <a:effectLst>
                  <a:outerShdw blurRad="50800" dist="50800" dir="5400000" sx="105000" sy="105000" algn="ctr" rotWithShape="0">
                    <a:srgbClr val="000000">
                      <a:alpha val="19000"/>
                    </a:srgbClr>
                  </a:outerShdw>
                </a:effectLst>
                <a:latin typeface="Charlemagne Std" pitchFamily="82" charset="0"/>
              </a:rPr>
              <a:t>W</a:t>
            </a:r>
            <a:r>
              <a:rPr lang="nl-NL" sz="4400" spc="-300" dirty="0" smtClean="0">
                <a:effectLst>
                  <a:outerShdw blurRad="50800" dist="50800" dir="5400000" sx="105000" sy="105000" algn="ctr" rotWithShape="0">
                    <a:srgbClr val="000000">
                      <a:alpha val="19000"/>
                    </a:srgbClr>
                  </a:outerShdw>
                </a:effectLst>
                <a:latin typeface="Charlemagne Std" pitchFamily="82" charset="0"/>
              </a:rPr>
              <a:t>at ga ik vandaag leren?</a:t>
            </a:r>
            <a:endParaRPr lang="nl-NL" sz="2400" spc="-300" dirty="0">
              <a:effectLst>
                <a:outerShdw blurRad="50800" dist="50800" dir="5400000" sx="105000" sy="105000" algn="ctr" rotWithShape="0">
                  <a:srgbClr val="000000">
                    <a:alpha val="19000"/>
                  </a:srgbClr>
                </a:outerShdw>
              </a:effectLst>
              <a:latin typeface="Charlemagne Std" pitchFamily="82" charset="0"/>
            </a:endParaRPr>
          </a:p>
        </p:txBody>
      </p:sp>
      <p:sp>
        <p:nvSpPr>
          <p:cNvPr id="8" name="Rechthoek 7"/>
          <p:cNvSpPr/>
          <p:nvPr/>
        </p:nvSpPr>
        <p:spPr>
          <a:xfrm>
            <a:off x="275974" y="1491357"/>
            <a:ext cx="597666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 smtClean="0"/>
              <a:t>Ik weet waarom de </a:t>
            </a:r>
            <a:r>
              <a:rPr lang="nl-NL" sz="2000" b="1" dirty="0" smtClean="0"/>
              <a:t>Eerste Kruistocht </a:t>
            </a:r>
            <a:r>
              <a:rPr lang="nl-NL" sz="2000" dirty="0" smtClean="0"/>
              <a:t>wel en niet een succes was.</a:t>
            </a:r>
          </a:p>
          <a:p>
            <a:endParaRPr lang="nl-NL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 smtClean="0"/>
              <a:t>Ik kan iets vertellen over hoe de </a:t>
            </a:r>
            <a:r>
              <a:rPr lang="nl-NL" sz="2000" b="1" dirty="0" smtClean="0"/>
              <a:t>Eerste Kruistocht </a:t>
            </a:r>
            <a:r>
              <a:rPr lang="nl-NL" sz="2000" dirty="0" smtClean="0"/>
              <a:t>verlopen is. </a:t>
            </a:r>
          </a:p>
          <a:p>
            <a:endParaRPr lang="nl-NL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 smtClean="0"/>
              <a:t>Ik begrijp hoe de </a:t>
            </a:r>
            <a:r>
              <a:rPr lang="nl-NL" sz="2000" b="1" dirty="0" smtClean="0"/>
              <a:t>Eerste Kruistocht </a:t>
            </a:r>
            <a:r>
              <a:rPr lang="nl-NL" sz="2000" dirty="0" smtClean="0"/>
              <a:t>begonnen is.</a:t>
            </a:r>
          </a:p>
          <a:p>
            <a:endParaRPr lang="nl-NL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 smtClean="0"/>
              <a:t>Ik weet wat de verschillende </a:t>
            </a:r>
            <a:r>
              <a:rPr lang="nl-NL" sz="2000" b="1" dirty="0" smtClean="0"/>
              <a:t>religies</a:t>
            </a:r>
            <a:r>
              <a:rPr lang="nl-NL" sz="2000" dirty="0" smtClean="0"/>
              <a:t> van de </a:t>
            </a:r>
            <a:r>
              <a:rPr lang="nl-NL" sz="2000" b="1" dirty="0" smtClean="0"/>
              <a:t>Kruistocht</a:t>
            </a:r>
            <a:r>
              <a:rPr lang="nl-NL" sz="2000" dirty="0" smtClean="0"/>
              <a:t> vonden en wat dit voor hen betekende.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 smtClean="0"/>
              <a:t>Ik kan de volgende begrippen in eigen woorden uitleggen: </a:t>
            </a:r>
            <a:r>
              <a:rPr lang="nl-NL" sz="2000" b="1" dirty="0" smtClean="0"/>
              <a:t>Eerste Kruistocht, Religie, Kruisvaarderstaat, Tolerant</a:t>
            </a:r>
            <a:endParaRPr lang="nl-NL" sz="2000" b="1" dirty="0"/>
          </a:p>
        </p:txBody>
      </p:sp>
      <p:pic>
        <p:nvPicPr>
          <p:cNvPr id="15" name="Afbeelding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9946" y="5704560"/>
            <a:ext cx="924054" cy="1228897"/>
          </a:xfrm>
          <a:prstGeom prst="rect">
            <a:avLst/>
          </a:prstGeom>
        </p:spPr>
      </p:pic>
      <p:sp>
        <p:nvSpPr>
          <p:cNvPr id="16" name="Tekstvak 15"/>
          <p:cNvSpPr txBox="1"/>
          <p:nvPr/>
        </p:nvSpPr>
        <p:spPr>
          <a:xfrm>
            <a:off x="6559066" y="5997427"/>
            <a:ext cx="1454722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nl-NL" sz="2000" dirty="0" smtClean="0"/>
              <a:t>1000 - 1500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203048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179512" y="476672"/>
            <a:ext cx="3095719" cy="110799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>
              <a:bevelT w="0" h="0"/>
              <a:extrusionClr>
                <a:schemeClr val="accent6"/>
              </a:extrusionClr>
            </a:sp3d>
          </a:bodyPr>
          <a:lstStyle/>
          <a:p>
            <a:r>
              <a:rPr lang="nl-NL" sz="6600" spc="-300" dirty="0" smtClean="0">
                <a:solidFill>
                  <a:srgbClr val="FF0000"/>
                </a:solidFill>
                <a:effectLst>
                  <a:outerShdw blurRad="50800" dist="50800" dir="5400000" sx="105000" sy="105000" algn="ctr" rotWithShape="0">
                    <a:srgbClr val="000000">
                      <a:alpha val="19000"/>
                    </a:srgbClr>
                  </a:outerShdw>
                </a:effectLst>
                <a:latin typeface="Charlemagne Std" pitchFamily="82" charset="0"/>
              </a:rPr>
              <a:t>O</a:t>
            </a:r>
            <a:r>
              <a:rPr lang="nl-NL" sz="4000" spc="-300" dirty="0" smtClean="0">
                <a:effectLst>
                  <a:outerShdw blurRad="50800" dist="50800" dir="5400000" sx="105000" sy="105000" algn="ctr" rotWithShape="0">
                    <a:srgbClr val="000000">
                      <a:alpha val="19000"/>
                    </a:srgbClr>
                  </a:outerShdw>
                </a:effectLst>
                <a:latin typeface="Charlemagne Std" pitchFamily="82" charset="0"/>
              </a:rPr>
              <a:t>orzaak</a:t>
            </a:r>
            <a:endParaRPr lang="nl-NL" sz="4000" spc="-300" dirty="0">
              <a:effectLst>
                <a:outerShdw blurRad="50800" dist="50800" dir="5400000" sx="105000" sy="105000" algn="ctr" rotWithShape="0">
                  <a:srgbClr val="000000">
                    <a:alpha val="19000"/>
                  </a:srgbClr>
                </a:outerShdw>
              </a:effectLst>
              <a:latin typeface="Charlemagne Std" pitchFamily="82" charset="0"/>
            </a:endParaRPr>
          </a:p>
        </p:txBody>
      </p:sp>
      <p:sp>
        <p:nvSpPr>
          <p:cNvPr id="8" name="Rechthoek 7"/>
          <p:cNvSpPr/>
          <p:nvPr/>
        </p:nvSpPr>
        <p:spPr>
          <a:xfrm>
            <a:off x="395536" y="2996952"/>
            <a:ext cx="597666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000" b="1" dirty="0" smtClean="0"/>
              <a:t>Oorzaak</a:t>
            </a:r>
            <a:r>
              <a:rPr lang="nl-NL" sz="2000" dirty="0"/>
              <a:t/>
            </a:r>
            <a:br>
              <a:rPr lang="nl-NL" sz="2000" dirty="0"/>
            </a:br>
            <a:r>
              <a:rPr lang="nl-NL" sz="2000" dirty="0" smtClean="0"/>
              <a:t>Turken </a:t>
            </a:r>
            <a:r>
              <a:rPr lang="nl-NL" sz="2000" dirty="0"/>
              <a:t>veroverden het </a:t>
            </a:r>
            <a:r>
              <a:rPr lang="nl-NL" sz="2000" dirty="0" smtClean="0"/>
              <a:t>Turkije</a:t>
            </a:r>
            <a:r>
              <a:rPr lang="nl-NL" sz="2000" dirty="0"/>
              <a:t>, behalve </a:t>
            </a:r>
            <a:r>
              <a:rPr lang="nl-NL" sz="2000" dirty="0" smtClean="0"/>
              <a:t>Istanbul (</a:t>
            </a:r>
            <a:r>
              <a:rPr lang="nl-NL" sz="2000" dirty="0" err="1" smtClean="0"/>
              <a:t>Constantinopel</a:t>
            </a:r>
            <a:r>
              <a:rPr lang="nl-NL" sz="2000" dirty="0" smtClean="0"/>
              <a:t>).</a:t>
            </a:r>
            <a:r>
              <a:rPr lang="nl-NL" sz="2000" dirty="0"/>
              <a:t/>
            </a:r>
            <a:br>
              <a:rPr lang="nl-NL" sz="2000" dirty="0"/>
            </a:br>
            <a:r>
              <a:rPr lang="nl-NL" sz="2000" dirty="0"/>
              <a:t>De </a:t>
            </a:r>
            <a:r>
              <a:rPr lang="nl-NL" sz="2000" dirty="0" smtClean="0"/>
              <a:t>keizer (</a:t>
            </a:r>
            <a:r>
              <a:rPr lang="nl-NL" sz="2000" dirty="0" err="1" smtClean="0"/>
              <a:t>Alexius</a:t>
            </a:r>
            <a:r>
              <a:rPr lang="nl-NL" sz="2000" dirty="0" smtClean="0"/>
              <a:t>) die hier woonde vroeg </a:t>
            </a:r>
            <a:r>
              <a:rPr lang="nl-NL" sz="2000" dirty="0"/>
              <a:t>hulp in het Westen om Turken terug te dringen. </a:t>
            </a:r>
            <a:endParaRPr lang="nl-NL" sz="2000" dirty="0" smtClean="0"/>
          </a:p>
          <a:p>
            <a:endParaRPr lang="nl-NL" sz="2000" dirty="0"/>
          </a:p>
          <a:p>
            <a:r>
              <a:rPr lang="nl-NL" sz="2000" b="1" dirty="0" smtClean="0"/>
              <a:t>Gevolg</a:t>
            </a:r>
            <a:r>
              <a:rPr lang="nl-NL" sz="2000" dirty="0"/>
              <a:t/>
            </a:r>
            <a:br>
              <a:rPr lang="nl-NL" sz="2000" dirty="0"/>
            </a:br>
            <a:r>
              <a:rPr lang="nl-NL" sz="2000" b="1" dirty="0"/>
              <a:t>Paus </a:t>
            </a:r>
            <a:r>
              <a:rPr lang="nl-NL" sz="2000" b="1" dirty="0" err="1"/>
              <a:t>Urbanus</a:t>
            </a:r>
            <a:r>
              <a:rPr lang="nl-NL" sz="2000" b="1" dirty="0"/>
              <a:t> II</a:t>
            </a:r>
            <a:r>
              <a:rPr lang="nl-NL" sz="2000" dirty="0"/>
              <a:t> riep in </a:t>
            </a:r>
            <a:r>
              <a:rPr lang="nl-NL" sz="2000" b="1" dirty="0"/>
              <a:t>1095 te Clermont</a:t>
            </a:r>
            <a:r>
              <a:rPr lang="nl-NL" sz="2000" dirty="0"/>
              <a:t> </a:t>
            </a:r>
            <a:r>
              <a:rPr lang="nl-NL" sz="2000" dirty="0" smtClean="0"/>
              <a:t>(Frankrijk) </a:t>
            </a:r>
            <a:r>
              <a:rPr lang="nl-NL" sz="2000" dirty="0"/>
              <a:t>op om Jeruzalem </a:t>
            </a:r>
            <a:r>
              <a:rPr lang="nl-NL" sz="2000" dirty="0" smtClean="0"/>
              <a:t>terug te pakken van de </a:t>
            </a:r>
            <a:r>
              <a:rPr lang="nl-NL" sz="2000" dirty="0"/>
              <a:t>moslims.</a:t>
            </a:r>
            <a:br>
              <a:rPr lang="nl-NL" sz="2000" dirty="0"/>
            </a:br>
            <a:r>
              <a:rPr lang="nl-NL" sz="2000" dirty="0" smtClean="0"/>
              <a:t>“Omdat God het wil….”</a:t>
            </a:r>
            <a:endParaRPr lang="nl-NL" sz="2000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58370"/>
            <a:ext cx="7792538" cy="1838582"/>
          </a:xfrm>
          <a:prstGeom prst="rect">
            <a:avLst/>
          </a:prstGeom>
        </p:spPr>
      </p:pic>
      <p:sp>
        <p:nvSpPr>
          <p:cNvPr id="11" name="PIJL-OMHOOG 10"/>
          <p:cNvSpPr/>
          <p:nvPr/>
        </p:nvSpPr>
        <p:spPr>
          <a:xfrm>
            <a:off x="3967769" y="2276872"/>
            <a:ext cx="216024" cy="720080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PIJL-OMHOOG 11"/>
          <p:cNvSpPr/>
          <p:nvPr/>
        </p:nvSpPr>
        <p:spPr>
          <a:xfrm>
            <a:off x="4680012" y="2276872"/>
            <a:ext cx="216024" cy="720080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3" name="Tekstvak 12"/>
          <p:cNvSpPr txBox="1"/>
          <p:nvPr/>
        </p:nvSpPr>
        <p:spPr>
          <a:xfrm>
            <a:off x="2433631" y="2812286"/>
            <a:ext cx="15341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chemeClr val="accent6"/>
                </a:solidFill>
              </a:rPr>
              <a:t>Karel de Grote</a:t>
            </a:r>
            <a:endParaRPr lang="nl-NL" dirty="0">
              <a:solidFill>
                <a:schemeClr val="accent6"/>
              </a:solidFill>
            </a:endParaRPr>
          </a:p>
        </p:txBody>
      </p:sp>
      <p:sp>
        <p:nvSpPr>
          <p:cNvPr id="14" name="Tekstvak 13"/>
          <p:cNvSpPr txBox="1"/>
          <p:nvPr/>
        </p:nvSpPr>
        <p:spPr>
          <a:xfrm>
            <a:off x="4932040" y="2812286"/>
            <a:ext cx="1369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chemeClr val="accent6"/>
                </a:solidFill>
              </a:rPr>
              <a:t>Kruistochten</a:t>
            </a:r>
            <a:endParaRPr lang="nl-NL" dirty="0">
              <a:solidFill>
                <a:schemeClr val="accent6"/>
              </a:solidFill>
            </a:endParaRPr>
          </a:p>
        </p:txBody>
      </p:sp>
      <p:pic>
        <p:nvPicPr>
          <p:cNvPr id="15" name="Afbeelding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9946" y="5704560"/>
            <a:ext cx="924054" cy="1228897"/>
          </a:xfrm>
          <a:prstGeom prst="rect">
            <a:avLst/>
          </a:prstGeom>
        </p:spPr>
      </p:pic>
      <p:sp>
        <p:nvSpPr>
          <p:cNvPr id="16" name="Tekstvak 15"/>
          <p:cNvSpPr txBox="1"/>
          <p:nvPr/>
        </p:nvSpPr>
        <p:spPr>
          <a:xfrm>
            <a:off x="6559066" y="5997427"/>
            <a:ext cx="1454722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nl-NL" sz="2000" dirty="0" smtClean="0"/>
              <a:t>1000 - 1500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298890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179512" y="476672"/>
            <a:ext cx="3443891" cy="110799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>
              <a:bevelT w="0" h="0"/>
              <a:extrusionClr>
                <a:schemeClr val="accent6"/>
              </a:extrusionClr>
            </a:sp3d>
          </a:bodyPr>
          <a:lstStyle/>
          <a:p>
            <a:r>
              <a:rPr lang="nl-NL" sz="6600" spc="-300" dirty="0" smtClean="0">
                <a:solidFill>
                  <a:srgbClr val="FF0000"/>
                </a:solidFill>
                <a:effectLst>
                  <a:outerShdw blurRad="50800" dist="50800" dir="5400000" sx="105000" sy="105000" algn="ctr" rotWithShape="0">
                    <a:srgbClr val="000000">
                      <a:alpha val="19000"/>
                    </a:srgbClr>
                  </a:outerShdw>
                </a:effectLst>
                <a:latin typeface="Charlemagne Std" pitchFamily="82" charset="0"/>
              </a:rPr>
              <a:t>C</a:t>
            </a:r>
            <a:r>
              <a:rPr lang="nl-NL" sz="4000" spc="-300" dirty="0" smtClean="0">
                <a:effectLst>
                  <a:outerShdw blurRad="50800" dist="50800" dir="5400000" sx="105000" sy="105000" algn="ctr" rotWithShape="0">
                    <a:srgbClr val="000000">
                      <a:alpha val="19000"/>
                    </a:srgbClr>
                  </a:outerShdw>
                </a:effectLst>
                <a:latin typeface="Charlemagne Std" pitchFamily="82" charset="0"/>
              </a:rPr>
              <a:t>lermont</a:t>
            </a:r>
            <a:endParaRPr lang="nl-NL" sz="2000" spc="-300" dirty="0">
              <a:effectLst>
                <a:outerShdw blurRad="50800" dist="50800" dir="5400000" sx="105000" sy="105000" algn="ctr" rotWithShape="0">
                  <a:srgbClr val="000000">
                    <a:alpha val="19000"/>
                  </a:srgbClr>
                </a:outerShdw>
              </a:effectLst>
              <a:latin typeface="Charlemagne Std" pitchFamily="82" charset="0"/>
            </a:endParaRPr>
          </a:p>
        </p:txBody>
      </p:sp>
      <p:sp>
        <p:nvSpPr>
          <p:cNvPr id="8" name="Rechthoek 7"/>
          <p:cNvSpPr/>
          <p:nvPr/>
        </p:nvSpPr>
        <p:spPr>
          <a:xfrm>
            <a:off x="290278" y="5293816"/>
            <a:ext cx="59766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000" b="1" dirty="0"/>
              <a:t>Paus </a:t>
            </a:r>
            <a:r>
              <a:rPr lang="nl-NL" sz="2000" b="1" dirty="0" err="1"/>
              <a:t>Urbanus</a:t>
            </a:r>
            <a:r>
              <a:rPr lang="nl-NL" sz="2000" b="1" dirty="0"/>
              <a:t> II</a:t>
            </a:r>
            <a:r>
              <a:rPr lang="nl-NL" sz="2000" dirty="0"/>
              <a:t> riep in </a:t>
            </a:r>
            <a:r>
              <a:rPr lang="nl-NL" sz="2000" b="1" dirty="0"/>
              <a:t>1095 te </a:t>
            </a:r>
            <a:r>
              <a:rPr lang="nl-NL" sz="2000" b="1" dirty="0" smtClean="0"/>
              <a:t>Clermont </a:t>
            </a:r>
            <a:r>
              <a:rPr lang="nl-NL" sz="2000" dirty="0" smtClean="0"/>
              <a:t>op tot de eerste kruistocht.</a:t>
            </a:r>
            <a:endParaRPr lang="nl-NL" sz="2000" dirty="0"/>
          </a:p>
        </p:txBody>
      </p:sp>
      <p:pic>
        <p:nvPicPr>
          <p:cNvPr id="2052" name="Picture 4" descr="http://upload.wikimedia.org/wikipedia/commons/2/24/Urban_ii_-_Roman_de_Godfroi_de_Bouillo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20" y="1584668"/>
            <a:ext cx="5759888" cy="3644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9946" y="5704560"/>
            <a:ext cx="924054" cy="1228897"/>
          </a:xfrm>
          <a:prstGeom prst="rect">
            <a:avLst/>
          </a:prstGeom>
        </p:spPr>
      </p:pic>
      <p:sp>
        <p:nvSpPr>
          <p:cNvPr id="11" name="Tekstvak 10"/>
          <p:cNvSpPr txBox="1"/>
          <p:nvPr/>
        </p:nvSpPr>
        <p:spPr>
          <a:xfrm>
            <a:off x="6559066" y="5997427"/>
            <a:ext cx="1454722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nl-NL" sz="2000" dirty="0" smtClean="0"/>
              <a:t>1000 - 1500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918317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179512" y="476672"/>
            <a:ext cx="3443891" cy="110799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>
              <a:bevelT w="0" h="0"/>
              <a:extrusionClr>
                <a:schemeClr val="accent6"/>
              </a:extrusionClr>
            </a:sp3d>
          </a:bodyPr>
          <a:lstStyle/>
          <a:p>
            <a:r>
              <a:rPr lang="nl-NL" sz="6600" spc="-300" dirty="0" smtClean="0">
                <a:solidFill>
                  <a:srgbClr val="FF0000"/>
                </a:solidFill>
                <a:effectLst>
                  <a:outerShdw blurRad="50800" dist="50800" dir="5400000" sx="105000" sy="105000" algn="ctr" rotWithShape="0">
                    <a:srgbClr val="000000">
                      <a:alpha val="19000"/>
                    </a:srgbClr>
                  </a:outerShdw>
                </a:effectLst>
                <a:latin typeface="Charlemagne Std" pitchFamily="82" charset="0"/>
              </a:rPr>
              <a:t>C</a:t>
            </a:r>
            <a:r>
              <a:rPr lang="nl-NL" sz="4000" spc="-300" dirty="0" smtClean="0">
                <a:effectLst>
                  <a:outerShdw blurRad="50800" dist="50800" dir="5400000" sx="105000" sy="105000" algn="ctr" rotWithShape="0">
                    <a:srgbClr val="000000">
                      <a:alpha val="19000"/>
                    </a:srgbClr>
                  </a:outerShdw>
                </a:effectLst>
                <a:latin typeface="Charlemagne Std" pitchFamily="82" charset="0"/>
              </a:rPr>
              <a:t>lermont</a:t>
            </a:r>
            <a:endParaRPr lang="nl-NL" sz="2000" spc="-300" dirty="0">
              <a:effectLst>
                <a:outerShdw blurRad="50800" dist="50800" dir="5400000" sx="105000" sy="105000" algn="ctr" rotWithShape="0">
                  <a:srgbClr val="000000">
                    <a:alpha val="19000"/>
                  </a:srgbClr>
                </a:outerShdw>
              </a:effectLst>
              <a:latin typeface="Charlemagne Std" pitchFamily="82" charset="0"/>
            </a:endParaRPr>
          </a:p>
        </p:txBody>
      </p:sp>
      <p:sp>
        <p:nvSpPr>
          <p:cNvPr id="8" name="Rechthoek 7"/>
          <p:cNvSpPr/>
          <p:nvPr/>
        </p:nvSpPr>
        <p:spPr>
          <a:xfrm>
            <a:off x="290278" y="5293816"/>
            <a:ext cx="59766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000" b="1" dirty="0"/>
              <a:t>Paus </a:t>
            </a:r>
            <a:r>
              <a:rPr lang="nl-NL" sz="2000" b="1" dirty="0" err="1"/>
              <a:t>Urbanus</a:t>
            </a:r>
            <a:r>
              <a:rPr lang="nl-NL" sz="2000" b="1" dirty="0"/>
              <a:t> II</a:t>
            </a:r>
            <a:r>
              <a:rPr lang="nl-NL" sz="2000" dirty="0"/>
              <a:t> riep in </a:t>
            </a:r>
            <a:r>
              <a:rPr lang="nl-NL" sz="2000" b="1" dirty="0"/>
              <a:t>1095 te </a:t>
            </a:r>
            <a:r>
              <a:rPr lang="nl-NL" sz="2000" b="1" dirty="0" smtClean="0"/>
              <a:t>Clermont </a:t>
            </a:r>
            <a:r>
              <a:rPr lang="nl-NL" sz="2000" dirty="0" smtClean="0"/>
              <a:t>op tot de eerste kruistocht.</a:t>
            </a:r>
            <a:endParaRPr lang="nl-NL" sz="2000" dirty="0"/>
          </a:p>
        </p:txBody>
      </p:sp>
      <p:pic>
        <p:nvPicPr>
          <p:cNvPr id="5122" name="Picture 2" descr="http://upload.wikimedia.org/wikipedia/commons/2/24/Urban_ii_-_Roman_de_Godfroi_de_Bouillo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750" y="0"/>
            <a:ext cx="91747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3468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9553"/>
            <a:ext cx="9144000" cy="6858000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179512" y="476672"/>
            <a:ext cx="2942472" cy="110799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>
              <a:bevelT w="0" h="0"/>
              <a:extrusionClr>
                <a:schemeClr val="accent6"/>
              </a:extrusionClr>
            </a:sp3d>
          </a:bodyPr>
          <a:lstStyle/>
          <a:p>
            <a:r>
              <a:rPr lang="nl-NL" sz="6600" spc="-300" dirty="0" smtClean="0">
                <a:solidFill>
                  <a:srgbClr val="FF0000"/>
                </a:solidFill>
                <a:effectLst>
                  <a:outerShdw blurRad="50800" dist="50800" dir="5400000" sx="105000" sy="105000" algn="ctr" rotWithShape="0">
                    <a:srgbClr val="000000">
                      <a:alpha val="19000"/>
                    </a:srgbClr>
                  </a:outerShdw>
                </a:effectLst>
                <a:latin typeface="Charlemagne Std" pitchFamily="82" charset="0"/>
              </a:rPr>
              <a:t>R</a:t>
            </a:r>
            <a:r>
              <a:rPr lang="nl-NL" sz="4000" spc="-300" dirty="0" smtClean="0">
                <a:effectLst>
                  <a:outerShdw blurRad="50800" dist="50800" dir="5400000" sx="105000" sy="105000" algn="ctr" rotWithShape="0">
                    <a:srgbClr val="000000">
                      <a:alpha val="19000"/>
                    </a:srgbClr>
                  </a:outerShdw>
                </a:effectLst>
                <a:latin typeface="Charlemagne Std" pitchFamily="82" charset="0"/>
              </a:rPr>
              <a:t>edenen</a:t>
            </a:r>
            <a:endParaRPr lang="nl-NL" sz="4000" spc="-300" dirty="0">
              <a:effectLst>
                <a:outerShdw blurRad="50800" dist="50800" dir="5400000" sx="105000" sy="105000" algn="ctr" rotWithShape="0">
                  <a:srgbClr val="000000">
                    <a:alpha val="19000"/>
                  </a:srgbClr>
                </a:outerShdw>
              </a:effectLst>
              <a:latin typeface="Charlemagne Std" pitchFamily="82" charset="0"/>
            </a:endParaRPr>
          </a:p>
        </p:txBody>
      </p:sp>
      <p:sp>
        <p:nvSpPr>
          <p:cNvPr id="4" name="Rechthoek 3"/>
          <p:cNvSpPr/>
          <p:nvPr/>
        </p:nvSpPr>
        <p:spPr>
          <a:xfrm>
            <a:off x="-226388" y="1340768"/>
            <a:ext cx="6696744" cy="48567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ct val="90000"/>
              </a:lnSpc>
            </a:pPr>
            <a:r>
              <a:rPr lang="nl-NL" b="1" dirty="0" smtClean="0"/>
              <a:t>De Paus/Christelijke kerk:</a:t>
            </a:r>
          </a:p>
          <a:p>
            <a:pPr marL="800100" lvl="1" indent="-342900">
              <a:lnSpc>
                <a:spcPct val="90000"/>
              </a:lnSpc>
              <a:buFont typeface="Calibri" panose="020F0502020204030204" pitchFamily="34" charset="0"/>
              <a:buChar char="†"/>
            </a:pPr>
            <a:r>
              <a:rPr lang="nl-NL" dirty="0" smtClean="0"/>
              <a:t>De paus wilde meer </a:t>
            </a:r>
            <a:r>
              <a:rPr lang="nl-NL" dirty="0"/>
              <a:t>macht in </a:t>
            </a:r>
            <a:r>
              <a:rPr lang="nl-NL" dirty="0" smtClean="0"/>
              <a:t>Europa en in het Oosten.</a:t>
            </a:r>
          </a:p>
          <a:p>
            <a:pPr marL="800100" lvl="1" indent="-342900">
              <a:lnSpc>
                <a:spcPct val="90000"/>
              </a:lnSpc>
              <a:buFont typeface="Calibri" panose="020F0502020204030204" pitchFamily="34" charset="0"/>
              <a:buChar char="†"/>
            </a:pPr>
            <a:endParaRPr lang="nl-NL" dirty="0"/>
          </a:p>
          <a:p>
            <a:pPr marL="800100" lvl="1" indent="-342900">
              <a:lnSpc>
                <a:spcPct val="90000"/>
              </a:lnSpc>
              <a:buFont typeface="Calibri" panose="020F0502020204030204" pitchFamily="34" charset="0"/>
              <a:buChar char="†"/>
            </a:pPr>
            <a:r>
              <a:rPr lang="nl-NL" dirty="0" smtClean="0"/>
              <a:t>De koningen en ridders moest hun macht anders gebruiken. In plaats van tegen elkaar te vechten, moesten zij tegen de moslims vechten.</a:t>
            </a:r>
            <a:endParaRPr lang="nl-NL" dirty="0"/>
          </a:p>
          <a:p>
            <a:pPr lvl="1">
              <a:lnSpc>
                <a:spcPct val="90000"/>
              </a:lnSpc>
            </a:pPr>
            <a:endParaRPr lang="nl-NL" sz="2000" dirty="0" smtClean="0"/>
          </a:p>
          <a:p>
            <a:pPr lvl="1">
              <a:lnSpc>
                <a:spcPct val="90000"/>
              </a:lnSpc>
            </a:pPr>
            <a:r>
              <a:rPr lang="nl-NL" b="1" dirty="0" smtClean="0"/>
              <a:t>Keizer in het oosten. (</a:t>
            </a:r>
            <a:r>
              <a:rPr lang="nl-NL" b="1" dirty="0" err="1" smtClean="0"/>
              <a:t>Alexius</a:t>
            </a:r>
            <a:r>
              <a:rPr lang="nl-NL" b="1" dirty="0" smtClean="0"/>
              <a:t>)</a:t>
            </a:r>
            <a:endParaRPr lang="nl-NL" sz="2000" dirty="0"/>
          </a:p>
          <a:p>
            <a:pPr marL="800100" lvl="1" indent="-342900">
              <a:lnSpc>
                <a:spcPct val="90000"/>
              </a:lnSpc>
              <a:buFont typeface="Calibri" panose="020F0502020204030204" pitchFamily="34" charset="0"/>
              <a:buChar char="†"/>
            </a:pPr>
            <a:r>
              <a:rPr lang="nl-NL" dirty="0" err="1" smtClean="0"/>
              <a:t>Alexius</a:t>
            </a:r>
            <a:r>
              <a:rPr lang="nl-NL" dirty="0" smtClean="0"/>
              <a:t> wilde het land dat hij verloren had heroveren. Was niet blij met de komst van de kruistochten maar riep toch hun hulp in om zijn eigen rijk te kunnen vergroten.</a:t>
            </a:r>
            <a:endParaRPr lang="nl-NL" dirty="0"/>
          </a:p>
          <a:p>
            <a:pPr lvl="1">
              <a:lnSpc>
                <a:spcPct val="90000"/>
              </a:lnSpc>
            </a:pPr>
            <a:endParaRPr lang="nl-NL" b="1" dirty="0" smtClean="0"/>
          </a:p>
          <a:p>
            <a:pPr lvl="1">
              <a:lnSpc>
                <a:spcPct val="90000"/>
              </a:lnSpc>
            </a:pPr>
            <a:r>
              <a:rPr lang="nl-NL" b="1" dirty="0" smtClean="0"/>
              <a:t>Kruisvaarders</a:t>
            </a:r>
            <a:endParaRPr lang="nl-NL" sz="2000" dirty="0"/>
          </a:p>
          <a:p>
            <a:pPr marL="800100" lvl="1" indent="-342900">
              <a:lnSpc>
                <a:spcPct val="90000"/>
              </a:lnSpc>
              <a:buFont typeface="Calibri" panose="020F0502020204030204" pitchFamily="34" charset="0"/>
              <a:buChar char="†"/>
            </a:pPr>
            <a:r>
              <a:rPr lang="nl-NL" b="1" dirty="0" smtClean="0"/>
              <a:t>Je kon in de hemel komen</a:t>
            </a:r>
            <a:r>
              <a:rPr lang="nl-NL" dirty="0" smtClean="0"/>
              <a:t>. Meer geld en gebieden. Verkrijgen van roem. Avontuur. </a:t>
            </a:r>
          </a:p>
          <a:p>
            <a:pPr marL="800100" lvl="1" indent="-342900">
              <a:lnSpc>
                <a:spcPct val="90000"/>
              </a:lnSpc>
              <a:buFont typeface="Calibri" panose="020F0502020204030204" pitchFamily="34" charset="0"/>
              <a:buChar char="†"/>
            </a:pPr>
            <a:endParaRPr lang="nl-NL" dirty="0" smtClean="0"/>
          </a:p>
          <a:p>
            <a:pPr lvl="1">
              <a:lnSpc>
                <a:spcPct val="90000"/>
              </a:lnSpc>
            </a:pPr>
            <a:r>
              <a:rPr lang="nl-NL" b="1" dirty="0" smtClean="0"/>
              <a:t>Moslims</a:t>
            </a:r>
          </a:p>
          <a:p>
            <a:pPr marL="800100" lvl="1" indent="-342900">
              <a:lnSpc>
                <a:spcPct val="90000"/>
              </a:lnSpc>
              <a:buFont typeface="Calibri" panose="020F0502020204030204" pitchFamily="34" charset="0"/>
              <a:buChar char="†"/>
            </a:pPr>
            <a:r>
              <a:rPr lang="nl-NL" dirty="0" smtClean="0"/>
              <a:t>Verdediging grondgebied en heilige plaatsen. Moslims waren juist </a:t>
            </a:r>
            <a:r>
              <a:rPr lang="nl-NL" b="1" dirty="0" smtClean="0"/>
              <a:t>tolerant</a:t>
            </a:r>
            <a:r>
              <a:rPr lang="nl-NL" dirty="0" smtClean="0"/>
              <a:t> tegenover christenen en joden. </a:t>
            </a:r>
            <a:endParaRPr lang="nl-NL" dirty="0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9946" y="5704560"/>
            <a:ext cx="924054" cy="1228897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6559066" y="5997427"/>
            <a:ext cx="1454722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nl-NL" sz="2000" dirty="0" smtClean="0"/>
              <a:t>1000 - 1500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3869834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776"/>
            <a:ext cx="9144000" cy="6858000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179512" y="476672"/>
            <a:ext cx="4415632" cy="110799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>
              <a:bevelT w="0" h="0"/>
              <a:extrusionClr>
                <a:schemeClr val="accent6"/>
              </a:extrusionClr>
            </a:sp3d>
          </a:bodyPr>
          <a:lstStyle/>
          <a:p>
            <a:r>
              <a:rPr lang="nl-NL" sz="6600" spc="-300" dirty="0" smtClean="0">
                <a:solidFill>
                  <a:srgbClr val="FF0000"/>
                </a:solidFill>
                <a:effectLst>
                  <a:outerShdw blurRad="50800" dist="50800" dir="5400000" sx="105000" sy="105000" algn="ctr" rotWithShape="0">
                    <a:srgbClr val="000000">
                      <a:alpha val="19000"/>
                    </a:srgbClr>
                  </a:outerShdw>
                </a:effectLst>
                <a:latin typeface="Charlemagne Std" pitchFamily="82" charset="0"/>
              </a:rPr>
              <a:t>1</a:t>
            </a:r>
            <a:r>
              <a:rPr lang="nl-NL" sz="4000" spc="-300" baseline="30000" dirty="0" smtClean="0">
                <a:solidFill>
                  <a:srgbClr val="FF0000"/>
                </a:solidFill>
                <a:effectLst>
                  <a:outerShdw blurRad="50800" dist="50800" dir="5400000" sx="105000" sy="105000" algn="ctr" rotWithShape="0">
                    <a:srgbClr val="000000">
                      <a:alpha val="19000"/>
                    </a:srgbClr>
                  </a:outerShdw>
                </a:effectLst>
                <a:latin typeface="Charlemagne Std" pitchFamily="82" charset="0"/>
              </a:rPr>
              <a:t>e</a:t>
            </a:r>
            <a:r>
              <a:rPr lang="nl-NL" sz="4000" spc="-300" dirty="0" smtClean="0">
                <a:solidFill>
                  <a:srgbClr val="FF0000"/>
                </a:solidFill>
                <a:effectLst>
                  <a:outerShdw blurRad="50800" dist="50800" dir="5400000" sx="105000" sy="105000" algn="ctr" rotWithShape="0">
                    <a:srgbClr val="000000">
                      <a:alpha val="19000"/>
                    </a:srgbClr>
                  </a:outerShdw>
                </a:effectLst>
                <a:latin typeface="Charlemagne Std" pitchFamily="82" charset="0"/>
              </a:rPr>
              <a:t>  </a:t>
            </a:r>
            <a:r>
              <a:rPr lang="nl-NL" sz="4000" spc="-300" dirty="0" smtClean="0">
                <a:effectLst>
                  <a:outerShdw blurRad="50800" dist="50800" dir="5400000" sx="105000" sy="105000" algn="ctr" rotWithShape="0">
                    <a:srgbClr val="000000">
                      <a:alpha val="19000"/>
                    </a:srgbClr>
                  </a:outerShdw>
                </a:effectLst>
                <a:latin typeface="Charlemagne Std" pitchFamily="82" charset="0"/>
              </a:rPr>
              <a:t>Kruistocht</a:t>
            </a:r>
            <a:endParaRPr lang="nl-NL" sz="4000" spc="-300" dirty="0">
              <a:effectLst>
                <a:outerShdw blurRad="50800" dist="50800" dir="5400000" sx="105000" sy="105000" algn="ctr" rotWithShape="0">
                  <a:srgbClr val="000000">
                    <a:alpha val="19000"/>
                  </a:srgbClr>
                </a:outerShdw>
              </a:effectLst>
              <a:latin typeface="Charlemagne Std" pitchFamily="82" charset="0"/>
            </a:endParaRPr>
          </a:p>
        </p:txBody>
      </p:sp>
      <p:pic>
        <p:nvPicPr>
          <p:cNvPr id="9" name="Picture 6" descr="http://static.theculturetrip.com/images/19-16662-crusades-in-ar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401" y="1916832"/>
            <a:ext cx="7639645" cy="355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hthoek 9"/>
          <p:cNvSpPr/>
          <p:nvPr/>
        </p:nvSpPr>
        <p:spPr>
          <a:xfrm>
            <a:off x="2141984" y="571231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nl-NL" dirty="0" smtClean="0"/>
              <a:t>Kruistochten </a:t>
            </a:r>
            <a:r>
              <a:rPr lang="nl-NL" dirty="0"/>
              <a:t>– kunstenaar onbekend – bron: </a:t>
            </a:r>
            <a:r>
              <a:rPr lang="nl-NL" dirty="0" smtClean="0"/>
              <a:t>www.medievilwarfare.info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9946" y="5704560"/>
            <a:ext cx="924054" cy="1228897"/>
          </a:xfrm>
          <a:prstGeom prst="rect">
            <a:avLst/>
          </a:prstGeom>
        </p:spPr>
      </p:pic>
      <p:sp>
        <p:nvSpPr>
          <p:cNvPr id="11" name="Tekstvak 10"/>
          <p:cNvSpPr txBox="1"/>
          <p:nvPr/>
        </p:nvSpPr>
        <p:spPr>
          <a:xfrm>
            <a:off x="6559066" y="5997427"/>
            <a:ext cx="1454722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nl-NL" sz="2000" dirty="0" smtClean="0"/>
              <a:t>1000 - 1500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2437279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ukrmap.su/program2010/wh7/wh7_9_files/image0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9672" y="404664"/>
            <a:ext cx="5400600" cy="5421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899592" y="6011996"/>
            <a:ext cx="66967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smtClean="0"/>
              <a:t>Beleg van </a:t>
            </a:r>
            <a:r>
              <a:rPr lang="nl-NL" dirty="0" err="1" smtClean="0"/>
              <a:t>Antiochie</a:t>
            </a:r>
            <a:r>
              <a:rPr lang="nl-NL" dirty="0" smtClean="0"/>
              <a:t> (1098) – kunstenaar onbekend – bron: www, medievilwarfare.info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47949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upload.wikimedia.org/wikipedia/commons/3/34/CrusadersThrowingHeadsOfMuslimsOverRampart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400861"/>
            <a:ext cx="5472608" cy="5409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hthoek 1"/>
          <p:cNvSpPr/>
          <p:nvPr/>
        </p:nvSpPr>
        <p:spPr>
          <a:xfrm>
            <a:off x="2141984" y="602128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nl-NL" dirty="0"/>
              <a:t>Beleg van </a:t>
            </a:r>
            <a:r>
              <a:rPr lang="nl-NL" dirty="0" err="1" smtClean="0"/>
              <a:t>Nicea</a:t>
            </a:r>
            <a:r>
              <a:rPr lang="nl-NL" dirty="0" smtClean="0"/>
              <a:t> </a:t>
            </a:r>
            <a:r>
              <a:rPr lang="nl-NL" dirty="0"/>
              <a:t>(</a:t>
            </a:r>
            <a:r>
              <a:rPr lang="nl-NL" dirty="0" smtClean="0"/>
              <a:t>1097) </a:t>
            </a:r>
            <a:r>
              <a:rPr lang="nl-NL" dirty="0"/>
              <a:t>– kunstenaar onbekend – bron: </a:t>
            </a:r>
            <a:r>
              <a:rPr lang="nl-NL" dirty="0" smtClean="0"/>
              <a:t>www.medievilwarfare.info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09194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792</TotalTime>
  <Words>438</Words>
  <Application>Microsoft Office PowerPoint</Application>
  <PresentationFormat>Diavoorstelling (4:3)</PresentationFormat>
  <Paragraphs>66</Paragraphs>
  <Slides>12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3" baseType="lpstr">
      <vt:lpstr>Office Theme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Hogeschool Utrecht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Raymond Hoogeveen</dc:creator>
  <cp:lastModifiedBy>hoogeveenr</cp:lastModifiedBy>
  <cp:revision>38</cp:revision>
  <dcterms:created xsi:type="dcterms:W3CDTF">2014-05-28T17:21:18Z</dcterms:created>
  <dcterms:modified xsi:type="dcterms:W3CDTF">2016-03-31T06:50:20Z</dcterms:modified>
</cp:coreProperties>
</file>