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3"/>
  </p:notesMasterIdLst>
  <p:sldIdLst>
    <p:sldId id="437" r:id="rId2"/>
    <p:sldId id="466" r:id="rId3"/>
    <p:sldId id="438" r:id="rId4"/>
    <p:sldId id="439" r:id="rId5"/>
    <p:sldId id="440" r:id="rId6"/>
    <p:sldId id="441" r:id="rId7"/>
    <p:sldId id="467" r:id="rId8"/>
    <p:sldId id="442" r:id="rId9"/>
    <p:sldId id="443" r:id="rId10"/>
    <p:sldId id="444" r:id="rId11"/>
    <p:sldId id="445" r:id="rId12"/>
    <p:sldId id="446" r:id="rId13"/>
    <p:sldId id="447" r:id="rId14"/>
    <p:sldId id="448" r:id="rId15"/>
    <p:sldId id="449" r:id="rId16"/>
    <p:sldId id="450" r:id="rId17"/>
    <p:sldId id="451" r:id="rId18"/>
    <p:sldId id="452" r:id="rId19"/>
    <p:sldId id="453" r:id="rId20"/>
    <p:sldId id="454" r:id="rId21"/>
    <p:sldId id="455" r:id="rId22"/>
    <p:sldId id="456" r:id="rId23"/>
    <p:sldId id="457" r:id="rId24"/>
    <p:sldId id="458" r:id="rId25"/>
    <p:sldId id="459" r:id="rId26"/>
    <p:sldId id="460" r:id="rId27"/>
    <p:sldId id="461" r:id="rId28"/>
    <p:sldId id="462" r:id="rId29"/>
    <p:sldId id="463" r:id="rId30"/>
    <p:sldId id="464" r:id="rId31"/>
    <p:sldId id="465" r:id="rId32"/>
  </p:sldIdLst>
  <p:sldSz cx="9144000" cy="6858000" type="screen4x3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30613"/>
    <a:srgbClr val="009FE3"/>
    <a:srgbClr val="BCCF18"/>
    <a:srgbClr val="00A7A8"/>
    <a:srgbClr val="E5007D"/>
    <a:srgbClr val="95C11F"/>
    <a:srgbClr val="F18700"/>
    <a:srgbClr val="009E3D"/>
    <a:srgbClr val="FAFA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Geen stijl, geen raster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Geen stijl, tabelraster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8" d="100"/>
          <a:sy n="88" d="100"/>
        </p:scale>
        <p:origin x="1334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17F2520-8A70-4112-B637-2A3696239686}" type="datetimeFigureOut">
              <a:rPr lang="nl-NL" smtClean="0"/>
              <a:t>4-2-2018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BEB952-EACB-4F79-81B0-3BBA1D12798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5938395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13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 dirty="0" smtClean="0"/>
          </a:p>
        </p:txBody>
      </p:sp>
    </p:spTree>
    <p:extLst>
      <p:ext uri="{BB962C8B-B14F-4D97-AF65-F5344CB8AC3E}">
        <p14:creationId xmlns:p14="http://schemas.microsoft.com/office/powerpoint/2010/main" val="29306637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13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 dirty="0" smtClean="0"/>
          </a:p>
        </p:txBody>
      </p:sp>
    </p:spTree>
    <p:extLst>
      <p:ext uri="{BB962C8B-B14F-4D97-AF65-F5344CB8AC3E}">
        <p14:creationId xmlns:p14="http://schemas.microsoft.com/office/powerpoint/2010/main" val="13445580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13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 dirty="0" smtClean="0"/>
          </a:p>
        </p:txBody>
      </p:sp>
    </p:spTree>
    <p:extLst>
      <p:ext uri="{BB962C8B-B14F-4D97-AF65-F5344CB8AC3E}">
        <p14:creationId xmlns:p14="http://schemas.microsoft.com/office/powerpoint/2010/main" val="182262217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13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 dirty="0" smtClean="0"/>
          </a:p>
          <a:p>
            <a:endParaRPr lang="nl-NL" dirty="0" smtClean="0"/>
          </a:p>
        </p:txBody>
      </p:sp>
    </p:spTree>
    <p:extLst>
      <p:ext uri="{BB962C8B-B14F-4D97-AF65-F5344CB8AC3E}">
        <p14:creationId xmlns:p14="http://schemas.microsoft.com/office/powerpoint/2010/main" val="229947238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32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nl-NL" dirty="0" smtClean="0"/>
          </a:p>
        </p:txBody>
      </p:sp>
    </p:spTree>
    <p:extLst>
      <p:ext uri="{BB962C8B-B14F-4D97-AF65-F5344CB8AC3E}">
        <p14:creationId xmlns:p14="http://schemas.microsoft.com/office/powerpoint/2010/main" val="9215310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 smtClean="0"/>
              <a:t>Klik om de ondertitelstijl van het model te bewerken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19BC84-EE23-4CA9-BDB1-3C3CD5E7E8CF}" type="datetimeFigureOut">
              <a:rPr lang="nl-NL" smtClean="0"/>
              <a:t>4-2-2018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A719E9-6D67-4A04-84D4-07641B90F3F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3919449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19BC84-EE23-4CA9-BDB1-3C3CD5E7E8CF}" type="datetimeFigureOut">
              <a:rPr lang="nl-NL" smtClean="0"/>
              <a:t>4-2-2018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A719E9-6D67-4A04-84D4-07641B90F3F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5844160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19BC84-EE23-4CA9-BDB1-3C3CD5E7E8CF}" type="datetimeFigureOut">
              <a:rPr lang="nl-NL" smtClean="0"/>
              <a:t>4-2-2018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A719E9-6D67-4A04-84D4-07641B90F3F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966931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19BC84-EE23-4CA9-BDB1-3C3CD5E7E8CF}" type="datetimeFigureOut">
              <a:rPr lang="nl-NL" smtClean="0"/>
              <a:t>4-2-2018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A719E9-6D67-4A04-84D4-07641B90F3F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438899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19BC84-EE23-4CA9-BDB1-3C3CD5E7E8CF}" type="datetimeFigureOut">
              <a:rPr lang="nl-NL" smtClean="0"/>
              <a:t>4-2-2018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A719E9-6D67-4A04-84D4-07641B90F3F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4147924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19BC84-EE23-4CA9-BDB1-3C3CD5E7E8CF}" type="datetimeFigureOut">
              <a:rPr lang="nl-NL" smtClean="0"/>
              <a:t>4-2-2018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A719E9-6D67-4A04-84D4-07641B90F3F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7058872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19BC84-EE23-4CA9-BDB1-3C3CD5E7E8CF}" type="datetimeFigureOut">
              <a:rPr lang="nl-NL" smtClean="0"/>
              <a:t>4-2-2018</a:t>
            </a:fld>
            <a:endParaRPr lang="nl-N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A719E9-6D67-4A04-84D4-07641B90F3F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5150759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19BC84-EE23-4CA9-BDB1-3C3CD5E7E8CF}" type="datetimeFigureOut">
              <a:rPr lang="nl-NL" smtClean="0"/>
              <a:t>4-2-2018</a:t>
            </a:fld>
            <a:endParaRPr lang="nl-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A719E9-6D67-4A04-84D4-07641B90F3F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4741196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19BC84-EE23-4CA9-BDB1-3C3CD5E7E8CF}" type="datetimeFigureOut">
              <a:rPr lang="nl-NL" smtClean="0"/>
              <a:t>4-2-2018</a:t>
            </a:fld>
            <a:endParaRPr lang="nl-N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A719E9-6D67-4A04-84D4-07641B90F3F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8939067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19BC84-EE23-4CA9-BDB1-3C3CD5E7E8CF}" type="datetimeFigureOut">
              <a:rPr lang="nl-NL" smtClean="0"/>
              <a:t>4-2-2018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A719E9-6D67-4A04-84D4-07641B90F3F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8496369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 smtClean="0"/>
              <a:t>Klik op het pictogram als u een afbeelding wilt toevoegen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19BC84-EE23-4CA9-BDB1-3C3CD5E7E8CF}" type="datetimeFigureOut">
              <a:rPr lang="nl-NL" smtClean="0"/>
              <a:t>4-2-2018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A719E9-6D67-4A04-84D4-07641B90F3F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5378640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19BC84-EE23-4CA9-BDB1-3C3CD5E7E8CF}" type="datetimeFigureOut">
              <a:rPr lang="nl-NL" smtClean="0"/>
              <a:t>4-2-2018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A719E9-6D67-4A04-84D4-07641B90F3F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9309995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b="1" dirty="0" smtClean="0"/>
              <a:t>INDELING MAANDAG periode 3</a:t>
            </a:r>
            <a:br>
              <a:rPr lang="nl-NL" b="1" dirty="0" smtClean="0"/>
            </a:br>
            <a:r>
              <a:rPr lang="nl-NL" sz="2200" b="1" dirty="0" smtClean="0"/>
              <a:t>Rob Goossens en Joan van den Elsen</a:t>
            </a:r>
            <a:endParaRPr lang="nl-NL" sz="2200" b="1" dirty="0"/>
          </a:p>
        </p:txBody>
      </p:sp>
      <p:sp>
        <p:nvSpPr>
          <p:cNvPr id="7" name="Tijdelijke aanduiding voor inhoud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nl-NL" dirty="0" smtClean="0"/>
              <a:t>BEHEER EN ONDERHOUD (2 uur per week)</a:t>
            </a:r>
          </a:p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r>
              <a:rPr lang="nl-NL" dirty="0" smtClean="0"/>
              <a:t>INTEGRALE OPDRACHT BEHEER (2 uur per week)</a:t>
            </a:r>
          </a:p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r>
              <a:rPr lang="nl-NL" dirty="0" smtClean="0"/>
              <a:t>WIJKEN EN BUURTEN (1 uur per week)</a:t>
            </a:r>
            <a:endParaRPr lang="nl-NL" dirty="0"/>
          </a:p>
        </p:txBody>
      </p:sp>
      <p:sp>
        <p:nvSpPr>
          <p:cNvPr id="6" name="Rechthoek 5"/>
          <p:cNvSpPr/>
          <p:nvPr/>
        </p:nvSpPr>
        <p:spPr>
          <a:xfrm>
            <a:off x="1550125" y="1828801"/>
            <a:ext cx="586957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endParaRPr lang="nl-NL" dirty="0"/>
          </a:p>
          <a:p>
            <a:pPr lvl="0">
              <a:defRPr/>
            </a:pP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85288562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dianummer 3"/>
          <p:cNvSpPr txBox="1">
            <a:spLocks noGrp="1"/>
          </p:cNvSpPr>
          <p:nvPr/>
        </p:nvSpPr>
        <p:spPr bwMode="auto">
          <a:xfrm>
            <a:off x="6588125" y="73025"/>
            <a:ext cx="2133600" cy="47625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algn="r">
              <a:defRPr/>
            </a:pPr>
            <a:fld id="{AB5D9694-B2F6-402F-B343-CE7CA36BB687}" type="slidenum">
              <a:rPr lang="en-US" sz="1200" b="1">
                <a:solidFill>
                  <a:schemeClr val="bg2"/>
                </a:solidFill>
                <a:latin typeface="+mn-lt"/>
              </a:rPr>
              <a:pPr algn="r">
                <a:defRPr/>
              </a:pPr>
              <a:t>10</a:t>
            </a:fld>
            <a:endParaRPr lang="en-US" sz="1200" b="1" dirty="0">
              <a:solidFill>
                <a:schemeClr val="bg2"/>
              </a:solidFill>
              <a:latin typeface="+mn-lt"/>
            </a:endParaRPr>
          </a:p>
        </p:txBody>
      </p:sp>
      <p:sp>
        <p:nvSpPr>
          <p:cNvPr id="22531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algn="ctr" eaLnBrk="1" hangingPunct="1"/>
            <a:r>
              <a:rPr lang="nl-NL" dirty="0" smtClean="0"/>
              <a:t>Groenbeheerplan kan bestaan uit:</a:t>
            </a:r>
          </a:p>
        </p:txBody>
      </p:sp>
      <p:sp>
        <p:nvSpPr>
          <p:cNvPr id="22532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2699792" y="1484784"/>
            <a:ext cx="6048672" cy="4318992"/>
          </a:xfrm>
        </p:spPr>
        <p:txBody>
          <a:bodyPr/>
          <a:lstStyle/>
          <a:p>
            <a:pPr marL="457200" indent="-457200" eaLnBrk="1" hangingPunct="1">
              <a:buFont typeface="+mj-lt"/>
              <a:buAutoNum type="alphaUcPeriod"/>
            </a:pPr>
            <a:r>
              <a:rPr lang="nl-NL" sz="2400" dirty="0" smtClean="0"/>
              <a:t>Operationeel plan met opgenomen:</a:t>
            </a:r>
          </a:p>
          <a:p>
            <a:pPr marL="857250" lvl="1" indent="-457200" eaLnBrk="1" hangingPunct="1">
              <a:buFont typeface="Arial" pitchFamily="34" charset="0"/>
              <a:buChar char="•"/>
            </a:pPr>
            <a:r>
              <a:rPr lang="nl-NL" sz="1800" dirty="0" smtClean="0"/>
              <a:t>Doelstellingen per object</a:t>
            </a:r>
          </a:p>
          <a:p>
            <a:pPr marL="857250" lvl="1" indent="-457200" eaLnBrk="1" hangingPunct="1">
              <a:buFont typeface="Arial" pitchFamily="34" charset="0"/>
              <a:buChar char="•"/>
            </a:pPr>
            <a:r>
              <a:rPr lang="nl-NL" sz="1800" dirty="0" smtClean="0"/>
              <a:t>Ontwerpdoelstellingen (eindbeelden)</a:t>
            </a:r>
          </a:p>
          <a:p>
            <a:pPr marL="857250" lvl="1" indent="-457200" eaLnBrk="1" hangingPunct="1">
              <a:buFont typeface="Arial" pitchFamily="34" charset="0"/>
              <a:buChar char="•"/>
            </a:pPr>
            <a:r>
              <a:rPr lang="nl-NL" sz="1800" dirty="0" smtClean="0"/>
              <a:t>Functies per object</a:t>
            </a:r>
          </a:p>
          <a:p>
            <a:pPr marL="857250" lvl="1" indent="-457200" eaLnBrk="1" hangingPunct="1">
              <a:buFont typeface="Arial" pitchFamily="34" charset="0"/>
              <a:buChar char="•"/>
            </a:pPr>
            <a:r>
              <a:rPr lang="nl-NL" sz="1800" dirty="0" smtClean="0"/>
              <a:t>Beheermaatregelen voor 5-10 jaar</a:t>
            </a:r>
          </a:p>
          <a:p>
            <a:pPr marL="457200" indent="-457200" eaLnBrk="1" hangingPunct="1">
              <a:buFont typeface="+mj-lt"/>
              <a:buAutoNum type="alphaUcPeriod"/>
            </a:pPr>
            <a:r>
              <a:rPr lang="nl-NL" sz="2400" dirty="0" smtClean="0"/>
              <a:t>Advisering bestaande uit:</a:t>
            </a:r>
          </a:p>
          <a:p>
            <a:pPr marL="857250" lvl="1" indent="-457200" eaLnBrk="1" hangingPunct="1">
              <a:buFont typeface="Arial" pitchFamily="34" charset="0"/>
              <a:buChar char="•"/>
            </a:pPr>
            <a:r>
              <a:rPr lang="nl-NL" sz="1800" dirty="0" smtClean="0"/>
              <a:t>Voorlichtingsplan</a:t>
            </a:r>
          </a:p>
          <a:p>
            <a:pPr marL="857250" lvl="1" indent="-457200" eaLnBrk="1" hangingPunct="1">
              <a:buFont typeface="Arial" pitchFamily="34" charset="0"/>
              <a:buChar char="•"/>
            </a:pPr>
            <a:r>
              <a:rPr lang="nl-NL" sz="1800" dirty="0" smtClean="0"/>
              <a:t>Renovatiebehoefte</a:t>
            </a:r>
          </a:p>
          <a:p>
            <a:pPr marL="857250" lvl="1" indent="-457200" eaLnBrk="1" hangingPunct="1">
              <a:buFont typeface="Arial" pitchFamily="34" charset="0"/>
              <a:buChar char="•"/>
            </a:pPr>
            <a:r>
              <a:rPr lang="nl-NL" sz="1800" dirty="0" smtClean="0"/>
              <a:t>Reconstructieplan</a:t>
            </a:r>
          </a:p>
          <a:p>
            <a:pPr marL="857250" lvl="1" indent="-457200" eaLnBrk="1" hangingPunct="1">
              <a:buFont typeface="Arial" pitchFamily="34" charset="0"/>
              <a:buChar char="•"/>
            </a:pPr>
            <a:endParaRPr lang="nl-NL" sz="1800" dirty="0" smtClean="0"/>
          </a:p>
          <a:p>
            <a:pPr marL="857250" lvl="1" indent="-457200" eaLnBrk="1" hangingPunct="1">
              <a:buNone/>
            </a:pPr>
            <a:endParaRPr lang="nl-NL" sz="1800" dirty="0" smtClean="0"/>
          </a:p>
        </p:txBody>
      </p:sp>
      <p:sp>
        <p:nvSpPr>
          <p:cNvPr id="22534" name="Text Box 11"/>
          <p:cNvSpPr txBox="1">
            <a:spLocks noChangeArrowheads="1"/>
          </p:cNvSpPr>
          <p:nvPr/>
        </p:nvSpPr>
        <p:spPr bwMode="auto">
          <a:xfrm>
            <a:off x="4192588" y="1504950"/>
            <a:ext cx="174783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nl-NL" dirty="0"/>
          </a:p>
        </p:txBody>
      </p:sp>
      <p:sp>
        <p:nvSpPr>
          <p:cNvPr id="10" name="Text Box 16"/>
          <p:cNvSpPr txBox="1">
            <a:spLocks noChangeArrowheads="1"/>
          </p:cNvSpPr>
          <p:nvPr/>
        </p:nvSpPr>
        <p:spPr bwMode="auto">
          <a:xfrm>
            <a:off x="264344" y="2629287"/>
            <a:ext cx="2304000" cy="3600000"/>
          </a:xfrm>
          <a:prstGeom prst="rect">
            <a:avLst/>
          </a:prstGeom>
          <a:solidFill>
            <a:srgbClr val="FF751C"/>
          </a:solidFill>
          <a:ln>
            <a:noFill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endParaRPr lang="nl-NL" b="1" dirty="0">
              <a:solidFill>
                <a:schemeClr val="bg1"/>
              </a:solidFill>
            </a:endParaRPr>
          </a:p>
          <a:p>
            <a:pPr>
              <a:spcBef>
                <a:spcPct val="50000"/>
              </a:spcBef>
              <a:buFontTx/>
              <a:buNone/>
            </a:pPr>
            <a:endParaRPr lang="nl-NL" sz="1800" b="1" dirty="0" smtClean="0">
              <a:solidFill>
                <a:schemeClr val="bg1"/>
              </a:solidFill>
            </a:endParaRPr>
          </a:p>
          <a:p>
            <a:pPr>
              <a:spcBef>
                <a:spcPct val="50000"/>
              </a:spcBef>
              <a:buFontTx/>
              <a:buNone/>
            </a:pPr>
            <a:endParaRPr lang="nl-NL" b="1" dirty="0">
              <a:solidFill>
                <a:schemeClr val="bg1"/>
              </a:solidFill>
            </a:endParaRPr>
          </a:p>
          <a:p>
            <a:pPr>
              <a:spcBef>
                <a:spcPct val="50000"/>
              </a:spcBef>
              <a:buFontTx/>
              <a:buNone/>
            </a:pPr>
            <a:endParaRPr lang="nl-NL" sz="1800" b="1" dirty="0" smtClean="0">
              <a:solidFill>
                <a:schemeClr val="bg1"/>
              </a:solidFill>
            </a:endParaRPr>
          </a:p>
          <a:p>
            <a:pPr>
              <a:spcBef>
                <a:spcPct val="50000"/>
              </a:spcBef>
              <a:buFontTx/>
              <a:buNone/>
            </a:pPr>
            <a:endParaRPr lang="nl-NL" b="1" dirty="0">
              <a:solidFill>
                <a:schemeClr val="bg1"/>
              </a:solidFill>
            </a:endParaRPr>
          </a:p>
          <a:p>
            <a:pPr>
              <a:spcBef>
                <a:spcPct val="50000"/>
              </a:spcBef>
              <a:buFontTx/>
              <a:buNone/>
            </a:pPr>
            <a:endParaRPr lang="nl-NL" sz="1800" b="1" dirty="0" smtClean="0">
              <a:solidFill>
                <a:schemeClr val="bg1"/>
              </a:solidFill>
            </a:endParaRPr>
          </a:p>
          <a:p>
            <a:pPr>
              <a:spcBef>
                <a:spcPct val="50000"/>
              </a:spcBef>
              <a:buFontTx/>
              <a:buNone/>
            </a:pPr>
            <a:endParaRPr lang="nl-NL" b="1" dirty="0">
              <a:solidFill>
                <a:schemeClr val="bg1"/>
              </a:solidFill>
            </a:endParaRPr>
          </a:p>
          <a:p>
            <a:pPr>
              <a:spcBef>
                <a:spcPct val="50000"/>
              </a:spcBef>
              <a:buFontTx/>
              <a:buNone/>
            </a:pPr>
            <a:endParaRPr lang="nl-NL" sz="1800" b="1" dirty="0" smtClean="0">
              <a:solidFill>
                <a:schemeClr val="bg1"/>
              </a:solidFill>
            </a:endParaRPr>
          </a:p>
          <a:p>
            <a:pPr>
              <a:spcBef>
                <a:spcPct val="50000"/>
              </a:spcBef>
              <a:buFontTx/>
              <a:buNone/>
            </a:pPr>
            <a:endParaRPr lang="nl-NL" b="1" dirty="0">
              <a:solidFill>
                <a:schemeClr val="bg1"/>
              </a:solidFill>
            </a:endParaRPr>
          </a:p>
          <a:p>
            <a:pPr>
              <a:spcBef>
                <a:spcPct val="50000"/>
              </a:spcBef>
              <a:buFontTx/>
              <a:buNone/>
            </a:pPr>
            <a:endParaRPr lang="nl-NL" sz="1800" b="1" dirty="0" smtClean="0">
              <a:solidFill>
                <a:schemeClr val="bg1"/>
              </a:solidFill>
            </a:endParaRPr>
          </a:p>
          <a:p>
            <a:pPr>
              <a:spcBef>
                <a:spcPct val="50000"/>
              </a:spcBef>
              <a:buFontTx/>
              <a:buNone/>
            </a:pPr>
            <a:endParaRPr lang="nl-NL" sz="1800" b="1" dirty="0">
              <a:solidFill>
                <a:schemeClr val="bg1"/>
              </a:solidFill>
            </a:endParaRPr>
          </a:p>
        </p:txBody>
      </p:sp>
      <p:pic>
        <p:nvPicPr>
          <p:cNvPr id="14" name="Picture 17" descr="IMG_4723wilgen knotten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17200" y="2708920"/>
            <a:ext cx="2198686" cy="1648359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2994" name="Picture 2" descr="C:\Users\mha\AppData\Local\Temp\XPgrpwise\IMG_0086 - kopie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200" y="4509119"/>
            <a:ext cx="2198289" cy="16487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kstvak 8"/>
          <p:cNvSpPr txBox="1"/>
          <p:nvPr/>
        </p:nvSpPr>
        <p:spPr>
          <a:xfrm>
            <a:off x="2699792" y="5373216"/>
            <a:ext cx="61926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400" dirty="0" smtClean="0"/>
              <a:t>Elk beheerplan moet voldoen aan    voorwaarden (eisen)</a:t>
            </a:r>
            <a:endParaRPr lang="nl-NL" sz="2400" dirty="0"/>
          </a:p>
        </p:txBody>
      </p:sp>
    </p:spTree>
    <p:extLst>
      <p:ext uri="{BB962C8B-B14F-4D97-AF65-F5344CB8AC3E}">
        <p14:creationId xmlns:p14="http://schemas.microsoft.com/office/powerpoint/2010/main" val="39246168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2995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540" t="16721" r="12336" b="12656"/>
          <a:stretch/>
        </p:blipFill>
        <p:spPr bwMode="auto">
          <a:xfrm rot="291642">
            <a:off x="4454346" y="4070837"/>
            <a:ext cx="3356688" cy="24643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2994" name="Picture 2" descr="C:\Users\mha\AppData\Local\Temp\XPgrpwise\Spr-mh-031202101537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36727">
            <a:off x="6173598" y="718271"/>
            <a:ext cx="2424353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itel 2"/>
          <p:cNvSpPr>
            <a:spLocks noGrp="1"/>
          </p:cNvSpPr>
          <p:nvPr>
            <p:ph type="title"/>
          </p:nvPr>
        </p:nvSpPr>
        <p:spPr>
          <a:xfrm>
            <a:off x="467544" y="332656"/>
            <a:ext cx="7773988" cy="1143000"/>
          </a:xfrm>
        </p:spPr>
        <p:txBody>
          <a:bodyPr/>
          <a:lstStyle/>
          <a:p>
            <a:pPr algn="ctr"/>
            <a:r>
              <a:rPr lang="nl-NL" dirty="0" smtClean="0"/>
              <a:t>Eisen beheerplan</a:t>
            </a:r>
            <a:endParaRPr lang="nl-NL" dirty="0"/>
          </a:p>
        </p:txBody>
      </p:sp>
      <p:sp>
        <p:nvSpPr>
          <p:cNvPr id="4" name="Tijdelijke aanduiding voor inhoud 3"/>
          <p:cNvSpPr>
            <a:spLocks noGrp="1"/>
          </p:cNvSpPr>
          <p:nvPr>
            <p:ph idx="1"/>
          </p:nvPr>
        </p:nvSpPr>
        <p:spPr>
          <a:xfrm>
            <a:off x="108942" y="1484784"/>
            <a:ext cx="7773988" cy="4113212"/>
          </a:xfrm>
        </p:spPr>
        <p:txBody>
          <a:bodyPr/>
          <a:lstStyle/>
          <a:p>
            <a:pPr lvl="1">
              <a:buFont typeface="Arial" pitchFamily="34" charset="0"/>
              <a:buChar char="•"/>
            </a:pPr>
            <a:r>
              <a:rPr lang="nl-NL" sz="2400" dirty="0" smtClean="0"/>
              <a:t>Systematisch en overzichtelijk</a:t>
            </a:r>
          </a:p>
          <a:p>
            <a:pPr lvl="1">
              <a:buFont typeface="Arial" pitchFamily="34" charset="0"/>
              <a:buChar char="•"/>
            </a:pPr>
            <a:r>
              <a:rPr lang="nl-NL" sz="2400" dirty="0" smtClean="0"/>
              <a:t>Eenvoudig leesbaar</a:t>
            </a:r>
          </a:p>
          <a:p>
            <a:pPr lvl="1">
              <a:buFont typeface="Arial" pitchFamily="34" charset="0"/>
              <a:buChar char="•"/>
            </a:pPr>
            <a:r>
              <a:rPr lang="nl-NL" sz="2400" dirty="0" smtClean="0"/>
              <a:t>Niet teveel in detail</a:t>
            </a:r>
          </a:p>
          <a:p>
            <a:pPr lvl="1">
              <a:buFont typeface="Arial" pitchFamily="34" charset="0"/>
              <a:buChar char="•"/>
            </a:pPr>
            <a:r>
              <a:rPr lang="nl-NL" sz="2400" dirty="0" smtClean="0"/>
              <a:t>Flexibel, wijzigingen moeten eenvoudig aan te brengen zijn</a:t>
            </a:r>
          </a:p>
          <a:p>
            <a:pPr lvl="1">
              <a:buFont typeface="Arial" pitchFamily="34" charset="0"/>
              <a:buChar char="•"/>
            </a:pPr>
            <a:r>
              <a:rPr lang="nl-NL" sz="2400" dirty="0" smtClean="0"/>
              <a:t>Voldoen aan wet- en regelgeving</a:t>
            </a:r>
            <a:endParaRPr lang="nl-NL" sz="2400" dirty="0"/>
          </a:p>
        </p:txBody>
      </p:sp>
      <p:sp>
        <p:nvSpPr>
          <p:cNvPr id="2" name="Tijdelijke aanduiding voor dianumm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416A894-7D31-4054-91A7-60238BDCB739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8887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nl-NL" dirty="0" smtClean="0"/>
              <a:t>Inhoud beheerplan</a:t>
            </a:r>
            <a:endParaRPr lang="nl-NL" dirty="0"/>
          </a:p>
        </p:txBody>
      </p:sp>
      <p:sp>
        <p:nvSpPr>
          <p:cNvPr id="4" name="Tijdelijke aanduiding voor inhoud 3"/>
          <p:cNvSpPr>
            <a:spLocks noGrp="1"/>
          </p:cNvSpPr>
          <p:nvPr>
            <p:ph idx="1"/>
          </p:nvPr>
        </p:nvSpPr>
        <p:spPr>
          <a:xfrm>
            <a:off x="251520" y="1628800"/>
            <a:ext cx="5904656" cy="4681239"/>
          </a:xfrm>
        </p:spPr>
        <p:txBody>
          <a:bodyPr/>
          <a:lstStyle/>
          <a:p>
            <a:r>
              <a:rPr lang="nl-NL" sz="2400" dirty="0" smtClean="0"/>
              <a:t>Inhoud: opgezet plan</a:t>
            </a:r>
          </a:p>
          <a:p>
            <a:pPr>
              <a:buFont typeface="Arial" pitchFamily="34" charset="0"/>
              <a:buChar char="•"/>
            </a:pPr>
            <a:r>
              <a:rPr lang="nl-NL" sz="2400" dirty="0" smtClean="0"/>
              <a:t>Beschrijving object:</a:t>
            </a:r>
          </a:p>
          <a:p>
            <a:pPr lvl="1">
              <a:buFont typeface="Arial" pitchFamily="34" charset="0"/>
              <a:buChar char="•"/>
            </a:pPr>
            <a:r>
              <a:rPr lang="nl-NL" sz="1800" dirty="0" smtClean="0"/>
              <a:t>Ligging</a:t>
            </a:r>
          </a:p>
          <a:p>
            <a:pPr lvl="1">
              <a:buFont typeface="Arial" pitchFamily="34" charset="0"/>
              <a:buChar char="•"/>
            </a:pPr>
            <a:r>
              <a:rPr lang="nl-NL" sz="1800" dirty="0" smtClean="0"/>
              <a:t>Beschrijving  + kaartje ligging in stad/dorp</a:t>
            </a:r>
          </a:p>
          <a:p>
            <a:pPr lvl="1">
              <a:buFont typeface="Arial" pitchFamily="34" charset="0"/>
              <a:buChar char="•"/>
            </a:pPr>
            <a:r>
              <a:rPr lang="nl-NL" sz="1800" dirty="0" smtClean="0"/>
              <a:t>Functie, omvang, globale opbouw</a:t>
            </a:r>
          </a:p>
          <a:p>
            <a:pPr lvl="1">
              <a:buFont typeface="Arial" pitchFamily="34" charset="0"/>
              <a:buChar char="•"/>
            </a:pPr>
            <a:r>
              <a:rPr lang="nl-NL" sz="1800" dirty="0" smtClean="0"/>
              <a:t>Plattegrond van het object</a:t>
            </a:r>
          </a:p>
          <a:p>
            <a:pPr>
              <a:buFont typeface="Arial" pitchFamily="34" charset="0"/>
              <a:buChar char="•"/>
            </a:pPr>
            <a:r>
              <a:rPr lang="nl-NL" sz="2400" dirty="0" smtClean="0"/>
              <a:t>Inventarisatie:</a:t>
            </a:r>
          </a:p>
          <a:p>
            <a:pPr lvl="1">
              <a:buFont typeface="Arial" pitchFamily="34" charset="0"/>
              <a:buChar char="•"/>
            </a:pPr>
            <a:r>
              <a:rPr lang="nl-NL" sz="1800" dirty="0" smtClean="0"/>
              <a:t>Kwantitatief (aantallen of percentages)</a:t>
            </a:r>
          </a:p>
          <a:p>
            <a:pPr lvl="1">
              <a:buFont typeface="Arial" pitchFamily="34" charset="0"/>
              <a:buChar char="•"/>
            </a:pPr>
            <a:r>
              <a:rPr lang="nl-NL" sz="1800" dirty="0" smtClean="0"/>
              <a:t>kwalitatief</a:t>
            </a:r>
          </a:p>
          <a:p>
            <a:pPr lvl="1">
              <a:buFont typeface="Arial" pitchFamily="34" charset="0"/>
              <a:buChar char="•"/>
            </a:pPr>
            <a:endParaRPr lang="nl-NL" sz="1800" dirty="0" smtClean="0"/>
          </a:p>
          <a:p>
            <a:pPr>
              <a:buFont typeface="Arial" pitchFamily="34" charset="0"/>
              <a:buChar char="•"/>
            </a:pPr>
            <a:endParaRPr lang="nl-NL" sz="2400" dirty="0" smtClean="0"/>
          </a:p>
        </p:txBody>
      </p:sp>
      <p:sp>
        <p:nvSpPr>
          <p:cNvPr id="2" name="Tijdelijke aanduiding voor dianumm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416A894-7D31-4054-91A7-60238BDCB739}" type="slidenum">
              <a:rPr lang="en-US" smtClean="0"/>
              <a:pPr>
                <a:defRPr/>
              </a:pPr>
              <a:t>12</a:t>
            </a:fld>
            <a:endParaRPr lang="en-US"/>
          </a:p>
        </p:txBody>
      </p:sp>
      <p:sp>
        <p:nvSpPr>
          <p:cNvPr id="5" name="AutoShape 2" descr="P1000497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l-NL"/>
          </a:p>
        </p:txBody>
      </p:sp>
      <p:sp>
        <p:nvSpPr>
          <p:cNvPr id="7" name="AutoShape 4" descr="P1000497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l-NL"/>
          </a:p>
        </p:txBody>
      </p:sp>
      <p:sp>
        <p:nvSpPr>
          <p:cNvPr id="8" name="AutoShape 6" descr="P1000496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l-NL"/>
          </a:p>
        </p:txBody>
      </p:sp>
      <p:pic>
        <p:nvPicPr>
          <p:cNvPr id="11" name="Picture 2" descr="C:\Users\hso\AppData\Local\Temp\XPgrpwise\overleg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7" y="3861048"/>
            <a:ext cx="3456384" cy="2592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728402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nl-NL" dirty="0" smtClean="0"/>
              <a:t>Vervolg Inhoud beheerplan</a:t>
            </a:r>
            <a:endParaRPr lang="nl-NL" dirty="0"/>
          </a:p>
        </p:txBody>
      </p:sp>
      <p:sp>
        <p:nvSpPr>
          <p:cNvPr id="4" name="Tijdelijke aanduiding voor inhoud 3"/>
          <p:cNvSpPr>
            <a:spLocks noGrp="1"/>
          </p:cNvSpPr>
          <p:nvPr>
            <p:ph idx="1"/>
          </p:nvPr>
        </p:nvSpPr>
        <p:spPr>
          <a:xfrm>
            <a:off x="251520" y="1628800"/>
            <a:ext cx="5904656" cy="4681239"/>
          </a:xfrm>
        </p:spPr>
        <p:txBody>
          <a:bodyPr/>
          <a:lstStyle/>
          <a:p>
            <a:r>
              <a:rPr lang="nl-NL" sz="2400" dirty="0" smtClean="0"/>
              <a:t>Beschrijving eindbeelden en functies</a:t>
            </a:r>
          </a:p>
          <a:p>
            <a:pPr lvl="1">
              <a:buFont typeface="Arial" pitchFamily="34" charset="0"/>
              <a:buChar char="•"/>
            </a:pPr>
            <a:r>
              <a:rPr lang="nl-NL" sz="1800" dirty="0" smtClean="0"/>
              <a:t>Per beplantingsvorm</a:t>
            </a:r>
          </a:p>
          <a:p>
            <a:pPr lvl="1">
              <a:buFont typeface="Arial" pitchFamily="34" charset="0"/>
              <a:buChar char="•"/>
            </a:pPr>
            <a:r>
              <a:rPr lang="nl-NL" sz="1800" dirty="0" smtClean="0"/>
              <a:t>Beschreven eindbeeld, soms toegelicht met tekening op schaal</a:t>
            </a:r>
          </a:p>
          <a:p>
            <a:pPr>
              <a:buFont typeface="Arial" pitchFamily="34" charset="0"/>
              <a:buChar char="•"/>
            </a:pPr>
            <a:r>
              <a:rPr lang="nl-NL" sz="2400" dirty="0" smtClean="0"/>
              <a:t>Beheeropzet per beplantingsvorm of beheergroep:</a:t>
            </a:r>
          </a:p>
          <a:p>
            <a:pPr lvl="1">
              <a:buFont typeface="Arial" pitchFamily="34" charset="0"/>
              <a:buChar char="•"/>
            </a:pPr>
            <a:r>
              <a:rPr lang="nl-NL" sz="1800" dirty="0" smtClean="0"/>
              <a:t>Globale meerjarenplanning voor 5-10 jaar</a:t>
            </a:r>
          </a:p>
          <a:p>
            <a:pPr lvl="2">
              <a:buFont typeface="Courier New" pitchFamily="49" charset="0"/>
              <a:buChar char="o"/>
            </a:pPr>
            <a:r>
              <a:rPr lang="nl-NL" sz="1800" dirty="0" smtClean="0"/>
              <a:t>Repeterend, preventief, correctief of </a:t>
            </a:r>
            <a:r>
              <a:rPr lang="nl-NL" sz="1800" dirty="0" err="1" smtClean="0"/>
              <a:t>renouverend</a:t>
            </a:r>
            <a:r>
              <a:rPr lang="nl-NL" sz="1800" dirty="0" smtClean="0"/>
              <a:t> onderhoud</a:t>
            </a:r>
            <a:endParaRPr lang="nl-NL" sz="1800" dirty="0"/>
          </a:p>
        </p:txBody>
      </p:sp>
      <p:sp>
        <p:nvSpPr>
          <p:cNvPr id="2" name="Tijdelijke aanduiding voor dianumm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416A894-7D31-4054-91A7-60238BDCB739}" type="slidenum">
              <a:rPr lang="en-US" smtClean="0"/>
              <a:pPr>
                <a:defRPr/>
              </a:pPr>
              <a:t>13</a:t>
            </a:fld>
            <a:endParaRPr lang="en-US"/>
          </a:p>
        </p:txBody>
      </p:sp>
      <p:sp>
        <p:nvSpPr>
          <p:cNvPr id="5" name="AutoShape 2" descr="P1000497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l-NL"/>
          </a:p>
        </p:txBody>
      </p:sp>
      <p:sp>
        <p:nvSpPr>
          <p:cNvPr id="7" name="AutoShape 4" descr="P1000497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l-NL"/>
          </a:p>
        </p:txBody>
      </p:sp>
      <p:sp>
        <p:nvSpPr>
          <p:cNvPr id="8" name="AutoShape 6" descr="P1000496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l-NL"/>
          </a:p>
        </p:txBody>
      </p:sp>
      <p:pic>
        <p:nvPicPr>
          <p:cNvPr id="11" name="Picture 2" descr="C:\Users\hso\AppData\Local\Temp\XPgrpwise\overleg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7" y="3861048"/>
            <a:ext cx="3456384" cy="2592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85865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hoek 1"/>
          <p:cNvSpPr/>
          <p:nvPr/>
        </p:nvSpPr>
        <p:spPr>
          <a:xfrm>
            <a:off x="5382297" y="1317826"/>
            <a:ext cx="2448272" cy="4984733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50660D5-2C08-4119-80C9-FC3E96AF4560}" type="slidenum">
              <a:rPr lang="en-US"/>
              <a:pPr>
                <a:defRPr/>
              </a:pPr>
              <a:t>14</a:t>
            </a:fld>
            <a:endParaRPr lang="en-US"/>
          </a:p>
        </p:txBody>
      </p:sp>
      <p:sp>
        <p:nvSpPr>
          <p:cNvPr id="3891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nl-NL" dirty="0" smtClean="0"/>
              <a:t>Stappen inventarisatie</a:t>
            </a:r>
          </a:p>
        </p:txBody>
      </p:sp>
      <p:sp>
        <p:nvSpPr>
          <p:cNvPr id="2458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7544" y="1700808"/>
            <a:ext cx="4176464" cy="3673127"/>
          </a:xfrm>
        </p:spPr>
        <p:txBody>
          <a:bodyPr/>
          <a:lstStyle/>
          <a:p>
            <a:pPr marL="457200" indent="-457200">
              <a:buFont typeface="+mj-lt"/>
              <a:buAutoNum type="arabicPeriod"/>
              <a:defRPr/>
            </a:pPr>
            <a:r>
              <a:rPr lang="en-US" sz="2400" dirty="0" err="1" smtClean="0"/>
              <a:t>Globale</a:t>
            </a:r>
            <a:r>
              <a:rPr lang="en-US" sz="2400" dirty="0" smtClean="0"/>
              <a:t> </a:t>
            </a:r>
            <a:r>
              <a:rPr lang="en-US" sz="2400" dirty="0" err="1" smtClean="0"/>
              <a:t>verkenning</a:t>
            </a:r>
            <a:endParaRPr lang="en-US" sz="2400" dirty="0" smtClean="0"/>
          </a:p>
          <a:p>
            <a:pPr marL="457200" indent="-457200">
              <a:buFont typeface="+mj-lt"/>
              <a:buAutoNum type="arabicPeriod"/>
              <a:defRPr/>
            </a:pPr>
            <a:r>
              <a:rPr lang="en-US" sz="2400" dirty="0" err="1" smtClean="0"/>
              <a:t>Beheergroepen</a:t>
            </a:r>
            <a:r>
              <a:rPr lang="en-US" sz="2400" dirty="0" smtClean="0"/>
              <a:t> </a:t>
            </a:r>
            <a:r>
              <a:rPr lang="en-US" sz="2400" dirty="0" err="1" smtClean="0"/>
              <a:t>inventariseren</a:t>
            </a:r>
            <a:endParaRPr lang="en-US" sz="2400" dirty="0" smtClean="0"/>
          </a:p>
          <a:p>
            <a:pPr marL="457200" indent="-457200">
              <a:buFont typeface="+mj-lt"/>
              <a:buAutoNum type="arabicPeriod"/>
              <a:defRPr/>
            </a:pPr>
            <a:r>
              <a:rPr lang="en-US" sz="2400" dirty="0" err="1" smtClean="0"/>
              <a:t>Vakken</a:t>
            </a:r>
            <a:r>
              <a:rPr lang="en-US" sz="2400" dirty="0" smtClean="0"/>
              <a:t> </a:t>
            </a:r>
            <a:r>
              <a:rPr lang="en-US" sz="2400" dirty="0" err="1" smtClean="0"/>
              <a:t>nummeren</a:t>
            </a:r>
            <a:r>
              <a:rPr lang="en-US" sz="2400" dirty="0" smtClean="0"/>
              <a:t> of </a:t>
            </a:r>
            <a:r>
              <a:rPr lang="en-US" sz="2400" dirty="0" err="1" smtClean="0"/>
              <a:t>coderen</a:t>
            </a:r>
            <a:endParaRPr lang="en-US" sz="2400" dirty="0" smtClean="0"/>
          </a:p>
          <a:p>
            <a:pPr marL="457200" indent="-457200">
              <a:buFont typeface="+mj-lt"/>
              <a:buAutoNum type="arabicPeriod"/>
              <a:defRPr/>
            </a:pPr>
            <a:r>
              <a:rPr lang="en-US" sz="2400" dirty="0" err="1" smtClean="0"/>
              <a:t>Noteren</a:t>
            </a:r>
            <a:r>
              <a:rPr lang="en-US" sz="2400" dirty="0" smtClean="0"/>
              <a:t> </a:t>
            </a:r>
            <a:r>
              <a:rPr lang="en-US" sz="2400" dirty="0" err="1" smtClean="0"/>
              <a:t>functies</a:t>
            </a:r>
            <a:endParaRPr lang="en-US" sz="2400" dirty="0" smtClean="0"/>
          </a:p>
          <a:p>
            <a:pPr marL="457200" indent="-457200">
              <a:buFont typeface="+mj-lt"/>
              <a:buAutoNum type="arabicPeriod"/>
              <a:defRPr/>
            </a:pPr>
            <a:r>
              <a:rPr lang="en-US" sz="2400" dirty="0" err="1" smtClean="0"/>
              <a:t>Verwerking</a:t>
            </a:r>
            <a:r>
              <a:rPr lang="en-US" sz="2400" dirty="0" smtClean="0"/>
              <a:t> </a:t>
            </a:r>
            <a:r>
              <a:rPr lang="en-US" sz="2400" dirty="0" err="1" smtClean="0"/>
              <a:t>gegevens</a:t>
            </a:r>
            <a:endParaRPr lang="en-US" sz="2400" dirty="0" smtClean="0"/>
          </a:p>
          <a:p>
            <a:pPr marL="0" indent="0">
              <a:buNone/>
              <a:defRPr/>
            </a:pPr>
            <a:endParaRPr lang="en-US" dirty="0" smtClean="0"/>
          </a:p>
          <a:p>
            <a:pPr marL="400050" indent="-400050">
              <a:buFontTx/>
              <a:buNone/>
              <a:defRPr/>
            </a:pPr>
            <a:endParaRPr lang="en-US" dirty="0"/>
          </a:p>
        </p:txBody>
      </p:sp>
      <p:pic>
        <p:nvPicPr>
          <p:cNvPr id="11" name="Picture 11" descr="SANY011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1488050"/>
            <a:ext cx="2880320" cy="23247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2" descr="5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9555" y="3975379"/>
            <a:ext cx="2856781" cy="21425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975336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hthoek 11"/>
          <p:cNvSpPr/>
          <p:nvPr/>
        </p:nvSpPr>
        <p:spPr>
          <a:xfrm>
            <a:off x="6804248" y="4437112"/>
            <a:ext cx="1800200" cy="2206313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0" name="Rechthoek 9"/>
          <p:cNvSpPr/>
          <p:nvPr/>
        </p:nvSpPr>
        <p:spPr>
          <a:xfrm>
            <a:off x="6012160" y="1412776"/>
            <a:ext cx="3024336" cy="2440721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8" name="Picture 8" descr="DSC0300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4509120"/>
            <a:ext cx="1528700" cy="2037774"/>
          </a:xfrm>
          <a:prstGeom prst="rect">
            <a:avLst/>
          </a:prstGeom>
          <a:solidFill>
            <a:srgbClr val="00B0F0"/>
          </a:solidFill>
          <a:ln w="9525">
            <a:noFill/>
            <a:miter lim="800000"/>
            <a:headEnd/>
            <a:tailEnd/>
          </a:ln>
          <a:extLst/>
        </p:spPr>
      </p:pic>
      <p:pic>
        <p:nvPicPr>
          <p:cNvPr id="212998" name="Picture 6" descr="http://www.london-attractions.info/images/attractions/kew-gardens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1556792"/>
            <a:ext cx="2771800" cy="2078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nl-NL" dirty="0" smtClean="0"/>
              <a:t>Inventariseren beheergroepen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179512" y="1916832"/>
            <a:ext cx="5482952" cy="4177183"/>
          </a:xfrm>
        </p:spPr>
        <p:txBody>
          <a:bodyPr/>
          <a:lstStyle/>
          <a:p>
            <a:pPr lvl="1">
              <a:buFont typeface="Arial" pitchFamily="34" charset="0"/>
              <a:buChar char="•"/>
            </a:pPr>
            <a:r>
              <a:rPr lang="nl-NL" sz="2400" dirty="0" smtClean="0"/>
              <a:t>Kwantitatieve gegevens zijn:</a:t>
            </a:r>
          </a:p>
          <a:p>
            <a:pPr lvl="2">
              <a:buFont typeface="Arial" pitchFamily="34" charset="0"/>
              <a:buChar char="•"/>
            </a:pPr>
            <a:r>
              <a:rPr lang="nl-NL" sz="1800" dirty="0" smtClean="0"/>
              <a:t>Oppervlakte, hoeveelheid, randlengte</a:t>
            </a:r>
          </a:p>
          <a:p>
            <a:pPr lvl="2">
              <a:buFont typeface="Arial" pitchFamily="34" charset="0"/>
              <a:buChar char="•"/>
            </a:pPr>
            <a:r>
              <a:rPr lang="nl-NL" sz="1800" dirty="0" smtClean="0"/>
              <a:t>Bezetting/plantafstand</a:t>
            </a:r>
          </a:p>
          <a:p>
            <a:pPr lvl="2">
              <a:buFont typeface="Arial" pitchFamily="34" charset="0"/>
              <a:buChar char="•"/>
            </a:pPr>
            <a:r>
              <a:rPr lang="nl-NL" sz="1800" dirty="0" smtClean="0"/>
              <a:t>Maat van de beplanting (bomen kroonprojectie of stamomvang)</a:t>
            </a:r>
          </a:p>
          <a:p>
            <a:pPr lvl="1">
              <a:buFont typeface="Arial" pitchFamily="34" charset="0"/>
              <a:buChar char="•"/>
            </a:pPr>
            <a:r>
              <a:rPr lang="nl-NL" sz="2400" dirty="0" smtClean="0"/>
              <a:t>Kwalitatieve gegevens zijn:</a:t>
            </a:r>
          </a:p>
          <a:p>
            <a:pPr lvl="2">
              <a:buFont typeface="Arial" pitchFamily="34" charset="0"/>
              <a:buChar char="•"/>
            </a:pPr>
            <a:r>
              <a:rPr lang="nl-NL" sz="1800" dirty="0" smtClean="0"/>
              <a:t>Vitaliteit</a:t>
            </a:r>
          </a:p>
          <a:p>
            <a:pPr lvl="2">
              <a:buFont typeface="Arial" pitchFamily="34" charset="0"/>
              <a:buChar char="•"/>
            </a:pPr>
            <a:r>
              <a:rPr lang="nl-NL" sz="1800" dirty="0" smtClean="0"/>
              <a:t>Samenstelling/kosten</a:t>
            </a:r>
          </a:p>
          <a:p>
            <a:pPr lvl="2">
              <a:buFont typeface="Arial" pitchFamily="34" charset="0"/>
              <a:buChar char="•"/>
            </a:pPr>
            <a:r>
              <a:rPr lang="nl-NL" sz="1800" dirty="0" smtClean="0"/>
              <a:t>Functioneren en groeiomstandigheden</a:t>
            </a:r>
          </a:p>
          <a:p>
            <a:pPr lvl="1">
              <a:buFont typeface="Arial" pitchFamily="34" charset="0"/>
              <a:buChar char="•"/>
            </a:pPr>
            <a:endParaRPr lang="nl-NL" sz="2400" dirty="0" smtClean="0"/>
          </a:p>
          <a:p>
            <a:pPr lvl="2">
              <a:buFont typeface="Arial" pitchFamily="34" charset="0"/>
              <a:buChar char="•"/>
            </a:pPr>
            <a:endParaRPr lang="nl-NL" sz="1400" dirty="0" smtClean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9C2918D-6304-4180-94A1-6D489421EBAE}" type="slidenum">
              <a:rPr lang="en-US" smtClean="0"/>
              <a:pPr>
                <a:defRPr/>
              </a:pPr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3430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16"/>
          <p:cNvSpPr txBox="1">
            <a:spLocks noChangeArrowheads="1"/>
          </p:cNvSpPr>
          <p:nvPr/>
        </p:nvSpPr>
        <p:spPr bwMode="auto">
          <a:xfrm>
            <a:off x="6228184" y="1268760"/>
            <a:ext cx="2915816" cy="4524315"/>
          </a:xfrm>
          <a:prstGeom prst="rect">
            <a:avLst/>
          </a:prstGeom>
          <a:solidFill>
            <a:srgbClr val="00B8CA"/>
          </a:solidFill>
          <a:ln>
            <a:noFill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endParaRPr lang="nl-NL" b="1" dirty="0">
              <a:solidFill>
                <a:schemeClr val="bg1"/>
              </a:solidFill>
            </a:endParaRPr>
          </a:p>
          <a:p>
            <a:pPr>
              <a:spcBef>
                <a:spcPct val="50000"/>
              </a:spcBef>
              <a:buFontTx/>
              <a:buNone/>
            </a:pPr>
            <a:endParaRPr lang="nl-NL" sz="1800" b="1" dirty="0" smtClean="0">
              <a:solidFill>
                <a:schemeClr val="bg1"/>
              </a:solidFill>
            </a:endParaRPr>
          </a:p>
          <a:p>
            <a:pPr>
              <a:spcBef>
                <a:spcPct val="50000"/>
              </a:spcBef>
              <a:buFontTx/>
              <a:buNone/>
            </a:pPr>
            <a:endParaRPr lang="nl-NL" b="1" dirty="0">
              <a:solidFill>
                <a:schemeClr val="bg1"/>
              </a:solidFill>
            </a:endParaRPr>
          </a:p>
          <a:p>
            <a:pPr>
              <a:spcBef>
                <a:spcPct val="50000"/>
              </a:spcBef>
              <a:buFontTx/>
              <a:buNone/>
            </a:pPr>
            <a:endParaRPr lang="nl-NL" sz="1800" b="1" dirty="0" smtClean="0">
              <a:solidFill>
                <a:schemeClr val="bg1"/>
              </a:solidFill>
            </a:endParaRPr>
          </a:p>
          <a:p>
            <a:pPr>
              <a:spcBef>
                <a:spcPct val="50000"/>
              </a:spcBef>
              <a:buFontTx/>
              <a:buNone/>
            </a:pPr>
            <a:endParaRPr lang="nl-NL" b="1" dirty="0">
              <a:solidFill>
                <a:schemeClr val="bg1"/>
              </a:solidFill>
            </a:endParaRPr>
          </a:p>
          <a:p>
            <a:pPr>
              <a:spcBef>
                <a:spcPct val="50000"/>
              </a:spcBef>
              <a:buFontTx/>
              <a:buNone/>
            </a:pPr>
            <a:endParaRPr lang="nl-NL" sz="1800" b="1" dirty="0" smtClean="0">
              <a:solidFill>
                <a:schemeClr val="bg1"/>
              </a:solidFill>
            </a:endParaRPr>
          </a:p>
          <a:p>
            <a:pPr>
              <a:spcBef>
                <a:spcPct val="50000"/>
              </a:spcBef>
              <a:buFontTx/>
              <a:buNone/>
            </a:pPr>
            <a:endParaRPr lang="nl-NL" b="1" dirty="0">
              <a:solidFill>
                <a:schemeClr val="bg1"/>
              </a:solidFill>
            </a:endParaRPr>
          </a:p>
          <a:p>
            <a:pPr>
              <a:spcBef>
                <a:spcPct val="50000"/>
              </a:spcBef>
              <a:buFontTx/>
              <a:buNone/>
            </a:pPr>
            <a:endParaRPr lang="nl-NL" sz="1800" b="1" dirty="0" smtClean="0">
              <a:solidFill>
                <a:schemeClr val="bg1"/>
              </a:solidFill>
            </a:endParaRPr>
          </a:p>
          <a:p>
            <a:pPr>
              <a:spcBef>
                <a:spcPct val="50000"/>
              </a:spcBef>
              <a:buFontTx/>
              <a:buNone/>
            </a:pPr>
            <a:endParaRPr lang="nl-NL" b="1" dirty="0">
              <a:solidFill>
                <a:schemeClr val="bg1"/>
              </a:solidFill>
            </a:endParaRPr>
          </a:p>
          <a:p>
            <a:pPr>
              <a:spcBef>
                <a:spcPct val="50000"/>
              </a:spcBef>
              <a:buFontTx/>
              <a:buNone/>
            </a:pPr>
            <a:endParaRPr lang="nl-NL" sz="1800" b="1" dirty="0" smtClean="0">
              <a:solidFill>
                <a:schemeClr val="bg1"/>
              </a:solidFill>
            </a:endParaRPr>
          </a:p>
          <a:p>
            <a:pPr>
              <a:spcBef>
                <a:spcPct val="50000"/>
              </a:spcBef>
              <a:buFontTx/>
              <a:buNone/>
            </a:pPr>
            <a:endParaRPr lang="nl-NL" sz="1800" b="1" dirty="0">
              <a:solidFill>
                <a:schemeClr val="bg1"/>
              </a:solidFill>
            </a:endParaRP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nl-NL" dirty="0" smtClean="0"/>
              <a:t>Beheergroepen 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611560" y="1916832"/>
            <a:ext cx="7773988" cy="4113212"/>
          </a:xfrm>
        </p:spPr>
        <p:txBody>
          <a:bodyPr/>
          <a:lstStyle/>
          <a:p>
            <a:r>
              <a:rPr lang="nl-NL" sz="2400" dirty="0" smtClean="0"/>
              <a:t>Vaak via de IMAG code</a:t>
            </a:r>
          </a:p>
          <a:p>
            <a:r>
              <a:rPr lang="nl-NL" sz="2400" dirty="0" smtClean="0"/>
              <a:t>Houtige gewassen, code 21</a:t>
            </a:r>
          </a:p>
          <a:p>
            <a:pPr lvl="1">
              <a:buFont typeface="Arial" pitchFamily="34" charset="0"/>
              <a:buChar char="•"/>
            </a:pPr>
            <a:r>
              <a:rPr lang="nl-NL" sz="1800" dirty="0" smtClean="0"/>
              <a:t>Bomen</a:t>
            </a:r>
          </a:p>
          <a:p>
            <a:pPr lvl="1">
              <a:buFont typeface="Arial" pitchFamily="34" charset="0"/>
              <a:buChar char="•"/>
            </a:pPr>
            <a:r>
              <a:rPr lang="nl-NL" sz="1800" dirty="0" smtClean="0"/>
              <a:t>Bosplantsoen</a:t>
            </a:r>
          </a:p>
          <a:p>
            <a:pPr lvl="1">
              <a:buFont typeface="Arial" pitchFamily="34" charset="0"/>
              <a:buChar char="•"/>
            </a:pPr>
            <a:r>
              <a:rPr lang="nl-NL" sz="1800" dirty="0" smtClean="0"/>
              <a:t>Heesters en botanische rozen</a:t>
            </a:r>
          </a:p>
          <a:p>
            <a:pPr lvl="1">
              <a:buFont typeface="Arial" pitchFamily="34" charset="0"/>
              <a:buChar char="•"/>
            </a:pPr>
            <a:r>
              <a:rPr lang="nl-NL" sz="1800" dirty="0" smtClean="0"/>
              <a:t>Struikrozen</a:t>
            </a:r>
          </a:p>
          <a:p>
            <a:pPr lvl="1">
              <a:buFont typeface="Arial" pitchFamily="34" charset="0"/>
              <a:buChar char="•"/>
            </a:pPr>
            <a:r>
              <a:rPr lang="nl-NL" sz="1800" dirty="0" smtClean="0"/>
              <a:t>Hagen en blokhagen</a:t>
            </a:r>
          </a:p>
          <a:p>
            <a:pPr lvl="1">
              <a:buFont typeface="Arial" pitchFamily="34" charset="0"/>
              <a:buChar char="•"/>
            </a:pPr>
            <a:r>
              <a:rPr lang="nl-NL" sz="1800" dirty="0" smtClean="0"/>
              <a:t>gevelbeplanting</a:t>
            </a:r>
            <a:endParaRPr lang="nl-NL" sz="1800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9C2918D-6304-4180-94A1-6D489421EBAE}" type="slidenum">
              <a:rPr lang="en-US" smtClean="0"/>
              <a:pPr>
                <a:defRPr/>
              </a:pPr>
              <a:t>16</a:t>
            </a:fld>
            <a:endParaRPr lang="en-US"/>
          </a:p>
        </p:txBody>
      </p:sp>
      <p:pic>
        <p:nvPicPr>
          <p:cNvPr id="6" name="Picture 2" descr="C:\Users\hso\AppData\Local\Temp\XPgrpwise\eindresultaat2_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1" y="2132856"/>
            <a:ext cx="2843809" cy="2132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50983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nl-NL" dirty="0" smtClean="0"/>
              <a:t>Vervolg beheergroepen</a:t>
            </a:r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9C2918D-6304-4180-94A1-6D489421EBAE}" type="slidenum">
              <a:rPr lang="en-US" smtClean="0"/>
              <a:pPr>
                <a:defRPr/>
              </a:pPr>
              <a:t>17</a:t>
            </a:fld>
            <a:endParaRPr lang="en-US"/>
          </a:p>
        </p:txBody>
      </p:sp>
      <p:pic>
        <p:nvPicPr>
          <p:cNvPr id="394242" name="Picture 2" descr="I:\DCIM\100MSDCF\DSC0128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79978" y="2708920"/>
            <a:ext cx="4619229" cy="3464421"/>
          </a:xfrm>
          <a:prstGeom prst="rect">
            <a:avLst/>
          </a:prstGeom>
          <a:noFill/>
        </p:spPr>
      </p:pic>
      <p:sp>
        <p:nvSpPr>
          <p:cNvPr id="6" name="Tekstvak 5"/>
          <p:cNvSpPr txBox="1"/>
          <p:nvPr/>
        </p:nvSpPr>
        <p:spPr>
          <a:xfrm>
            <a:off x="539552" y="1772816"/>
            <a:ext cx="7416824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nl-NL" sz="2400" dirty="0" smtClean="0"/>
              <a:t>  Kruidachtige Planten, Code 22:</a:t>
            </a:r>
          </a:p>
          <a:p>
            <a:pPr lvl="1">
              <a:buFont typeface="Arial" pitchFamily="34" charset="0"/>
              <a:buChar char="•"/>
            </a:pPr>
            <a:r>
              <a:rPr lang="nl-NL" dirty="0" smtClean="0"/>
              <a:t>  Wisselperken en Bloembakken</a:t>
            </a:r>
          </a:p>
          <a:p>
            <a:pPr lvl="1">
              <a:buFont typeface="Arial" pitchFamily="34" charset="0"/>
              <a:buChar char="•"/>
            </a:pPr>
            <a:r>
              <a:rPr lang="nl-NL" dirty="0" smtClean="0"/>
              <a:t>  Vaste Planten</a:t>
            </a:r>
          </a:p>
          <a:p>
            <a:pPr>
              <a:buFont typeface="Arial" pitchFamily="34" charset="0"/>
              <a:buChar char="•"/>
            </a:pPr>
            <a:r>
              <a:rPr lang="nl-NL" sz="2400" dirty="0" smtClean="0"/>
              <a:t>  Grassen, Code 23:</a:t>
            </a:r>
          </a:p>
          <a:p>
            <a:pPr lvl="1">
              <a:buFont typeface="Arial" pitchFamily="34" charset="0"/>
              <a:buChar char="•"/>
            </a:pPr>
            <a:r>
              <a:rPr lang="nl-NL" dirty="0" smtClean="0"/>
              <a:t>  Gazon</a:t>
            </a:r>
          </a:p>
          <a:p>
            <a:pPr lvl="1">
              <a:buFont typeface="Arial" pitchFamily="34" charset="0"/>
              <a:buChar char="•"/>
            </a:pPr>
            <a:r>
              <a:rPr lang="nl-NL" dirty="0" smtClean="0"/>
              <a:t>  Trapveld</a:t>
            </a:r>
          </a:p>
          <a:p>
            <a:pPr lvl="1">
              <a:buFont typeface="Arial" pitchFamily="34" charset="0"/>
              <a:buChar char="•"/>
            </a:pPr>
            <a:r>
              <a:rPr lang="nl-NL" dirty="0" smtClean="0"/>
              <a:t>  Ruwgras</a:t>
            </a:r>
          </a:p>
          <a:p>
            <a:pPr lvl="1">
              <a:buFont typeface="Arial" pitchFamily="34" charset="0"/>
              <a:buChar char="•"/>
            </a:pPr>
            <a:r>
              <a:rPr lang="nl-NL" dirty="0" smtClean="0"/>
              <a:t>  </a:t>
            </a:r>
            <a:r>
              <a:rPr lang="nl-NL" dirty="0" err="1" smtClean="0"/>
              <a:t>Verwilderingsterrein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269783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50660D5-2C08-4119-80C9-FC3E96AF4560}" type="slidenum">
              <a:rPr lang="en-US"/>
              <a:pPr>
                <a:defRPr/>
              </a:pPr>
              <a:t>18</a:t>
            </a:fld>
            <a:endParaRPr lang="en-US"/>
          </a:p>
        </p:txBody>
      </p:sp>
      <p:sp>
        <p:nvSpPr>
          <p:cNvPr id="3891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nl-NL" dirty="0" smtClean="0"/>
              <a:t>Vervolg beheergroepen</a:t>
            </a:r>
          </a:p>
        </p:txBody>
      </p:sp>
      <p:sp>
        <p:nvSpPr>
          <p:cNvPr id="2458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843808" y="1916832"/>
            <a:ext cx="5459388" cy="4544541"/>
          </a:xfrm>
        </p:spPr>
        <p:txBody>
          <a:bodyPr/>
          <a:lstStyle/>
          <a:p>
            <a:r>
              <a:rPr lang="nl-NL" sz="2400" dirty="0" smtClean="0"/>
              <a:t>Verhardingen, code 24</a:t>
            </a:r>
          </a:p>
          <a:p>
            <a:pPr lvl="1">
              <a:buFont typeface="Arial" pitchFamily="34" charset="0"/>
              <a:buChar char="•"/>
            </a:pPr>
            <a:r>
              <a:rPr lang="nl-NL" sz="1800" dirty="0" smtClean="0"/>
              <a:t>Gesloten verhardingen (asfalt, beton)</a:t>
            </a:r>
          </a:p>
          <a:p>
            <a:pPr lvl="1">
              <a:buFont typeface="Arial" pitchFamily="34" charset="0"/>
              <a:buChar char="•"/>
            </a:pPr>
            <a:r>
              <a:rPr lang="nl-NL" sz="1800" dirty="0" smtClean="0"/>
              <a:t>Open element verharding (bestrating)</a:t>
            </a:r>
          </a:p>
          <a:p>
            <a:pPr lvl="1">
              <a:buFont typeface="Arial" pitchFamily="34" charset="0"/>
              <a:buChar char="•"/>
            </a:pPr>
            <a:r>
              <a:rPr lang="nl-NL" sz="1800" dirty="0" err="1" smtClean="0"/>
              <a:t>Half-verharding</a:t>
            </a:r>
            <a:r>
              <a:rPr lang="nl-NL" sz="1800" dirty="0" smtClean="0"/>
              <a:t>  w.o. wegen en paden</a:t>
            </a:r>
          </a:p>
          <a:p>
            <a:r>
              <a:rPr lang="nl-NL" sz="2400" dirty="0" smtClean="0"/>
              <a:t>Afrasteringen, code 25</a:t>
            </a:r>
          </a:p>
          <a:p>
            <a:pPr lvl="1">
              <a:buFont typeface="Arial" pitchFamily="34" charset="0"/>
              <a:buChar char="•"/>
            </a:pPr>
            <a:r>
              <a:rPr lang="nl-NL" sz="1800" dirty="0" smtClean="0"/>
              <a:t>Permanent of tijdelijk</a:t>
            </a:r>
          </a:p>
          <a:p>
            <a:r>
              <a:rPr lang="nl-NL" sz="2400" dirty="0" smtClean="0"/>
              <a:t>Speelgelegenheden en meubilair, code 36</a:t>
            </a:r>
          </a:p>
          <a:p>
            <a:pPr lvl="1">
              <a:buFont typeface="Arial" pitchFamily="34" charset="0"/>
              <a:buChar char="•"/>
            </a:pPr>
            <a:r>
              <a:rPr lang="nl-NL" sz="1800" dirty="0" smtClean="0"/>
              <a:t>Zandbak, speeltoestellen, bankjes, prullenmanden, enz.</a:t>
            </a:r>
          </a:p>
        </p:txBody>
      </p:sp>
      <p:sp>
        <p:nvSpPr>
          <p:cNvPr id="5" name="Text Box 16"/>
          <p:cNvSpPr txBox="1">
            <a:spLocks noChangeArrowheads="1"/>
          </p:cNvSpPr>
          <p:nvPr/>
        </p:nvSpPr>
        <p:spPr bwMode="auto">
          <a:xfrm>
            <a:off x="238919" y="1304783"/>
            <a:ext cx="2304000" cy="5220000"/>
          </a:xfrm>
          <a:prstGeom prst="rect">
            <a:avLst/>
          </a:prstGeom>
          <a:solidFill>
            <a:srgbClr val="00B8CA"/>
          </a:solidFill>
          <a:ln>
            <a:noFill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endParaRPr lang="nl-NL" b="1" dirty="0">
              <a:solidFill>
                <a:schemeClr val="bg1"/>
              </a:solidFill>
            </a:endParaRPr>
          </a:p>
          <a:p>
            <a:pPr>
              <a:spcBef>
                <a:spcPct val="50000"/>
              </a:spcBef>
              <a:buFontTx/>
              <a:buNone/>
            </a:pPr>
            <a:endParaRPr lang="nl-NL" sz="1800" b="1" dirty="0" smtClean="0">
              <a:solidFill>
                <a:schemeClr val="bg1"/>
              </a:solidFill>
            </a:endParaRPr>
          </a:p>
          <a:p>
            <a:pPr>
              <a:spcBef>
                <a:spcPct val="50000"/>
              </a:spcBef>
              <a:buFontTx/>
              <a:buNone/>
            </a:pPr>
            <a:endParaRPr lang="nl-NL" b="1" dirty="0">
              <a:solidFill>
                <a:schemeClr val="bg1"/>
              </a:solidFill>
            </a:endParaRPr>
          </a:p>
          <a:p>
            <a:pPr>
              <a:spcBef>
                <a:spcPct val="50000"/>
              </a:spcBef>
              <a:buFontTx/>
              <a:buNone/>
            </a:pPr>
            <a:endParaRPr lang="nl-NL" sz="1800" b="1" dirty="0" smtClean="0">
              <a:solidFill>
                <a:schemeClr val="bg1"/>
              </a:solidFill>
            </a:endParaRPr>
          </a:p>
          <a:p>
            <a:pPr>
              <a:spcBef>
                <a:spcPct val="50000"/>
              </a:spcBef>
              <a:buFontTx/>
              <a:buNone/>
            </a:pPr>
            <a:endParaRPr lang="nl-NL" b="1" dirty="0">
              <a:solidFill>
                <a:schemeClr val="bg1"/>
              </a:solidFill>
            </a:endParaRPr>
          </a:p>
          <a:p>
            <a:pPr>
              <a:spcBef>
                <a:spcPct val="50000"/>
              </a:spcBef>
              <a:buFontTx/>
              <a:buNone/>
            </a:pPr>
            <a:endParaRPr lang="nl-NL" sz="1800" b="1" dirty="0" smtClean="0">
              <a:solidFill>
                <a:schemeClr val="bg1"/>
              </a:solidFill>
            </a:endParaRPr>
          </a:p>
          <a:p>
            <a:pPr>
              <a:spcBef>
                <a:spcPct val="50000"/>
              </a:spcBef>
              <a:buFontTx/>
              <a:buNone/>
            </a:pPr>
            <a:endParaRPr lang="nl-NL" b="1" dirty="0">
              <a:solidFill>
                <a:schemeClr val="bg1"/>
              </a:solidFill>
            </a:endParaRPr>
          </a:p>
          <a:p>
            <a:pPr>
              <a:spcBef>
                <a:spcPct val="50000"/>
              </a:spcBef>
              <a:buFontTx/>
              <a:buNone/>
            </a:pPr>
            <a:endParaRPr lang="nl-NL" sz="1800" b="1" dirty="0" smtClean="0">
              <a:solidFill>
                <a:schemeClr val="bg1"/>
              </a:solidFill>
            </a:endParaRPr>
          </a:p>
          <a:p>
            <a:pPr>
              <a:spcBef>
                <a:spcPct val="50000"/>
              </a:spcBef>
              <a:buFontTx/>
              <a:buNone/>
            </a:pPr>
            <a:endParaRPr lang="nl-NL" b="1" dirty="0">
              <a:solidFill>
                <a:schemeClr val="bg1"/>
              </a:solidFill>
            </a:endParaRPr>
          </a:p>
          <a:p>
            <a:pPr>
              <a:spcBef>
                <a:spcPct val="50000"/>
              </a:spcBef>
              <a:buFontTx/>
              <a:buNone/>
            </a:pPr>
            <a:endParaRPr lang="nl-NL" sz="1800" b="1" dirty="0" smtClean="0">
              <a:solidFill>
                <a:schemeClr val="bg1"/>
              </a:solidFill>
            </a:endParaRPr>
          </a:p>
          <a:p>
            <a:pPr>
              <a:spcBef>
                <a:spcPct val="50000"/>
              </a:spcBef>
              <a:buFontTx/>
              <a:buNone/>
            </a:pPr>
            <a:endParaRPr lang="nl-NL" sz="1800" b="1" dirty="0">
              <a:solidFill>
                <a:schemeClr val="bg1"/>
              </a:solidFill>
            </a:endParaRPr>
          </a:p>
        </p:txBody>
      </p:sp>
      <p:pic>
        <p:nvPicPr>
          <p:cNvPr id="215042" name="Picture 2" descr="https://livelink.groenkennisnet.nl/livelink/llisapi.dll/P9280273.JPG?func=doc.Fetch&amp;nodeid=120483002&amp;docTitle=P9280273%2E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412776"/>
            <a:ext cx="2208245" cy="1656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044" name="Picture 4" descr="https://livelink.groenkennisnet.nl/livelink/llisapi.dll/P1050717.JPG?func=doc.Fetch&amp;nodeid=121492342&amp;docTitle=P1050717%2E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265" y="4779087"/>
            <a:ext cx="2208245" cy="1656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046" name="Picture 6" descr="http://www.hovenier-concurrent.nl/wp-content/gallery/projecten/naturlijke%20vijver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797" y="3122695"/>
            <a:ext cx="2217846" cy="1584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624575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nl-NL" dirty="0" smtClean="0"/>
              <a:t>Vervolg beheergroepen</a:t>
            </a:r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9C2918D-6304-4180-94A1-6D489421EBAE}" type="slidenum">
              <a:rPr lang="en-US" smtClean="0"/>
              <a:pPr>
                <a:defRPr/>
              </a:pPr>
              <a:t>19</a:t>
            </a:fld>
            <a:endParaRPr lang="en-US"/>
          </a:p>
        </p:txBody>
      </p:sp>
      <p:sp>
        <p:nvSpPr>
          <p:cNvPr id="6" name="Tekstvak 5"/>
          <p:cNvSpPr txBox="1"/>
          <p:nvPr/>
        </p:nvSpPr>
        <p:spPr>
          <a:xfrm>
            <a:off x="539552" y="1772816"/>
            <a:ext cx="741682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nl-NL" sz="2400" dirty="0" smtClean="0"/>
              <a:t>  Water En Natte Oevers, Code 27:</a:t>
            </a:r>
          </a:p>
          <a:p>
            <a:pPr lvl="1">
              <a:buFont typeface="Arial" pitchFamily="34" charset="0"/>
              <a:buChar char="•"/>
            </a:pPr>
            <a:r>
              <a:rPr lang="nl-NL" dirty="0" smtClean="0"/>
              <a:t>  Sloten En Singels</a:t>
            </a:r>
          </a:p>
          <a:p>
            <a:pPr lvl="1">
              <a:buFont typeface="Arial" pitchFamily="34" charset="0"/>
              <a:buChar char="•"/>
            </a:pPr>
            <a:r>
              <a:rPr lang="nl-NL" dirty="0" smtClean="0"/>
              <a:t>  Vijver</a:t>
            </a:r>
          </a:p>
          <a:p>
            <a:pPr lvl="1">
              <a:buFont typeface="Arial" pitchFamily="34" charset="0"/>
              <a:buChar char="•"/>
            </a:pPr>
            <a:r>
              <a:rPr lang="nl-NL" dirty="0" smtClean="0"/>
              <a:t>  Natte Oevers</a:t>
            </a:r>
          </a:p>
          <a:p>
            <a:pPr lvl="1">
              <a:buFont typeface="Arial" pitchFamily="34" charset="0"/>
              <a:buChar char="•"/>
            </a:pPr>
            <a:endParaRPr lang="nl-NL" dirty="0" smtClean="0"/>
          </a:p>
          <a:p>
            <a:r>
              <a:rPr lang="nl-NL" sz="2400" dirty="0" smtClean="0"/>
              <a:t>Uiteraard hoeven niet alle </a:t>
            </a:r>
          </a:p>
          <a:p>
            <a:r>
              <a:rPr lang="nl-NL" sz="2400" dirty="0" smtClean="0"/>
              <a:t>beheergroepen in een </a:t>
            </a:r>
          </a:p>
          <a:p>
            <a:r>
              <a:rPr lang="nl-NL" sz="2400" dirty="0" smtClean="0"/>
              <a:t>groenobject voor te komen</a:t>
            </a:r>
          </a:p>
        </p:txBody>
      </p:sp>
      <p:pic>
        <p:nvPicPr>
          <p:cNvPr id="8" name="Picture 6" descr="http://www.hovenier-concurrent.nl/wp-content/gallery/projecten/naturlijke%20vijver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3284984"/>
            <a:ext cx="4355976" cy="31114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4338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b="1" dirty="0" smtClean="0">
                <a:solidFill>
                  <a:srgbClr val="00B050"/>
                </a:solidFill>
              </a:rPr>
              <a:t>GROEN?</a:t>
            </a:r>
            <a:r>
              <a:rPr lang="nl-NL" dirty="0">
                <a:solidFill>
                  <a:srgbClr val="00B050"/>
                </a:solidFill>
              </a:rPr>
              <a:t/>
            </a:r>
            <a:br>
              <a:rPr lang="nl-NL" dirty="0">
                <a:solidFill>
                  <a:srgbClr val="00B050"/>
                </a:solidFill>
              </a:rPr>
            </a:br>
            <a:r>
              <a:rPr lang="nl-NL" dirty="0" smtClean="0">
                <a:solidFill>
                  <a:srgbClr val="00B050"/>
                </a:solidFill>
              </a:rPr>
              <a:t>Groen </a:t>
            </a:r>
            <a:r>
              <a:rPr lang="nl-NL" dirty="0" smtClean="0"/>
              <a:t>– </a:t>
            </a:r>
            <a:r>
              <a:rPr lang="nl-NL" dirty="0" smtClean="0">
                <a:solidFill>
                  <a:schemeClr val="bg1">
                    <a:lumMod val="50000"/>
                  </a:schemeClr>
                </a:solidFill>
              </a:rPr>
              <a:t>Grijs</a:t>
            </a:r>
            <a:r>
              <a:rPr lang="nl-NL" dirty="0" smtClean="0">
                <a:solidFill>
                  <a:srgbClr val="00B050"/>
                </a:solidFill>
              </a:rPr>
              <a:t> </a:t>
            </a:r>
            <a:r>
              <a:rPr lang="nl-NL" dirty="0" smtClean="0"/>
              <a:t>–</a:t>
            </a:r>
            <a:r>
              <a:rPr lang="nl-NL" dirty="0" smtClean="0">
                <a:solidFill>
                  <a:srgbClr val="00B050"/>
                </a:solidFill>
              </a:rPr>
              <a:t> </a:t>
            </a:r>
            <a:r>
              <a:rPr lang="nl-NL" dirty="0" smtClean="0">
                <a:solidFill>
                  <a:srgbClr val="009FE3"/>
                </a:solidFill>
              </a:rPr>
              <a:t>Blauw</a:t>
            </a:r>
            <a:r>
              <a:rPr lang="nl-NL" dirty="0" smtClean="0">
                <a:solidFill>
                  <a:srgbClr val="00B050"/>
                </a:solidFill>
              </a:rPr>
              <a:t> </a:t>
            </a:r>
            <a:r>
              <a:rPr lang="nl-NL" dirty="0" smtClean="0"/>
              <a:t>en</a:t>
            </a:r>
            <a:r>
              <a:rPr lang="nl-NL" dirty="0" smtClean="0">
                <a:solidFill>
                  <a:srgbClr val="00B050"/>
                </a:solidFill>
              </a:rPr>
              <a:t> </a:t>
            </a:r>
            <a:r>
              <a:rPr lang="nl-NL" dirty="0" smtClean="0">
                <a:solidFill>
                  <a:srgbClr val="E30613"/>
                </a:solidFill>
              </a:rPr>
              <a:t>Rood</a:t>
            </a:r>
            <a:endParaRPr lang="nl-NL" dirty="0">
              <a:solidFill>
                <a:srgbClr val="E30613"/>
              </a:solidFill>
            </a:endParaRP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/>
              <a:t>Is een element dat de kwaliteit van de openbare ruimte of particuliere tuin bepaalt.</a:t>
            </a:r>
          </a:p>
          <a:p>
            <a:r>
              <a:rPr lang="nl-NL" dirty="0"/>
              <a:t>Vraagt om totale begeleiding van beleidsaspecten tot en met schoffelen.</a:t>
            </a:r>
          </a:p>
          <a:p>
            <a:r>
              <a:rPr lang="nl-NL" dirty="0"/>
              <a:t>Vraagt om visie ontwikkeling</a:t>
            </a:r>
          </a:p>
          <a:p>
            <a:endParaRPr lang="nl-NL" dirty="0" smtClean="0"/>
          </a:p>
          <a:p>
            <a:pPr marL="0" indent="0">
              <a:buNone/>
            </a:pPr>
            <a:r>
              <a:rPr lang="nl-NL" dirty="0" smtClean="0"/>
              <a:t>I B O R,</a:t>
            </a:r>
          </a:p>
          <a:p>
            <a:pPr marL="0" indent="0">
              <a:buNone/>
            </a:pPr>
            <a:r>
              <a:rPr lang="nl-NL" dirty="0" smtClean="0"/>
              <a:t>Integraal Buurtbeheer van de Openbare Ruimte.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84557128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50660D5-2C08-4119-80C9-FC3E96AF4560}" type="slidenum">
              <a:rPr lang="en-US"/>
              <a:pPr>
                <a:defRPr/>
              </a:pPr>
              <a:t>20</a:t>
            </a:fld>
            <a:endParaRPr lang="en-US"/>
          </a:p>
        </p:txBody>
      </p:sp>
      <p:sp>
        <p:nvSpPr>
          <p:cNvPr id="3891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nl-NL" dirty="0" smtClean="0"/>
              <a:t>Voorbeelden inventarisatie</a:t>
            </a:r>
          </a:p>
        </p:txBody>
      </p:sp>
      <p:sp>
        <p:nvSpPr>
          <p:cNvPr id="2458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915816" y="2313459"/>
            <a:ext cx="5459388" cy="4544541"/>
          </a:xfrm>
        </p:spPr>
        <p:txBody>
          <a:bodyPr/>
          <a:lstStyle/>
          <a:p>
            <a:r>
              <a:rPr lang="nl-NL" sz="2400" dirty="0" smtClean="0"/>
              <a:t>Bosplantsoen:</a:t>
            </a:r>
          </a:p>
          <a:p>
            <a:pPr lvl="1">
              <a:buFont typeface="Arial" pitchFamily="34" charset="0"/>
              <a:buChar char="•"/>
            </a:pPr>
            <a:r>
              <a:rPr lang="nl-NL" sz="1800" dirty="0" smtClean="0"/>
              <a:t>Oppervlakte </a:t>
            </a:r>
          </a:p>
          <a:p>
            <a:pPr lvl="1">
              <a:buFont typeface="Arial" pitchFamily="34" charset="0"/>
              <a:buChar char="•"/>
            </a:pPr>
            <a:r>
              <a:rPr lang="nl-NL" sz="1800" dirty="0" smtClean="0"/>
              <a:t>Samenstelling</a:t>
            </a:r>
          </a:p>
          <a:p>
            <a:pPr lvl="1">
              <a:buFont typeface="Arial" pitchFamily="34" charset="0"/>
              <a:buChar char="•"/>
            </a:pPr>
            <a:r>
              <a:rPr lang="nl-NL" sz="1800" dirty="0" err="1" smtClean="0"/>
              <a:t>Bedekkingsgraad</a:t>
            </a:r>
            <a:endParaRPr lang="nl-NL" sz="1800" dirty="0" smtClean="0"/>
          </a:p>
          <a:p>
            <a:pPr lvl="1">
              <a:buFont typeface="Arial" pitchFamily="34" charset="0"/>
              <a:buChar char="•"/>
            </a:pPr>
            <a:r>
              <a:rPr lang="nl-NL" sz="1800" dirty="0" smtClean="0"/>
              <a:t>Hoogte</a:t>
            </a:r>
          </a:p>
          <a:p>
            <a:pPr lvl="1">
              <a:buFont typeface="Arial" pitchFamily="34" charset="0"/>
              <a:buChar char="•"/>
            </a:pPr>
            <a:r>
              <a:rPr lang="nl-NL" sz="1800" dirty="0" smtClean="0"/>
              <a:t>Huidige staat van onderhoud</a:t>
            </a:r>
          </a:p>
          <a:p>
            <a:pPr lvl="1">
              <a:buFont typeface="Arial" pitchFamily="34" charset="0"/>
              <a:buChar char="•"/>
            </a:pPr>
            <a:r>
              <a:rPr lang="nl-NL" sz="1800" dirty="0" smtClean="0"/>
              <a:t>Toepassing of functie</a:t>
            </a:r>
          </a:p>
        </p:txBody>
      </p:sp>
      <p:sp>
        <p:nvSpPr>
          <p:cNvPr id="5" name="Text Box 16"/>
          <p:cNvSpPr txBox="1">
            <a:spLocks noChangeArrowheads="1"/>
          </p:cNvSpPr>
          <p:nvPr/>
        </p:nvSpPr>
        <p:spPr bwMode="auto">
          <a:xfrm>
            <a:off x="238919" y="1304783"/>
            <a:ext cx="2304000" cy="5220000"/>
          </a:xfrm>
          <a:prstGeom prst="rect">
            <a:avLst/>
          </a:prstGeom>
          <a:solidFill>
            <a:srgbClr val="00B8CA"/>
          </a:solidFill>
          <a:ln>
            <a:noFill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endParaRPr lang="nl-NL" b="1" dirty="0">
              <a:solidFill>
                <a:schemeClr val="bg1"/>
              </a:solidFill>
            </a:endParaRPr>
          </a:p>
          <a:p>
            <a:pPr>
              <a:spcBef>
                <a:spcPct val="50000"/>
              </a:spcBef>
              <a:buFontTx/>
              <a:buNone/>
            </a:pPr>
            <a:endParaRPr lang="nl-NL" sz="1800" b="1" dirty="0" smtClean="0">
              <a:solidFill>
                <a:schemeClr val="bg1"/>
              </a:solidFill>
            </a:endParaRPr>
          </a:p>
          <a:p>
            <a:pPr>
              <a:spcBef>
                <a:spcPct val="50000"/>
              </a:spcBef>
              <a:buFontTx/>
              <a:buNone/>
            </a:pPr>
            <a:endParaRPr lang="nl-NL" b="1" dirty="0">
              <a:solidFill>
                <a:schemeClr val="bg1"/>
              </a:solidFill>
            </a:endParaRPr>
          </a:p>
          <a:p>
            <a:pPr>
              <a:spcBef>
                <a:spcPct val="50000"/>
              </a:spcBef>
              <a:buFontTx/>
              <a:buNone/>
            </a:pPr>
            <a:endParaRPr lang="nl-NL" sz="1800" b="1" dirty="0" smtClean="0">
              <a:solidFill>
                <a:schemeClr val="bg1"/>
              </a:solidFill>
            </a:endParaRPr>
          </a:p>
          <a:p>
            <a:pPr>
              <a:spcBef>
                <a:spcPct val="50000"/>
              </a:spcBef>
              <a:buFontTx/>
              <a:buNone/>
            </a:pPr>
            <a:endParaRPr lang="nl-NL" b="1" dirty="0">
              <a:solidFill>
                <a:schemeClr val="bg1"/>
              </a:solidFill>
            </a:endParaRPr>
          </a:p>
          <a:p>
            <a:pPr>
              <a:spcBef>
                <a:spcPct val="50000"/>
              </a:spcBef>
              <a:buFontTx/>
              <a:buNone/>
            </a:pPr>
            <a:endParaRPr lang="nl-NL" sz="1800" b="1" dirty="0" smtClean="0">
              <a:solidFill>
                <a:schemeClr val="bg1"/>
              </a:solidFill>
            </a:endParaRPr>
          </a:p>
          <a:p>
            <a:pPr>
              <a:spcBef>
                <a:spcPct val="50000"/>
              </a:spcBef>
              <a:buFontTx/>
              <a:buNone/>
            </a:pPr>
            <a:endParaRPr lang="nl-NL" b="1" dirty="0">
              <a:solidFill>
                <a:schemeClr val="bg1"/>
              </a:solidFill>
            </a:endParaRPr>
          </a:p>
          <a:p>
            <a:pPr>
              <a:spcBef>
                <a:spcPct val="50000"/>
              </a:spcBef>
              <a:buFontTx/>
              <a:buNone/>
            </a:pPr>
            <a:endParaRPr lang="nl-NL" sz="1800" b="1" dirty="0" smtClean="0">
              <a:solidFill>
                <a:schemeClr val="bg1"/>
              </a:solidFill>
            </a:endParaRPr>
          </a:p>
          <a:p>
            <a:pPr>
              <a:spcBef>
                <a:spcPct val="50000"/>
              </a:spcBef>
              <a:buFontTx/>
              <a:buNone/>
            </a:pPr>
            <a:endParaRPr lang="nl-NL" b="1" dirty="0">
              <a:solidFill>
                <a:schemeClr val="bg1"/>
              </a:solidFill>
            </a:endParaRPr>
          </a:p>
          <a:p>
            <a:pPr>
              <a:spcBef>
                <a:spcPct val="50000"/>
              </a:spcBef>
              <a:buFontTx/>
              <a:buNone/>
            </a:pPr>
            <a:endParaRPr lang="nl-NL" sz="1800" b="1" dirty="0" smtClean="0">
              <a:solidFill>
                <a:schemeClr val="bg1"/>
              </a:solidFill>
            </a:endParaRPr>
          </a:p>
          <a:p>
            <a:pPr>
              <a:spcBef>
                <a:spcPct val="50000"/>
              </a:spcBef>
              <a:buFontTx/>
              <a:buNone/>
            </a:pPr>
            <a:endParaRPr lang="nl-NL" sz="1800" b="1" dirty="0">
              <a:solidFill>
                <a:schemeClr val="bg1"/>
              </a:solidFill>
            </a:endParaRPr>
          </a:p>
        </p:txBody>
      </p:sp>
      <p:pic>
        <p:nvPicPr>
          <p:cNvPr id="215042" name="Picture 2" descr="https://livelink.groenkennisnet.nl/livelink/llisapi.dll/P9280273.JPG?func=doc.Fetch&amp;nodeid=120483002&amp;docTitle=P9280273%2E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412776"/>
            <a:ext cx="2208245" cy="1656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044" name="Picture 4" descr="https://livelink.groenkennisnet.nl/livelink/llisapi.dll/P1050717.JPG?func=doc.Fetch&amp;nodeid=121492342&amp;docTitle=P1050717%2E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265" y="4779087"/>
            <a:ext cx="2208245" cy="1656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046" name="Picture 6" descr="http://www.hovenier-concurrent.nl/wp-content/gallery/projecten/naturlijke%20vijver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797" y="3122695"/>
            <a:ext cx="2217846" cy="1584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50758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50660D5-2C08-4119-80C9-FC3E96AF4560}" type="slidenum">
              <a:rPr lang="en-US"/>
              <a:pPr>
                <a:defRPr/>
              </a:pPr>
              <a:t>21</a:t>
            </a:fld>
            <a:endParaRPr lang="en-US"/>
          </a:p>
        </p:txBody>
      </p:sp>
      <p:sp>
        <p:nvSpPr>
          <p:cNvPr id="3891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nl-NL" dirty="0" smtClean="0"/>
              <a:t>Voorbeelden inventarisatie</a:t>
            </a:r>
          </a:p>
        </p:txBody>
      </p:sp>
      <p:sp>
        <p:nvSpPr>
          <p:cNvPr id="2458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915816" y="2313459"/>
            <a:ext cx="5459388" cy="4544541"/>
          </a:xfrm>
        </p:spPr>
        <p:txBody>
          <a:bodyPr/>
          <a:lstStyle/>
          <a:p>
            <a:r>
              <a:rPr lang="nl-NL" sz="2400" dirty="0" smtClean="0"/>
              <a:t>Grassen:</a:t>
            </a:r>
          </a:p>
          <a:p>
            <a:pPr lvl="1">
              <a:buFont typeface="Arial" pitchFamily="34" charset="0"/>
              <a:buChar char="•"/>
            </a:pPr>
            <a:r>
              <a:rPr lang="nl-NL" sz="1800" dirty="0" smtClean="0"/>
              <a:t>Gazon en trapveld</a:t>
            </a:r>
          </a:p>
          <a:p>
            <a:pPr lvl="2">
              <a:buFont typeface="Arial" pitchFamily="34" charset="0"/>
              <a:buChar char="•"/>
            </a:pPr>
            <a:r>
              <a:rPr lang="nl-NL" sz="1600" dirty="0" smtClean="0"/>
              <a:t>Type gazon</a:t>
            </a:r>
          </a:p>
          <a:p>
            <a:pPr lvl="2">
              <a:buFont typeface="Arial" pitchFamily="34" charset="0"/>
              <a:buChar char="•"/>
            </a:pPr>
            <a:r>
              <a:rPr lang="nl-NL" sz="1600" dirty="0" smtClean="0"/>
              <a:t>Oppervlakte</a:t>
            </a:r>
          </a:p>
          <a:p>
            <a:pPr lvl="2">
              <a:buFont typeface="Arial" pitchFamily="34" charset="0"/>
              <a:buChar char="•"/>
            </a:pPr>
            <a:r>
              <a:rPr lang="nl-NL" sz="1600" dirty="0" smtClean="0"/>
              <a:t>Aantal meters grasland langs verharding</a:t>
            </a:r>
          </a:p>
          <a:p>
            <a:pPr lvl="2">
              <a:buFont typeface="Arial" pitchFamily="34" charset="0"/>
              <a:buChar char="•"/>
            </a:pPr>
            <a:r>
              <a:rPr lang="nl-NL" sz="1600" dirty="0" smtClean="0"/>
              <a:t>Aantal meters grasland langs beplanting</a:t>
            </a:r>
          </a:p>
          <a:p>
            <a:pPr lvl="2">
              <a:buFont typeface="Arial" pitchFamily="34" charset="0"/>
              <a:buChar char="•"/>
            </a:pPr>
            <a:r>
              <a:rPr lang="nl-NL" sz="1600" dirty="0" smtClean="0"/>
              <a:t>Huidige staat van onderhoud</a:t>
            </a:r>
          </a:p>
          <a:p>
            <a:pPr lvl="2">
              <a:buFont typeface="Arial" pitchFamily="34" charset="0"/>
              <a:buChar char="•"/>
            </a:pPr>
            <a:r>
              <a:rPr lang="nl-NL" sz="1600" dirty="0" smtClean="0"/>
              <a:t>Groeiomstandigheden </a:t>
            </a:r>
          </a:p>
          <a:p>
            <a:pPr lvl="2">
              <a:buFont typeface="Arial" pitchFamily="34" charset="0"/>
              <a:buChar char="•"/>
            </a:pPr>
            <a:endParaRPr lang="nl-NL" sz="1200" dirty="0" smtClean="0"/>
          </a:p>
        </p:txBody>
      </p:sp>
      <p:sp>
        <p:nvSpPr>
          <p:cNvPr id="5" name="Text Box 16"/>
          <p:cNvSpPr txBox="1">
            <a:spLocks noChangeArrowheads="1"/>
          </p:cNvSpPr>
          <p:nvPr/>
        </p:nvSpPr>
        <p:spPr bwMode="auto">
          <a:xfrm>
            <a:off x="238919" y="1304783"/>
            <a:ext cx="2304000" cy="5220000"/>
          </a:xfrm>
          <a:prstGeom prst="rect">
            <a:avLst/>
          </a:prstGeom>
          <a:solidFill>
            <a:srgbClr val="00B8CA"/>
          </a:solidFill>
          <a:ln>
            <a:noFill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endParaRPr lang="nl-NL" b="1" dirty="0">
              <a:solidFill>
                <a:schemeClr val="bg1"/>
              </a:solidFill>
            </a:endParaRPr>
          </a:p>
          <a:p>
            <a:pPr>
              <a:spcBef>
                <a:spcPct val="50000"/>
              </a:spcBef>
              <a:buFontTx/>
              <a:buNone/>
            </a:pPr>
            <a:endParaRPr lang="nl-NL" sz="1800" b="1" dirty="0" smtClean="0">
              <a:solidFill>
                <a:schemeClr val="bg1"/>
              </a:solidFill>
            </a:endParaRPr>
          </a:p>
          <a:p>
            <a:pPr>
              <a:spcBef>
                <a:spcPct val="50000"/>
              </a:spcBef>
              <a:buFontTx/>
              <a:buNone/>
            </a:pPr>
            <a:endParaRPr lang="nl-NL" b="1" dirty="0">
              <a:solidFill>
                <a:schemeClr val="bg1"/>
              </a:solidFill>
            </a:endParaRPr>
          </a:p>
          <a:p>
            <a:pPr>
              <a:spcBef>
                <a:spcPct val="50000"/>
              </a:spcBef>
              <a:buFontTx/>
              <a:buNone/>
            </a:pPr>
            <a:endParaRPr lang="nl-NL" sz="1800" b="1" dirty="0" smtClean="0">
              <a:solidFill>
                <a:schemeClr val="bg1"/>
              </a:solidFill>
            </a:endParaRPr>
          </a:p>
          <a:p>
            <a:pPr>
              <a:spcBef>
                <a:spcPct val="50000"/>
              </a:spcBef>
              <a:buFontTx/>
              <a:buNone/>
            </a:pPr>
            <a:endParaRPr lang="nl-NL" b="1" dirty="0">
              <a:solidFill>
                <a:schemeClr val="bg1"/>
              </a:solidFill>
            </a:endParaRPr>
          </a:p>
          <a:p>
            <a:pPr>
              <a:spcBef>
                <a:spcPct val="50000"/>
              </a:spcBef>
              <a:buFontTx/>
              <a:buNone/>
            </a:pPr>
            <a:endParaRPr lang="nl-NL" sz="1800" b="1" dirty="0" smtClean="0">
              <a:solidFill>
                <a:schemeClr val="bg1"/>
              </a:solidFill>
            </a:endParaRPr>
          </a:p>
          <a:p>
            <a:pPr>
              <a:spcBef>
                <a:spcPct val="50000"/>
              </a:spcBef>
              <a:buFontTx/>
              <a:buNone/>
            </a:pPr>
            <a:endParaRPr lang="nl-NL" b="1" dirty="0">
              <a:solidFill>
                <a:schemeClr val="bg1"/>
              </a:solidFill>
            </a:endParaRPr>
          </a:p>
          <a:p>
            <a:pPr>
              <a:spcBef>
                <a:spcPct val="50000"/>
              </a:spcBef>
              <a:buFontTx/>
              <a:buNone/>
            </a:pPr>
            <a:endParaRPr lang="nl-NL" sz="1800" b="1" dirty="0" smtClean="0">
              <a:solidFill>
                <a:schemeClr val="bg1"/>
              </a:solidFill>
            </a:endParaRPr>
          </a:p>
          <a:p>
            <a:pPr>
              <a:spcBef>
                <a:spcPct val="50000"/>
              </a:spcBef>
              <a:buFontTx/>
              <a:buNone/>
            </a:pPr>
            <a:endParaRPr lang="nl-NL" b="1" dirty="0">
              <a:solidFill>
                <a:schemeClr val="bg1"/>
              </a:solidFill>
            </a:endParaRPr>
          </a:p>
          <a:p>
            <a:pPr>
              <a:spcBef>
                <a:spcPct val="50000"/>
              </a:spcBef>
              <a:buFontTx/>
              <a:buNone/>
            </a:pPr>
            <a:endParaRPr lang="nl-NL" sz="1800" b="1" dirty="0" smtClean="0">
              <a:solidFill>
                <a:schemeClr val="bg1"/>
              </a:solidFill>
            </a:endParaRPr>
          </a:p>
          <a:p>
            <a:pPr>
              <a:spcBef>
                <a:spcPct val="50000"/>
              </a:spcBef>
              <a:buFontTx/>
              <a:buNone/>
            </a:pPr>
            <a:endParaRPr lang="nl-NL" sz="1800" b="1" dirty="0">
              <a:solidFill>
                <a:schemeClr val="bg1"/>
              </a:solidFill>
            </a:endParaRPr>
          </a:p>
        </p:txBody>
      </p:sp>
      <p:pic>
        <p:nvPicPr>
          <p:cNvPr id="215042" name="Picture 2" descr="https://livelink.groenkennisnet.nl/livelink/llisapi.dll/P9280273.JPG?func=doc.Fetch&amp;nodeid=120483002&amp;docTitle=P9280273%2E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068960"/>
            <a:ext cx="2208245" cy="1656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044" name="Picture 4" descr="https://livelink.groenkennisnet.nl/livelink/llisapi.dll/P1050717.JPG?func=doc.Fetch&amp;nodeid=121492342&amp;docTitle=P1050717%2E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265" y="4779087"/>
            <a:ext cx="2208245" cy="1656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046" name="Picture 6" descr="http://www.hovenier-concurrent.nl/wp-content/gallery/projecten/naturlijke%20vijver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412776"/>
            <a:ext cx="2217846" cy="1584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642878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:\Docenten Fase2\_Tuin, park en landschap\allles mappen voor 2010\FotobakHSO\2011-6-30 T32 en T42 Mondo Verde\P101069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8117" y="4149080"/>
            <a:ext cx="3240360" cy="24302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50660D5-2C08-4119-80C9-FC3E96AF4560}" type="slidenum">
              <a:rPr lang="en-US"/>
              <a:pPr>
                <a:defRPr/>
              </a:pPr>
              <a:t>22</a:t>
            </a:fld>
            <a:endParaRPr lang="en-US"/>
          </a:p>
        </p:txBody>
      </p:sp>
      <p:sp>
        <p:nvSpPr>
          <p:cNvPr id="3891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nl-NL" dirty="0" smtClean="0"/>
              <a:t>Werkplan</a:t>
            </a:r>
          </a:p>
        </p:txBody>
      </p:sp>
      <p:sp>
        <p:nvSpPr>
          <p:cNvPr id="2458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1520" y="1556792"/>
            <a:ext cx="8051676" cy="4472533"/>
          </a:xfrm>
        </p:spPr>
        <p:txBody>
          <a:bodyPr/>
          <a:lstStyle/>
          <a:p>
            <a:r>
              <a:rPr lang="nl-NL" sz="2400" dirty="0" smtClean="0"/>
              <a:t>Uit beheerplan afgeleid plan voor het uitvoerende niveau,</a:t>
            </a:r>
          </a:p>
          <a:p>
            <a:r>
              <a:rPr lang="nl-NL" sz="2400" dirty="0" smtClean="0"/>
              <a:t>Waarin voor een bepaald jaar voor een groenobject de te nemen beheermaatregelen, werkplanning en voorcalculatie zijn aangegeven.</a:t>
            </a:r>
          </a:p>
          <a:p>
            <a:r>
              <a:rPr lang="nl-NL" sz="2400" dirty="0" smtClean="0"/>
              <a:t>  Bevat bewerkingspercentages, </a:t>
            </a:r>
          </a:p>
          <a:p>
            <a:pPr lvl="1">
              <a:buNone/>
            </a:pPr>
            <a:r>
              <a:rPr lang="nl-NL" sz="2400" dirty="0" smtClean="0"/>
              <a:t>      beheerfrequenties en </a:t>
            </a:r>
          </a:p>
          <a:p>
            <a:pPr lvl="1">
              <a:buNone/>
            </a:pPr>
            <a:r>
              <a:rPr lang="nl-NL" sz="2400" dirty="0" smtClean="0"/>
              <a:t>      normtijden.</a:t>
            </a:r>
            <a:endParaRPr lang="nl-NL" sz="2400" dirty="0"/>
          </a:p>
        </p:txBody>
      </p:sp>
    </p:spTree>
    <p:extLst>
      <p:ext uri="{BB962C8B-B14F-4D97-AF65-F5344CB8AC3E}">
        <p14:creationId xmlns:p14="http://schemas.microsoft.com/office/powerpoint/2010/main" val="1491691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Beeldbestek beplanting onkruid</a:t>
            </a:r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9C2918D-6304-4180-94A1-6D489421EBAE}" type="slidenum">
              <a:rPr lang="en-US" smtClean="0"/>
              <a:pPr>
                <a:defRPr/>
              </a:pPr>
              <a:t>23</a:t>
            </a:fld>
            <a:endParaRPr lang="en-US"/>
          </a:p>
        </p:txBody>
      </p:sp>
      <p:pic>
        <p:nvPicPr>
          <p:cNvPr id="1026" name="Picture 2" descr="J:\Helmond Cyrille De Groene Campus\2013-01 (jan)\scannen000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484784"/>
            <a:ext cx="8712968" cy="525658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20848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Boomspiegel onkruid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9C2918D-6304-4180-94A1-6D489421EBAE}" type="slidenum">
              <a:rPr lang="en-US" smtClean="0"/>
              <a:pPr>
                <a:defRPr/>
              </a:pPr>
              <a:t>24</a:t>
            </a:fld>
            <a:endParaRPr lang="en-US"/>
          </a:p>
        </p:txBody>
      </p:sp>
      <p:pic>
        <p:nvPicPr>
          <p:cNvPr id="2050" name="Picture 2" descr="J:\Helmond Cyrille De Groene Campus\2013-01 (jan)\scannen00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296162"/>
            <a:ext cx="8784976" cy="515717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0068401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Gras – gazon - graslengte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9C2918D-6304-4180-94A1-6D489421EBAE}" type="slidenum">
              <a:rPr lang="en-US" smtClean="0"/>
              <a:pPr>
                <a:defRPr/>
              </a:pPr>
              <a:t>25</a:t>
            </a:fld>
            <a:endParaRPr lang="en-US"/>
          </a:p>
        </p:txBody>
      </p:sp>
      <p:pic>
        <p:nvPicPr>
          <p:cNvPr id="3074" name="Picture 2" descr="J:\Helmond Cyrille De Groene Campus\2013-01 (jan)\scannen000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412776"/>
            <a:ext cx="8640960" cy="511256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8621581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485775"/>
            <a:ext cx="7931224" cy="1143000"/>
          </a:xfrm>
        </p:spPr>
        <p:txBody>
          <a:bodyPr>
            <a:normAutofit fontScale="90000"/>
          </a:bodyPr>
          <a:lstStyle/>
          <a:p>
            <a:r>
              <a:rPr lang="nl-NL" dirty="0" smtClean="0"/>
              <a:t>Gras . recreatief grasveld . graslengte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9C2918D-6304-4180-94A1-6D489421EBAE}" type="slidenum">
              <a:rPr lang="en-US" smtClean="0"/>
              <a:pPr>
                <a:defRPr/>
              </a:pPr>
              <a:t>26</a:t>
            </a:fld>
            <a:endParaRPr lang="en-US"/>
          </a:p>
        </p:txBody>
      </p:sp>
      <p:pic>
        <p:nvPicPr>
          <p:cNvPr id="4098" name="Picture 2" descr="J:\Helmond Cyrille De Groene Campus\2013-01 (jan)\scannen000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357" y="1268760"/>
            <a:ext cx="7945935" cy="511256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945327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Grof zwerfafval in beplanting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9C2918D-6304-4180-94A1-6D489421EBAE}" type="slidenum">
              <a:rPr lang="en-US" smtClean="0"/>
              <a:pPr>
                <a:defRPr/>
              </a:pPr>
              <a:t>27</a:t>
            </a:fld>
            <a:endParaRPr lang="en-US"/>
          </a:p>
        </p:txBody>
      </p:sp>
      <p:pic>
        <p:nvPicPr>
          <p:cNvPr id="5122" name="Picture 2" descr="J:\Helmond Cyrille De Groene Campus\2013-01 (jan)\scannen000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268760"/>
            <a:ext cx="8568952" cy="525658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153722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Grof zwerfafval in beplanting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9C2918D-6304-4180-94A1-6D489421EBAE}" type="slidenum">
              <a:rPr lang="en-US" smtClean="0"/>
              <a:pPr>
                <a:defRPr/>
              </a:pPr>
              <a:t>28</a:t>
            </a:fld>
            <a:endParaRPr lang="en-US"/>
          </a:p>
        </p:txBody>
      </p:sp>
      <p:pic>
        <p:nvPicPr>
          <p:cNvPr id="6146" name="Picture 2" descr="J:\Helmond Cyrille De Groene Campus\2013-01 (jan)\scannen000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412776"/>
            <a:ext cx="8568952" cy="496855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992032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Onkruid verharding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9C2918D-6304-4180-94A1-6D489421EBAE}" type="slidenum">
              <a:rPr lang="en-US" smtClean="0"/>
              <a:pPr>
                <a:defRPr/>
              </a:pPr>
              <a:t>29</a:t>
            </a:fld>
            <a:endParaRPr lang="en-US"/>
          </a:p>
        </p:txBody>
      </p:sp>
      <p:pic>
        <p:nvPicPr>
          <p:cNvPr id="7170" name="Picture 2" descr="J:\Helmond Cyrille De Groene Campus\2013-01 (jan)\scannen000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484784"/>
            <a:ext cx="8568952" cy="504056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839327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C48A3F1-ED74-43CA-AE86-4EC6262F61D6}" type="slidenum">
              <a:rPr lang="en-US"/>
              <a:pPr>
                <a:defRPr/>
              </a:pPr>
              <a:t>3</a:t>
            </a:fld>
            <a:endParaRPr lang="en-US"/>
          </a:p>
        </p:txBody>
      </p:sp>
      <p:sp>
        <p:nvSpPr>
          <p:cNvPr id="14339" name="Rectangle 4"/>
          <p:cNvSpPr>
            <a:spLocks noGrp="1" noChangeArrowheads="1"/>
          </p:cNvSpPr>
          <p:nvPr>
            <p:ph type="title"/>
          </p:nvPr>
        </p:nvSpPr>
        <p:spPr>
          <a:xfrm>
            <a:off x="467544" y="548680"/>
            <a:ext cx="7773987" cy="1143000"/>
          </a:xfrm>
        </p:spPr>
        <p:txBody>
          <a:bodyPr>
            <a:normAutofit fontScale="90000"/>
          </a:bodyPr>
          <a:lstStyle/>
          <a:p>
            <a:pPr algn="ctr" eaLnBrk="1" hangingPunct="1"/>
            <a:r>
              <a:rPr lang="nl-NL" dirty="0" smtClean="0"/>
              <a:t>Planmatig groenbeleid</a:t>
            </a:r>
            <a:br>
              <a:rPr lang="nl-NL" dirty="0" smtClean="0"/>
            </a:br>
            <a:endParaRPr lang="nl-NL" dirty="0" smtClean="0"/>
          </a:p>
        </p:txBody>
      </p:sp>
      <p:sp>
        <p:nvSpPr>
          <p:cNvPr id="6" name="Tijdelijke aanduiding voor inhoud 5"/>
          <p:cNvSpPr>
            <a:spLocks noGrp="1"/>
          </p:cNvSpPr>
          <p:nvPr>
            <p:ph idx="1"/>
          </p:nvPr>
        </p:nvSpPr>
        <p:spPr>
          <a:xfrm>
            <a:off x="2915816" y="1988840"/>
            <a:ext cx="5616624" cy="4113212"/>
          </a:xfrm>
        </p:spPr>
        <p:txBody>
          <a:bodyPr>
            <a:normAutofit fontScale="92500" lnSpcReduction="10000"/>
          </a:bodyPr>
          <a:lstStyle/>
          <a:p>
            <a:r>
              <a:rPr lang="nl-NL" sz="2400" dirty="0" smtClean="0"/>
              <a:t>Is een visie op lange termijn</a:t>
            </a:r>
          </a:p>
          <a:p>
            <a:pPr>
              <a:buNone/>
            </a:pPr>
            <a:r>
              <a:rPr lang="nl-NL" sz="2000" dirty="0" smtClean="0"/>
              <a:t>    </a:t>
            </a:r>
            <a:r>
              <a:rPr lang="nl-NL" sz="1800" dirty="0" smtClean="0"/>
              <a:t>- hier sta ik</a:t>
            </a:r>
          </a:p>
          <a:p>
            <a:pPr>
              <a:buNone/>
            </a:pPr>
            <a:r>
              <a:rPr lang="nl-NL" sz="1800" dirty="0" smtClean="0"/>
              <a:t>    - daar wil ik naar toe</a:t>
            </a:r>
          </a:p>
          <a:p>
            <a:pPr>
              <a:buNone/>
            </a:pPr>
            <a:r>
              <a:rPr lang="nl-NL" sz="1800" dirty="0" smtClean="0"/>
              <a:t>    - zo wil ik er komen</a:t>
            </a:r>
          </a:p>
          <a:p>
            <a:pPr>
              <a:buNone/>
            </a:pPr>
            <a:r>
              <a:rPr lang="nl-NL" sz="1800" dirty="0" smtClean="0"/>
              <a:t>    - dat heb ik er voor over</a:t>
            </a:r>
          </a:p>
          <a:p>
            <a:pPr>
              <a:buNone/>
            </a:pPr>
            <a:endParaRPr lang="nl-NL" sz="1800" dirty="0" smtClean="0"/>
          </a:p>
          <a:p>
            <a:pPr>
              <a:buNone/>
            </a:pPr>
            <a:endParaRPr lang="nl-NL" sz="1800" dirty="0"/>
          </a:p>
          <a:p>
            <a:pPr>
              <a:buNone/>
            </a:pPr>
            <a:r>
              <a:rPr lang="nl-NL" sz="1800" dirty="0"/>
              <a:t>Boek "Basisboek groenontwerp en </a:t>
            </a:r>
            <a:r>
              <a:rPr lang="nl-NL" sz="1800" dirty="0" err="1"/>
              <a:t>Beheer"door</a:t>
            </a:r>
            <a:r>
              <a:rPr lang="nl-NL" sz="1800" dirty="0"/>
              <a:t>, pagina 109 t/m 125</a:t>
            </a:r>
            <a:endParaRPr lang="nl-NL" sz="1800" dirty="0" smtClean="0"/>
          </a:p>
          <a:p>
            <a:pPr>
              <a:buNone/>
            </a:pPr>
            <a:endParaRPr lang="nl-NL" sz="1800" dirty="0" smtClean="0"/>
          </a:p>
          <a:p>
            <a:pPr>
              <a:buNone/>
            </a:pPr>
            <a:endParaRPr lang="nl-NL" sz="1800" dirty="0" smtClean="0"/>
          </a:p>
          <a:p>
            <a:r>
              <a:rPr lang="nl-NL" sz="2400" dirty="0" smtClean="0"/>
              <a:t>Bestaat uit meerdere niveaus:</a:t>
            </a:r>
          </a:p>
          <a:p>
            <a:pPr>
              <a:buNone/>
            </a:pPr>
            <a:endParaRPr lang="nl-NL" sz="1800" dirty="0" smtClean="0"/>
          </a:p>
          <a:p>
            <a:pPr>
              <a:buNone/>
            </a:pPr>
            <a:endParaRPr lang="nl-NL" sz="1800" dirty="0" smtClean="0"/>
          </a:p>
          <a:p>
            <a:pPr lvl="0">
              <a:defRPr/>
            </a:pPr>
            <a:endParaRPr lang="nl-NL" sz="2000" dirty="0" smtClean="0"/>
          </a:p>
          <a:p>
            <a:endParaRPr lang="nl-NL" dirty="0"/>
          </a:p>
        </p:txBody>
      </p:sp>
      <p:pic>
        <p:nvPicPr>
          <p:cNvPr id="9" name="Picture 6" descr="food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268760"/>
            <a:ext cx="2330092" cy="3500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5" descr="Jongen met landmeter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74" t="10417" r="4986"/>
          <a:stretch/>
        </p:blipFill>
        <p:spPr bwMode="auto">
          <a:xfrm>
            <a:off x="179511" y="3307117"/>
            <a:ext cx="2330093" cy="1750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4" descr="_MG_443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08" y="5013176"/>
            <a:ext cx="2330093" cy="1551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84652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Staat elementverharding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9C2918D-6304-4180-94A1-6D489421EBAE}" type="slidenum">
              <a:rPr lang="en-US" smtClean="0"/>
              <a:pPr>
                <a:defRPr/>
              </a:pPr>
              <a:t>30</a:t>
            </a:fld>
            <a:endParaRPr lang="en-US"/>
          </a:p>
        </p:txBody>
      </p:sp>
      <p:pic>
        <p:nvPicPr>
          <p:cNvPr id="8194" name="Picture 2" descr="J:\Helmond Cyrille De Groene Campus\2013-01 (jan)\scannen00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412776"/>
            <a:ext cx="8640960" cy="518457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6738926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Afvalbak </a:t>
            </a:r>
            <a:r>
              <a:rPr lang="nl-NL" dirty="0" err="1" smtClean="0"/>
              <a:t>vullingsgraad</a:t>
            </a:r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9C2918D-6304-4180-94A1-6D489421EBAE}" type="slidenum">
              <a:rPr lang="en-US" smtClean="0"/>
              <a:pPr>
                <a:defRPr/>
              </a:pPr>
              <a:t>31</a:t>
            </a:fld>
            <a:endParaRPr lang="en-US"/>
          </a:p>
        </p:txBody>
      </p:sp>
      <p:pic>
        <p:nvPicPr>
          <p:cNvPr id="9218" name="Picture 2" descr="J:\Helmond Cyrille De Groene Campus\2013-01 (jan)\scannen001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556792"/>
            <a:ext cx="8640960" cy="504055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846624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C48A3F1-ED74-43CA-AE86-4EC6262F61D6}" type="slidenum">
              <a:rPr lang="en-US"/>
              <a:pPr>
                <a:defRPr/>
              </a:pPr>
              <a:t>4</a:t>
            </a:fld>
            <a:endParaRPr lang="en-US"/>
          </a:p>
        </p:txBody>
      </p:sp>
      <p:sp>
        <p:nvSpPr>
          <p:cNvPr id="14339" name="Rectangle 4"/>
          <p:cNvSpPr>
            <a:spLocks noGrp="1" noChangeArrowheads="1"/>
          </p:cNvSpPr>
          <p:nvPr>
            <p:ph type="title"/>
          </p:nvPr>
        </p:nvSpPr>
        <p:spPr>
          <a:xfrm>
            <a:off x="467544" y="548680"/>
            <a:ext cx="7773987" cy="1143000"/>
          </a:xfrm>
        </p:spPr>
        <p:txBody>
          <a:bodyPr>
            <a:normAutofit fontScale="90000"/>
          </a:bodyPr>
          <a:lstStyle/>
          <a:p>
            <a:pPr algn="ctr" eaLnBrk="1" hangingPunct="1"/>
            <a:r>
              <a:rPr lang="nl-NL" dirty="0" smtClean="0"/>
              <a:t>Verschillende </a:t>
            </a:r>
            <a:r>
              <a:rPr lang="nl-NL" dirty="0" err="1" smtClean="0"/>
              <a:t>niveau’s</a:t>
            </a:r>
            <a:r>
              <a:rPr lang="nl-NL" dirty="0" smtClean="0"/>
              <a:t/>
            </a:r>
            <a:br>
              <a:rPr lang="nl-NL" dirty="0" smtClean="0"/>
            </a:br>
            <a:endParaRPr lang="nl-NL" dirty="0" smtClean="0"/>
          </a:p>
        </p:txBody>
      </p:sp>
      <p:sp>
        <p:nvSpPr>
          <p:cNvPr id="6" name="Tijdelijke aanduiding voor inhoud 5"/>
          <p:cNvSpPr>
            <a:spLocks noGrp="1"/>
          </p:cNvSpPr>
          <p:nvPr>
            <p:ph idx="1"/>
          </p:nvPr>
        </p:nvSpPr>
        <p:spPr>
          <a:xfrm>
            <a:off x="3491880" y="2420888"/>
            <a:ext cx="4968552" cy="4113212"/>
          </a:xfrm>
        </p:spPr>
        <p:txBody>
          <a:bodyPr/>
          <a:lstStyle/>
          <a:p>
            <a:r>
              <a:rPr lang="nl-NL" sz="2400" dirty="0" smtClean="0"/>
              <a:t>Groenvisie/groenbeleid</a:t>
            </a:r>
          </a:p>
          <a:p>
            <a:r>
              <a:rPr lang="nl-NL" sz="2400" dirty="0" smtClean="0"/>
              <a:t>Groenstructuurplan</a:t>
            </a:r>
          </a:p>
          <a:p>
            <a:r>
              <a:rPr lang="nl-NL" sz="2400" dirty="0" smtClean="0"/>
              <a:t>Beheerplan</a:t>
            </a:r>
          </a:p>
          <a:p>
            <a:r>
              <a:rPr lang="nl-NL" sz="2400" dirty="0" smtClean="0"/>
              <a:t>Werkplan</a:t>
            </a:r>
            <a:endParaRPr lang="nl-NL" sz="2400" dirty="0"/>
          </a:p>
        </p:txBody>
      </p:sp>
      <p:pic>
        <p:nvPicPr>
          <p:cNvPr id="8" name="Picture 9" descr="H:\presentatie\20110509-_MG_934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619" y="2492896"/>
            <a:ext cx="2160000" cy="32383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H:\presentatie\20110510-_MG_9718-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619" y="1268760"/>
            <a:ext cx="2160000" cy="14389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8" descr="H:\presentatie\20110509-_MG_9369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169" y="5150097"/>
            <a:ext cx="2168450" cy="14472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42694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nl-NL" dirty="0" smtClean="0"/>
              <a:t>Groenstructuurplan</a:t>
            </a:r>
            <a:br>
              <a:rPr lang="nl-NL" dirty="0" smtClean="0"/>
            </a:br>
            <a:r>
              <a:rPr lang="nl-NL" sz="2800" dirty="0" smtClean="0">
                <a:solidFill>
                  <a:srgbClr val="FF0000"/>
                </a:solidFill>
              </a:rPr>
              <a:t>Strategisch</a:t>
            </a:r>
            <a:endParaRPr lang="nl-NL" sz="2800" dirty="0">
              <a:solidFill>
                <a:srgbClr val="FF0000"/>
              </a:solidFill>
            </a:endParaRP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9C2918D-6304-4180-94A1-6D489421EBAE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  <p:sp>
        <p:nvSpPr>
          <p:cNvPr id="7" name="Tijdelijke aanduiding voor inhoud 6"/>
          <p:cNvSpPr>
            <a:spLocks noGrp="1"/>
          </p:cNvSpPr>
          <p:nvPr>
            <p:ph idx="1"/>
          </p:nvPr>
        </p:nvSpPr>
        <p:spPr>
          <a:xfrm>
            <a:off x="457200" y="1916113"/>
            <a:ext cx="8147248" cy="4113212"/>
          </a:xfrm>
        </p:spPr>
        <p:txBody>
          <a:bodyPr>
            <a:normAutofit/>
          </a:bodyPr>
          <a:lstStyle/>
          <a:p>
            <a:r>
              <a:rPr lang="nl-NL" sz="2400" dirty="0" smtClean="0"/>
              <a:t>Gemaakt op en voor beleidsniveau (Beleidsplan/Groenvisie)</a:t>
            </a:r>
          </a:p>
          <a:p>
            <a:r>
              <a:rPr lang="nl-NL" sz="2400" dirty="0" smtClean="0"/>
              <a:t>Voor middellange termijn (ca. 15 jaar)</a:t>
            </a:r>
          </a:p>
          <a:p>
            <a:r>
              <a:rPr lang="nl-NL" sz="2400" dirty="0" smtClean="0"/>
              <a:t>Bestaat uit:</a:t>
            </a:r>
          </a:p>
          <a:p>
            <a:pPr lvl="1"/>
            <a:r>
              <a:rPr lang="nl-NL" sz="1800" dirty="0" smtClean="0"/>
              <a:t>Visueel ruimtelijke structuren</a:t>
            </a:r>
          </a:p>
          <a:p>
            <a:pPr lvl="1"/>
            <a:r>
              <a:rPr lang="nl-NL" sz="1800" dirty="0" smtClean="0"/>
              <a:t>Functie en gebruik groenobjecten</a:t>
            </a:r>
          </a:p>
          <a:p>
            <a:pPr lvl="1"/>
            <a:r>
              <a:rPr lang="nl-NL" sz="1800" dirty="0" smtClean="0"/>
              <a:t>Uitgangspunten (bv ecologisch)</a:t>
            </a:r>
          </a:p>
          <a:p>
            <a:pPr lvl="1"/>
            <a:r>
              <a:rPr lang="nl-NL" sz="1800" dirty="0" smtClean="0"/>
              <a:t>Beheermethoden</a:t>
            </a:r>
          </a:p>
          <a:p>
            <a:pPr lvl="1"/>
            <a:r>
              <a:rPr lang="nl-NL" sz="1800" dirty="0" smtClean="0"/>
              <a:t>Budgettering</a:t>
            </a:r>
          </a:p>
          <a:p>
            <a:r>
              <a:rPr lang="nl-NL" sz="2400" dirty="0" smtClean="0"/>
              <a:t>Gelet wordt op kwaliteit, duurzaamheid en flexibiliteit</a:t>
            </a:r>
          </a:p>
          <a:p>
            <a:pPr lvl="1"/>
            <a:r>
              <a:rPr lang="nl-NL" sz="1800" dirty="0" smtClean="0"/>
              <a:t>beantwoord </a:t>
            </a:r>
            <a:r>
              <a:rPr lang="nl-NL" sz="1800" dirty="0"/>
              <a:t>de WAT,WAAR,WELKE,WAAROM vraag </a:t>
            </a:r>
            <a:endParaRPr lang="nl-NL" sz="1800" dirty="0" smtClean="0"/>
          </a:p>
          <a:p>
            <a:pPr lvl="1"/>
            <a:r>
              <a:rPr lang="nl-NL" sz="1800" dirty="0" smtClean="0"/>
              <a:t>Besluitvorming </a:t>
            </a:r>
            <a:r>
              <a:rPr lang="nl-NL" sz="1800" dirty="0"/>
              <a:t>door </a:t>
            </a:r>
            <a:r>
              <a:rPr lang="nl-NL" sz="1800" dirty="0" smtClean="0"/>
              <a:t>Gemeenteraad</a:t>
            </a:r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8652332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nl-NL" dirty="0" smtClean="0"/>
              <a:t>Groenbeheerplan</a:t>
            </a:r>
            <a:br>
              <a:rPr lang="nl-NL" dirty="0" smtClean="0"/>
            </a:br>
            <a:r>
              <a:rPr lang="nl-NL" sz="2800" dirty="0" smtClean="0">
                <a:solidFill>
                  <a:srgbClr val="FF0000"/>
                </a:solidFill>
              </a:rPr>
              <a:t>Tactisch</a:t>
            </a:r>
            <a:endParaRPr lang="nl-NL" sz="2800" dirty="0">
              <a:solidFill>
                <a:srgbClr val="FF0000"/>
              </a:solidFill>
            </a:endParaRP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9C2918D-6304-4180-94A1-6D489421EBAE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  <p:sp>
        <p:nvSpPr>
          <p:cNvPr id="5" name="Tijdelijke aanduiding voor inhoud 4"/>
          <p:cNvSpPr>
            <a:spLocks noGrp="1"/>
          </p:cNvSpPr>
          <p:nvPr>
            <p:ph idx="1"/>
          </p:nvPr>
        </p:nvSpPr>
        <p:spPr>
          <a:xfrm>
            <a:off x="539552" y="2132856"/>
            <a:ext cx="7773988" cy="4113212"/>
          </a:xfrm>
        </p:spPr>
        <p:txBody>
          <a:bodyPr/>
          <a:lstStyle/>
          <a:p>
            <a:r>
              <a:rPr lang="nl-NL" sz="2400" dirty="0" smtClean="0"/>
              <a:t>Gemaakt op en voor beheerniveau</a:t>
            </a:r>
          </a:p>
          <a:p>
            <a:r>
              <a:rPr lang="nl-NL" sz="2400" dirty="0" smtClean="0"/>
              <a:t>Strategisch plan op vrij korte termijn: 5-10 jaar</a:t>
            </a:r>
          </a:p>
          <a:p>
            <a:r>
              <a:rPr lang="nl-NL" sz="2400" dirty="0" smtClean="0"/>
              <a:t>Doelgericht en effectief</a:t>
            </a:r>
          </a:p>
          <a:p>
            <a:r>
              <a:rPr lang="nl-NL" sz="2400" dirty="0" smtClean="0"/>
              <a:t>Centrale vraag: hoe kan het gewenste doel bereikt worden</a:t>
            </a:r>
          </a:p>
          <a:p>
            <a:r>
              <a:rPr lang="nl-NL" sz="2400" dirty="0" smtClean="0"/>
              <a:t>Besluitvorming door college van B&amp;W</a:t>
            </a:r>
            <a:endParaRPr lang="nl-NL" sz="2400" dirty="0"/>
          </a:p>
        </p:txBody>
      </p:sp>
    </p:spTree>
    <p:extLst>
      <p:ext uri="{BB962C8B-B14F-4D97-AF65-F5344CB8AC3E}">
        <p14:creationId xmlns:p14="http://schemas.microsoft.com/office/powerpoint/2010/main" val="3581699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nl-NL" dirty="0" smtClean="0"/>
              <a:t>Werkplan/Onderhoudsplan</a:t>
            </a:r>
            <a:r>
              <a:rPr lang="nl-NL" dirty="0" smtClean="0"/>
              <a:t/>
            </a:r>
            <a:br>
              <a:rPr lang="nl-NL" dirty="0" smtClean="0"/>
            </a:br>
            <a:r>
              <a:rPr lang="nl-NL" sz="1800" dirty="0" smtClean="0">
                <a:solidFill>
                  <a:srgbClr val="FF0000"/>
                </a:solidFill>
              </a:rPr>
              <a:t>Operationeel</a:t>
            </a:r>
            <a:endParaRPr lang="nl-NL" sz="1800" dirty="0">
              <a:solidFill>
                <a:srgbClr val="FF0000"/>
              </a:solidFill>
            </a:endParaRP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 smtClean="0"/>
              <a:t>beantwoord </a:t>
            </a:r>
            <a:r>
              <a:rPr lang="nl-NL" dirty="0"/>
              <a:t>de DOE </a:t>
            </a:r>
            <a:r>
              <a:rPr lang="nl-NL" dirty="0" smtClean="0"/>
              <a:t>vraag</a:t>
            </a:r>
          </a:p>
          <a:p>
            <a:r>
              <a:rPr lang="nl-NL" dirty="0" smtClean="0"/>
              <a:t>Besluitvorming </a:t>
            </a:r>
            <a:r>
              <a:rPr lang="nl-NL" dirty="0"/>
              <a:t>door </a:t>
            </a:r>
            <a:r>
              <a:rPr lang="nl-NL" dirty="0" smtClean="0"/>
              <a:t>Directie (?)</a:t>
            </a:r>
          </a:p>
          <a:p>
            <a:r>
              <a:rPr lang="nl-NL" dirty="0" smtClean="0"/>
              <a:t>Meestal uitgewerkt voor 1 jaar, soms 3 jaren</a:t>
            </a:r>
          </a:p>
          <a:p>
            <a:r>
              <a:rPr lang="nl-NL" dirty="0" smtClean="0"/>
              <a:t>Begeleidt met Beeldkwaliteitsbestek</a:t>
            </a:r>
          </a:p>
          <a:p>
            <a:r>
              <a:rPr lang="nl-NL" dirty="0" smtClean="0"/>
              <a:t>Beheergroepen-hoeveelheden-frequenties-bewerkingspercentage-uren-kosten-microplanning</a:t>
            </a:r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0744043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C48A3F1-ED74-43CA-AE86-4EC6262F61D6}" type="slidenum">
              <a:rPr lang="en-US"/>
              <a:pPr>
                <a:defRPr/>
              </a:pPr>
              <a:t>8</a:t>
            </a:fld>
            <a:endParaRPr lang="en-US"/>
          </a:p>
        </p:txBody>
      </p:sp>
      <p:sp>
        <p:nvSpPr>
          <p:cNvPr id="14339" name="Rectangle 4"/>
          <p:cNvSpPr>
            <a:spLocks noGrp="1" noChangeArrowheads="1"/>
          </p:cNvSpPr>
          <p:nvPr>
            <p:ph type="title"/>
          </p:nvPr>
        </p:nvSpPr>
        <p:spPr>
          <a:xfrm>
            <a:off x="395536" y="404664"/>
            <a:ext cx="7773987" cy="1143000"/>
          </a:xfrm>
        </p:spPr>
        <p:txBody>
          <a:bodyPr>
            <a:normAutofit fontScale="90000"/>
          </a:bodyPr>
          <a:lstStyle/>
          <a:p>
            <a:pPr algn="ctr" eaLnBrk="1" hangingPunct="1"/>
            <a:r>
              <a:rPr lang="nl-NL" dirty="0" smtClean="0"/>
              <a:t/>
            </a:r>
            <a:br>
              <a:rPr lang="nl-NL" dirty="0" smtClean="0"/>
            </a:br>
            <a:r>
              <a:rPr lang="nl-NL" dirty="0" smtClean="0"/>
              <a:t>Waarom een beheerplan?</a:t>
            </a:r>
            <a:br>
              <a:rPr lang="nl-NL" dirty="0" smtClean="0"/>
            </a:br>
            <a:endParaRPr lang="nl-NL" dirty="0" smtClean="0"/>
          </a:p>
        </p:txBody>
      </p:sp>
      <p:sp>
        <p:nvSpPr>
          <p:cNvPr id="6" name="Tijdelijke aanduiding voor inhoud 5"/>
          <p:cNvSpPr>
            <a:spLocks noGrp="1"/>
          </p:cNvSpPr>
          <p:nvPr>
            <p:ph idx="1"/>
          </p:nvPr>
        </p:nvSpPr>
        <p:spPr>
          <a:xfrm>
            <a:off x="2483768" y="2060848"/>
            <a:ext cx="6480720" cy="5184576"/>
          </a:xfrm>
        </p:spPr>
        <p:txBody>
          <a:bodyPr/>
          <a:lstStyle/>
          <a:p>
            <a:r>
              <a:rPr lang="nl-NL" sz="2400" dirty="0" smtClean="0"/>
              <a:t>Afstand chef-hovenier is groter</a:t>
            </a:r>
          </a:p>
          <a:p>
            <a:r>
              <a:rPr lang="nl-NL" sz="2400" dirty="0" smtClean="0"/>
              <a:t>Meer wisseling personeel</a:t>
            </a:r>
          </a:p>
          <a:p>
            <a:r>
              <a:rPr lang="nl-NL" sz="2400" dirty="0" smtClean="0"/>
              <a:t>Uitbreiding van groenareaal</a:t>
            </a:r>
          </a:p>
          <a:p>
            <a:r>
              <a:rPr lang="nl-NL" sz="2400" dirty="0" smtClean="0"/>
              <a:t>Uitbreiding van de functie van het groen</a:t>
            </a:r>
          </a:p>
          <a:p>
            <a:r>
              <a:rPr lang="nl-NL" sz="2400" dirty="0" smtClean="0"/>
              <a:t>Uitbreiding machines en materieel</a:t>
            </a:r>
          </a:p>
          <a:p>
            <a:r>
              <a:rPr lang="nl-NL" sz="2400" dirty="0" smtClean="0"/>
              <a:t>Noodzaak meerjaren visie en - begroting</a:t>
            </a:r>
            <a:endParaRPr lang="nl-NL" sz="2400" dirty="0"/>
          </a:p>
        </p:txBody>
      </p:sp>
      <p:pic>
        <p:nvPicPr>
          <p:cNvPr id="8" name="Picture 3" descr="H:\presentatie\20110509-_MG_928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449" y="2480468"/>
            <a:ext cx="2168525" cy="3252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Restaurant MBO Den Bosch - foto Wim Voets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65" y="5179902"/>
            <a:ext cx="2149410" cy="1417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Leerling aan het werk 1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927" b="3856"/>
          <a:stretch/>
        </p:blipFill>
        <p:spPr bwMode="auto">
          <a:xfrm>
            <a:off x="171449" y="1268760"/>
            <a:ext cx="2168526" cy="2190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226138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C48A3F1-ED74-43CA-AE86-4EC6262F61D6}" type="slidenum">
              <a:rPr lang="en-US"/>
              <a:pPr>
                <a:defRPr/>
              </a:pPr>
              <a:t>9</a:t>
            </a:fld>
            <a:endParaRPr lang="en-US"/>
          </a:p>
        </p:txBody>
      </p:sp>
      <p:sp>
        <p:nvSpPr>
          <p:cNvPr id="14339" name="Rectangle 4"/>
          <p:cNvSpPr>
            <a:spLocks noGrp="1" noChangeArrowheads="1"/>
          </p:cNvSpPr>
          <p:nvPr>
            <p:ph type="title"/>
          </p:nvPr>
        </p:nvSpPr>
        <p:spPr>
          <a:xfrm>
            <a:off x="107505" y="620688"/>
            <a:ext cx="8134796" cy="1358925"/>
          </a:xfrm>
        </p:spPr>
        <p:txBody>
          <a:bodyPr>
            <a:normAutofit fontScale="90000"/>
          </a:bodyPr>
          <a:lstStyle/>
          <a:p>
            <a:pPr lvl="0" algn="ctr" eaLnBrk="1" hangingPunct="1"/>
            <a:r>
              <a:rPr lang="nl-NL" dirty="0" smtClean="0"/>
              <a:t/>
            </a:r>
            <a:br>
              <a:rPr lang="nl-NL" dirty="0" smtClean="0"/>
            </a:br>
            <a:r>
              <a:rPr lang="nl-NL" dirty="0"/>
              <a:t/>
            </a:r>
            <a:br>
              <a:rPr lang="nl-NL" dirty="0"/>
            </a:br>
            <a:r>
              <a:rPr lang="nl-NL" dirty="0" smtClean="0"/>
              <a:t/>
            </a:r>
            <a:br>
              <a:rPr lang="nl-NL" dirty="0" smtClean="0"/>
            </a:br>
            <a:r>
              <a:rPr lang="nl-NL" dirty="0" smtClean="0"/>
              <a:t>Soorten beheerplannen</a:t>
            </a:r>
            <a:r>
              <a:rPr lang="nl-NL" sz="2400" b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/>
            </a:r>
            <a:br>
              <a:rPr lang="nl-NL" sz="2400" b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r>
              <a:rPr lang="nl-NL" b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/>
            </a:r>
            <a:br>
              <a:rPr lang="nl-NL" b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r>
              <a:rPr lang="nl-NL" b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/>
            </a:r>
            <a:br>
              <a:rPr lang="nl-NL" b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r>
              <a:rPr lang="nl-NL" dirty="0" smtClean="0"/>
              <a:t/>
            </a:r>
            <a:br>
              <a:rPr lang="nl-NL" dirty="0" smtClean="0"/>
            </a:br>
            <a:r>
              <a:rPr lang="nl-NL" dirty="0" smtClean="0"/>
              <a:t>    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+mj-lt"/>
              <a:buAutoNum type="alphaUcPeriod"/>
            </a:pPr>
            <a:r>
              <a:rPr lang="en-US" sz="2400" dirty="0" err="1" smtClean="0"/>
              <a:t>Onderscheid</a:t>
            </a:r>
            <a:r>
              <a:rPr lang="en-US" sz="2400" dirty="0" smtClean="0"/>
              <a:t> </a:t>
            </a:r>
            <a:r>
              <a:rPr lang="en-US" sz="2400" dirty="0" err="1" smtClean="0"/>
              <a:t>tussen</a:t>
            </a:r>
            <a:r>
              <a:rPr lang="en-US" sz="2400" dirty="0" smtClean="0"/>
              <a:t>:</a:t>
            </a:r>
          </a:p>
          <a:p>
            <a:pPr marL="857250" lvl="1" indent="-457200">
              <a:buFont typeface="Arial" pitchFamily="34" charset="0"/>
              <a:buChar char="•"/>
            </a:pPr>
            <a:r>
              <a:rPr lang="en-US" sz="1800" dirty="0" err="1" smtClean="0"/>
              <a:t>Beheerplan</a:t>
            </a:r>
            <a:r>
              <a:rPr lang="en-US" sz="1800" dirty="0" smtClean="0"/>
              <a:t> </a:t>
            </a:r>
            <a:r>
              <a:rPr lang="en-US" sz="1800" dirty="0" err="1" smtClean="0"/>
              <a:t>voor</a:t>
            </a:r>
            <a:r>
              <a:rPr lang="en-US" sz="1800" dirty="0" smtClean="0"/>
              <a:t> </a:t>
            </a:r>
            <a:r>
              <a:rPr lang="en-US" sz="1800" dirty="0" err="1" smtClean="0"/>
              <a:t>nieuwe</a:t>
            </a:r>
            <a:r>
              <a:rPr lang="en-US" sz="1800" dirty="0" smtClean="0"/>
              <a:t> </a:t>
            </a:r>
            <a:r>
              <a:rPr lang="en-US" sz="1800" dirty="0" err="1" smtClean="0"/>
              <a:t>aanleg</a:t>
            </a:r>
            <a:endParaRPr lang="en-US" sz="1800" dirty="0" smtClean="0"/>
          </a:p>
          <a:p>
            <a:pPr marL="857250" lvl="1" indent="-457200">
              <a:buFont typeface="Arial" pitchFamily="34" charset="0"/>
              <a:buChar char="•"/>
            </a:pPr>
            <a:r>
              <a:rPr lang="en-US" sz="1800" dirty="0" err="1" smtClean="0"/>
              <a:t>Beheerplan</a:t>
            </a:r>
            <a:r>
              <a:rPr lang="en-US" sz="1800" dirty="0" smtClean="0"/>
              <a:t> </a:t>
            </a:r>
            <a:r>
              <a:rPr lang="en-US" sz="1800" dirty="0" err="1" smtClean="0"/>
              <a:t>voor</a:t>
            </a:r>
            <a:r>
              <a:rPr lang="en-US" sz="1800" dirty="0" smtClean="0"/>
              <a:t> </a:t>
            </a:r>
            <a:r>
              <a:rPr lang="en-US" sz="1800" dirty="0" err="1" smtClean="0"/>
              <a:t>huidige</a:t>
            </a:r>
            <a:r>
              <a:rPr lang="en-US" sz="1800" dirty="0" smtClean="0"/>
              <a:t> </a:t>
            </a:r>
            <a:r>
              <a:rPr lang="en-US" sz="1800" dirty="0" err="1" smtClean="0"/>
              <a:t>situatie</a:t>
            </a:r>
            <a:endParaRPr lang="en-US" sz="1800" dirty="0" smtClean="0"/>
          </a:p>
          <a:p>
            <a:pPr marL="457200" indent="-457200">
              <a:buAutoNum type="alphaUcPeriod" startAt="2"/>
            </a:pPr>
            <a:r>
              <a:rPr lang="en-US" sz="2400" dirty="0" err="1" smtClean="0"/>
              <a:t>Aard</a:t>
            </a:r>
            <a:r>
              <a:rPr lang="en-US" sz="2400" dirty="0" smtClean="0"/>
              <a:t> van het </a:t>
            </a:r>
            <a:r>
              <a:rPr lang="en-US" sz="2400" dirty="0" err="1" smtClean="0"/>
              <a:t>beheerproject</a:t>
            </a:r>
            <a:r>
              <a:rPr lang="en-US" sz="2400" dirty="0" smtClean="0"/>
              <a:t>, </a:t>
            </a:r>
            <a:r>
              <a:rPr lang="en-US" sz="2400" dirty="0" err="1" smtClean="0"/>
              <a:t>bv</a:t>
            </a:r>
            <a:endParaRPr lang="en-US" sz="2400" dirty="0" smtClean="0"/>
          </a:p>
          <a:p>
            <a:pPr marL="857250" lvl="1" indent="-457200">
              <a:buFont typeface="Arial" pitchFamily="34" charset="0"/>
              <a:buChar char="•"/>
            </a:pPr>
            <a:r>
              <a:rPr lang="en-US" sz="1800" dirty="0" err="1" smtClean="0"/>
              <a:t>Landschap</a:t>
            </a:r>
            <a:r>
              <a:rPr lang="en-US" sz="1800" dirty="0" smtClean="0"/>
              <a:t> </a:t>
            </a:r>
            <a:r>
              <a:rPr lang="en-US" sz="1800" dirty="0" err="1" smtClean="0"/>
              <a:t>als</a:t>
            </a:r>
            <a:r>
              <a:rPr lang="en-US" sz="1800" dirty="0" smtClean="0"/>
              <a:t> </a:t>
            </a:r>
            <a:r>
              <a:rPr lang="en-US" sz="1800" dirty="0" err="1" smtClean="0"/>
              <a:t>totaliteit</a:t>
            </a:r>
            <a:endParaRPr lang="en-US" sz="1800" dirty="0" smtClean="0"/>
          </a:p>
          <a:p>
            <a:pPr marL="857250" lvl="1" indent="-457200">
              <a:buFont typeface="Arial" pitchFamily="34" charset="0"/>
              <a:buChar char="•"/>
            </a:pPr>
            <a:r>
              <a:rPr lang="en-US" sz="1800" dirty="0" err="1" smtClean="0"/>
              <a:t>Landschappelijke</a:t>
            </a:r>
            <a:r>
              <a:rPr lang="en-US" sz="1800" dirty="0" smtClean="0"/>
              <a:t> </a:t>
            </a:r>
            <a:r>
              <a:rPr lang="en-US" sz="1800" dirty="0" err="1" smtClean="0"/>
              <a:t>elementen</a:t>
            </a:r>
            <a:endParaRPr lang="en-US" sz="1800" dirty="0" smtClean="0"/>
          </a:p>
          <a:p>
            <a:pPr marL="857250" lvl="1" indent="-457200">
              <a:buFont typeface="Arial" pitchFamily="34" charset="0"/>
              <a:buChar char="•"/>
            </a:pPr>
            <a:r>
              <a:rPr lang="en-US" sz="1800" dirty="0" err="1" smtClean="0"/>
              <a:t>Recreatieobjecten</a:t>
            </a:r>
            <a:r>
              <a:rPr lang="en-US" sz="1800" dirty="0" smtClean="0"/>
              <a:t> in </a:t>
            </a:r>
            <a:r>
              <a:rPr lang="en-US" sz="1800" dirty="0" err="1" smtClean="0"/>
              <a:t>openlucht</a:t>
            </a:r>
            <a:endParaRPr lang="en-US" sz="1800" dirty="0" smtClean="0"/>
          </a:p>
          <a:p>
            <a:pPr marL="857250" lvl="1" indent="-457200">
              <a:buFont typeface="Arial" pitchFamily="34" charset="0"/>
              <a:buChar char="•"/>
            </a:pPr>
            <a:r>
              <a:rPr lang="en-US" sz="1800" dirty="0" err="1" smtClean="0"/>
              <a:t>Stedelijk</a:t>
            </a:r>
            <a:r>
              <a:rPr lang="en-US" sz="1800" dirty="0" smtClean="0"/>
              <a:t> </a:t>
            </a:r>
            <a:r>
              <a:rPr lang="en-US" sz="1800" dirty="0" err="1" smtClean="0"/>
              <a:t>groen</a:t>
            </a:r>
            <a:r>
              <a:rPr lang="en-US" sz="1800" dirty="0" smtClean="0"/>
              <a:t> incl. </a:t>
            </a:r>
            <a:r>
              <a:rPr lang="en-US" sz="1800" dirty="0" err="1" smtClean="0"/>
              <a:t>begraafplaatsen</a:t>
            </a:r>
            <a:endParaRPr lang="en-US" sz="1800" dirty="0" smtClean="0"/>
          </a:p>
          <a:p>
            <a:pPr marL="857250" lvl="1" indent="-457200">
              <a:buFont typeface="Arial" pitchFamily="34" charset="0"/>
              <a:buChar char="•"/>
            </a:pPr>
            <a:r>
              <a:rPr lang="en-US" sz="1800" dirty="0" err="1" smtClean="0"/>
              <a:t>Particuliere</a:t>
            </a:r>
            <a:r>
              <a:rPr lang="en-US" sz="1800" dirty="0" smtClean="0"/>
              <a:t> </a:t>
            </a:r>
            <a:r>
              <a:rPr lang="en-US" sz="1800" dirty="0" err="1" smtClean="0"/>
              <a:t>groenobjecten</a:t>
            </a:r>
            <a:endParaRPr lang="en-US" sz="1800" dirty="0" smtClean="0"/>
          </a:p>
          <a:p>
            <a:pPr marL="457200" indent="-457200">
              <a:buFont typeface="Arial" pitchFamily="34" charset="0"/>
              <a:buChar char="•"/>
            </a:pPr>
            <a:endParaRPr lang="en-US" sz="1800" dirty="0" smtClean="0"/>
          </a:p>
          <a:p>
            <a:pPr marL="457200" indent="-457200">
              <a:buFont typeface="+mj-lt"/>
              <a:buAutoNum type="alphaUcPeriod"/>
            </a:pPr>
            <a:endParaRPr lang="nl-NL" sz="2400" dirty="0"/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>
          <a:xfrm>
            <a:off x="6552728" y="1772817"/>
            <a:ext cx="2591272" cy="3744416"/>
          </a:xfrm>
          <a:prstGeom prst="rect">
            <a:avLst/>
          </a:prstGeom>
        </p:spPr>
        <p:txBody>
          <a:bodyPr/>
          <a:lstStyle/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/>
            </a:pPr>
            <a:endParaRPr kumimoji="0" lang="nl-NL" sz="24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/>
            </a:pPr>
            <a:endParaRPr kumimoji="0" lang="nl-NL" sz="24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nl-NL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endParaRPr kumimoji="0" lang="nl-NL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17335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Kantoorthema">
  <a:themeElements>
    <a:clrScheme name="Kantoorthe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toorthema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the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toor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2728</TotalTime>
  <Words>747</Words>
  <Application>Microsoft Office PowerPoint</Application>
  <PresentationFormat>Diavoorstelling (4:3)</PresentationFormat>
  <Paragraphs>266</Paragraphs>
  <Slides>31</Slides>
  <Notes>5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4</vt:i4>
      </vt:variant>
      <vt:variant>
        <vt:lpstr>Thema</vt:lpstr>
      </vt:variant>
      <vt:variant>
        <vt:i4>1</vt:i4>
      </vt:variant>
      <vt:variant>
        <vt:lpstr>Diatitels</vt:lpstr>
      </vt:variant>
      <vt:variant>
        <vt:i4>31</vt:i4>
      </vt:variant>
    </vt:vector>
  </HeadingPairs>
  <TitlesOfParts>
    <vt:vector size="36" baseType="lpstr">
      <vt:lpstr>Arial</vt:lpstr>
      <vt:lpstr>Calibri</vt:lpstr>
      <vt:lpstr>Calibri Light</vt:lpstr>
      <vt:lpstr>Courier New</vt:lpstr>
      <vt:lpstr>Kantoorthema</vt:lpstr>
      <vt:lpstr>INDELING MAANDAG periode 3 Rob Goossens en Joan van den Elsen</vt:lpstr>
      <vt:lpstr>GROEN? Groen – Grijs – Blauw en Rood</vt:lpstr>
      <vt:lpstr>Planmatig groenbeleid </vt:lpstr>
      <vt:lpstr>Verschillende niveau’s </vt:lpstr>
      <vt:lpstr>Groenstructuurplan Strategisch</vt:lpstr>
      <vt:lpstr>Groenbeheerplan Tactisch</vt:lpstr>
      <vt:lpstr>Werkplan/Onderhoudsplan Operationeel</vt:lpstr>
      <vt:lpstr> Waarom een beheerplan? </vt:lpstr>
      <vt:lpstr>   Soorten beheerplannen        </vt:lpstr>
      <vt:lpstr>Groenbeheerplan kan bestaan uit:</vt:lpstr>
      <vt:lpstr>Eisen beheerplan</vt:lpstr>
      <vt:lpstr>Inhoud beheerplan</vt:lpstr>
      <vt:lpstr>Vervolg Inhoud beheerplan</vt:lpstr>
      <vt:lpstr>Stappen inventarisatie</vt:lpstr>
      <vt:lpstr>Inventariseren beheergroepen</vt:lpstr>
      <vt:lpstr>Beheergroepen </vt:lpstr>
      <vt:lpstr>Vervolg beheergroepen</vt:lpstr>
      <vt:lpstr>Vervolg beheergroepen</vt:lpstr>
      <vt:lpstr>Vervolg beheergroepen</vt:lpstr>
      <vt:lpstr>Voorbeelden inventarisatie</vt:lpstr>
      <vt:lpstr>Voorbeelden inventarisatie</vt:lpstr>
      <vt:lpstr>Werkplan</vt:lpstr>
      <vt:lpstr>Beeldbestek beplanting onkruid</vt:lpstr>
      <vt:lpstr>Boomspiegel onkruid</vt:lpstr>
      <vt:lpstr>Gras – gazon - graslengte</vt:lpstr>
      <vt:lpstr>Gras . recreatief grasveld . graslengte</vt:lpstr>
      <vt:lpstr>Grof zwerfafval in beplanting</vt:lpstr>
      <vt:lpstr>Grof zwerfafval in beplanting</vt:lpstr>
      <vt:lpstr>Onkruid verharding</vt:lpstr>
      <vt:lpstr>Staat elementverharding</vt:lpstr>
      <vt:lpstr>Afvalbak vullingsgraad</vt:lpstr>
    </vt:vector>
  </TitlesOfParts>
  <Company>Helicon Opleidingen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Noortje Wijnstok</dc:creator>
  <cp:lastModifiedBy>Joan van den Elsen</cp:lastModifiedBy>
  <cp:revision>194</cp:revision>
  <dcterms:created xsi:type="dcterms:W3CDTF">2016-09-28T13:14:23Z</dcterms:created>
  <dcterms:modified xsi:type="dcterms:W3CDTF">2018-02-04T17:30:28Z</dcterms:modified>
</cp:coreProperties>
</file>