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62" r:id="rId12"/>
    <p:sldId id="271" r:id="rId13"/>
    <p:sldId id="263" r:id="rId14"/>
    <p:sldId id="272" r:id="rId15"/>
    <p:sldId id="264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64" d="100"/>
          <a:sy n="64" d="100"/>
        </p:scale>
        <p:origin x="1574" y="3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550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355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04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3-2-2020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</a:t>
            </a:r>
            <a:r>
              <a:rPr lang="en-US" dirty="0" err="1"/>
              <a:t>Fosfor</a:t>
            </a:r>
            <a:r>
              <a:rPr lang="en-US" dirty="0"/>
              <a:t> (P)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Functie van </a:t>
            </a:r>
          </a:p>
          <a:p>
            <a:r>
              <a:rPr lang="nl-NL" dirty="0"/>
              <a:t>Bouwsteen van de eiwitten </a:t>
            </a:r>
          </a:p>
          <a:p>
            <a:r>
              <a:rPr lang="nl-NL" dirty="0"/>
              <a:t>Speelt een rol bij de assimilatie en dissimilatie</a:t>
            </a:r>
          </a:p>
          <a:p>
            <a:r>
              <a:rPr lang="nl-NL" dirty="0"/>
              <a:t>Stimulerende rol bij wortelvorming</a:t>
            </a:r>
          </a:p>
          <a:p>
            <a:r>
              <a:rPr lang="nl-NL" dirty="0"/>
              <a:t>Stimulerende rol bij afrijping van zaden en vruchten</a:t>
            </a:r>
          </a:p>
          <a:p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065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</a:t>
            </a:r>
            <a:r>
              <a:rPr lang="en-US" dirty="0" err="1"/>
              <a:t>Fosfor</a:t>
            </a:r>
            <a:r>
              <a:rPr lang="en-US" dirty="0"/>
              <a:t> (P)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Fosfaatfixatie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Titel</a:t>
            </a:r>
            <a:r>
              <a:rPr lang="en-US" dirty="0"/>
              <a:t> </a:t>
            </a:r>
            <a:r>
              <a:rPr lang="en-US" dirty="0" err="1"/>
              <a:t>hoofdstuk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842" y="1027906"/>
            <a:ext cx="7260158" cy="582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20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</a:t>
            </a:r>
            <a:r>
              <a:rPr lang="en-US" dirty="0" err="1"/>
              <a:t>Kalium</a:t>
            </a:r>
            <a:r>
              <a:rPr lang="en-US" dirty="0"/>
              <a:t> (K)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Functie van K</a:t>
            </a:r>
          </a:p>
          <a:p>
            <a:r>
              <a:rPr lang="nl-NL" dirty="0"/>
              <a:t>Zorgt voor stevigheid van de cel</a:t>
            </a:r>
          </a:p>
          <a:p>
            <a:r>
              <a:rPr lang="nl-NL" dirty="0"/>
              <a:t>Kalium maakt enzymen actief die suikers en zetmeel vormen</a:t>
            </a:r>
          </a:p>
          <a:p>
            <a:r>
              <a:rPr lang="nl-NL" dirty="0"/>
              <a:t>Productie van koolhydraten</a:t>
            </a:r>
          </a:p>
          <a:p>
            <a:r>
              <a:rPr lang="nl-NL" dirty="0"/>
              <a:t>Regelt de wateropname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1741974" y="5653529"/>
            <a:ext cx="18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nl-NL" sz="1600" dirty="0"/>
          </a:p>
          <a:p>
            <a:pPr algn="r"/>
            <a:endParaRPr lang="nl-NL" sz="1600" dirty="0">
              <a:solidFill>
                <a:srgbClr val="1F9BDE"/>
              </a:solidFill>
              <a:latin typeface="DIN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675295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</a:t>
            </a:r>
            <a:r>
              <a:rPr lang="en-US" dirty="0" err="1"/>
              <a:t>Kalium</a:t>
            </a:r>
            <a:r>
              <a:rPr lang="en-US" dirty="0"/>
              <a:t> (K)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Kaliopname</a:t>
            </a:r>
          </a:p>
          <a:p>
            <a:r>
              <a:rPr lang="nl-NL" dirty="0"/>
              <a:t>Kali-ionen worden opgenomen of hechten zich aan klei-humuscomplex</a:t>
            </a:r>
          </a:p>
          <a:p>
            <a:r>
              <a:rPr lang="nl-NL" dirty="0"/>
              <a:t>Als de plant de ionen opneemt uit het bodemvocht, wordt de concentratie kali-ionen lager</a:t>
            </a:r>
          </a:p>
          <a:p>
            <a:r>
              <a:rPr lang="nl-NL" dirty="0"/>
              <a:t>Deel van ionen van klei-humuscomplex gaat dan over naar bodemoplossing</a:t>
            </a:r>
          </a:p>
          <a:p>
            <a:r>
              <a:rPr lang="nl-NL" dirty="0"/>
              <a:t>De kali is dan alsnog beschikbaar voor het gewas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8655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Magnesium, </a:t>
            </a:r>
            <a:r>
              <a:rPr lang="en-US" dirty="0" err="1"/>
              <a:t>zwavel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calcium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Magnesium is de bouwsteen van bladgroen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Magnesiumgebrek treedt vooral op:</a:t>
            </a:r>
          </a:p>
          <a:p>
            <a:r>
              <a:rPr lang="nl-NL" dirty="0"/>
              <a:t>Bij een lage pH</a:t>
            </a:r>
          </a:p>
          <a:p>
            <a:r>
              <a:rPr lang="nl-NL" dirty="0"/>
              <a:t>Bij lage temperatuur en droogte</a:t>
            </a:r>
          </a:p>
          <a:p>
            <a:r>
              <a:rPr lang="nl-NL" dirty="0"/>
              <a:t>Op zandgronden met een hoog kalkgehalte of na kalkgift</a:t>
            </a:r>
          </a:p>
          <a:p>
            <a:r>
              <a:rPr lang="nl-NL" dirty="0"/>
              <a:t>Na een hoge kaligift; dit heet antagonisme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5558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Magnesium, </a:t>
            </a:r>
            <a:r>
              <a:rPr lang="en-US" dirty="0" err="1"/>
              <a:t>zwavel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calcium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Zwavel is vooral van belang bij de stofwisseling. Eiwitvorming.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Door minder milieuvervuiling minder zwavel in de lucht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561" y="3413826"/>
            <a:ext cx="4171591" cy="312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4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Magnesium, </a:t>
            </a:r>
            <a:r>
              <a:rPr lang="en-US" dirty="0" err="1"/>
              <a:t>zwavel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calcium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functies van calcium zijn:</a:t>
            </a:r>
          </a:p>
          <a:p>
            <a:r>
              <a:rPr lang="nl-NL" dirty="0"/>
              <a:t>Verhogen van de zuurgraad</a:t>
            </a:r>
          </a:p>
          <a:p>
            <a:r>
              <a:rPr lang="nl-NL" dirty="0"/>
              <a:t>Verbeteren van de structuur</a:t>
            </a:r>
          </a:p>
          <a:p>
            <a:r>
              <a:rPr lang="nl-NL" dirty="0"/>
              <a:t>Voedingselement voor de plant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599" y="2195053"/>
            <a:ext cx="4822201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02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Zoek op internet gebreks- en overmaatverschijnselen van de 6 hoofdelementen die we in dit hoofdstuk hebben besproken.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9240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Hoofd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spoorelementen</a:t>
            </a:r>
            <a:endParaRPr lang="en-US" dirty="0"/>
          </a:p>
          <a:p>
            <a:r>
              <a:rPr lang="en-US" dirty="0" err="1"/>
              <a:t>Stikstof</a:t>
            </a:r>
            <a:r>
              <a:rPr lang="en-US" dirty="0"/>
              <a:t> (N)</a:t>
            </a:r>
          </a:p>
          <a:p>
            <a:r>
              <a:rPr lang="en-US" dirty="0" err="1"/>
              <a:t>Fosfor</a:t>
            </a:r>
            <a:r>
              <a:rPr lang="en-US" dirty="0"/>
              <a:t> (P)</a:t>
            </a:r>
          </a:p>
          <a:p>
            <a:r>
              <a:rPr lang="en-US" dirty="0" err="1"/>
              <a:t>Kalium</a:t>
            </a:r>
            <a:r>
              <a:rPr lang="en-US" dirty="0"/>
              <a:t> (K)</a:t>
            </a:r>
          </a:p>
          <a:p>
            <a:r>
              <a:rPr lang="en-US" dirty="0"/>
              <a:t>Magnesium, </a:t>
            </a:r>
            <a:r>
              <a:rPr lang="en-US" dirty="0" err="1"/>
              <a:t>zwavel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calcium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de verschillende voedingselementen in de bemestingsleer kennen.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027" y="2853353"/>
            <a:ext cx="4245429" cy="38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Hoofd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spoorelementen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Hoofdelementen</a:t>
            </a:r>
          </a:p>
          <a:p>
            <a:r>
              <a:rPr lang="nl-NL" dirty="0"/>
              <a:t>Stikstof (N)</a:t>
            </a:r>
          </a:p>
          <a:p>
            <a:r>
              <a:rPr lang="nl-NL" dirty="0"/>
              <a:t>Fosfor (P)</a:t>
            </a:r>
          </a:p>
          <a:p>
            <a:r>
              <a:rPr lang="nl-NL" dirty="0"/>
              <a:t>Kalium (K)</a:t>
            </a:r>
          </a:p>
          <a:p>
            <a:r>
              <a:rPr lang="nl-NL" dirty="0"/>
              <a:t>Calcium (Ca)</a:t>
            </a:r>
          </a:p>
          <a:p>
            <a:r>
              <a:rPr lang="nl-NL" dirty="0"/>
              <a:t>Magnesium (Mg)</a:t>
            </a:r>
          </a:p>
          <a:p>
            <a:r>
              <a:rPr lang="nl-NL" dirty="0"/>
              <a:t>Zwavel (S)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680" y="2330611"/>
            <a:ext cx="5329801" cy="290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015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Stikstof</a:t>
            </a:r>
            <a:r>
              <a:rPr lang="en-US" dirty="0"/>
              <a:t> (N)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Stikstof is een belangrijk hoofdelement</a:t>
            </a:r>
          </a:p>
          <a:p>
            <a:r>
              <a:rPr lang="nl-NL" dirty="0"/>
              <a:t>Is een belangrijk bouwelement voor bladgroen</a:t>
            </a:r>
          </a:p>
          <a:p>
            <a:r>
              <a:rPr lang="nl-NL" dirty="0"/>
              <a:t>Is een belangrijk bouwelement voor eiwitten</a:t>
            </a:r>
          </a:p>
          <a:p>
            <a:r>
              <a:rPr lang="nl-NL" dirty="0"/>
              <a:t>Stimuleert de celdeling</a:t>
            </a:r>
          </a:p>
          <a:p>
            <a:r>
              <a:rPr lang="nl-NL" dirty="0"/>
              <a:t>Stimuleert de </a:t>
            </a:r>
            <a:r>
              <a:rPr lang="nl-NL" dirty="0" err="1"/>
              <a:t>celstrekking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12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Stikstof</a:t>
            </a:r>
            <a:r>
              <a:rPr lang="en-US" dirty="0"/>
              <a:t> (N)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Nitraat NO</a:t>
            </a:r>
            <a:r>
              <a:rPr lang="nl-NL" baseline="-25000" dirty="0"/>
              <a:t>3</a:t>
            </a:r>
            <a:r>
              <a:rPr lang="nl-NL" baseline="30000" dirty="0"/>
              <a:t>-</a:t>
            </a:r>
            <a:r>
              <a:rPr lang="nl-NL" dirty="0"/>
              <a:t>: </a:t>
            </a:r>
          </a:p>
          <a:p>
            <a:r>
              <a:rPr lang="nl-NL" dirty="0"/>
              <a:t>Lost snel op in water, snel beschikbaar voor planten</a:t>
            </a:r>
          </a:p>
          <a:p>
            <a:r>
              <a:rPr lang="nl-NL" dirty="0"/>
              <a:t>Is mobiel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Ammonium NH</a:t>
            </a:r>
            <a:r>
              <a:rPr lang="nl-NL" baseline="-25000" dirty="0"/>
              <a:t>4</a:t>
            </a:r>
            <a:r>
              <a:rPr lang="nl-NL" baseline="30000" dirty="0"/>
              <a:t>+</a:t>
            </a:r>
            <a:endParaRPr lang="nl-NL" dirty="0"/>
          </a:p>
          <a:p>
            <a:r>
              <a:rPr lang="nl-NL" dirty="0"/>
              <a:t>Werkt langzamer dan nitraat omdat dit ion zich bindt aan humus en kleideeltjes</a:t>
            </a:r>
          </a:p>
          <a:p>
            <a:r>
              <a:rPr lang="nl-NL" dirty="0"/>
              <a:t>Spoelt minder snel uit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51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Stikstof</a:t>
            </a:r>
            <a:r>
              <a:rPr lang="en-US" dirty="0"/>
              <a:t> (N)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Ureum</a:t>
            </a:r>
          </a:p>
          <a:p>
            <a:r>
              <a:rPr lang="nl-NL" dirty="0"/>
              <a:t>Is niet direct beschikbaar voor plant</a:t>
            </a:r>
          </a:p>
          <a:p>
            <a:r>
              <a:rPr lang="nl-NL" dirty="0"/>
              <a:t>Moet eerst worden omgezet </a:t>
            </a:r>
          </a:p>
          <a:p>
            <a:r>
              <a:rPr lang="nl-NL" dirty="0"/>
              <a:t>Geen verhoging in EC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009" y="1825625"/>
            <a:ext cx="4784786" cy="357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97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Stikstof</a:t>
            </a:r>
            <a:r>
              <a:rPr lang="en-US" dirty="0"/>
              <a:t> (N)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Nitrificatie</a:t>
            </a:r>
            <a:r>
              <a:rPr lang="nl-NL" dirty="0"/>
              <a:t> (omzetten van ammonium in nitraat door bacteriën)</a:t>
            </a:r>
          </a:p>
          <a:p>
            <a:pPr marL="0" indent="0">
              <a:buNone/>
            </a:pPr>
            <a:r>
              <a:rPr lang="nl-NL" dirty="0"/>
              <a:t>Voorwaarden:</a:t>
            </a:r>
          </a:p>
          <a:p>
            <a:r>
              <a:rPr lang="nl-NL" dirty="0"/>
              <a:t>Temperatuur tussen 5 en 30 graden Celsius</a:t>
            </a:r>
          </a:p>
          <a:p>
            <a:r>
              <a:rPr lang="nl-NL" dirty="0"/>
              <a:t>Voldoende aanwezigheid zuurstof</a:t>
            </a:r>
          </a:p>
          <a:p>
            <a:r>
              <a:rPr lang="nl-NL" dirty="0"/>
              <a:t>Voldoende vocht in de bodem</a:t>
            </a:r>
          </a:p>
          <a:p>
            <a:r>
              <a:rPr lang="nl-NL" dirty="0"/>
              <a:t>Een Ph hoger dan 4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7309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Stikstof</a:t>
            </a:r>
            <a:r>
              <a:rPr lang="en-US" dirty="0"/>
              <a:t> (N)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Gevolgen van nitrificatie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Verzuren van de grond</a:t>
            </a:r>
          </a:p>
          <a:p>
            <a:r>
              <a:rPr lang="nl-NL" dirty="0"/>
              <a:t>Betere stikstofopname</a:t>
            </a:r>
          </a:p>
          <a:p>
            <a:r>
              <a:rPr lang="nl-NL" dirty="0"/>
              <a:t>Meer uitspoeling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Voedingselementen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38" y="2436733"/>
            <a:ext cx="4872961" cy="312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63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489</TotalTime>
  <Words>573</Words>
  <Application>Microsoft Office PowerPoint</Application>
  <PresentationFormat>Breedbeeld</PresentationFormat>
  <Paragraphs>126</Paragraphs>
  <Slides>17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Bemesting van bodem en substraat</vt:lpstr>
      <vt:lpstr>1. Voedingselementen</vt:lpstr>
      <vt:lpstr>1.1 Oriëntatie</vt:lpstr>
      <vt:lpstr>1.2 Hoofd- en spoorelementen</vt:lpstr>
      <vt:lpstr>1.3 Stikstof (N)</vt:lpstr>
      <vt:lpstr>1.3 Stikstof (N)</vt:lpstr>
      <vt:lpstr>1.3 Stikstof (N)</vt:lpstr>
      <vt:lpstr>1.3 Stikstof (N)</vt:lpstr>
      <vt:lpstr>1.3 Stikstof (N)</vt:lpstr>
      <vt:lpstr>1.4 Fosfor (P)</vt:lpstr>
      <vt:lpstr>1.4 Fosfor (P)</vt:lpstr>
      <vt:lpstr>1.5 Kalium (K)</vt:lpstr>
      <vt:lpstr>1.5 Kalium (K)</vt:lpstr>
      <vt:lpstr>1.6 Magnesium, zwavel en calcium</vt:lpstr>
      <vt:lpstr>1.6 Magnesium, zwavel en calcium</vt:lpstr>
      <vt:lpstr>1.6 Magnesium, zwavel en calcium</vt:lpstr>
      <vt:lpstr>Verwerking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Jan van den Langenberg</cp:lastModifiedBy>
  <cp:revision>34</cp:revision>
  <dcterms:created xsi:type="dcterms:W3CDTF">2018-01-29T13:04:35Z</dcterms:created>
  <dcterms:modified xsi:type="dcterms:W3CDTF">2020-02-03T21:52:18Z</dcterms:modified>
</cp:coreProperties>
</file>