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3" r:id="rId10"/>
    <p:sldId id="264" r:id="rId11"/>
    <p:sldId id="266" r:id="rId12"/>
    <p:sldId id="267" r:id="rId13"/>
    <p:sldId id="268" r:id="rId14"/>
    <p:sldId id="269" r:id="rId15"/>
    <p:sldId id="270"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1" d="100"/>
          <a:sy n="61" d="100"/>
        </p:scale>
        <p:origin x="102" y="13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E7EC365F-DA3E-4718-8AEF-169C1C7707C4}" type="datetimeFigureOut">
              <a:rPr lang="nl-NL" smtClean="0"/>
              <a:t>5-3-2018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4010474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EC365F-DA3E-4718-8AEF-169C1C7707C4}" type="datetimeFigureOut">
              <a:rPr lang="nl-NL" smtClean="0"/>
              <a:t>5-3-2018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283288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EC365F-DA3E-4718-8AEF-169C1C7707C4}" type="datetimeFigureOut">
              <a:rPr lang="nl-NL" smtClean="0"/>
              <a:t>5-3-2018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786426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EC365F-DA3E-4718-8AEF-169C1C7707C4}" type="datetimeFigureOut">
              <a:rPr lang="nl-NL" smtClean="0"/>
              <a:t>5-3-2018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402765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E7EC365F-DA3E-4718-8AEF-169C1C7707C4}" type="datetimeFigureOut">
              <a:rPr lang="nl-NL" smtClean="0"/>
              <a:t>5-3-2018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3809186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7EC365F-DA3E-4718-8AEF-169C1C7707C4}" type="datetimeFigureOut">
              <a:rPr lang="nl-NL" smtClean="0"/>
              <a:t>5-3-2018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3883110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7EC365F-DA3E-4718-8AEF-169C1C7707C4}" type="datetimeFigureOut">
              <a:rPr lang="nl-NL" smtClean="0"/>
              <a:t>5-3-2018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2015140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7EC365F-DA3E-4718-8AEF-169C1C7707C4}" type="datetimeFigureOut">
              <a:rPr lang="nl-NL" smtClean="0"/>
              <a:t>5-3-2018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2125746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7EC365F-DA3E-4718-8AEF-169C1C7707C4}" type="datetimeFigureOut">
              <a:rPr lang="nl-NL" smtClean="0"/>
              <a:t>5-3-2018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303079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E7EC365F-DA3E-4718-8AEF-169C1C7707C4}" type="datetimeFigureOut">
              <a:rPr lang="nl-NL" smtClean="0"/>
              <a:t>5-3-2018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900591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E7EC365F-DA3E-4718-8AEF-169C1C7707C4}" type="datetimeFigureOut">
              <a:rPr lang="nl-NL" smtClean="0"/>
              <a:t>5-3-2018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769892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EC365F-DA3E-4718-8AEF-169C1C7707C4}" type="datetimeFigureOut">
              <a:rPr lang="nl-NL" smtClean="0"/>
              <a:t>5-3-2018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2C0102-19A3-4392-B902-8466314EABF3}" type="slidenum">
              <a:rPr lang="nl-NL" smtClean="0"/>
              <a:t>‹nr.›</a:t>
            </a:fld>
            <a:endParaRPr lang="nl-NL"/>
          </a:p>
        </p:txBody>
      </p:sp>
    </p:spTree>
    <p:extLst>
      <p:ext uri="{BB962C8B-B14F-4D97-AF65-F5344CB8AC3E}">
        <p14:creationId xmlns:p14="http://schemas.microsoft.com/office/powerpoint/2010/main" val="19244905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edepot.wur.nl/260677" TargetMode="External"/><Relationship Id="rId2" Type="http://schemas.openxmlformats.org/officeDocument/2006/relationships/hyperlink" Target="https://huis-en-tuin.infonu.nl/doe-het-zelf/27944-bepaal-de-grondsoort-van-uw-tuin.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74800" y="-668337"/>
            <a:ext cx="9144000" cy="2387600"/>
          </a:xfrm>
        </p:spPr>
        <p:txBody>
          <a:bodyPr/>
          <a:lstStyle/>
          <a:p>
            <a:r>
              <a:rPr lang="nl-NL" sz="8000" dirty="0" smtClean="0"/>
              <a:t>Bodemkunde les 3</a:t>
            </a:r>
            <a:endParaRPr lang="nl-NL" sz="8000" dirty="0"/>
          </a:p>
        </p:txBody>
      </p:sp>
      <p:sp>
        <p:nvSpPr>
          <p:cNvPr id="3" name="Ondertitel 2"/>
          <p:cNvSpPr>
            <a:spLocks noGrp="1"/>
          </p:cNvSpPr>
          <p:nvPr>
            <p:ph type="subTitle" idx="1"/>
          </p:nvPr>
        </p:nvSpPr>
        <p:spPr>
          <a:xfrm>
            <a:off x="1574800" y="1811338"/>
            <a:ext cx="9144000" cy="1655762"/>
          </a:xfrm>
        </p:spPr>
        <p:txBody>
          <a:bodyPr>
            <a:normAutofit/>
          </a:bodyPr>
          <a:lstStyle/>
          <a:p>
            <a:r>
              <a:rPr lang="nl-NL" sz="3600" b="1" dirty="0" smtClean="0"/>
              <a:t>PowerPoint</a:t>
            </a:r>
            <a:endParaRPr lang="nl-NL" sz="3600" b="1"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
        <p:nvSpPr>
          <p:cNvPr id="5" name="Rechthoek 4"/>
          <p:cNvSpPr/>
          <p:nvPr/>
        </p:nvSpPr>
        <p:spPr>
          <a:xfrm>
            <a:off x="355600" y="5152975"/>
            <a:ext cx="11582400" cy="369332"/>
          </a:xfrm>
          <a:prstGeom prst="rect">
            <a:avLst/>
          </a:prstGeom>
        </p:spPr>
        <p:txBody>
          <a:bodyPr wrap="square">
            <a:spAutoFit/>
          </a:bodyPr>
          <a:lstStyle/>
          <a:p>
            <a:r>
              <a:rPr lang="nl-NL" dirty="0">
                <a:latin typeface="Calibri" panose="020F0502020204030204" pitchFamily="34" charset="0"/>
                <a:ea typeface="Calibri" panose="020F0502020204030204" pitchFamily="34" charset="0"/>
                <a:cs typeface="Times New Roman" panose="02020603050405020304" pitchFamily="18" charset="0"/>
              </a:rPr>
              <a:t>https://wellant-my.sharepoint.com/personal/t_lievense_wellant_nl/Documents/Bodemkunde%20les%203.pptx?web=1</a:t>
            </a:r>
            <a:endParaRPr lang="nl-NL" dirty="0"/>
          </a:p>
        </p:txBody>
      </p:sp>
    </p:spTree>
    <p:extLst>
      <p:ext uri="{BB962C8B-B14F-4D97-AF65-F5344CB8AC3E}">
        <p14:creationId xmlns:p14="http://schemas.microsoft.com/office/powerpoint/2010/main" val="1862265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Water in de bodem</a:t>
            </a:r>
            <a:endParaRPr lang="nl-NL" dirty="0"/>
          </a:p>
        </p:txBody>
      </p:sp>
      <p:sp>
        <p:nvSpPr>
          <p:cNvPr id="3" name="Tijdelijke aanduiding voor inhoud 2"/>
          <p:cNvSpPr>
            <a:spLocks noGrp="1"/>
          </p:cNvSpPr>
          <p:nvPr>
            <p:ph idx="1"/>
          </p:nvPr>
        </p:nvSpPr>
        <p:spPr>
          <a:xfrm>
            <a:off x="838200" y="1439862"/>
            <a:ext cx="10515600" cy="4351338"/>
          </a:xfrm>
        </p:spPr>
        <p:txBody>
          <a:bodyPr/>
          <a:lstStyle/>
          <a:p>
            <a:r>
              <a:rPr lang="nl-NL" dirty="0"/>
              <a:t>De </a:t>
            </a:r>
            <a:r>
              <a:rPr lang="nl-NL" b="1" i="1" dirty="0"/>
              <a:t>veldcapaciteit</a:t>
            </a:r>
            <a:r>
              <a:rPr lang="nl-NL" dirty="0"/>
              <a:t> is de hoeveelheid water, die een verzadigde bodem na 2 à 3 dagen tegen de zwaartekracht in nog kan vasthouden. De </a:t>
            </a:r>
            <a:r>
              <a:rPr lang="nl-NL" i="1" dirty="0"/>
              <a:t>veldcapaciteit</a:t>
            </a:r>
            <a:r>
              <a:rPr lang="nl-NL" dirty="0"/>
              <a:t> wordt in bodems in Midden-Europa meestal tegen het eind van de winter (maart/april) bereikt. </a:t>
            </a:r>
            <a:endParaRPr lang="nl-NL" dirty="0" smtClean="0"/>
          </a:p>
          <a:p>
            <a:r>
              <a:rPr lang="nl-NL" dirty="0"/>
              <a:t>Het </a:t>
            </a:r>
            <a:r>
              <a:rPr lang="nl-NL" b="1" i="1" dirty="0"/>
              <a:t>verwelkingspunt</a:t>
            </a:r>
            <a:r>
              <a:rPr lang="nl-NL" i="1" dirty="0"/>
              <a:t> </a:t>
            </a:r>
            <a:r>
              <a:rPr lang="nl-NL" dirty="0"/>
              <a:t>of permanente verwelkingspunt is het vochtgehalte van de bodem, waarbij de plant geen water meer kan opnemen uit de </a:t>
            </a:r>
            <a:r>
              <a:rPr lang="nl-NL" dirty="0" smtClean="0"/>
              <a:t>bodem. </a:t>
            </a:r>
          </a:p>
          <a:p>
            <a:r>
              <a:rPr lang="nl-NL" b="1" dirty="0" smtClean="0"/>
              <a:t>Beschikbaar water = veldcapaciteit  - verwelkingspunt</a:t>
            </a:r>
            <a:endParaRPr lang="nl-NL" b="1"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23579784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Water in de bodem</a:t>
            </a:r>
            <a:endParaRPr lang="nl-NL" dirty="0"/>
          </a:p>
        </p:txBody>
      </p:sp>
      <p:sp>
        <p:nvSpPr>
          <p:cNvPr id="3" name="Tijdelijke aanduiding voor inhoud 2"/>
          <p:cNvSpPr>
            <a:spLocks noGrp="1"/>
          </p:cNvSpPr>
          <p:nvPr>
            <p:ph idx="1"/>
          </p:nvPr>
        </p:nvSpPr>
        <p:spPr/>
        <p:txBody>
          <a:bodyPr/>
          <a:lstStyle/>
          <a:p>
            <a:r>
              <a:rPr lang="nl-NL" b="1" i="1" dirty="0" smtClean="0"/>
              <a:t>Vochtspanning</a:t>
            </a:r>
          </a:p>
          <a:p>
            <a:pPr marL="0" indent="0">
              <a:buNone/>
            </a:pPr>
            <a:r>
              <a:rPr lang="nl-NL" dirty="0" smtClean="0"/>
              <a:t>Vochtspanning is de binding van water aan bodemdeeltjes. Bij een lage vochtspanning kan water makkelijk worden opgenomen. </a:t>
            </a:r>
            <a:r>
              <a:rPr lang="nl-NL" b="1" dirty="0" smtClean="0"/>
              <a:t/>
            </a:r>
            <a:br>
              <a:rPr lang="nl-NL" b="1" dirty="0" smtClean="0"/>
            </a:br>
            <a:endParaRPr lang="nl-NL" b="1" dirty="0"/>
          </a:p>
          <a:p>
            <a:r>
              <a:rPr lang="nl-NL" b="1" i="1" dirty="0" smtClean="0"/>
              <a:t>Verzadigd</a:t>
            </a:r>
          </a:p>
          <a:p>
            <a:pPr marL="0" indent="0">
              <a:buNone/>
            </a:pPr>
            <a:r>
              <a:rPr lang="nl-NL" dirty="0" smtClean="0"/>
              <a:t>Alle poriën, zowel de grote als de kleine, zijn gevuld met water</a:t>
            </a:r>
            <a:endParaRPr lang="nl-NL"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4211196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Bodemsoort bepalen</a:t>
            </a:r>
            <a:endParaRPr lang="nl-NL" dirty="0"/>
          </a:p>
        </p:txBody>
      </p:sp>
      <p:sp>
        <p:nvSpPr>
          <p:cNvPr id="3" name="Tijdelijke aanduiding voor inhoud 2"/>
          <p:cNvSpPr>
            <a:spLocks noGrp="1"/>
          </p:cNvSpPr>
          <p:nvPr>
            <p:ph idx="1"/>
          </p:nvPr>
        </p:nvSpPr>
        <p:spPr/>
        <p:txBody>
          <a:bodyPr/>
          <a:lstStyle/>
          <a:p>
            <a:r>
              <a:rPr lang="nl-NL" dirty="0">
                <a:hlinkClick r:id="rId2"/>
              </a:rPr>
              <a:t>https://</a:t>
            </a:r>
            <a:r>
              <a:rPr lang="nl-NL" dirty="0" smtClean="0">
                <a:hlinkClick r:id="rId2"/>
              </a:rPr>
              <a:t>huis-en-tuin.infonu.nl/doe-het-zelf/27944-bepaal-de-grondsoort-van-uw-tuin.html</a:t>
            </a:r>
            <a:endParaRPr lang="nl-NL" dirty="0" smtClean="0"/>
          </a:p>
          <a:p>
            <a:r>
              <a:rPr lang="nl-NL" dirty="0">
                <a:hlinkClick r:id="rId3"/>
              </a:rPr>
              <a:t>http://</a:t>
            </a:r>
            <a:r>
              <a:rPr lang="nl-NL" dirty="0" smtClean="0">
                <a:hlinkClick r:id="rId3"/>
              </a:rPr>
              <a:t>edepot.wur.nl/260677</a:t>
            </a:r>
            <a:endParaRPr lang="nl-NL" dirty="0" smtClean="0"/>
          </a:p>
          <a:p>
            <a:endParaRPr lang="nl-NL" dirty="0" smtClean="0"/>
          </a:p>
          <a:p>
            <a:endParaRPr lang="nl-NL"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1299095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Plaats een aantal grondboringen op het terrein van </a:t>
            </a:r>
            <a:r>
              <a:rPr lang="nl-NL" dirty="0" err="1" smtClean="0"/>
              <a:t>Wellant</a:t>
            </a:r>
            <a:r>
              <a:rPr lang="nl-NL" dirty="0" smtClean="0"/>
              <a:t>. </a:t>
            </a:r>
            <a:endParaRPr lang="nl-NL" dirty="0"/>
          </a:p>
        </p:txBody>
      </p:sp>
      <p:sp>
        <p:nvSpPr>
          <p:cNvPr id="3" name="Tijdelijke aanduiding voor inhoud 2"/>
          <p:cNvSpPr>
            <a:spLocks noGrp="1"/>
          </p:cNvSpPr>
          <p:nvPr>
            <p:ph idx="1"/>
          </p:nvPr>
        </p:nvSpPr>
        <p:spPr>
          <a:xfrm>
            <a:off x="838200" y="1825625"/>
            <a:ext cx="7249510" cy="4351338"/>
          </a:xfrm>
        </p:spPr>
        <p:txBody>
          <a:bodyPr/>
          <a:lstStyle/>
          <a:p>
            <a:r>
              <a:rPr lang="nl-NL" dirty="0" smtClean="0"/>
              <a:t>Bedenk als klas een manier om aan te geven waar je boring is geplaatst. </a:t>
            </a:r>
            <a:endParaRPr lang="nl-NL"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13474714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1358462" y="40872"/>
            <a:ext cx="9094076" cy="6817128"/>
          </a:xfrm>
          <a:prstGeom prst="rect">
            <a:avLst/>
          </a:prstGeom>
        </p:spPr>
      </p:pic>
    </p:spTree>
    <p:extLst>
      <p:ext uri="{BB962C8B-B14F-4D97-AF65-F5344CB8AC3E}">
        <p14:creationId xmlns:p14="http://schemas.microsoft.com/office/powerpoint/2010/main" val="22996212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182124" y="287721"/>
            <a:ext cx="7436739" cy="3417176"/>
          </a:xfrm>
          <a:prstGeom prst="rect">
            <a:avLst/>
          </a:prstGeom>
        </p:spPr>
      </p:pic>
      <p:pic>
        <p:nvPicPr>
          <p:cNvPr id="5" name="Afbeelding 4"/>
          <p:cNvPicPr>
            <a:picLocks noChangeAspect="1"/>
          </p:cNvPicPr>
          <p:nvPr/>
        </p:nvPicPr>
        <p:blipFill>
          <a:blip r:embed="rId3"/>
          <a:stretch>
            <a:fillRect/>
          </a:stretch>
        </p:blipFill>
        <p:spPr>
          <a:xfrm>
            <a:off x="7687299" y="991751"/>
            <a:ext cx="4394507" cy="5282927"/>
          </a:xfrm>
          <a:prstGeom prst="rect">
            <a:avLst/>
          </a:prstGeom>
        </p:spPr>
      </p:pic>
    </p:spTree>
    <p:extLst>
      <p:ext uri="{BB962C8B-B14F-4D97-AF65-F5344CB8AC3E}">
        <p14:creationId xmlns:p14="http://schemas.microsoft.com/office/powerpoint/2010/main" val="1259846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0590"/>
            <a:ext cx="10515600" cy="1325563"/>
          </a:xfrm>
        </p:spPr>
        <p:txBody>
          <a:bodyPr/>
          <a:lstStyle/>
          <a:p>
            <a:r>
              <a:rPr lang="nl-NL" b="1" dirty="0" smtClean="0"/>
              <a:t>Leerdoelen</a:t>
            </a:r>
            <a:endParaRPr lang="nl-NL" b="1" dirty="0"/>
          </a:p>
        </p:txBody>
      </p:sp>
      <p:sp>
        <p:nvSpPr>
          <p:cNvPr id="3" name="Tijdelijke aanduiding voor inhoud 2"/>
          <p:cNvSpPr>
            <a:spLocks noGrp="1"/>
          </p:cNvSpPr>
          <p:nvPr>
            <p:ph idx="1"/>
          </p:nvPr>
        </p:nvSpPr>
        <p:spPr>
          <a:xfrm>
            <a:off x="838200" y="1159535"/>
            <a:ext cx="10515600" cy="4351338"/>
          </a:xfrm>
        </p:spPr>
        <p:txBody>
          <a:bodyPr/>
          <a:lstStyle/>
          <a:p>
            <a:r>
              <a:rPr lang="nl-NL" dirty="0" smtClean="0"/>
              <a:t>uitleggen welke functies bodemlucht, bodemwater en bodemwarmte hebben voor de plantengroei; </a:t>
            </a:r>
          </a:p>
          <a:p>
            <a:r>
              <a:rPr lang="nl-NL" dirty="0" smtClean="0"/>
              <a:t>uitleggen hoe luchtverversing in de bodem plaatsvindt;</a:t>
            </a:r>
          </a:p>
          <a:p>
            <a:r>
              <a:rPr lang="nl-NL" dirty="0" smtClean="0"/>
              <a:t> de verschillende waterniveaus in de bodem herkennen; </a:t>
            </a:r>
          </a:p>
          <a:p>
            <a:r>
              <a:rPr lang="nl-NL" dirty="0" smtClean="0"/>
              <a:t>uitleggen welke factoren een rol spelen bij de opname van water door planten; </a:t>
            </a:r>
          </a:p>
          <a:p>
            <a:r>
              <a:rPr lang="nl-NL" dirty="0" smtClean="0"/>
              <a:t>uitleggen waardoor opwarming van de bodem tot stand komt;</a:t>
            </a:r>
          </a:p>
          <a:p>
            <a:r>
              <a:rPr lang="nl-NL" dirty="0" smtClean="0"/>
              <a:t>opbouw van een bodemproﬁel beschrijven met de bijbehorende eigenschappen.</a:t>
            </a:r>
            <a:endParaRPr lang="nl-NL"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40322677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Functies van bodemlucht</a:t>
            </a:r>
            <a:endParaRPr lang="nl-NL" b="1" dirty="0"/>
          </a:p>
        </p:txBody>
      </p:sp>
      <p:sp>
        <p:nvSpPr>
          <p:cNvPr id="3" name="Tijdelijke aanduiding voor inhoud 2"/>
          <p:cNvSpPr>
            <a:spLocks noGrp="1"/>
          </p:cNvSpPr>
          <p:nvPr>
            <p:ph idx="1"/>
          </p:nvPr>
        </p:nvSpPr>
        <p:spPr/>
        <p:txBody>
          <a:bodyPr>
            <a:normAutofit/>
          </a:bodyPr>
          <a:lstStyle/>
          <a:p>
            <a:r>
              <a:rPr lang="nl-NL" sz="3600" dirty="0" smtClean="0"/>
              <a:t>Zuurstof voor plantenwortels, kiemende zaden, de meeste bacteriën, schimmels en bodemdieren. </a:t>
            </a:r>
          </a:p>
          <a:p>
            <a:r>
              <a:rPr lang="nl-NL" sz="3600" dirty="0" smtClean="0"/>
              <a:t>Nodig voor vertering organisch materiaal</a:t>
            </a:r>
          </a:p>
          <a:p>
            <a:r>
              <a:rPr lang="nl-NL" sz="3600" dirty="0" smtClean="0"/>
              <a:t>Zonder zuurstof kan reductie met zwavel plaatsvinden.</a:t>
            </a:r>
            <a:endParaRPr lang="nl-NL" sz="3600"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32119118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Veel CO2 in de bodem</a:t>
            </a:r>
            <a:endParaRPr lang="nl-NL" b="1" dirty="0"/>
          </a:p>
        </p:txBody>
      </p:sp>
      <p:sp>
        <p:nvSpPr>
          <p:cNvPr id="3" name="Tijdelijke aanduiding voor inhoud 2"/>
          <p:cNvSpPr>
            <a:spLocks noGrp="1"/>
          </p:cNvSpPr>
          <p:nvPr>
            <p:ph idx="1"/>
          </p:nvPr>
        </p:nvSpPr>
        <p:spPr/>
        <p:txBody>
          <a:bodyPr/>
          <a:lstStyle/>
          <a:p>
            <a:r>
              <a:rPr lang="nl-NL" dirty="0" smtClean="0"/>
              <a:t>Plantenwortels, kiemende zaden, organische stof en het bodemleven hebben dus zuurstof nodig. Ze geven koolstofdioxide aan de bodem terug. Proefondervindelijk is vastgesteld dat de bodem 10 tot 20 keer zoveel koolstofdioxide (ongeveer 0,5%) bezit dan de atmosferische lucht. </a:t>
            </a:r>
            <a:endParaRPr lang="nl-NL"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2634315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Uitwisseling lucht met de atmosfeer</a:t>
            </a:r>
            <a:endParaRPr lang="nl-NL" b="1" dirty="0"/>
          </a:p>
        </p:txBody>
      </p:sp>
      <p:sp>
        <p:nvSpPr>
          <p:cNvPr id="3" name="Tijdelijke aanduiding voor inhoud 2"/>
          <p:cNvSpPr>
            <a:spLocks noGrp="1"/>
          </p:cNvSpPr>
          <p:nvPr>
            <p:ph idx="1"/>
          </p:nvPr>
        </p:nvSpPr>
        <p:spPr>
          <a:xfrm>
            <a:off x="838200" y="1379576"/>
            <a:ext cx="10515600" cy="4351338"/>
          </a:xfrm>
        </p:spPr>
        <p:txBody>
          <a:bodyPr/>
          <a:lstStyle/>
          <a:p>
            <a:r>
              <a:rPr lang="nl-NL" dirty="0"/>
              <a:t>I</a:t>
            </a:r>
            <a:r>
              <a:rPr lang="nl-NL" dirty="0" smtClean="0"/>
              <a:t>nzakkend regenwater, </a:t>
            </a:r>
          </a:p>
          <a:p>
            <a:r>
              <a:rPr lang="nl-NL" dirty="0" smtClean="0"/>
              <a:t>Wind, </a:t>
            </a:r>
          </a:p>
          <a:p>
            <a:r>
              <a:rPr lang="nl-NL" dirty="0" smtClean="0"/>
              <a:t>Temperatuurschommelingen</a:t>
            </a:r>
          </a:p>
          <a:p>
            <a:r>
              <a:rPr lang="nl-NL" dirty="0" smtClean="0"/>
              <a:t>Luchtdrukverschillen.</a:t>
            </a:r>
          </a:p>
          <a:p>
            <a:r>
              <a:rPr lang="nl-NL" dirty="0" smtClean="0"/>
              <a:t>Grondbewerking</a:t>
            </a:r>
          </a:p>
          <a:p>
            <a:pPr lvl="1"/>
            <a:r>
              <a:rPr lang="nl-NL" dirty="0" smtClean="0"/>
              <a:t>Schoffelen</a:t>
            </a:r>
          </a:p>
          <a:p>
            <a:pPr lvl="1"/>
            <a:r>
              <a:rPr lang="nl-NL" dirty="0" smtClean="0"/>
              <a:t>Spitten</a:t>
            </a:r>
          </a:p>
          <a:p>
            <a:pPr lvl="1"/>
            <a:r>
              <a:rPr lang="nl-NL" dirty="0" smtClean="0"/>
              <a:t>Harken</a:t>
            </a:r>
          </a:p>
          <a:p>
            <a:pPr lvl="1"/>
            <a:r>
              <a:rPr lang="nl-NL" dirty="0" smtClean="0"/>
              <a:t>Ploegen</a:t>
            </a:r>
            <a:endParaRPr lang="nl-NL" dirty="0"/>
          </a:p>
        </p:txBody>
      </p:sp>
      <p:sp>
        <p:nvSpPr>
          <p:cNvPr id="4" name="Rechthoek 3"/>
          <p:cNvSpPr/>
          <p:nvPr/>
        </p:nvSpPr>
        <p:spPr>
          <a:xfrm>
            <a:off x="0" y="6124924"/>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3416094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50719"/>
          </a:xfrm>
        </p:spPr>
        <p:txBody>
          <a:bodyPr/>
          <a:lstStyle/>
          <a:p>
            <a:r>
              <a:rPr lang="nl-NL" b="1" dirty="0" smtClean="0"/>
              <a:t>Bodemwater</a:t>
            </a:r>
            <a:endParaRPr lang="nl-NL" b="1"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pic>
        <p:nvPicPr>
          <p:cNvPr id="5" name="Afbeelding 4"/>
          <p:cNvPicPr>
            <a:picLocks noChangeAspect="1"/>
          </p:cNvPicPr>
          <p:nvPr/>
        </p:nvPicPr>
        <p:blipFill>
          <a:blip r:embed="rId2"/>
          <a:stretch>
            <a:fillRect/>
          </a:stretch>
        </p:blipFill>
        <p:spPr>
          <a:xfrm>
            <a:off x="4817328" y="365125"/>
            <a:ext cx="6800268" cy="5053278"/>
          </a:xfrm>
          <a:prstGeom prst="rect">
            <a:avLst/>
          </a:prstGeom>
        </p:spPr>
      </p:pic>
    </p:spTree>
    <p:extLst>
      <p:ext uri="{BB962C8B-B14F-4D97-AF65-F5344CB8AC3E}">
        <p14:creationId xmlns:p14="http://schemas.microsoft.com/office/powerpoint/2010/main" val="14968183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Watergebruik plant</a:t>
            </a:r>
            <a:endParaRPr lang="nl-NL" b="1" dirty="0"/>
          </a:p>
        </p:txBody>
      </p:sp>
      <p:sp>
        <p:nvSpPr>
          <p:cNvPr id="3" name="Tijdelijke aanduiding voor inhoud 2"/>
          <p:cNvSpPr>
            <a:spLocks noGrp="1"/>
          </p:cNvSpPr>
          <p:nvPr>
            <p:ph idx="1"/>
          </p:nvPr>
        </p:nvSpPr>
        <p:spPr>
          <a:xfrm>
            <a:off x="481361" y="1690688"/>
            <a:ext cx="10515600" cy="4351338"/>
          </a:xfrm>
        </p:spPr>
        <p:txBody>
          <a:bodyPr>
            <a:normAutofit/>
          </a:bodyPr>
          <a:lstStyle/>
          <a:p>
            <a:r>
              <a:rPr lang="nl-NL" sz="4000" dirty="0" smtClean="0"/>
              <a:t>Verdamping (voor een plant nodig om af te koelen)</a:t>
            </a:r>
          </a:p>
          <a:p>
            <a:r>
              <a:rPr lang="nl-NL" sz="4000" dirty="0" smtClean="0"/>
              <a:t>Fotosynthese</a:t>
            </a:r>
          </a:p>
          <a:p>
            <a:r>
              <a:rPr lang="nl-NL" sz="4000" dirty="0" smtClean="0"/>
              <a:t>Transport van voedingszouten en suikers</a:t>
            </a:r>
          </a:p>
          <a:p>
            <a:r>
              <a:rPr lang="nl-NL" sz="4000" dirty="0" smtClean="0"/>
              <a:t>Stevigheid van de planten</a:t>
            </a:r>
          </a:p>
          <a:p>
            <a:endParaRPr lang="nl-NL" sz="4000"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pic>
        <p:nvPicPr>
          <p:cNvPr id="5" name="Afbeelding 4"/>
          <p:cNvPicPr>
            <a:picLocks noChangeAspect="1"/>
          </p:cNvPicPr>
          <p:nvPr/>
        </p:nvPicPr>
        <p:blipFill>
          <a:blip r:embed="rId2"/>
          <a:stretch>
            <a:fillRect/>
          </a:stretch>
        </p:blipFill>
        <p:spPr>
          <a:xfrm>
            <a:off x="9267825" y="2799345"/>
            <a:ext cx="2924175" cy="2838450"/>
          </a:xfrm>
          <a:prstGeom prst="rect">
            <a:avLst/>
          </a:prstGeom>
        </p:spPr>
      </p:pic>
    </p:spTree>
    <p:extLst>
      <p:ext uri="{BB962C8B-B14F-4D97-AF65-F5344CB8AC3E}">
        <p14:creationId xmlns:p14="http://schemas.microsoft.com/office/powerpoint/2010/main" val="16190945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Capillaire werking</a:t>
            </a:r>
            <a:endParaRPr lang="nl-NL" b="1" dirty="0"/>
          </a:p>
        </p:txBody>
      </p:sp>
      <p:sp>
        <p:nvSpPr>
          <p:cNvPr id="3" name="Tijdelijke aanduiding voor inhoud 2"/>
          <p:cNvSpPr>
            <a:spLocks noGrp="1"/>
          </p:cNvSpPr>
          <p:nvPr>
            <p:ph idx="1"/>
          </p:nvPr>
        </p:nvSpPr>
        <p:spPr>
          <a:xfrm>
            <a:off x="6692900" y="1825625"/>
            <a:ext cx="5156200" cy="4351338"/>
          </a:xfrm>
        </p:spPr>
        <p:txBody>
          <a:bodyPr/>
          <a:lstStyle/>
          <a:p>
            <a:r>
              <a:rPr lang="nl-NL" b="1" dirty="0" smtClean="0"/>
              <a:t>Adhesie</a:t>
            </a:r>
            <a:r>
              <a:rPr lang="nl-NL" dirty="0" smtClean="0"/>
              <a:t> is de binding die water heeft met de omgeving (andere stoffen)</a:t>
            </a:r>
          </a:p>
          <a:p>
            <a:r>
              <a:rPr lang="nl-NL" b="1" dirty="0" smtClean="0"/>
              <a:t>Cohesie</a:t>
            </a:r>
            <a:r>
              <a:rPr lang="nl-NL" dirty="0" smtClean="0"/>
              <a:t> is de binding de water heeft met andere watermoleculen</a:t>
            </a:r>
            <a:endParaRPr lang="nl-NL" b="1" dirty="0"/>
          </a:p>
        </p:txBody>
      </p:sp>
      <p:pic>
        <p:nvPicPr>
          <p:cNvPr id="4" name="Afbeelding 3"/>
          <p:cNvPicPr>
            <a:picLocks noChangeAspect="1"/>
          </p:cNvPicPr>
          <p:nvPr/>
        </p:nvPicPr>
        <p:blipFill>
          <a:blip r:embed="rId2"/>
          <a:stretch>
            <a:fillRect/>
          </a:stretch>
        </p:blipFill>
        <p:spPr>
          <a:xfrm>
            <a:off x="370404" y="1825625"/>
            <a:ext cx="5725596" cy="3668712"/>
          </a:xfrm>
          <a:prstGeom prst="rect">
            <a:avLst/>
          </a:prstGeom>
        </p:spPr>
      </p:pic>
    </p:spTree>
    <p:extLst>
      <p:ext uri="{BB962C8B-B14F-4D97-AF65-F5344CB8AC3E}">
        <p14:creationId xmlns:p14="http://schemas.microsoft.com/office/powerpoint/2010/main" val="33099648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09424" y="365125"/>
            <a:ext cx="5644376" cy="1325563"/>
          </a:xfrm>
        </p:spPr>
        <p:txBody>
          <a:bodyPr/>
          <a:lstStyle/>
          <a:p>
            <a:r>
              <a:rPr lang="nl-NL" dirty="0" smtClean="0"/>
              <a:t>Begrippen</a:t>
            </a:r>
            <a:endParaRPr lang="nl-NL" dirty="0"/>
          </a:p>
        </p:txBody>
      </p:sp>
      <p:sp>
        <p:nvSpPr>
          <p:cNvPr id="3" name="Tijdelijke aanduiding voor inhoud 2"/>
          <p:cNvSpPr>
            <a:spLocks noGrp="1"/>
          </p:cNvSpPr>
          <p:nvPr>
            <p:ph idx="1"/>
          </p:nvPr>
        </p:nvSpPr>
        <p:spPr>
          <a:xfrm>
            <a:off x="5709424" y="1825625"/>
            <a:ext cx="5644376" cy="4351338"/>
          </a:xfrm>
        </p:spPr>
        <p:txBody>
          <a:bodyPr/>
          <a:lstStyle/>
          <a:p>
            <a:r>
              <a:rPr lang="nl-NL" dirty="0" smtClean="0"/>
              <a:t>Grondwaterspiegel</a:t>
            </a:r>
            <a:br>
              <a:rPr lang="nl-NL" dirty="0" smtClean="0"/>
            </a:br>
            <a:r>
              <a:rPr lang="nl-NL" i="1" dirty="0" smtClean="0"/>
              <a:t>Het niveau van het grondwater. </a:t>
            </a:r>
            <a:r>
              <a:rPr lang="nl-NL" dirty="0" smtClean="0"/>
              <a:t/>
            </a:r>
            <a:br>
              <a:rPr lang="nl-NL" dirty="0" smtClean="0"/>
            </a:br>
            <a:endParaRPr lang="nl-NL" dirty="0" smtClean="0"/>
          </a:p>
          <a:p>
            <a:r>
              <a:rPr lang="nl-NL" dirty="0" smtClean="0"/>
              <a:t>Grondwaterzone</a:t>
            </a:r>
            <a:br>
              <a:rPr lang="nl-NL" dirty="0" smtClean="0"/>
            </a:br>
            <a:r>
              <a:rPr lang="nl-NL" i="1" dirty="0" smtClean="0"/>
              <a:t>Het gebied wat verzadigd is met water. </a:t>
            </a:r>
            <a:endParaRPr lang="nl-NL"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pic>
        <p:nvPicPr>
          <p:cNvPr id="5" name="Afbeelding 4"/>
          <p:cNvPicPr>
            <a:picLocks noChangeAspect="1"/>
          </p:cNvPicPr>
          <p:nvPr/>
        </p:nvPicPr>
        <p:blipFill>
          <a:blip r:embed="rId2"/>
          <a:stretch>
            <a:fillRect/>
          </a:stretch>
        </p:blipFill>
        <p:spPr>
          <a:xfrm>
            <a:off x="543738" y="320520"/>
            <a:ext cx="3738331" cy="5303957"/>
          </a:xfrm>
          <a:prstGeom prst="rect">
            <a:avLst/>
          </a:prstGeom>
        </p:spPr>
      </p:pic>
    </p:spTree>
    <p:extLst>
      <p:ext uri="{BB962C8B-B14F-4D97-AF65-F5344CB8AC3E}">
        <p14:creationId xmlns:p14="http://schemas.microsoft.com/office/powerpoint/2010/main" val="1972186652"/>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429</Words>
  <Application>Microsoft Office PowerPoint</Application>
  <PresentationFormat>Breedbeeld</PresentationFormat>
  <Paragraphs>64</Paragraphs>
  <Slides>15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15</vt:i4>
      </vt:variant>
    </vt:vector>
  </HeadingPairs>
  <TitlesOfParts>
    <vt:vector size="20" baseType="lpstr">
      <vt:lpstr>Arial</vt:lpstr>
      <vt:lpstr>Calibri</vt:lpstr>
      <vt:lpstr>Calibri Light</vt:lpstr>
      <vt:lpstr>Times New Roman</vt:lpstr>
      <vt:lpstr>Kantoorthema</vt:lpstr>
      <vt:lpstr>Bodemkunde les 3</vt:lpstr>
      <vt:lpstr>Leerdoelen</vt:lpstr>
      <vt:lpstr>Functies van bodemlucht</vt:lpstr>
      <vt:lpstr>Veel CO2 in de bodem</vt:lpstr>
      <vt:lpstr>Uitwisseling lucht met de atmosfeer</vt:lpstr>
      <vt:lpstr>Bodemwater</vt:lpstr>
      <vt:lpstr>Watergebruik plant</vt:lpstr>
      <vt:lpstr>Capillaire werking</vt:lpstr>
      <vt:lpstr>Begrippen</vt:lpstr>
      <vt:lpstr>Water in de bodem</vt:lpstr>
      <vt:lpstr>Water in de bodem</vt:lpstr>
      <vt:lpstr>Bodemsoort bepalen</vt:lpstr>
      <vt:lpstr>Plaats een aantal grondboringen op het terrein van Wellant. </vt:lpstr>
      <vt:lpstr>PowerPoint-presentatie</vt:lpstr>
      <vt:lpstr>PowerPoint-presentatie</vt:lpstr>
    </vt:vector>
  </TitlesOfParts>
  <Company>Wellantcollege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Bodemkunde les 3</dc:title>
  <dc:creator>Tom Lievense</dc:creator>
  <cp:lastModifiedBy>Tom Lievense</cp:lastModifiedBy>
  <cp:revision>11</cp:revision>
  <dcterms:created xsi:type="dcterms:W3CDTF">2018-02-13T14:19:09Z</dcterms:created>
  <dcterms:modified xsi:type="dcterms:W3CDTF">2018-03-05T10:44:11Z</dcterms:modified>
</cp:coreProperties>
</file>