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1" r:id="rId3"/>
    <p:sldId id="262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C997BFA-46A8-4112-9D40-AF02BDB673CE}" v="1" dt="2023-01-30T13:49:51.09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-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nkees den Otter" userId="45164e2d-bd72-4cb9-860e-913f35c6e7ee" providerId="ADAL" clId="{7C997BFA-46A8-4112-9D40-AF02BDB673CE}"/>
    <pc:docChg chg="custSel addSld modSld sldOrd">
      <pc:chgData name="Jankees den Otter" userId="45164e2d-bd72-4cb9-860e-913f35c6e7ee" providerId="ADAL" clId="{7C997BFA-46A8-4112-9D40-AF02BDB673CE}" dt="2023-01-31T09:10:56.368" v="1013" actId="113"/>
      <pc:docMkLst>
        <pc:docMk/>
      </pc:docMkLst>
      <pc:sldChg chg="modSp mod ord">
        <pc:chgData name="Jankees den Otter" userId="45164e2d-bd72-4cb9-860e-913f35c6e7ee" providerId="ADAL" clId="{7C997BFA-46A8-4112-9D40-AF02BDB673CE}" dt="2023-01-31T09:10:56.368" v="1013" actId="113"/>
        <pc:sldMkLst>
          <pc:docMk/>
          <pc:sldMk cId="263147432" sldId="258"/>
        </pc:sldMkLst>
        <pc:spChg chg="mod">
          <ac:chgData name="Jankees den Otter" userId="45164e2d-bd72-4cb9-860e-913f35c6e7ee" providerId="ADAL" clId="{7C997BFA-46A8-4112-9D40-AF02BDB673CE}" dt="2023-01-31T09:10:56.368" v="1013" actId="113"/>
          <ac:spMkLst>
            <pc:docMk/>
            <pc:sldMk cId="263147432" sldId="258"/>
            <ac:spMk id="2" creationId="{00000000-0000-0000-0000-000000000000}"/>
          </ac:spMkLst>
        </pc:spChg>
      </pc:sldChg>
      <pc:sldChg chg="modSp new mod">
        <pc:chgData name="Jankees den Otter" userId="45164e2d-bd72-4cb9-860e-913f35c6e7ee" providerId="ADAL" clId="{7C997BFA-46A8-4112-9D40-AF02BDB673CE}" dt="2023-01-30T13:48:46.512" v="644" actId="113"/>
        <pc:sldMkLst>
          <pc:docMk/>
          <pc:sldMk cId="406204921" sldId="261"/>
        </pc:sldMkLst>
        <pc:spChg chg="mod">
          <ac:chgData name="Jankees den Otter" userId="45164e2d-bd72-4cb9-860e-913f35c6e7ee" providerId="ADAL" clId="{7C997BFA-46A8-4112-9D40-AF02BDB673CE}" dt="2023-01-30T13:48:46.512" v="644" actId="113"/>
          <ac:spMkLst>
            <pc:docMk/>
            <pc:sldMk cId="406204921" sldId="261"/>
            <ac:spMk id="2" creationId="{C7905CD9-B947-CCE0-5748-0ABD6F7B7496}"/>
          </ac:spMkLst>
        </pc:spChg>
        <pc:spChg chg="mod">
          <ac:chgData name="Jankees den Otter" userId="45164e2d-bd72-4cb9-860e-913f35c6e7ee" providerId="ADAL" clId="{7C997BFA-46A8-4112-9D40-AF02BDB673CE}" dt="2023-01-30T13:46:43.840" v="470" actId="113"/>
          <ac:spMkLst>
            <pc:docMk/>
            <pc:sldMk cId="406204921" sldId="261"/>
            <ac:spMk id="3" creationId="{59C4BA21-9C1B-33B9-26A6-EAD3B9E94A57}"/>
          </ac:spMkLst>
        </pc:spChg>
      </pc:sldChg>
      <pc:sldChg chg="modSp new mod">
        <pc:chgData name="Jankees den Otter" userId="45164e2d-bd72-4cb9-860e-913f35c6e7ee" providerId="ADAL" clId="{7C997BFA-46A8-4112-9D40-AF02BDB673CE}" dt="2023-01-30T13:55:31.725" v="1012" actId="113"/>
        <pc:sldMkLst>
          <pc:docMk/>
          <pc:sldMk cId="692172237" sldId="262"/>
        </pc:sldMkLst>
        <pc:spChg chg="mod">
          <ac:chgData name="Jankees den Otter" userId="45164e2d-bd72-4cb9-860e-913f35c6e7ee" providerId="ADAL" clId="{7C997BFA-46A8-4112-9D40-AF02BDB673CE}" dt="2023-01-30T13:48:39.540" v="643" actId="113"/>
          <ac:spMkLst>
            <pc:docMk/>
            <pc:sldMk cId="692172237" sldId="262"/>
            <ac:spMk id="2" creationId="{B31B4E0E-4C29-27BA-7AA6-7053B82A9326}"/>
          </ac:spMkLst>
        </pc:spChg>
        <pc:spChg chg="mod">
          <ac:chgData name="Jankees den Otter" userId="45164e2d-bd72-4cb9-860e-913f35c6e7ee" providerId="ADAL" clId="{7C997BFA-46A8-4112-9D40-AF02BDB673CE}" dt="2023-01-30T13:55:31.725" v="1012" actId="113"/>
          <ac:spMkLst>
            <pc:docMk/>
            <pc:sldMk cId="692172237" sldId="262"/>
            <ac:spMk id="3" creationId="{38A3284D-BBCE-4BFD-43D3-1E64996C573C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76279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58DC5508-D468-9F44-BBA1-32C0A0A154C5}" type="datetimeFigureOut">
              <a:rPr lang="nl-NL" smtClean="0"/>
              <a:t>31-1-2023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63575" y="3226820"/>
            <a:ext cx="3859795" cy="304801"/>
          </a:xfrm>
        </p:spPr>
        <p:txBody>
          <a:bodyPr anchor="b"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nl-NL"/>
          </a:p>
        </p:txBody>
      </p:sp>
      <p:sp>
        <p:nvSpPr>
          <p:cNvPr id="17" name="Rectangle 16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/>
            </a:lvl1pPr>
          </a:lstStyle>
          <a:p>
            <a:fld id="{BDF4353F-B849-D04D-8D78-2A5D3DB151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95558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-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5945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2683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C5508-D468-9F44-BBA1-32C0A0A154C5}" type="datetimeFigureOut">
              <a:rPr lang="nl-NL" smtClean="0"/>
              <a:t>31-1-2023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4353F-B849-D04D-8D78-2A5D3DB151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144510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C5508-D468-9F44-BBA1-32C0A0A154C5}" type="datetimeFigureOut">
              <a:rPr lang="nl-NL" smtClean="0"/>
              <a:t>31-1-2023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4353F-B849-D04D-8D78-2A5D3DB151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128310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1" name="TextBox 10"/>
          <p:cNvSpPr txBox="1"/>
          <p:nvPr/>
        </p:nvSpPr>
        <p:spPr bwMode="gray">
          <a:xfrm>
            <a:off x="898295" y="603589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705137" y="261378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705034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86515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14393"/>
            <a:ext cx="8825659" cy="1012664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C5508-D468-9F44-BBA1-32C0A0A154C5}" type="datetimeFigureOut">
              <a:rPr lang="nl-NL" smtClean="0"/>
              <a:t>31-1-2023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24" name="Rectangle 23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4353F-B849-D04D-8D78-2A5D3DB151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419966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2404477"/>
            <a:ext cx="8825659" cy="178870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8587" y="5024967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C5508-D468-9F44-BBA1-32C0A0A154C5}" type="datetimeFigureOut">
              <a:rPr lang="nl-NL" smtClean="0"/>
              <a:t>31-1-2023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2" name="Rectangle 11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4353F-B849-D04D-8D78-2A5D3DB151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511583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09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87261"/>
            <a:ext cx="3129168" cy="28397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10999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87261"/>
            <a:ext cx="3145380" cy="28397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1" y="2603500"/>
            <a:ext cx="315744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87261"/>
            <a:ext cx="3161029" cy="283979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C5508-D468-9F44-BBA1-32C0A0A154C5}" type="datetimeFigureOut">
              <a:rPr lang="nl-NL" smtClean="0"/>
              <a:t>31-1-2023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4353F-B849-D04D-8D78-2A5D3DB151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366159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s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 sz="36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20744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1246"/>
            <a:ext cx="2691242" cy="158376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20745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42840"/>
            <a:ext cx="2691242" cy="155217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7"/>
            <a:ext cx="3050438" cy="92140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18992"/>
            <a:ext cx="2691242" cy="157601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09107"/>
            <a:ext cx="3054127" cy="89634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C5508-D468-9F44-BBA1-32C0A0A154C5}" type="datetimeFigureOut">
              <a:rPr lang="nl-NL" smtClean="0"/>
              <a:t>31-1-2023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4353F-B849-D04D-8D78-2A5D3DB151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106537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C5508-D468-9F44-BBA1-32C0A0A154C5}" type="datetimeFigureOut">
              <a:rPr lang="nl-NL" smtClean="0"/>
              <a:t>31-1-2023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4353F-B849-D04D-8D78-2A5D3DB151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16060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97430"/>
            <a:ext cx="1409965" cy="4729626"/>
          </a:xfrm>
        </p:spPr>
        <p:txBody>
          <a:bodyPr vert="eaVert" anchor="b" anchorCtr="0"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97429"/>
            <a:ext cx="6247546" cy="4729627"/>
          </a:xfrm>
        </p:spPr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C5508-D468-9F44-BBA1-32C0A0A154C5}" type="datetimeFigureOut">
              <a:rPr lang="nl-NL" smtClean="0"/>
              <a:t>31-1-2023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8" name="Rectangle 17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4353F-B849-D04D-8D78-2A5D3DB151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66128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C5508-D468-9F44-BBA1-32C0A0A154C5}" type="datetimeFigureOut">
              <a:rPr lang="nl-NL" smtClean="0"/>
              <a:t>31-1-2023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4353F-B849-D04D-8D78-2A5D3DB151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6407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4"/>
            <a:ext cx="4351023" cy="2283823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C5508-D468-9F44-BBA1-32C0A0A154C5}" type="datetimeFigureOut">
              <a:rPr lang="nl-NL" smtClean="0"/>
              <a:t>31-1-2023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4353F-B849-D04D-8D78-2A5D3DB151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55042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1368" y="2603500"/>
            <a:ext cx="4828744" cy="3416301"/>
          </a:xfrm>
        </p:spPr>
        <p:txBody>
          <a:bodyPr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1" y="2603500"/>
            <a:ext cx="4825159" cy="3377705"/>
          </a:xfrm>
        </p:spPr>
        <p:txBody>
          <a:bodyPr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C5508-D468-9F44-BBA1-32C0A0A154C5}" type="datetimeFigureOut">
              <a:rPr lang="nl-NL" smtClean="0"/>
              <a:t>31-1-2023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4353F-B849-D04D-8D78-2A5D3DB151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4145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36063"/>
            <a:ext cx="48251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212326"/>
            <a:ext cx="4825158" cy="2807476"/>
          </a:xfrm>
        </p:spPr>
        <p:txBody>
          <a:bodyPr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1" y="2603499"/>
            <a:ext cx="4825160" cy="60882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212327"/>
            <a:ext cx="4825159" cy="2807474"/>
          </a:xfrm>
        </p:spPr>
        <p:txBody>
          <a:bodyPr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C5508-D468-9F44-BBA1-32C0A0A154C5}" type="datetimeFigureOut">
              <a:rPr lang="nl-NL" smtClean="0"/>
              <a:t>31-1-2023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4353F-B849-D04D-8D78-2A5D3DB151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386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C5508-D468-9F44-BBA1-32C0A0A154C5}" type="datetimeFigureOut">
              <a:rPr lang="nl-NL" smtClean="0"/>
              <a:t>31-1-2023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4353F-B849-D04D-8D78-2A5D3DB151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2971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C5508-D468-9F44-BBA1-32C0A0A154C5}" type="datetimeFigureOut">
              <a:rPr lang="nl-NL" smtClean="0"/>
              <a:t>31-1-2023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Rectangle 5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4353F-B849-D04D-8D78-2A5D3DB151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56957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C5508-D468-9F44-BBA1-32C0A0A154C5}" type="datetimeFigureOut">
              <a:rPr lang="nl-NL" smtClean="0"/>
              <a:t>31-1-2023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4353F-B849-D04D-8D78-2A5D3DB151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757305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2" y="1143000"/>
            <a:ext cx="3227192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C5508-D468-9F44-BBA1-32C0A0A154C5}" type="datetimeFigureOut">
              <a:rPr lang="nl-NL" smtClean="0"/>
              <a:t>31-1-2023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4353F-B849-D04D-8D78-2A5D3DB151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1725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Oval 4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Oval 3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Oval 3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9" name="Oval 48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9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407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58DC5508-D468-9F44-BBA1-32C0A0A154C5}" type="datetimeFigureOut">
              <a:rPr lang="nl-NL" smtClean="0"/>
              <a:t>31-1-2023</a:t>
            </a:fld>
            <a:endParaRPr lang="nl-NL"/>
          </a:p>
        </p:txBody>
      </p:sp>
      <p:sp>
        <p:nvSpPr>
          <p:cNvPr id="20" name="Rectangle 19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BDF4353F-B849-D04D-8D78-2A5D3DB151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60952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99730" y="2099733"/>
            <a:ext cx="11206717" cy="2677648"/>
          </a:xfrm>
        </p:spPr>
        <p:txBody>
          <a:bodyPr/>
          <a:lstStyle/>
          <a:p>
            <a:pPr algn="ctr"/>
            <a:r>
              <a:rPr lang="nl-NL"/>
              <a:t>5.1 DE </a:t>
            </a:r>
            <a:r>
              <a:rPr lang="nl-NL" dirty="0"/>
              <a:t>VERENIGDE NATIES </a:t>
            </a:r>
            <a:br>
              <a:rPr lang="nl-NL" dirty="0"/>
            </a:br>
            <a:r>
              <a:rPr lang="nl-NL" dirty="0"/>
              <a:t>EN</a:t>
            </a:r>
            <a:br>
              <a:rPr lang="nl-NL" dirty="0"/>
            </a:br>
            <a:r>
              <a:rPr lang="nl-NL" dirty="0"/>
              <a:t>DE DEKOLONISATIE </a:t>
            </a:r>
            <a:br>
              <a:rPr lang="nl-NL" dirty="0"/>
            </a:b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nl-NL" dirty="0"/>
              <a:t>HOOFDSTUK 5</a:t>
            </a:r>
          </a:p>
          <a:p>
            <a:pPr algn="ctr"/>
            <a:r>
              <a:rPr lang="nl-NL" dirty="0"/>
              <a:t>EUROPA EN DE WERELD  1945 - 1989</a:t>
            </a:r>
          </a:p>
        </p:txBody>
      </p:sp>
    </p:spTree>
    <p:extLst>
      <p:ext uri="{BB962C8B-B14F-4D97-AF65-F5344CB8AC3E}">
        <p14:creationId xmlns:p14="http://schemas.microsoft.com/office/powerpoint/2010/main" val="8166607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905CD9-B947-CCE0-5748-0ABD6F7B74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4" y="523875"/>
            <a:ext cx="8761413" cy="1619249"/>
          </a:xfrm>
        </p:spPr>
        <p:txBody>
          <a:bodyPr/>
          <a:lstStyle/>
          <a:p>
            <a:pPr algn="ctr"/>
            <a:r>
              <a:rPr lang="nl-NL" b="1" dirty="0"/>
              <a:t>De Verenigde Naties</a:t>
            </a:r>
            <a:br>
              <a:rPr lang="nl-NL" b="1" dirty="0"/>
            </a:br>
            <a:br>
              <a:rPr lang="nl-NL" b="1" dirty="0"/>
            </a:br>
            <a:r>
              <a:rPr lang="nl-NL" b="1" dirty="0"/>
              <a:t>de V.N</a:t>
            </a:r>
            <a:r>
              <a:rPr lang="nl-NL" dirty="0"/>
              <a:t>.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9C4BA21-9C1B-33B9-26A6-EAD3B9E94A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603500"/>
            <a:ext cx="12192000" cy="4254500"/>
          </a:xfrm>
        </p:spPr>
        <p:txBody>
          <a:bodyPr/>
          <a:lstStyle/>
          <a:p>
            <a:r>
              <a:rPr lang="nl-NL" dirty="0"/>
              <a:t>Opgericht in 1945 door Roosevelt (VS) en Churchill (GB)</a:t>
            </a:r>
          </a:p>
          <a:p>
            <a:r>
              <a:rPr lang="nl-NL" dirty="0"/>
              <a:t>Verenigde Naties is een organisatie, waar nu bijna alle landen lid van zijn</a:t>
            </a:r>
          </a:p>
          <a:p>
            <a:r>
              <a:rPr lang="nl-NL" b="1" dirty="0"/>
              <a:t>Doel van de VN: voorkomen van nieuwe oorlogen</a:t>
            </a:r>
          </a:p>
          <a:p>
            <a:endParaRPr lang="nl-NL" dirty="0"/>
          </a:p>
          <a:p>
            <a:r>
              <a:rPr lang="nl-NL" dirty="0"/>
              <a:t>Tegenwoordig werken landen samen op het gebied van mensenrechten, </a:t>
            </a:r>
            <a:r>
              <a:rPr lang="nl-NL" dirty="0" err="1"/>
              <a:t>veiigheid</a:t>
            </a:r>
            <a:r>
              <a:rPr lang="nl-NL" dirty="0"/>
              <a:t>, economie en internationale problemen</a:t>
            </a:r>
          </a:p>
          <a:p>
            <a:r>
              <a:rPr lang="nl-NL" dirty="0"/>
              <a:t>Landen overleggen in de </a:t>
            </a:r>
            <a:r>
              <a:rPr lang="nl-NL" b="1" dirty="0"/>
              <a:t>Algemene Vergadering</a:t>
            </a:r>
          </a:p>
          <a:p>
            <a:endParaRPr lang="nl-NL" dirty="0"/>
          </a:p>
          <a:p>
            <a:r>
              <a:rPr lang="nl-NL" dirty="0"/>
              <a:t>Een onderdeel van de Verenigde Naties is de </a:t>
            </a:r>
            <a:r>
              <a:rPr lang="nl-NL" b="1" dirty="0"/>
              <a:t>Veiligheidsraad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62049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31B4E0E-4C29-27BA-7AA6-7053B82A93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/>
              <a:t>De Veiligheidsraad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8A3284D-BBCE-4BFD-43D3-1E64996C57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603500"/>
            <a:ext cx="12192000" cy="4254500"/>
          </a:xfrm>
        </p:spPr>
        <p:txBody>
          <a:bodyPr/>
          <a:lstStyle/>
          <a:p>
            <a:r>
              <a:rPr lang="nl-NL" dirty="0"/>
              <a:t>De Veiligheidsraad heeft als </a:t>
            </a:r>
            <a:r>
              <a:rPr lang="nl-NL" b="1" dirty="0"/>
              <a:t>doel het bewaken van de wereldvrede</a:t>
            </a:r>
          </a:p>
          <a:p>
            <a:r>
              <a:rPr lang="nl-NL" dirty="0"/>
              <a:t>In de Veiligheidsraad zitten 15 landen</a:t>
            </a:r>
          </a:p>
          <a:p>
            <a:r>
              <a:rPr lang="nl-NL" b="1" dirty="0"/>
              <a:t>5 Landen </a:t>
            </a:r>
            <a:r>
              <a:rPr lang="nl-NL" dirty="0"/>
              <a:t>zitten </a:t>
            </a:r>
            <a:r>
              <a:rPr lang="nl-NL" b="1" dirty="0"/>
              <a:t>altijd</a:t>
            </a:r>
            <a:r>
              <a:rPr lang="nl-NL" dirty="0"/>
              <a:t> in de Veiligheidsraad:  </a:t>
            </a:r>
            <a:r>
              <a:rPr lang="nl-NL" b="1" dirty="0"/>
              <a:t>Verenigde Staten, Groot-</a:t>
            </a:r>
            <a:r>
              <a:rPr lang="nl-NL" b="1" dirty="0" err="1"/>
              <a:t>Brittanië</a:t>
            </a:r>
            <a:r>
              <a:rPr lang="nl-NL" b="1" dirty="0"/>
              <a:t>, Frankrijk, Rusland en China</a:t>
            </a:r>
          </a:p>
          <a:p>
            <a:r>
              <a:rPr lang="nl-NL" dirty="0"/>
              <a:t>Deze 5 landen hebben het </a:t>
            </a:r>
            <a:r>
              <a:rPr lang="nl-NL" b="1" dirty="0"/>
              <a:t>vetorecht</a:t>
            </a:r>
            <a:r>
              <a:rPr lang="nl-NL" dirty="0"/>
              <a:t>: zij kunnen alleen een besluit met een ‘nee-stem’ tegenhouden</a:t>
            </a:r>
          </a:p>
          <a:p>
            <a:r>
              <a:rPr lang="nl-NL" dirty="0"/>
              <a:t>10 Landen zitten er voor een periode van 2 jaar in</a:t>
            </a:r>
          </a:p>
          <a:p>
            <a:endParaRPr lang="nl-NL" dirty="0"/>
          </a:p>
          <a:p>
            <a:r>
              <a:rPr lang="nl-NL" dirty="0"/>
              <a:t>De Veiligheidsraad kan </a:t>
            </a:r>
            <a:r>
              <a:rPr lang="nl-NL" b="1" dirty="0"/>
              <a:t>straffen opleggen </a:t>
            </a:r>
            <a:r>
              <a:rPr lang="nl-NL" dirty="0"/>
              <a:t>en een </a:t>
            </a:r>
            <a:r>
              <a:rPr lang="nl-NL" b="1" dirty="0"/>
              <a:t>VN-leger sturen </a:t>
            </a:r>
            <a:r>
              <a:rPr lang="nl-NL" dirty="0"/>
              <a:t>voor een </a:t>
            </a:r>
            <a:r>
              <a:rPr lang="nl-NL" b="1" dirty="0"/>
              <a:t>vredesmissie</a:t>
            </a:r>
            <a:r>
              <a:rPr lang="nl-NL" dirty="0"/>
              <a:t> naar een bepaald gebied.</a:t>
            </a:r>
          </a:p>
        </p:txBody>
      </p:sp>
    </p:spTree>
    <p:extLst>
      <p:ext uri="{BB962C8B-B14F-4D97-AF65-F5344CB8AC3E}">
        <p14:creationId xmlns:p14="http://schemas.microsoft.com/office/powerpoint/2010/main" val="6921722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VERANDERDE MACHTSVERHOUDINGEN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2279060"/>
            <a:ext cx="12192000" cy="4578939"/>
          </a:xfrm>
        </p:spPr>
        <p:txBody>
          <a:bodyPr>
            <a:normAutofit/>
          </a:bodyPr>
          <a:lstStyle/>
          <a:p>
            <a:r>
              <a:rPr lang="nl-NL" dirty="0"/>
              <a:t>Voor 1940 heersen Europese landen over grote delen van Afrika en Azië</a:t>
            </a:r>
          </a:p>
          <a:p>
            <a:r>
              <a:rPr lang="nl-NL" dirty="0"/>
              <a:t>Engeland en Frankrijk zijn de grootste koloniale machten</a:t>
            </a:r>
          </a:p>
          <a:p>
            <a:r>
              <a:rPr lang="nl-NL" b="1" dirty="0"/>
              <a:t>In 1945 zijn Engeland en Frankrijk verzwakt door de tweede Wereldoorlog</a:t>
            </a:r>
          </a:p>
          <a:p>
            <a:r>
              <a:rPr lang="nl-NL" b="1" dirty="0"/>
              <a:t>De Sovjet Unie en de Verenigde Staten zijn de nieuwe wereldmachten</a:t>
            </a:r>
          </a:p>
          <a:p>
            <a:endParaRPr lang="nl-NL" dirty="0"/>
          </a:p>
          <a:p>
            <a:r>
              <a:rPr lang="nl-NL" b="1" dirty="0"/>
              <a:t>De VS en de SU waren tegen kolonialisme</a:t>
            </a:r>
            <a:r>
              <a:rPr lang="nl-NL" dirty="0"/>
              <a:t>:</a:t>
            </a:r>
          </a:p>
          <a:p>
            <a:r>
              <a:rPr lang="nl-NL" dirty="0"/>
              <a:t>VS waren zelf een kolonie geweest en waren voor vrije wereldhandel (dus bv in een vrij Afrika)</a:t>
            </a:r>
          </a:p>
          <a:p>
            <a:r>
              <a:rPr lang="nl-NL" dirty="0"/>
              <a:t>De SU was communistisch en dus voor gelijkheid; dat paste niet bij het kolonialisme (vrije voormalige kolonies konden gemakkelijker onder communistische invloedssfeer worden gebracht)</a:t>
            </a:r>
          </a:p>
          <a:p>
            <a:r>
              <a:rPr lang="nl-NL" b="1" dirty="0"/>
              <a:t>Dekolonisatie begint: kolonies in Azië en Afrika worden onafhankelijk</a:t>
            </a:r>
            <a:r>
              <a:rPr lang="nl-NL" dirty="0"/>
              <a:t> (zelfstandig)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1900" y="1550581"/>
            <a:ext cx="3340100" cy="2425700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7878725" y="4253023"/>
            <a:ext cx="41892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Sovjetsoldaten met de Amerikaanse vlag aan de Elbe</a:t>
            </a:r>
          </a:p>
        </p:txBody>
      </p:sp>
    </p:spTree>
    <p:extLst>
      <p:ext uri="{BB962C8B-B14F-4D97-AF65-F5344CB8AC3E}">
        <p14:creationId xmlns:p14="http://schemas.microsoft.com/office/powerpoint/2010/main" val="2631474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54954" y="457200"/>
            <a:ext cx="8761413" cy="1219200"/>
          </a:xfrm>
        </p:spPr>
        <p:txBody>
          <a:bodyPr/>
          <a:lstStyle/>
          <a:p>
            <a:pPr algn="ctr"/>
            <a:r>
              <a:rPr lang="nl-NL" b="1" dirty="0"/>
              <a:t>DEKOLONISATIE IN AZIË</a:t>
            </a:r>
            <a:br>
              <a:rPr lang="nl-NL" b="1" dirty="0"/>
            </a:br>
            <a:r>
              <a:rPr lang="nl-NL" b="1" dirty="0"/>
              <a:t>1945 - 1955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2603500"/>
            <a:ext cx="12192000" cy="4488416"/>
          </a:xfrm>
        </p:spPr>
        <p:txBody>
          <a:bodyPr/>
          <a:lstStyle/>
          <a:p>
            <a:r>
              <a:rPr lang="nl-NL" dirty="0"/>
              <a:t>1946: Brits-Indië wordt zelfstandig en verdeeld in:</a:t>
            </a:r>
          </a:p>
          <a:p>
            <a:r>
              <a:rPr lang="nl-NL" dirty="0"/>
              <a:t>India met een meerderheid van hindoes</a:t>
            </a:r>
          </a:p>
          <a:p>
            <a:r>
              <a:rPr lang="nl-NL" dirty="0"/>
              <a:t>Pakistan en Bangladesh met een meerderheid van moslims.(zie foto)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1949: Nederland trekt zich na koloniale oorlog terug uit Indonesië onder dwang van de VS en de Verenigde Naties</a:t>
            </a:r>
          </a:p>
          <a:p>
            <a:r>
              <a:rPr lang="nl-NL" dirty="0"/>
              <a:t>1954: Frankrijk trekt zich na koloniale oorlog terug uit Vietnam, Laos en Cambodja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0329" y="3798777"/>
            <a:ext cx="6121400" cy="172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4616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54954" y="467833"/>
            <a:ext cx="8761413" cy="1208567"/>
          </a:xfrm>
        </p:spPr>
        <p:txBody>
          <a:bodyPr/>
          <a:lstStyle/>
          <a:p>
            <a:pPr algn="ctr"/>
            <a:r>
              <a:rPr lang="nl-NL" b="1" dirty="0"/>
              <a:t>DEKOLONISATIE IN AFRIKA</a:t>
            </a:r>
            <a:br>
              <a:rPr lang="nl-NL" b="1" dirty="0"/>
            </a:br>
            <a:r>
              <a:rPr lang="nl-NL" b="1" dirty="0"/>
              <a:t>1955-1965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2603500"/>
            <a:ext cx="12192000" cy="4254500"/>
          </a:xfrm>
        </p:spPr>
        <p:txBody>
          <a:bodyPr/>
          <a:lstStyle/>
          <a:p>
            <a:r>
              <a:rPr lang="nl-NL" dirty="0"/>
              <a:t>1954 – 1962: koloniale oorlog tussen Algerije en Frankrijk: Algerije wordt 					            onafhankelijk</a:t>
            </a:r>
          </a:p>
          <a:p>
            <a:r>
              <a:rPr lang="nl-NL" dirty="0"/>
              <a:t>1956: Marokko krijgt zijn onafhankelijkheid van Frankrijk</a:t>
            </a:r>
          </a:p>
          <a:p>
            <a:endParaRPr lang="nl-NL" dirty="0"/>
          </a:p>
          <a:p>
            <a:r>
              <a:rPr lang="nl-NL" dirty="0"/>
              <a:t>1957: Ghana krijgt als eerste Afrikaanse kolonie zijn zelfstandigheid</a:t>
            </a:r>
          </a:p>
          <a:p>
            <a:r>
              <a:rPr lang="nl-NL" dirty="0"/>
              <a:t>1960: 17 Afrikaanse landen worden onafhankelijk</a:t>
            </a:r>
          </a:p>
          <a:p>
            <a:endParaRPr lang="nl-NL" dirty="0"/>
          </a:p>
          <a:p>
            <a:r>
              <a:rPr lang="nl-NL" dirty="0"/>
              <a:t>1965: Alleen Angola en Mozambique zijn nog kolonies 										                (van Portugal; zij worden onafhankelijk in 1975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8597" y="2240774"/>
            <a:ext cx="3563403" cy="4979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626204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-directiekamer">
  <a:themeElements>
    <a:clrScheme name="Ion-directiekamer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Ion-directiekamer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-directiekamer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F1C4790-FE3C-4020-8CA7-00621DA7BB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446</Words>
  <Application>Microsoft Office PowerPoint</Application>
  <PresentationFormat>Breedbeeld</PresentationFormat>
  <Paragraphs>50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Century Gothic</vt:lpstr>
      <vt:lpstr>Wingdings 3</vt:lpstr>
      <vt:lpstr>Ion-directiekamer</vt:lpstr>
      <vt:lpstr>5.1 DE VERENIGDE NATIES  EN DE DEKOLONISATIE  </vt:lpstr>
      <vt:lpstr>De Verenigde Naties  de V.N.</vt:lpstr>
      <vt:lpstr>De Veiligheidsraad</vt:lpstr>
      <vt:lpstr>VERANDERDE MACHTSVERHOUDINGEN</vt:lpstr>
      <vt:lpstr>DEKOLONISATIE IN AZIË 1945 - 1955</vt:lpstr>
      <vt:lpstr>DEKOLONISATIE IN AFRIKA 1955-1965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5.1 DE VERENIGDE NATIES  EN DE DEKOLONISATIE  </dc:title>
  <dc:creator>Jankees den Otter</dc:creator>
  <cp:lastModifiedBy>Jankees den Otter</cp:lastModifiedBy>
  <cp:revision>1</cp:revision>
  <dcterms:created xsi:type="dcterms:W3CDTF">2023-01-30T10:45:17Z</dcterms:created>
  <dcterms:modified xsi:type="dcterms:W3CDTF">2023-01-31T09:11:06Z</dcterms:modified>
</cp:coreProperties>
</file>