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0" r:id="rId3"/>
    <p:sldId id="261" r:id="rId4"/>
    <p:sldId id="269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64" r:id="rId13"/>
    <p:sldId id="266" r:id="rId14"/>
    <p:sldId id="276" r:id="rId15"/>
    <p:sldId id="271" r:id="rId16"/>
    <p:sldId id="267" r:id="rId17"/>
    <p:sldId id="272" r:id="rId18"/>
    <p:sldId id="273" r:id="rId19"/>
    <p:sldId id="275" r:id="rId20"/>
    <p:sldId id="26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BDC55C-BF66-4525-A0F8-84CA95446D0F}" v="12" dt="2021-09-14T14:19:25.4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ny Schinkel" userId="94fc7789-a7d5-4b1d-938e-e66c78efd1ae" providerId="ADAL" clId="{BFBDC55C-BF66-4525-A0F8-84CA95446D0F}"/>
    <pc:docChg chg="modSld">
      <pc:chgData name="Janny Schinkel" userId="94fc7789-a7d5-4b1d-938e-e66c78efd1ae" providerId="ADAL" clId="{BFBDC55C-BF66-4525-A0F8-84CA95446D0F}" dt="2021-09-14T14:21:37.379" v="733" actId="20577"/>
      <pc:docMkLst>
        <pc:docMk/>
      </pc:docMkLst>
      <pc:sldChg chg="modSp mod">
        <pc:chgData name="Janny Schinkel" userId="94fc7789-a7d5-4b1d-938e-e66c78efd1ae" providerId="ADAL" clId="{BFBDC55C-BF66-4525-A0F8-84CA95446D0F}" dt="2021-09-14T14:08:54.410" v="33" actId="20577"/>
        <pc:sldMkLst>
          <pc:docMk/>
          <pc:sldMk cId="1127443864" sldId="256"/>
        </pc:sldMkLst>
        <pc:spChg chg="mod">
          <ac:chgData name="Janny Schinkel" userId="94fc7789-a7d5-4b1d-938e-e66c78efd1ae" providerId="ADAL" clId="{BFBDC55C-BF66-4525-A0F8-84CA95446D0F}" dt="2021-09-14T14:08:43.867" v="32" actId="20577"/>
          <ac:spMkLst>
            <pc:docMk/>
            <pc:sldMk cId="1127443864" sldId="256"/>
            <ac:spMk id="2" creationId="{00000000-0000-0000-0000-000000000000}"/>
          </ac:spMkLst>
        </pc:spChg>
        <pc:spChg chg="mod">
          <ac:chgData name="Janny Schinkel" userId="94fc7789-a7d5-4b1d-938e-e66c78efd1ae" providerId="ADAL" clId="{BFBDC55C-BF66-4525-A0F8-84CA95446D0F}" dt="2021-09-14T14:08:54.410" v="33" actId="20577"/>
          <ac:spMkLst>
            <pc:docMk/>
            <pc:sldMk cId="1127443864" sldId="256"/>
            <ac:spMk id="3" creationId="{00000000-0000-0000-0000-000000000000}"/>
          </ac:spMkLst>
        </pc:spChg>
      </pc:sldChg>
      <pc:sldChg chg="addSp modSp mod">
        <pc:chgData name="Janny Schinkel" userId="94fc7789-a7d5-4b1d-938e-e66c78efd1ae" providerId="ADAL" clId="{BFBDC55C-BF66-4525-A0F8-84CA95446D0F}" dt="2021-09-14T14:11:13.889" v="127" actId="20577"/>
        <pc:sldMkLst>
          <pc:docMk/>
          <pc:sldMk cId="2338204721" sldId="260"/>
        </pc:sldMkLst>
        <pc:spChg chg="mod">
          <ac:chgData name="Janny Schinkel" userId="94fc7789-a7d5-4b1d-938e-e66c78efd1ae" providerId="ADAL" clId="{BFBDC55C-BF66-4525-A0F8-84CA95446D0F}" dt="2021-09-14T14:11:13.889" v="127" actId="20577"/>
          <ac:spMkLst>
            <pc:docMk/>
            <pc:sldMk cId="2338204721" sldId="260"/>
            <ac:spMk id="3" creationId="{00000000-0000-0000-0000-000000000000}"/>
          </ac:spMkLst>
        </pc:spChg>
        <pc:spChg chg="add mod">
          <ac:chgData name="Janny Schinkel" userId="94fc7789-a7d5-4b1d-938e-e66c78efd1ae" providerId="ADAL" clId="{BFBDC55C-BF66-4525-A0F8-84CA95446D0F}" dt="2021-09-14T14:09:45.634" v="46" actId="20577"/>
          <ac:spMkLst>
            <pc:docMk/>
            <pc:sldMk cId="2338204721" sldId="260"/>
            <ac:spMk id="5" creationId="{21A887D1-ED99-4416-9CE4-38B82A37D2E9}"/>
          </ac:spMkLst>
        </pc:spChg>
        <pc:picChg chg="mod">
          <ac:chgData name="Janny Schinkel" userId="94fc7789-a7d5-4b1d-938e-e66c78efd1ae" providerId="ADAL" clId="{BFBDC55C-BF66-4525-A0F8-84CA95446D0F}" dt="2021-09-14T14:09:49.942" v="47" actId="14100"/>
          <ac:picMkLst>
            <pc:docMk/>
            <pc:sldMk cId="2338204721" sldId="260"/>
            <ac:picMk id="4" creationId="{00000000-0000-0000-0000-000000000000}"/>
          </ac:picMkLst>
        </pc:picChg>
      </pc:sldChg>
      <pc:sldChg chg="modSp mod">
        <pc:chgData name="Janny Schinkel" userId="94fc7789-a7d5-4b1d-938e-e66c78efd1ae" providerId="ADAL" clId="{BFBDC55C-BF66-4525-A0F8-84CA95446D0F}" dt="2021-09-14T14:06:32.316" v="11" actId="20577"/>
        <pc:sldMkLst>
          <pc:docMk/>
          <pc:sldMk cId="2955786139" sldId="261"/>
        </pc:sldMkLst>
        <pc:spChg chg="mod">
          <ac:chgData name="Janny Schinkel" userId="94fc7789-a7d5-4b1d-938e-e66c78efd1ae" providerId="ADAL" clId="{BFBDC55C-BF66-4525-A0F8-84CA95446D0F}" dt="2021-09-14T14:06:32.316" v="11" actId="20577"/>
          <ac:spMkLst>
            <pc:docMk/>
            <pc:sldMk cId="2955786139" sldId="261"/>
            <ac:spMk id="2" creationId="{00000000-0000-0000-0000-000000000000}"/>
          </ac:spMkLst>
        </pc:spChg>
      </pc:sldChg>
      <pc:sldChg chg="modSp mod">
        <pc:chgData name="Janny Schinkel" userId="94fc7789-a7d5-4b1d-938e-e66c78efd1ae" providerId="ADAL" clId="{BFBDC55C-BF66-4525-A0F8-84CA95446D0F}" dt="2021-09-14T14:12:59.547" v="162" actId="20577"/>
        <pc:sldMkLst>
          <pc:docMk/>
          <pc:sldMk cId="457873796" sldId="269"/>
        </pc:sldMkLst>
        <pc:spChg chg="mod">
          <ac:chgData name="Janny Schinkel" userId="94fc7789-a7d5-4b1d-938e-e66c78efd1ae" providerId="ADAL" clId="{BFBDC55C-BF66-4525-A0F8-84CA95446D0F}" dt="2021-09-14T14:12:59.547" v="162" actId="20577"/>
          <ac:spMkLst>
            <pc:docMk/>
            <pc:sldMk cId="457873796" sldId="269"/>
            <ac:spMk id="3" creationId="{00000000-0000-0000-0000-000000000000}"/>
          </ac:spMkLst>
        </pc:spChg>
      </pc:sldChg>
      <pc:sldChg chg="modSp mod">
        <pc:chgData name="Janny Schinkel" userId="94fc7789-a7d5-4b1d-938e-e66c78efd1ae" providerId="ADAL" clId="{BFBDC55C-BF66-4525-A0F8-84CA95446D0F}" dt="2021-09-14T14:19:51.167" v="591" actId="20577"/>
        <pc:sldMkLst>
          <pc:docMk/>
          <pc:sldMk cId="586990512" sldId="273"/>
        </pc:sldMkLst>
        <pc:spChg chg="mod">
          <ac:chgData name="Janny Schinkel" userId="94fc7789-a7d5-4b1d-938e-e66c78efd1ae" providerId="ADAL" clId="{BFBDC55C-BF66-4525-A0F8-84CA95446D0F}" dt="2021-09-14T14:19:51.167" v="591" actId="20577"/>
          <ac:spMkLst>
            <pc:docMk/>
            <pc:sldMk cId="586990512" sldId="273"/>
            <ac:spMk id="3" creationId="{00000000-0000-0000-0000-000000000000}"/>
          </ac:spMkLst>
        </pc:spChg>
      </pc:sldChg>
      <pc:sldChg chg="modSp mod">
        <pc:chgData name="Janny Schinkel" userId="94fc7789-a7d5-4b1d-938e-e66c78efd1ae" providerId="ADAL" clId="{BFBDC55C-BF66-4525-A0F8-84CA95446D0F}" dt="2021-09-14T14:21:37.379" v="733" actId="20577"/>
        <pc:sldMkLst>
          <pc:docMk/>
          <pc:sldMk cId="2208095865" sldId="275"/>
        </pc:sldMkLst>
        <pc:spChg chg="mod">
          <ac:chgData name="Janny Schinkel" userId="94fc7789-a7d5-4b1d-938e-e66c78efd1ae" providerId="ADAL" clId="{BFBDC55C-BF66-4525-A0F8-84CA95446D0F}" dt="2021-09-14T14:20:09.197" v="593" actId="20577"/>
          <ac:spMkLst>
            <pc:docMk/>
            <pc:sldMk cId="2208095865" sldId="275"/>
            <ac:spMk id="2" creationId="{00000000-0000-0000-0000-000000000000}"/>
          </ac:spMkLst>
        </pc:spChg>
        <pc:spChg chg="mod">
          <ac:chgData name="Janny Schinkel" userId="94fc7789-a7d5-4b1d-938e-e66c78efd1ae" providerId="ADAL" clId="{BFBDC55C-BF66-4525-A0F8-84CA95446D0F}" dt="2021-09-14T14:21:37.379" v="733" actId="20577"/>
          <ac:spMkLst>
            <pc:docMk/>
            <pc:sldMk cId="2208095865" sldId="275"/>
            <ac:spMk id="3" creationId="{00000000-0000-0000-0000-000000000000}"/>
          </ac:spMkLst>
        </pc:spChg>
      </pc:sldChg>
      <pc:sldChg chg="modSp mod">
        <pc:chgData name="Janny Schinkel" userId="94fc7789-a7d5-4b1d-938e-e66c78efd1ae" providerId="ADAL" clId="{BFBDC55C-BF66-4525-A0F8-84CA95446D0F}" dt="2021-09-14T14:16:38.520" v="340" actId="20577"/>
        <pc:sldMkLst>
          <pc:docMk/>
          <pc:sldMk cId="1921636237" sldId="276"/>
        </pc:sldMkLst>
        <pc:spChg chg="mod">
          <ac:chgData name="Janny Schinkel" userId="94fc7789-a7d5-4b1d-938e-e66c78efd1ae" providerId="ADAL" clId="{BFBDC55C-BF66-4525-A0F8-84CA95446D0F}" dt="2021-09-14T14:16:38.520" v="340" actId="20577"/>
          <ac:spMkLst>
            <pc:docMk/>
            <pc:sldMk cId="1921636237" sldId="276"/>
            <ac:spMk id="3" creationId="{00000000-0000-0000-0000-000000000000}"/>
          </ac:spMkLst>
        </pc:spChg>
      </pc:sldChg>
      <pc:sldChg chg="modSp mod">
        <pc:chgData name="Janny Schinkel" userId="94fc7789-a7d5-4b1d-938e-e66c78efd1ae" providerId="ADAL" clId="{BFBDC55C-BF66-4525-A0F8-84CA95446D0F}" dt="2021-09-14T14:14:38.078" v="273" actId="20577"/>
        <pc:sldMkLst>
          <pc:docMk/>
          <pc:sldMk cId="1797295955" sldId="278"/>
        </pc:sldMkLst>
        <pc:graphicFrameChg chg="modGraphic">
          <ac:chgData name="Janny Schinkel" userId="94fc7789-a7d5-4b1d-938e-e66c78efd1ae" providerId="ADAL" clId="{BFBDC55C-BF66-4525-A0F8-84CA95446D0F}" dt="2021-09-14T14:14:38.078" v="273" actId="20577"/>
          <ac:graphicFrameMkLst>
            <pc:docMk/>
            <pc:sldMk cId="1797295955" sldId="278"/>
            <ac:graphicFrameMk id="4" creationId="{00000000-0000-0000-0000-000000000000}"/>
          </ac:graphicFrameMkLst>
        </pc:graphicFrameChg>
      </pc:sldChg>
      <pc:sldChg chg="modSp mod">
        <pc:chgData name="Janny Schinkel" userId="94fc7789-a7d5-4b1d-938e-e66c78efd1ae" providerId="ADAL" clId="{BFBDC55C-BF66-4525-A0F8-84CA95446D0F}" dt="2021-09-14T14:16:04.657" v="295" actId="20577"/>
        <pc:sldMkLst>
          <pc:docMk/>
          <pc:sldMk cId="1664940245" sldId="283"/>
        </pc:sldMkLst>
        <pc:graphicFrameChg chg="modGraphic">
          <ac:chgData name="Janny Schinkel" userId="94fc7789-a7d5-4b1d-938e-e66c78efd1ae" providerId="ADAL" clId="{BFBDC55C-BF66-4525-A0F8-84CA95446D0F}" dt="2021-09-14T14:16:04.657" v="295" actId="20577"/>
          <ac:graphicFrameMkLst>
            <pc:docMk/>
            <pc:sldMk cId="1664940245" sldId="283"/>
            <ac:graphicFrameMk id="4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9/14/2021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9/14/2021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9/14/2021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9/14/2021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9/14/2021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9/14/2021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?id=15&amp;arrangement=119333#!page-4088971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Deel B keuzedeel expressief talent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127443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eisen verslag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1278782"/>
              </p:ext>
            </p:extLst>
          </p:nvPr>
        </p:nvGraphicFramePr>
        <p:xfrm>
          <a:off x="1069848" y="2619634"/>
          <a:ext cx="10058400" cy="26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58400">
                  <a:extLst>
                    <a:ext uri="{9D8B030D-6E8A-4147-A177-3AD203B41FA5}">
                      <a16:colId xmlns:a16="http://schemas.microsoft.com/office/drawing/2014/main" val="3779144140"/>
                    </a:ext>
                  </a:extLst>
                </a:gridCol>
              </a:tblGrid>
              <a:tr h="265720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None/>
                      </a:pPr>
                      <a:r>
                        <a:rPr lang="nl-NL" sz="1800" dirty="0">
                          <a:effectLst/>
                        </a:rPr>
                        <a:t>Welke</a:t>
                      </a:r>
                      <a:r>
                        <a:rPr lang="nl-NL" sz="1800" baseline="0" dirty="0">
                          <a:effectLst/>
                        </a:rPr>
                        <a:t> expressievorm is volgens jou het meest geschikt voor deze doelgroep? 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None/>
                      </a:pPr>
                      <a:endParaRPr lang="nl-NL" sz="1800" baseline="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AutoNum type="arabicPeriod"/>
                      </a:pPr>
                      <a:r>
                        <a:rPr lang="nl-NL" sz="1800" dirty="0">
                          <a:effectLst/>
                        </a:rPr>
                        <a:t>Waar is deze doelgroep in zijn creatieve ontwikkeling?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AutoNum type="arabicPeriod"/>
                      </a:pPr>
                      <a:r>
                        <a:rPr lang="nl-NL" sz="1800" dirty="0">
                          <a:effectLst/>
                        </a:rPr>
                        <a:t>Op welke manier heeft mijn doelgroep met de verschillende expressievormen te maken? (denk aan de aankleding van de ruimte binnen en buiten, boeken, activiteiten, etc.)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AutoNum type="arabicPeriod" startAt="3"/>
                      </a:pPr>
                      <a:r>
                        <a:rPr lang="nl-NL" sz="1800" dirty="0">
                          <a:effectLst/>
                        </a:rPr>
                        <a:t>Hoe kun je de verschillende expressievormen inzetten bij deze doelgroep?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AutoNum type="arabicPeriod" startAt="3"/>
                      </a:pPr>
                      <a:r>
                        <a:rPr lang="nl-NL" sz="1800" dirty="0">
                          <a:effectLst/>
                        </a:rPr>
                        <a:t>Welke beperkingen heeft deze doelgroep bij het uitvoeren van de verschillende expressievormen?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/>
                </a:tc>
                <a:extLst>
                  <a:ext uri="{0D108BD9-81ED-4DB2-BD59-A6C34878D82A}">
                    <a16:rowId xmlns:a16="http://schemas.microsoft.com/office/drawing/2014/main" val="148397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5129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Uiterlijke inleverdatum 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8120440"/>
              </p:ext>
            </p:extLst>
          </p:nvPr>
        </p:nvGraphicFramePr>
        <p:xfrm>
          <a:off x="1890584" y="2594920"/>
          <a:ext cx="7485191" cy="16434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85191">
                  <a:extLst>
                    <a:ext uri="{9D8B030D-6E8A-4147-A177-3AD203B41FA5}">
                      <a16:colId xmlns:a16="http://schemas.microsoft.com/office/drawing/2014/main" val="1871709770"/>
                    </a:ext>
                  </a:extLst>
                </a:gridCol>
              </a:tblGrid>
              <a:tr h="16434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</a:rPr>
                        <a:t>Uiterlijk week 45 ! 10 november 2021. </a:t>
                      </a: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5452253"/>
                  </a:ext>
                </a:extLst>
              </a:tr>
            </a:tbl>
          </a:graphicData>
        </a:graphic>
      </p:graphicFrame>
      <p:pic>
        <p:nvPicPr>
          <p:cNvPr id="5" name="Afbeelding 4" descr="Agenda - Highway Sign 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917" y="2594920"/>
            <a:ext cx="2427331" cy="161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940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 – op je </a:t>
            </a:r>
            <a:r>
              <a:rPr lang="nl-NL" dirty="0" err="1"/>
              <a:t>bpv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300463" y="1902941"/>
            <a:ext cx="95240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>
                <a:latin typeface="Arial Narrow" panose="020B0606020202030204" pitchFamily="34" charset="0"/>
              </a:rPr>
              <a:t>Je voert een activiteit uit met de doelgroep die je zelf kiest. Je maakt gebruik van een of meerdere expressievormen. </a:t>
            </a:r>
          </a:p>
          <a:p>
            <a:r>
              <a:rPr lang="nl-NL" i="1" dirty="0">
                <a:latin typeface="Arial Narrow" panose="020B0606020202030204" pitchFamily="34" charset="0"/>
              </a:rPr>
              <a:t>Je zet tijdens het uitvoeren je eigen talenten en specifieke vaardigheden in bij het begeleiden, stimuleren en instrueren. </a:t>
            </a:r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Schrijf je activiteit uit en overleg met je stagebegeleider.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1"/>
                </a:solidFill>
              </a:rPr>
              <a:t>Prik een datum in overleg met de praktijk; toch voor WEEK 3!!!!!!13 januari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Bespreek je plan met de docent en stagebegeleider voor goedkeuring.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Voer de activiteit uit (examenopdracht) en laat deze beoordelen door de stagebegeleider. (1 deel) de uitvoering. Gedragsbeoordeling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Evalueer de activiteit met je stagebegeleider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Plan een gesprek met je docent voor de eindbeoordeling.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5748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Gedragsbeoordeling praktijk opdracht 2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8047" y="1724297"/>
            <a:ext cx="9842512" cy="402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299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848" y="520467"/>
            <a:ext cx="10058400" cy="1609344"/>
          </a:xfrm>
        </p:spPr>
        <p:txBody>
          <a:bodyPr/>
          <a:lstStyle/>
          <a:p>
            <a:r>
              <a:rPr lang="nl-NL" dirty="0"/>
              <a:t>Opdracht 3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1227273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Kies zelf een kunstdiscipline die je verder wilt ontwikkelen en laat d.m.v. een creatief product je eigen groei hierin zien aan de klas en vertel er kort over. (collage/vlog/kunstwerk/boek/film/muziek </a:t>
            </a:r>
            <a:r>
              <a:rPr lang="nl-NL" dirty="0" err="1"/>
              <a:t>enz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 descr="Graffiti Schilderij Kunst · Gratis foto op Pixaba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659" y="3086230"/>
            <a:ext cx="2629287" cy="3193062"/>
          </a:xfrm>
          <a:prstGeom prst="rect">
            <a:avLst/>
          </a:prstGeom>
        </p:spPr>
      </p:pic>
      <p:pic>
        <p:nvPicPr>
          <p:cNvPr id="5" name="Afbeelding 4" descr="4 astuces pour bien démarrer dans la création vidéo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822" y="3613104"/>
            <a:ext cx="2191611" cy="2191611"/>
          </a:xfrm>
          <a:prstGeom prst="rect">
            <a:avLst/>
          </a:prstGeom>
        </p:spPr>
      </p:pic>
      <p:pic>
        <p:nvPicPr>
          <p:cNvPr id="6" name="Afbeelding 5" descr="Zine - Wikipedi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309" y="3425461"/>
            <a:ext cx="3810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636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848" y="520467"/>
            <a:ext cx="10058400" cy="1609344"/>
          </a:xfrm>
        </p:spPr>
        <p:txBody>
          <a:bodyPr/>
          <a:lstStyle/>
          <a:p>
            <a:r>
              <a:rPr lang="nl-NL" dirty="0"/>
              <a:t>Opdracht 4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Verantwoording uitgevoerde opdracht en ontwikkeling in eigen creatieve en expressieve proces in 15 min. gesprek.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 descr="Interview Job Icon · Gratis afbeelding op Pixaba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071" y="3068769"/>
            <a:ext cx="4565951" cy="343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05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Totaal beoordeling door docent van opdracht 1, 2 &amp; 3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5933" y="1645919"/>
            <a:ext cx="10355282" cy="444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83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Lessen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Iedere les start met een korte opdracht/inleiding rond een thema: </a:t>
            </a:r>
          </a:p>
          <a:p>
            <a:r>
              <a:rPr lang="nl-NL" dirty="0"/>
              <a:t>Beweging /spel </a:t>
            </a:r>
          </a:p>
          <a:p>
            <a:r>
              <a:rPr lang="nl-NL" dirty="0"/>
              <a:t>Muziek</a:t>
            </a:r>
          </a:p>
          <a:p>
            <a:r>
              <a:rPr lang="nl-NL" dirty="0"/>
              <a:t>Drama (drama lessen)</a:t>
            </a:r>
          </a:p>
          <a:p>
            <a:r>
              <a:rPr lang="nl-NL" dirty="0"/>
              <a:t>Woord en taalkunst</a:t>
            </a:r>
          </a:p>
          <a:p>
            <a:r>
              <a:rPr lang="nl-NL" dirty="0"/>
              <a:t>Beeldend </a:t>
            </a:r>
          </a:p>
          <a:p>
            <a:pPr marL="0" indent="0">
              <a:buNone/>
            </a:pPr>
            <a:r>
              <a:rPr lang="nl-NL" dirty="0"/>
              <a:t>Na deze les en introductie is er tijd voor het zelfstandig werken aan je verslag van opdracht 1 en het </a:t>
            </a:r>
            <a:r>
              <a:rPr lang="nl-NL" dirty="0">
                <a:solidFill>
                  <a:schemeClr val="accent1"/>
                </a:solidFill>
              </a:rPr>
              <a:t>voorbereiden van je opdracht 2 voor op je stage </a:t>
            </a:r>
            <a:r>
              <a:rPr lang="nl-NL" dirty="0"/>
              <a:t>en het werken aan jullie plan van aanpak voor een expressieve activiteit met de groep.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0374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Periode 5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Week 37   herhaling en bezig met opdrachten</a:t>
            </a:r>
          </a:p>
          <a:p>
            <a:r>
              <a:rPr lang="nl-NL" dirty="0"/>
              <a:t>Week 38   bezig met opdrachten</a:t>
            </a:r>
          </a:p>
          <a:p>
            <a:r>
              <a:rPr lang="nl-NL" dirty="0"/>
              <a:t>Week 39   bezig met opdrachten</a:t>
            </a:r>
          </a:p>
          <a:p>
            <a:r>
              <a:rPr lang="nl-NL" dirty="0"/>
              <a:t>Week 40   gastles of ontwikkeling kindertekening info</a:t>
            </a:r>
          </a:p>
          <a:p>
            <a:r>
              <a:rPr lang="nl-NL" dirty="0"/>
              <a:t>Week 41   gastles of ontwikkeling kindertekening info</a:t>
            </a:r>
          </a:p>
          <a:p>
            <a:r>
              <a:rPr lang="nl-NL" dirty="0"/>
              <a:t>Week 42   Herfstvakantie</a:t>
            </a:r>
          </a:p>
          <a:p>
            <a:r>
              <a:rPr lang="nl-NL" dirty="0"/>
              <a:t>Week 43   bezig met opdrachten</a:t>
            </a:r>
          </a:p>
          <a:p>
            <a:r>
              <a:rPr lang="nl-NL" dirty="0"/>
              <a:t>Week 44   bezig met opdrachten</a:t>
            </a:r>
          </a:p>
          <a:p>
            <a:r>
              <a:rPr lang="nl-NL" dirty="0"/>
              <a:t>Week 45   Plan van aanpak voor stage; expressieve activiteit uitvoeren</a:t>
            </a:r>
          </a:p>
        </p:txBody>
      </p:sp>
    </p:spTree>
    <p:extLst>
      <p:ext uri="{BB962C8B-B14F-4D97-AF65-F5344CB8AC3E}">
        <p14:creationId xmlns:p14="http://schemas.microsoft.com/office/powerpoint/2010/main" val="586990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Periode 7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Week 47  Bezig en planning examen  </a:t>
            </a:r>
          </a:p>
          <a:p>
            <a:r>
              <a:rPr lang="nl-NL" dirty="0"/>
              <a:t>Week 48  Bezig en planning examen</a:t>
            </a:r>
          </a:p>
          <a:p>
            <a:r>
              <a:rPr lang="nl-NL" dirty="0"/>
              <a:t>Week 49  Expressief Sint ; welke </a:t>
            </a:r>
            <a:r>
              <a:rPr lang="nl-NL" dirty="0" err="1"/>
              <a:t>ideeén</a:t>
            </a:r>
            <a:r>
              <a:rPr lang="nl-NL" dirty="0"/>
              <a:t> ?</a:t>
            </a:r>
          </a:p>
          <a:p>
            <a:r>
              <a:rPr lang="nl-NL" dirty="0"/>
              <a:t>Week 50  Expressief Kerst: welke </a:t>
            </a:r>
            <a:r>
              <a:rPr lang="nl-NL" err="1"/>
              <a:t>ideeen</a:t>
            </a:r>
            <a:r>
              <a:rPr lang="nl-NL"/>
              <a:t>? </a:t>
            </a:r>
            <a:endParaRPr lang="nl-NL" dirty="0"/>
          </a:p>
          <a:p>
            <a:r>
              <a:rPr lang="nl-NL" dirty="0"/>
              <a:t>Week 51  Muziek (top 2000)</a:t>
            </a:r>
          </a:p>
          <a:p>
            <a:r>
              <a:rPr lang="nl-NL" dirty="0"/>
              <a:t>Week 2    Afronding Examen</a:t>
            </a:r>
          </a:p>
          <a:p>
            <a:r>
              <a:rPr lang="nl-NL" dirty="0"/>
              <a:t>Week 3   Individuele eindgesprekken </a:t>
            </a:r>
          </a:p>
          <a:p>
            <a:r>
              <a:rPr lang="nl-NL" dirty="0"/>
              <a:t>Week 4   Individuele eindgesprekken </a:t>
            </a:r>
          </a:p>
          <a:p>
            <a:r>
              <a:rPr lang="nl-NL" dirty="0"/>
              <a:t>Week 5   Individuele eindgesprekken </a:t>
            </a:r>
          </a:p>
        </p:txBody>
      </p:sp>
    </p:spTree>
    <p:extLst>
      <p:ext uri="{BB962C8B-B14F-4D97-AF65-F5344CB8AC3E}">
        <p14:creationId xmlns:p14="http://schemas.microsoft.com/office/powerpoint/2010/main" val="2208095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934"/>
          <a:stretch/>
        </p:blipFill>
        <p:spPr>
          <a:xfrm>
            <a:off x="5488940" y="254810"/>
            <a:ext cx="5731834" cy="313932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76723" y="3557644"/>
            <a:ext cx="106515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r>
              <a:rPr lang="nl-NL" dirty="0"/>
              <a:t>Verschillende opdrachten per kunstdiscipline. Minimaal 8 punten per kunstdiscipline. Zie wikiwijs: </a:t>
            </a:r>
          </a:p>
          <a:p>
            <a:r>
              <a:rPr lang="nl-NL" dirty="0">
                <a:hlinkClick r:id="rId3"/>
              </a:rPr>
              <a:t>https://maken.wikiwijs.nl/?id=15&amp;arrangement=119333#!page-4088971</a:t>
            </a:r>
            <a:endParaRPr lang="nl-NL" dirty="0"/>
          </a:p>
          <a:p>
            <a:endParaRPr lang="nl-NL" dirty="0"/>
          </a:p>
          <a:p>
            <a:r>
              <a:rPr lang="nl-NL" dirty="0"/>
              <a:t>1.Taal (creatief met taal; denk aan dicht /rijm/ spelen met letters en woorden, </a:t>
            </a:r>
            <a:r>
              <a:rPr lang="nl-NL" dirty="0" err="1"/>
              <a:t>lyrics</a:t>
            </a:r>
            <a:r>
              <a:rPr lang="nl-NL" dirty="0"/>
              <a:t>, schrijven)</a:t>
            </a:r>
          </a:p>
          <a:p>
            <a:r>
              <a:rPr lang="nl-NL" dirty="0"/>
              <a:t>2.Audiovisueel, drama/spel  (toneel, rollenspel, improviseren, </a:t>
            </a:r>
            <a:r>
              <a:rPr lang="nl-NL" dirty="0" err="1"/>
              <a:t>audio-visuele</a:t>
            </a:r>
            <a:r>
              <a:rPr lang="nl-NL" dirty="0"/>
              <a:t> effecten)</a:t>
            </a:r>
          </a:p>
          <a:p>
            <a:r>
              <a:rPr lang="nl-NL" dirty="0"/>
              <a:t>3.Beeldende vorming (tekenen, verven, vormen, spelen met kleur, contrast, compositie)</a:t>
            </a:r>
          </a:p>
          <a:p>
            <a:r>
              <a:rPr lang="nl-NL" dirty="0"/>
              <a:t>4.Muziek, beweging en dans  (denk aan dansvormen / verschillende mogelijkheden rondom muziek)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1A887D1-ED99-4416-9CE4-38B82A37D2E9}"/>
              </a:ext>
            </a:extLst>
          </p:cNvPr>
          <p:cNvSpPr txBox="1"/>
          <p:nvPr/>
        </p:nvSpPr>
        <p:spPr>
          <a:xfrm>
            <a:off x="402956" y="333214"/>
            <a:ext cx="526245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Voordat je het examen kunt uitvoeren moet je deel A afgerond hebben met een voldoende. Wat moest je daarvoor doen?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Terugblik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82047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Vandaag…..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Starten met ‘out of </a:t>
            </a:r>
            <a:r>
              <a:rPr lang="nl-NL" sz="2400" dirty="0" err="1"/>
              <a:t>the</a:t>
            </a:r>
            <a:r>
              <a:rPr lang="nl-NL" sz="2400" dirty="0"/>
              <a:t> box’ denken; waar zit je expressieve talent? Wat wil je ontwikkelen? Maak je plan. </a:t>
            </a:r>
          </a:p>
          <a:p>
            <a:r>
              <a:rPr lang="nl-NL" sz="2400" dirty="0"/>
              <a:t>Besluit met welke doelgroep je de praktijkopdracht gaat doen ? </a:t>
            </a:r>
          </a:p>
          <a:p>
            <a:r>
              <a:rPr lang="nl-NL" sz="2400" dirty="0"/>
              <a:t>Bekijken eisen van het verslag; waar moet het aan voldoen?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256883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Inleiding deel B keuzedeel expressief talent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accent1"/>
                </a:solidFill>
              </a:rPr>
              <a:t>Je werkt met deze opdrachten aan de volgende doelen: </a:t>
            </a:r>
          </a:p>
          <a:p>
            <a:endParaRPr lang="nl-NL" dirty="0">
              <a:solidFill>
                <a:schemeClr val="accent1"/>
              </a:solidFill>
            </a:endParaRPr>
          </a:p>
          <a:p>
            <a:pPr marL="457200" indent="-457200">
              <a:buAutoNum type="arabicPeriod"/>
            </a:pPr>
            <a:r>
              <a:rPr lang="nl-NL" dirty="0">
                <a:solidFill>
                  <a:schemeClr val="accent1"/>
                </a:solidFill>
              </a:rPr>
              <a:t>D1-K1: Ontwikkelen en inzetten van het </a:t>
            </a:r>
            <a:r>
              <a:rPr lang="nl-NL" b="1" dirty="0">
                <a:solidFill>
                  <a:schemeClr val="accent1"/>
                </a:solidFill>
              </a:rPr>
              <a:t>eigen expressief talent </a:t>
            </a:r>
            <a:r>
              <a:rPr lang="nl-NL" dirty="0">
                <a:solidFill>
                  <a:schemeClr val="accent1"/>
                </a:solidFill>
              </a:rPr>
              <a:t>en de werkprocessen. </a:t>
            </a:r>
          </a:p>
          <a:p>
            <a:pPr marL="457200" indent="-457200">
              <a:buAutoNum type="arabicPeriod"/>
            </a:pPr>
            <a:r>
              <a:rPr lang="nl-NL" dirty="0">
                <a:solidFill>
                  <a:schemeClr val="accent1"/>
                </a:solidFill>
              </a:rPr>
              <a:t>D1-K1-W1: Ontdekt en ontwikkelt </a:t>
            </a:r>
            <a:r>
              <a:rPr lang="nl-NL" b="1" dirty="0">
                <a:solidFill>
                  <a:schemeClr val="accent1"/>
                </a:solidFill>
              </a:rPr>
              <a:t>eigen creatieve en expressieve talenten</a:t>
            </a:r>
            <a:r>
              <a:rPr lang="nl-NL" dirty="0">
                <a:solidFill>
                  <a:schemeClr val="accent1"/>
                </a:solidFill>
              </a:rPr>
              <a:t> en vaardigheden </a:t>
            </a:r>
          </a:p>
          <a:p>
            <a:pPr marL="457200" indent="-457200">
              <a:buAutoNum type="arabicPeriod"/>
            </a:pPr>
            <a:r>
              <a:rPr lang="nl-NL" dirty="0">
                <a:solidFill>
                  <a:schemeClr val="accent1"/>
                </a:solidFill>
              </a:rPr>
              <a:t>D1-K1-W2: Biedt expressieve /creatieve activiteiten aan </a:t>
            </a:r>
          </a:p>
        </p:txBody>
      </p:sp>
    </p:spTree>
    <p:extLst>
      <p:ext uri="{BB962C8B-B14F-4D97-AF65-F5344CB8AC3E}">
        <p14:creationId xmlns:p14="http://schemas.microsoft.com/office/powerpoint/2010/main" val="2955786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 opdrachten 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3147018"/>
            <a:ext cx="10058400" cy="405079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1. Verslag; expressievormen bij de </a:t>
            </a:r>
            <a:r>
              <a:rPr lang="nl-NL" b="1" dirty="0"/>
              <a:t>door jouw gekozen doelgroep. </a:t>
            </a:r>
          </a:p>
          <a:p>
            <a:pPr marL="0" indent="0">
              <a:buNone/>
            </a:pPr>
            <a:r>
              <a:rPr lang="nl-NL" dirty="0"/>
              <a:t>2. Expressieve activiteit uitvoeren op stage (examenopdracht)</a:t>
            </a:r>
          </a:p>
          <a:p>
            <a:pPr marL="0" indent="0">
              <a:buNone/>
            </a:pPr>
            <a:r>
              <a:rPr lang="nl-NL" dirty="0"/>
              <a:t>3. Eigen kunstdiscipline kiezen dat je verder wilt ontwikkelen en dit laat je zien d.m.v. een creatief product aan de klas en/of gastles</a:t>
            </a:r>
          </a:p>
          <a:p>
            <a:pPr marL="0" indent="0">
              <a:buNone/>
            </a:pPr>
            <a:r>
              <a:rPr lang="nl-NL" dirty="0"/>
              <a:t>4. Gesprek met docent over uitvoering examenopdracht incl. eigen ontwikkeling en creatieve proces. </a:t>
            </a:r>
          </a:p>
        </p:txBody>
      </p:sp>
      <p:pic>
        <p:nvPicPr>
          <p:cNvPr id="4" name="Afbeelding 3" descr="Out of the Box - Research lea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689" y="891200"/>
            <a:ext cx="5535410" cy="211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873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1 zelfstudie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300463" y="1902941"/>
            <a:ext cx="952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Theoretisch onderzoek naar expressievormen in verslagvorm</a:t>
            </a:r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717270"/>
              </p:ext>
            </p:extLst>
          </p:nvPr>
        </p:nvGraphicFramePr>
        <p:xfrm>
          <a:off x="843263" y="2411533"/>
          <a:ext cx="10058400" cy="38351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58400">
                  <a:extLst>
                    <a:ext uri="{9D8B030D-6E8A-4147-A177-3AD203B41FA5}">
                      <a16:colId xmlns:a16="http://schemas.microsoft.com/office/drawing/2014/main" val="1809905834"/>
                    </a:ext>
                  </a:extLst>
                </a:gridCol>
              </a:tblGrid>
              <a:tr h="27184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In de theorie wordt heel veel gezegd over alle verschillende expressie vormen.</a:t>
                      </a:r>
                      <a:r>
                        <a:rPr lang="nl-NL" sz="2000" baseline="0" dirty="0">
                          <a:effectLst/>
                        </a:rPr>
                        <a:t> M</a:t>
                      </a:r>
                      <a:r>
                        <a:rPr lang="nl-NL" sz="2000" dirty="0">
                          <a:effectLst/>
                        </a:rPr>
                        <a:t>aar is er ook veel te vinden over het aanbieden van expressie aan een speciale</a:t>
                      </a:r>
                      <a:r>
                        <a:rPr lang="nl-NL" sz="2000" baseline="0" dirty="0">
                          <a:effectLst/>
                        </a:rPr>
                        <a:t> </a:t>
                      </a:r>
                      <a:r>
                        <a:rPr lang="nl-NL" sz="2000" dirty="0">
                          <a:effectLst/>
                        </a:rPr>
                        <a:t> doelgroep?</a:t>
                      </a:r>
                      <a:r>
                        <a:rPr lang="nl-NL" sz="2000" baseline="0" dirty="0">
                          <a:effectLst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Waar moet je opletten als je fantasie wilt gebruiken bij mensen met een vorm van autisme? Kunnen zij zich wel iets inbeelden?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En ouderen zijn toch zo slecht ter been dat je niet meer met ze kunt sporten en bewegen. Klopt dat wel?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Kinderen zijn nog heel creatief en houden van knutselen, maar vanaf 12 jaar hoef je niet meer met een beeldende opdracht aan te komen</a:t>
                      </a:r>
                      <a:r>
                        <a:rPr lang="nl-NL" sz="2000" baseline="0" dirty="0">
                          <a:effectLst/>
                        </a:rPr>
                        <a:t> toch? </a:t>
                      </a:r>
                      <a:endParaRPr lang="nl-NL" sz="20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/>
                </a:tc>
                <a:extLst>
                  <a:ext uri="{0D108BD9-81ED-4DB2-BD59-A6C34878D82A}">
                    <a16:rowId xmlns:a16="http://schemas.microsoft.com/office/drawing/2014/main" val="149809847"/>
                  </a:ext>
                </a:extLst>
              </a:tr>
            </a:tbl>
          </a:graphicData>
        </a:graphic>
      </p:graphicFrame>
      <p:pic>
        <p:nvPicPr>
          <p:cNvPr id="5" name="Afbeelding 4" descr="JFK – Seit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163" y="93916"/>
            <a:ext cx="2857500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078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opdracht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4116761"/>
              </p:ext>
            </p:extLst>
          </p:nvPr>
        </p:nvGraphicFramePr>
        <p:xfrm>
          <a:off x="1173892" y="1940012"/>
          <a:ext cx="8201883" cy="37021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01883">
                  <a:extLst>
                    <a:ext uri="{9D8B030D-6E8A-4147-A177-3AD203B41FA5}">
                      <a16:colId xmlns:a16="http://schemas.microsoft.com/office/drawing/2014/main" val="1201550569"/>
                    </a:ext>
                  </a:extLst>
                </a:gridCol>
              </a:tblGrid>
              <a:tr h="27189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In deze opdracht ga je onderzoeken hoe je een zelfgekozen doelgroep het beste een expressie activiteit moet aanbieden.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Je onderzoekt de mogelijkheden en beperkingen van je doelgroep voor alle expressievormen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</a:endParaRP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nl-NL" sz="2000" dirty="0">
                          <a:effectLst/>
                        </a:rPr>
                        <a:t>Taal</a:t>
                      </a: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nl-NL" sz="2000" dirty="0">
                          <a:effectLst/>
                        </a:rPr>
                        <a:t>Audio/visueel en drama</a:t>
                      </a: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nl-NL" sz="2000" dirty="0" err="1">
                          <a:effectLst/>
                        </a:rPr>
                        <a:t>Beeldendee</a:t>
                      </a:r>
                      <a:r>
                        <a:rPr lang="nl-NL" sz="2000" dirty="0">
                          <a:effectLst/>
                        </a:rPr>
                        <a:t> vorming</a:t>
                      </a: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nl-NL" sz="2000" dirty="0">
                          <a:effectLst/>
                        </a:rPr>
                        <a:t>Muziek/beweging/dans</a:t>
                      </a: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nl-NL" sz="20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2768544"/>
                  </a:ext>
                </a:extLst>
              </a:tr>
            </a:tbl>
          </a:graphicData>
        </a:graphic>
      </p:graphicFrame>
      <p:pic>
        <p:nvPicPr>
          <p:cNvPr id="5" name="Afbeelding 4" descr="Osteoporosis Prevention and Treatmen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947" y="3184393"/>
            <a:ext cx="4541950" cy="302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295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Met wie ???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Allen,</a:t>
            </a:r>
          </a:p>
          <a:p>
            <a:pPr marL="0" indent="0">
              <a:buNone/>
            </a:pPr>
            <a:r>
              <a:rPr lang="nl-NL" dirty="0"/>
              <a:t>Uiteraard help je elkaar, daar waar</a:t>
            </a:r>
          </a:p>
          <a:p>
            <a:pPr marL="0" indent="0">
              <a:buNone/>
            </a:pPr>
            <a:r>
              <a:rPr lang="nl-NL" dirty="0"/>
              <a:t>mogelijk,</a:t>
            </a:r>
          </a:p>
          <a:p>
            <a:pPr marL="0" indent="0">
              <a:buNone/>
            </a:pPr>
            <a:r>
              <a:rPr lang="nl-NL" dirty="0"/>
              <a:t>deel,</a:t>
            </a:r>
          </a:p>
          <a:p>
            <a:pPr marL="0" indent="0">
              <a:buNone/>
            </a:pPr>
            <a:r>
              <a:rPr lang="nl-NL" dirty="0"/>
              <a:t>ervaar,</a:t>
            </a:r>
          </a:p>
          <a:p>
            <a:pPr marL="0" indent="0">
              <a:buNone/>
            </a:pPr>
            <a:r>
              <a:rPr lang="nl-NL" dirty="0"/>
              <a:t>doe en </a:t>
            </a:r>
          </a:p>
          <a:p>
            <a:pPr marL="0" indent="0">
              <a:buNone/>
            </a:pPr>
            <a:r>
              <a:rPr lang="nl-NL" dirty="0"/>
              <a:t>ontdek! </a:t>
            </a:r>
          </a:p>
        </p:txBody>
      </p:sp>
      <p:pic>
        <p:nvPicPr>
          <p:cNvPr id="4" name="Afbeelding 3" descr="Sometimes you need to be alone, in order to find out who y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863" y="1023036"/>
            <a:ext cx="48006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835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Eisen verslag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1. Omschrijving doelgroep en kort waarom je daarvoor gekozen hebt.</a:t>
            </a:r>
          </a:p>
          <a:p>
            <a:r>
              <a:rPr lang="nl-NL" dirty="0"/>
              <a:t>2. Theorie per expressievorm kort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943032"/>
              </p:ext>
            </p:extLst>
          </p:nvPr>
        </p:nvGraphicFramePr>
        <p:xfrm>
          <a:off x="1069975" y="3410458"/>
          <a:ext cx="10058400" cy="27617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58400">
                  <a:extLst>
                    <a:ext uri="{9D8B030D-6E8A-4147-A177-3AD203B41FA5}">
                      <a16:colId xmlns:a16="http://schemas.microsoft.com/office/drawing/2014/main" val="3320991744"/>
                    </a:ext>
                  </a:extLst>
                </a:gridCol>
              </a:tblGrid>
              <a:tr h="2761742">
                <a:tc>
                  <a:txBody>
                    <a:bodyPr/>
                    <a:lstStyle/>
                    <a:p>
                      <a:pPr marL="742950" lvl="1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nl-NL" sz="2000" dirty="0">
                          <a:effectLst/>
                        </a:rPr>
                        <a:t>Wat valt er onder de expressievorm?</a:t>
                      </a:r>
                    </a:p>
                    <a:p>
                      <a:pPr marL="742950" lvl="1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nl-NL" sz="2000" dirty="0">
                          <a:effectLst/>
                        </a:rPr>
                        <a:t>Welke activiteiten horen hier allemaal bij?</a:t>
                      </a:r>
                    </a:p>
                    <a:p>
                      <a:pPr marL="742950" lvl="1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nl-NL" sz="2000" dirty="0">
                          <a:effectLst/>
                        </a:rPr>
                        <a:t>Welk materiaal kun je gebruiken?</a:t>
                      </a:r>
                    </a:p>
                    <a:p>
                      <a:pPr marL="742950" lvl="1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nl-NL" sz="2000" dirty="0">
                          <a:effectLst/>
                        </a:rPr>
                        <a:t>Waar moet je opletten bij het aanbieden van deze expressievorm?</a:t>
                      </a:r>
                    </a:p>
                    <a:p>
                      <a:pPr marL="742950" lvl="1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nl-NL" sz="2000" dirty="0">
                          <a:effectLst/>
                        </a:rPr>
                        <a:t>Wat zijn doelen van deze expressievorm?</a:t>
                      </a:r>
                    </a:p>
                    <a:p>
                      <a:pPr marL="742950" lvl="1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nl-NL" sz="2000" dirty="0">
                          <a:effectLst/>
                        </a:rPr>
                        <a:t>Welk effect hebben de activiteiten?</a:t>
                      </a:r>
                    </a:p>
                    <a:p>
                      <a:pPr marL="742950" lvl="1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nl-NL" sz="2000" dirty="0">
                          <a:effectLst/>
                        </a:rPr>
                        <a:t>Wat kan een cliënt aan deze expressievorm hebben?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/>
                </a:tc>
                <a:extLst>
                  <a:ext uri="{0D108BD9-81ED-4DB2-BD59-A6C34878D82A}">
                    <a16:rowId xmlns:a16="http://schemas.microsoft.com/office/drawing/2014/main" val="1811140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7661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eisen verslag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509972"/>
              </p:ext>
            </p:extLst>
          </p:nvPr>
        </p:nvGraphicFramePr>
        <p:xfrm>
          <a:off x="1156472" y="1977080"/>
          <a:ext cx="9971776" cy="31031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71776">
                  <a:extLst>
                    <a:ext uri="{9D8B030D-6E8A-4147-A177-3AD203B41FA5}">
                      <a16:colId xmlns:a16="http://schemas.microsoft.com/office/drawing/2014/main" val="1726721910"/>
                    </a:ext>
                  </a:extLst>
                </a:gridCol>
              </a:tblGrid>
              <a:tr h="2157319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nl-NL" sz="1600" dirty="0">
                          <a:effectLst/>
                        </a:rPr>
                        <a:t>Theorie over</a:t>
                      </a:r>
                      <a:r>
                        <a:rPr lang="nl-NL" sz="1600" baseline="0" dirty="0">
                          <a:effectLst/>
                        </a:rPr>
                        <a:t> de doelgroep: </a:t>
                      </a:r>
                      <a:r>
                        <a:rPr lang="nl-NL" sz="1600" dirty="0">
                          <a:effectLst/>
                        </a:rPr>
                        <a:t>Je kiest een doelgroep waar je meer over wilt weten. In verslagvorm beantwoord je de volgende vragen over een doelgroep: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nl-NL" sz="1600" dirty="0">
                          <a:effectLst/>
                        </a:rPr>
                        <a:t>Wat is je doelgroep?</a:t>
                      </a:r>
                      <a:r>
                        <a:rPr lang="nl-NL" sz="1600" baseline="0" dirty="0">
                          <a:effectLst/>
                        </a:rPr>
                        <a:t> 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nl-NL" sz="1600" dirty="0">
                          <a:effectLst/>
                        </a:rPr>
                        <a:t>Wat zijn de kenmerken van de doelgroep?</a:t>
                      </a:r>
                      <a:r>
                        <a:rPr lang="nl-NL" sz="1600" baseline="0" dirty="0">
                          <a:effectLst/>
                        </a:rPr>
                        <a:t> 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nl-NL" sz="1600" dirty="0">
                          <a:effectLst/>
                        </a:rPr>
                        <a:t>Welke beperkingen en problemen heeft deze doelgroep in het dagelijks leven?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nl-NL" sz="1600" dirty="0">
                          <a:effectLst/>
                        </a:rPr>
                        <a:t>Wat is voor jou als begeleider belangrijk om rekening mee te houden als je werkt met deze doelgroep?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None/>
                      </a:pPr>
                      <a:endParaRPr lang="nl-NL" sz="1600" dirty="0">
                        <a:effectLst/>
                      </a:endParaRP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None/>
                      </a:pPr>
                      <a:r>
                        <a:rPr lang="nl-NL" sz="1600" dirty="0">
                          <a:effectLst/>
                        </a:rPr>
                        <a:t>Daarna onderzoek en theorie</a:t>
                      </a:r>
                      <a:r>
                        <a:rPr lang="nl-NL" sz="1600" baseline="0" dirty="0">
                          <a:effectLst/>
                        </a:rPr>
                        <a:t> over de doelgroep in combinatie met expressievormen.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None/>
                      </a:pPr>
                      <a:endParaRPr lang="nl-NL" sz="18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/>
                </a:tc>
                <a:extLst>
                  <a:ext uri="{0D108BD9-81ED-4DB2-BD59-A6C34878D82A}">
                    <a16:rowId xmlns:a16="http://schemas.microsoft.com/office/drawing/2014/main" val="1189341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1751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hout]]</Template>
  <TotalTime>962</TotalTime>
  <Words>1130</Words>
  <Application>Microsoft Office PowerPoint</Application>
  <PresentationFormat>Breedbeeld</PresentationFormat>
  <Paragraphs>129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9" baseType="lpstr">
      <vt:lpstr>Arial</vt:lpstr>
      <vt:lpstr>Arial Narrow</vt:lpstr>
      <vt:lpstr>Calibri</vt:lpstr>
      <vt:lpstr>Courier New</vt:lpstr>
      <vt:lpstr>Rockwell</vt:lpstr>
      <vt:lpstr>Rockwell Condensed</vt:lpstr>
      <vt:lpstr>Symbol</vt:lpstr>
      <vt:lpstr>Wingdings</vt:lpstr>
      <vt:lpstr>Houttype</vt:lpstr>
      <vt:lpstr>Deel B keuzedeel expressief talent</vt:lpstr>
      <vt:lpstr> </vt:lpstr>
      <vt:lpstr>Inleiding deel B keuzedeel expressief talent </vt:lpstr>
      <vt:lpstr>4 opdrachten  </vt:lpstr>
      <vt:lpstr>Opdracht 1 zelfstudie</vt:lpstr>
      <vt:lpstr>De opdracht</vt:lpstr>
      <vt:lpstr>Met wie ???</vt:lpstr>
      <vt:lpstr>Eisen verslag </vt:lpstr>
      <vt:lpstr>Vervolg eisen verslag</vt:lpstr>
      <vt:lpstr>Vervolg eisen verslag</vt:lpstr>
      <vt:lpstr>Uiterlijke inleverdatum </vt:lpstr>
      <vt:lpstr>Opdracht 2 – op je bpv</vt:lpstr>
      <vt:lpstr>Gedragsbeoordeling praktijk opdracht 2</vt:lpstr>
      <vt:lpstr>Opdracht 3 </vt:lpstr>
      <vt:lpstr>Opdracht 4 </vt:lpstr>
      <vt:lpstr>Totaal beoordeling door docent van opdracht 1, 2 &amp; 3</vt:lpstr>
      <vt:lpstr>Lessen </vt:lpstr>
      <vt:lpstr>Planning Periode 5 </vt:lpstr>
      <vt:lpstr>Planning Periode 7 </vt:lpstr>
      <vt:lpstr>Vandaag…..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Examen-aanvraag</dc:title>
  <dc:creator>Linda van der Zeeuw</dc:creator>
  <cp:lastModifiedBy>Janny Schinkel</cp:lastModifiedBy>
  <cp:revision>30</cp:revision>
  <dcterms:created xsi:type="dcterms:W3CDTF">2017-11-29T20:24:00Z</dcterms:created>
  <dcterms:modified xsi:type="dcterms:W3CDTF">2021-09-14T14:21:37Z</dcterms:modified>
</cp:coreProperties>
</file>