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9" r:id="rId2"/>
  </p:sldMasterIdLst>
  <p:sldIdLst>
    <p:sldId id="256" r:id="rId3"/>
    <p:sldId id="262" r:id="rId4"/>
    <p:sldId id="268" r:id="rId5"/>
    <p:sldId id="283" r:id="rId6"/>
    <p:sldId id="269" r:id="rId7"/>
    <p:sldId id="279" r:id="rId8"/>
    <p:sldId id="270" r:id="rId9"/>
    <p:sldId id="280" r:id="rId10"/>
    <p:sldId id="271" r:id="rId11"/>
    <p:sldId id="281" r:id="rId12"/>
    <p:sldId id="282" r:id="rId1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usters, MMW (Marloes)" initials="MM(" lastIdx="1" clrIdx="0">
    <p:extLst>
      <p:ext uri="{19B8F6BF-5375-455C-9EA6-DF929625EA0E}">
        <p15:presenceInfo xmlns:p15="http://schemas.microsoft.com/office/powerpoint/2012/main" userId="Musters, MMW (Marloe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619D15-97F5-481C-AA28-5DD6ABA5E2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000" y="1266825"/>
            <a:ext cx="9756000" cy="2066925"/>
          </a:xfrm>
          <a:prstGeom prst="rect">
            <a:avLst/>
          </a:prstGeom>
        </p:spPr>
        <p:txBody>
          <a:bodyPr anchor="b"/>
          <a:lstStyle>
            <a:lvl1pPr algn="l">
              <a:defRPr sz="50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F774763-6652-4E8A-9D51-23108126E8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000" y="3600000"/>
            <a:ext cx="9756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8394A57-9372-4FD4-B70D-2C074C89B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26-3-2018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B58F302-4A80-48D4-9B4A-3BFED6A18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35D3A-7AB8-45EA-A959-742BE4CC1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7886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f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F26D2EE-9939-4930-8A80-B2E7D3888F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92C25A-CA90-4043-B6E3-E5BB8FE59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26-3-2018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AA86BD9-86A7-4CB3-A20F-D2B650934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2C07E0-5BE5-4E3D-A5C3-FA1D5CEB3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8234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eer tekst of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F26D2EE-9939-4930-8A80-B2E7D3888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4000" y="1656000"/>
            <a:ext cx="4872000" cy="4500563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92C25A-CA90-4043-B6E3-E5BB8FE59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26-3-2018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AA86BD9-86A7-4CB3-A20F-D2B650934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2C07E0-5BE5-4E3D-A5C3-FA1D5CEB3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64BB9FDA-D1A9-4A8F-BCEF-28D2AB821C1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6001" y="1656000"/>
            <a:ext cx="4881526" cy="4500563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8029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Kies de kleu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26-3-2018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BA653F50-59DD-4D07-9D1B-2B600953F4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6"/>
          <a:stretch/>
        </p:blipFill>
        <p:spPr>
          <a:xfrm>
            <a:off x="5770485" y="587211"/>
            <a:ext cx="5035828" cy="57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1601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Je eigen st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80D3ADED-358E-4E74-A64F-8C239F917C8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7" y="826475"/>
            <a:ext cx="5832000" cy="5832000"/>
          </a:xfrm>
          <a:prstGeom prst="rect">
            <a:avLst/>
          </a:prstGeom>
        </p:spPr>
      </p:pic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26-3-2018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37209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og hebben voor elkaa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26-3-2018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38255CFB-AD89-4E0F-904B-1EEE36C662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129" y="587211"/>
            <a:ext cx="6134264" cy="613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71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 of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F26D2EE-9939-4930-8A80-B2E7D3888F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92C25A-CA90-4043-B6E3-E5BB8FE59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26-3-2018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AA86BD9-86A7-4CB3-A20F-D2B650934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2C07E0-5BE5-4E3D-A5C3-FA1D5CEB3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94385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ee keer tekst of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F26D2EE-9939-4930-8A80-B2E7D3888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4000" y="1656000"/>
            <a:ext cx="4872000" cy="4500563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92C25A-CA90-4043-B6E3-E5BB8FE59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26-3-2018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AA86BD9-86A7-4CB3-A20F-D2B650934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2C07E0-5BE5-4E3D-A5C3-FA1D5CEB3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64BB9FDA-D1A9-4A8F-BCEF-28D2AB821C1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6001" y="1656000"/>
            <a:ext cx="4881526" cy="4500563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7955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Het pale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26-3-2018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155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Kies de kleu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26-3-2018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6C54E305-CB9D-4FC4-B5EE-56BDBDE706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4"/>
          <a:stretch/>
        </p:blipFill>
        <p:spPr>
          <a:xfrm>
            <a:off x="5690586" y="585136"/>
            <a:ext cx="5104856" cy="57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725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Je eigen st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26-3-2018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4F9BC8E7-7983-4765-9735-1F7107557A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7" y="826475"/>
            <a:ext cx="5832000" cy="58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861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og hebben voor elkaa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26-3-2018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4F967AB-7EF2-48E6-A6F9-2FBABCE55B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129" y="587211"/>
            <a:ext cx="6134264" cy="6134264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56C95E13-39A3-4926-894D-5100C285F0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262" y="587211"/>
            <a:ext cx="6134264" cy="613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395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ind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26-3-2018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3345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619D15-97F5-481C-AA28-5DD6ABA5E2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000" y="1266825"/>
            <a:ext cx="9756000" cy="2066925"/>
          </a:xfrm>
          <a:prstGeom prst="rect">
            <a:avLst/>
          </a:prstGeom>
        </p:spPr>
        <p:txBody>
          <a:bodyPr anchor="b"/>
          <a:lstStyle>
            <a:lvl1pPr algn="l">
              <a:defRPr sz="5000">
                <a:solidFill>
                  <a:schemeClr val="tx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F774763-6652-4E8A-9D51-23108126E8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000" y="3600000"/>
            <a:ext cx="9756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8394A57-9372-4FD4-B70D-2C074C89B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26-3-2018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B58F302-4A80-48D4-9B4A-3BFED6A18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35D3A-7AB8-45EA-A959-742BE4CC1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78204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Layout" Target="../slideLayouts/slideLayout11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C5D78CD-E1A3-49DD-B89A-60EEEE435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24000" y="1656000"/>
            <a:ext cx="9756000" cy="4500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0EEA5B1-6071-40BE-B6B0-3F546D9E05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24000" y="6356350"/>
            <a:ext cx="100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FC80DE-6872-4D24-A46A-541D65934F97}" type="datetimeFigureOut">
              <a:rPr lang="nl-NL" smtClean="0"/>
              <a:t>26-3-2018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ED80839-D02B-42AA-A7BD-49F0BD9EF8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28850" y="6356350"/>
            <a:ext cx="7743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DA9FA82-A774-414D-B2D2-70E182497F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72676" y="6356350"/>
            <a:ext cx="100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04764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1950" indent="-36195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5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323850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-"/>
        <a:defRPr sz="4000" kern="1200">
          <a:solidFill>
            <a:schemeClr val="bg1"/>
          </a:solidFill>
          <a:latin typeface="+mn-lt"/>
          <a:ea typeface="+mn-ea"/>
          <a:cs typeface="+mn-cs"/>
        </a:defRPr>
      </a:lvl2pPr>
      <a:lvl3pPr marL="990600" indent="-276225" algn="l" defTabSz="91440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3000" kern="1200">
          <a:solidFill>
            <a:schemeClr val="bg1"/>
          </a:solidFill>
          <a:latin typeface="+mn-lt"/>
          <a:ea typeface="+mn-ea"/>
          <a:cs typeface="+mn-cs"/>
        </a:defRPr>
      </a:lvl3pPr>
      <a:lvl4pPr marL="1162050" indent="-171450" algn="l" defTabSz="914400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-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1343025" indent="-180975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C5D78CD-E1A3-49DD-B89A-60EEEE435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24000" y="1656000"/>
            <a:ext cx="9756000" cy="4500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0EEA5B1-6071-40BE-B6B0-3F546D9E05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24000" y="6356350"/>
            <a:ext cx="100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B65EB-9FDF-4830-AF0E-7F0AAC093151}" type="datetimeFigureOut">
              <a:rPr lang="nl-NL" smtClean="0"/>
              <a:t>26-3-2018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ED80839-D02B-42AA-A7BD-49F0BD9EF8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28850" y="6356350"/>
            <a:ext cx="7743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DA9FA82-A774-414D-B2D2-70E182497F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72676" y="6356350"/>
            <a:ext cx="100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C6E6B-2EC4-403B-B862-78C299F44D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38508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1950" indent="-36195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23850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-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990600" indent="-276225" algn="l" defTabSz="91440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162050" indent="-171450" algn="l" defTabSz="914400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3025" indent="-180975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www.google.nl/url?sa=i&amp;rct=j&amp;q=&amp;esrc=s&amp;source=images&amp;cd=&amp;cad=rja&amp;uact=8&amp;ved=2ahUKEwj28Pjkm4raAhXMfFAKHf53AvsQjRx6BAgAEAU&amp;url=http%3A%2F%2Ffokkesukkearchief.nl%2Fcartoon%2FFokke-en-Sukke-doen-belangrijk-wetenschappelijk-onderzoek-290510(2402)&amp;psig=AOvVaw1WWt0B-i1rFpo3bWWWqwy4&amp;ust=152216154753380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97874" y="2233749"/>
            <a:ext cx="9756000" cy="1753144"/>
          </a:xfrm>
        </p:spPr>
        <p:txBody>
          <a:bodyPr/>
          <a:lstStyle/>
          <a:p>
            <a:pPr algn="ctr"/>
            <a:r>
              <a:rPr lang="nl-NL" dirty="0" smtClean="0"/>
              <a:t>Onderzoeksvaardigheden</a:t>
            </a:r>
            <a:r>
              <a:rPr lang="nl-NL" dirty="0"/>
              <a:t/>
            </a:r>
            <a:br>
              <a:rPr lang="nl-NL" dirty="0"/>
            </a:br>
            <a:r>
              <a:rPr lang="nl-NL" dirty="0" smtClean="0"/>
              <a:t>hoofd- en deelvragen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2911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218160" y="378145"/>
            <a:ext cx="11303280" cy="543482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nl-NL" dirty="0" smtClean="0"/>
              <a:t>Zelf aan de slag!</a:t>
            </a:r>
          </a:p>
          <a:p>
            <a:pPr marL="0" indent="0" algn="ctr">
              <a:buNone/>
            </a:pPr>
            <a:endParaRPr lang="nl-NL" sz="2700" b="1" dirty="0"/>
          </a:p>
          <a:p>
            <a:pPr marL="0" indent="0" algn="ctr">
              <a:buNone/>
            </a:pPr>
            <a:endParaRPr lang="nl-NL" sz="2700" b="1" dirty="0" smtClean="0"/>
          </a:p>
          <a:p>
            <a:pPr marL="0" indent="0">
              <a:buNone/>
            </a:pPr>
            <a:r>
              <a:rPr lang="nl-NL" sz="2700" dirty="0" smtClean="0"/>
              <a:t>Formuleer een hoofdvraag bij jouw onderwerp</a:t>
            </a:r>
          </a:p>
          <a:p>
            <a:pPr marL="0" indent="0">
              <a:buNone/>
            </a:pPr>
            <a:endParaRPr lang="nl-NL" sz="2700" dirty="0"/>
          </a:p>
          <a:p>
            <a:pPr marL="0" indent="0">
              <a:buNone/>
            </a:pPr>
            <a:r>
              <a:rPr lang="nl-NL" sz="2700" dirty="0" smtClean="0"/>
              <a:t>Let op alle voorwaarden!</a:t>
            </a:r>
          </a:p>
          <a:p>
            <a:pPr marL="0" indent="0">
              <a:buNone/>
            </a:pPr>
            <a:endParaRPr lang="nl-NL" sz="2700" dirty="0"/>
          </a:p>
          <a:p>
            <a:pPr marL="0" indent="0">
              <a:buNone/>
            </a:pPr>
            <a:r>
              <a:rPr lang="nl-NL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Afgebakend </a:t>
            </a:r>
            <a:r>
              <a:rPr lang="nl-NL" sz="2800" b="1" i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wie is de doelgroep, wat is de regio, wat is de sector?</a:t>
            </a:r>
            <a:endParaRPr lang="nl-NL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Eenduidig </a:t>
            </a:r>
            <a:r>
              <a:rPr lang="nl-NL" sz="2800" b="1" i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de vraag bestaat uit één vraag</a:t>
            </a:r>
            <a:endParaRPr lang="nl-NL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Haalbaar </a:t>
            </a:r>
            <a:r>
              <a:rPr lang="nl-NL" sz="2800" b="1" i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je hebt 80 uur de tijd om de vraag te beantwoorden</a:t>
            </a:r>
            <a:endParaRPr lang="nl-NL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Antwoord is geen ‘ja’ of ‘nee’ </a:t>
            </a:r>
            <a:r>
              <a:rPr lang="nl-NL" sz="2800" b="1" i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formuleer een open vraag</a:t>
            </a:r>
            <a:endParaRPr lang="nl-NL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Het antwoord is niet op te zoeken, maar moet onderzocht worden</a:t>
            </a:r>
          </a:p>
          <a:p>
            <a:pPr marL="0" indent="0">
              <a:buNone/>
            </a:pPr>
            <a:endParaRPr lang="nl-NL" sz="2700" dirty="0" smtClean="0"/>
          </a:p>
        </p:txBody>
      </p:sp>
    </p:spTree>
    <p:extLst>
      <p:ext uri="{BB962C8B-B14F-4D97-AF65-F5344CB8AC3E}">
        <p14:creationId xmlns:p14="http://schemas.microsoft.com/office/powerpoint/2010/main" val="34937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218160" y="378145"/>
            <a:ext cx="11303280" cy="54348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dirty="0" smtClean="0"/>
              <a:t>Volgende week</a:t>
            </a:r>
          </a:p>
          <a:p>
            <a:pPr marL="0" indent="0" algn="ctr">
              <a:buNone/>
            </a:pPr>
            <a:endParaRPr lang="nl-NL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nl-NL" sz="28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Deelvragen bij de hoofdvraag</a:t>
            </a:r>
          </a:p>
          <a:p>
            <a:pPr marL="0" indent="0">
              <a:buNone/>
            </a:pPr>
            <a:endParaRPr lang="nl-NL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Onderzoeksmethodes </a:t>
            </a:r>
            <a:endParaRPr lang="nl-NL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2700" dirty="0" smtClean="0"/>
          </a:p>
        </p:txBody>
      </p:sp>
    </p:spTree>
    <p:extLst>
      <p:ext uri="{BB962C8B-B14F-4D97-AF65-F5344CB8AC3E}">
        <p14:creationId xmlns:p14="http://schemas.microsoft.com/office/powerpoint/2010/main" val="43918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496389" y="1919941"/>
            <a:ext cx="10724605" cy="44024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b="1" dirty="0" smtClean="0"/>
              <a:t>Terugblik vorige bijeenkomsten</a:t>
            </a:r>
          </a:p>
          <a:p>
            <a:pPr marL="0" indent="0" algn="ctr">
              <a:buNone/>
            </a:pPr>
            <a:endParaRPr lang="nl-NL" dirty="0"/>
          </a:p>
          <a:p>
            <a:pPr marL="0" indent="0">
              <a:buNone/>
            </a:pPr>
            <a:r>
              <a:rPr lang="nl-NL" sz="3800" dirty="0" smtClean="0"/>
              <a:t>Vak </a:t>
            </a:r>
            <a:r>
              <a:rPr lang="nl-NL" sz="3800" dirty="0" smtClean="0">
                <a:sym typeface="Wingdings" panose="05000000000000000000" pitchFamily="2" charset="2"/>
              </a:rPr>
              <a:t> onderwerpen  literatuur</a:t>
            </a:r>
          </a:p>
          <a:p>
            <a:pPr marL="0" indent="0" algn="ctr">
              <a:buNone/>
            </a:pPr>
            <a:endParaRPr lang="nl-NL" sz="27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nl-NL" sz="2700" dirty="0" smtClean="0">
                <a:sym typeface="Wingdings" panose="05000000000000000000" pitchFamily="2" charset="2"/>
              </a:rPr>
              <a:t>Hoe heb je literatuur gezocht?</a:t>
            </a:r>
          </a:p>
          <a:p>
            <a:pPr marL="0" indent="0">
              <a:buNone/>
            </a:pPr>
            <a:r>
              <a:rPr lang="nl-NL" sz="2700" dirty="0" smtClean="0">
                <a:sym typeface="Wingdings" panose="05000000000000000000" pitchFamily="2" charset="2"/>
              </a:rPr>
              <a:t>Waar heb je op gelet? </a:t>
            </a:r>
          </a:p>
          <a:p>
            <a:pPr marL="0" indent="0">
              <a:buNone/>
            </a:pPr>
            <a:r>
              <a:rPr lang="nl-NL" sz="2700" dirty="0" smtClean="0">
                <a:sym typeface="Wingdings" panose="05000000000000000000" pitchFamily="2" charset="2"/>
              </a:rPr>
              <a:t>Wat bepaalde of een bron betrouwbaar en nuttig was?</a:t>
            </a:r>
          </a:p>
          <a:p>
            <a:pPr marL="0" indent="0" algn="ctr">
              <a:buNone/>
            </a:pPr>
            <a:endParaRPr lang="nl-NL" dirty="0"/>
          </a:p>
          <a:p>
            <a:pPr marL="0" indent="0" algn="ctr">
              <a:buNone/>
            </a:pPr>
            <a:endParaRPr lang="nl-NL" sz="2700" b="1" dirty="0" smtClean="0"/>
          </a:p>
        </p:txBody>
      </p:sp>
    </p:spTree>
    <p:extLst>
      <p:ext uri="{BB962C8B-B14F-4D97-AF65-F5344CB8AC3E}">
        <p14:creationId xmlns:p14="http://schemas.microsoft.com/office/powerpoint/2010/main" val="356599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19035" y="2638019"/>
            <a:ext cx="12303742" cy="29790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nl-NL" sz="3800" dirty="0"/>
          </a:p>
          <a:p>
            <a:pPr marL="0" indent="0">
              <a:buNone/>
            </a:pPr>
            <a:r>
              <a:rPr lang="nl-NL" sz="4100" b="1" dirty="0"/>
              <a:t>Vak </a:t>
            </a:r>
            <a:r>
              <a:rPr lang="nl-NL" sz="4100" b="1" dirty="0">
                <a:sym typeface="Wingdings" panose="05000000000000000000" pitchFamily="2" charset="2"/>
              </a:rPr>
              <a:t> onderwerpen  </a:t>
            </a:r>
            <a:r>
              <a:rPr lang="nl-NL" sz="4100" b="1" dirty="0" smtClean="0">
                <a:sym typeface="Wingdings" panose="05000000000000000000" pitchFamily="2" charset="2"/>
              </a:rPr>
              <a:t>literatuur  hoofdvraag</a:t>
            </a:r>
          </a:p>
          <a:p>
            <a:pPr marL="0" indent="0">
              <a:buNone/>
            </a:pPr>
            <a:endParaRPr lang="nl-NL" sz="38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nl-NL" sz="3800" dirty="0" smtClean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53243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fbeeldingsresultaat voor fokke sukke onderzoek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766" y="926372"/>
            <a:ext cx="8857828" cy="5526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0647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0" y="352696"/>
            <a:ext cx="11325496" cy="6035040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 smtClean="0"/>
              <a:t>      Kies de beste hoofdvraag</a:t>
            </a:r>
          </a:p>
          <a:p>
            <a:pPr marL="0" indent="0" algn="ctr">
              <a:buNone/>
            </a:pPr>
            <a:endParaRPr lang="nl-NL" sz="2700" b="1" dirty="0"/>
          </a:p>
          <a:p>
            <a:pPr marL="0" indent="0">
              <a:buNone/>
            </a:pPr>
            <a:endParaRPr lang="nl-NL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Verwerkt </a:t>
            </a:r>
            <a:r>
              <a:rPr lang="nl-NL" sz="2800" dirty="0">
                <a:latin typeface="Arial" panose="020B0604020202020204" pitchFamily="34" charset="0"/>
                <a:cs typeface="Arial" panose="020B0604020202020204" pitchFamily="34" charset="0"/>
              </a:rPr>
              <a:t>de haven van Rotterdam wereldwijd de meeste containers</a:t>
            </a:r>
            <a:r>
              <a:rPr lang="nl-NL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endParaRPr lang="nl-NL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Waarom </a:t>
            </a:r>
            <a:r>
              <a:rPr lang="nl-NL" sz="2800" dirty="0">
                <a:latin typeface="Arial" panose="020B0604020202020204" pitchFamily="34" charset="0"/>
                <a:cs typeface="Arial" panose="020B0604020202020204" pitchFamily="34" charset="0"/>
              </a:rPr>
              <a:t>is de haven van Rotterdam zo belangrijk</a:t>
            </a:r>
            <a:r>
              <a:rPr lang="nl-NL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endParaRPr lang="nl-NL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Wat </a:t>
            </a:r>
            <a:r>
              <a:rPr lang="nl-NL" sz="2800" dirty="0">
                <a:latin typeface="Arial" panose="020B0604020202020204" pitchFamily="34" charset="0"/>
                <a:cs typeface="Arial" panose="020B0604020202020204" pitchFamily="34" charset="0"/>
              </a:rPr>
              <a:t>is de betekenis van de haven van Rotterdam voor de Nederlandse economie?</a:t>
            </a:r>
            <a:endParaRPr lang="nl-NL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nl-NL" sz="2700" b="1" dirty="0" smtClean="0"/>
          </a:p>
        </p:txBody>
      </p:sp>
    </p:spTree>
    <p:extLst>
      <p:ext uri="{BB962C8B-B14F-4D97-AF65-F5344CB8AC3E}">
        <p14:creationId xmlns:p14="http://schemas.microsoft.com/office/powerpoint/2010/main" val="162206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30629" y="352696"/>
            <a:ext cx="11194867" cy="6035040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 smtClean="0"/>
              <a:t>      Kies de beste hoofdvraag</a:t>
            </a:r>
          </a:p>
          <a:p>
            <a:pPr marL="0" indent="0" algn="ctr">
              <a:buNone/>
            </a:pPr>
            <a:endParaRPr lang="nl-NL" sz="2700" b="1" dirty="0"/>
          </a:p>
          <a:p>
            <a:pPr marL="0" indent="0">
              <a:buNone/>
            </a:pPr>
            <a:endParaRPr lang="nl-NL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Verwerkt </a:t>
            </a:r>
            <a:r>
              <a:rPr lang="nl-NL" sz="3000" dirty="0">
                <a:latin typeface="Arial" panose="020B0604020202020204" pitchFamily="34" charset="0"/>
                <a:cs typeface="Arial" panose="020B0604020202020204" pitchFamily="34" charset="0"/>
              </a:rPr>
              <a:t>de haven van Rotterdam wereldwijd de meeste </a:t>
            </a: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containers?</a:t>
            </a:r>
          </a:p>
          <a:p>
            <a:pPr marL="0" indent="0">
              <a:buNone/>
            </a:pPr>
            <a:endParaRPr lang="nl-NL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Waarom </a:t>
            </a:r>
            <a:r>
              <a:rPr lang="nl-NL" sz="3000" dirty="0">
                <a:latin typeface="Arial" panose="020B0604020202020204" pitchFamily="34" charset="0"/>
                <a:cs typeface="Arial" panose="020B0604020202020204" pitchFamily="34" charset="0"/>
              </a:rPr>
              <a:t>is de haven van Rotterdam zo belangrijk</a:t>
            </a: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endParaRPr lang="nl-NL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Wat </a:t>
            </a:r>
            <a:r>
              <a:rPr lang="nl-NL" sz="3000" dirty="0">
                <a:latin typeface="Arial" panose="020B0604020202020204" pitchFamily="34" charset="0"/>
                <a:cs typeface="Arial" panose="020B0604020202020204" pitchFamily="34" charset="0"/>
              </a:rPr>
              <a:t>is de betekenis van de haven van Rotterdam voor de Nederlandse economie?</a:t>
            </a:r>
            <a:endParaRPr lang="nl-NL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nl-NL" sz="2700" b="1" dirty="0" smtClean="0"/>
          </a:p>
        </p:txBody>
      </p:sp>
      <p:sp>
        <p:nvSpPr>
          <p:cNvPr id="3" name="Tekstvak 2"/>
          <p:cNvSpPr txBox="1"/>
          <p:nvPr/>
        </p:nvSpPr>
        <p:spPr>
          <a:xfrm rot="20139204">
            <a:off x="9875520" y="2285999"/>
            <a:ext cx="1985554" cy="369331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dirty="0" smtClean="0"/>
              <a:t>TE SMAL</a:t>
            </a:r>
            <a:endParaRPr lang="nl-NL" dirty="0"/>
          </a:p>
        </p:txBody>
      </p:sp>
      <p:sp>
        <p:nvSpPr>
          <p:cNvPr id="4" name="Tekstvak 3"/>
          <p:cNvSpPr txBox="1"/>
          <p:nvPr/>
        </p:nvSpPr>
        <p:spPr>
          <a:xfrm rot="20139204">
            <a:off x="9078238" y="3826447"/>
            <a:ext cx="1985554" cy="369331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dirty="0" smtClean="0"/>
              <a:t>TE BREED</a:t>
            </a:r>
            <a:endParaRPr lang="nl-NL" dirty="0"/>
          </a:p>
        </p:txBody>
      </p:sp>
      <p:sp>
        <p:nvSpPr>
          <p:cNvPr id="5" name="Tekstvak 4"/>
          <p:cNvSpPr txBox="1"/>
          <p:nvPr/>
        </p:nvSpPr>
        <p:spPr>
          <a:xfrm rot="20139204">
            <a:off x="9613813" y="5845510"/>
            <a:ext cx="1985554" cy="369331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dirty="0" smtClean="0"/>
              <a:t>GESCHIKT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3658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719927" y="312831"/>
            <a:ext cx="9952428" cy="6323101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 smtClean="0"/>
              <a:t>	Nog een keer</a:t>
            </a:r>
          </a:p>
          <a:p>
            <a:pPr marL="0" indent="0" algn="ctr">
              <a:buNone/>
            </a:pPr>
            <a:endParaRPr lang="nl-NL" dirty="0"/>
          </a:p>
          <a:p>
            <a:pPr marL="0" indent="0">
              <a:buNone/>
            </a:pPr>
            <a:endParaRPr lang="nl-NL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nl-NL" dirty="0"/>
          </a:p>
          <a:p>
            <a:pPr marL="0" indent="0" algn="ctr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700" b="1" dirty="0" smtClean="0"/>
          </a:p>
        </p:txBody>
      </p:sp>
      <p:sp>
        <p:nvSpPr>
          <p:cNvPr id="5" name="Tekstvak 4"/>
          <p:cNvSpPr txBox="1"/>
          <p:nvPr/>
        </p:nvSpPr>
        <p:spPr>
          <a:xfrm>
            <a:off x="206048" y="1745452"/>
            <a:ext cx="9943791" cy="4536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Hoe privacygevoelig is Facebook?</a:t>
            </a:r>
          </a:p>
          <a:p>
            <a:pPr>
              <a:lnSpc>
                <a:spcPct val="150000"/>
              </a:lnSpc>
            </a:pPr>
            <a:endParaRPr lang="nl-NL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Welke invloed heeft Facebook op middelbare scholieren?</a:t>
            </a:r>
          </a:p>
          <a:p>
            <a:pPr>
              <a:lnSpc>
                <a:spcPct val="150000"/>
              </a:lnSpc>
            </a:pPr>
            <a:endParaRPr lang="nl-NL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Hoe goed werkt Facebook?</a:t>
            </a:r>
          </a:p>
          <a:p>
            <a:pPr>
              <a:lnSpc>
                <a:spcPct val="150000"/>
              </a:lnSpc>
            </a:pPr>
            <a:endParaRPr lang="nl-NL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het slim om je huis te kopen en verkopen via Facebook?</a:t>
            </a:r>
          </a:p>
        </p:txBody>
      </p:sp>
    </p:spTree>
    <p:extLst>
      <p:ext uri="{BB962C8B-B14F-4D97-AF65-F5344CB8AC3E}">
        <p14:creationId xmlns:p14="http://schemas.microsoft.com/office/powerpoint/2010/main" val="249848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719927" y="312831"/>
            <a:ext cx="9952428" cy="6323101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 smtClean="0"/>
              <a:t>	Nog een keer</a:t>
            </a:r>
          </a:p>
          <a:p>
            <a:pPr marL="0" indent="0" algn="ctr">
              <a:buNone/>
            </a:pPr>
            <a:endParaRPr lang="nl-NL" dirty="0"/>
          </a:p>
          <a:p>
            <a:pPr marL="0" indent="0">
              <a:buNone/>
            </a:pPr>
            <a:endParaRPr lang="nl-NL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nl-NL" dirty="0"/>
          </a:p>
          <a:p>
            <a:pPr marL="0" indent="0" algn="ctr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700" b="1" dirty="0" smtClean="0"/>
          </a:p>
        </p:txBody>
      </p:sp>
      <p:sp>
        <p:nvSpPr>
          <p:cNvPr id="5" name="Tekstvak 4"/>
          <p:cNvSpPr txBox="1"/>
          <p:nvPr/>
        </p:nvSpPr>
        <p:spPr>
          <a:xfrm>
            <a:off x="302575" y="1974821"/>
            <a:ext cx="9943791" cy="4536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Hoe privacygevoelig is Facebook?</a:t>
            </a:r>
          </a:p>
          <a:p>
            <a:pPr>
              <a:lnSpc>
                <a:spcPct val="150000"/>
              </a:lnSpc>
            </a:pPr>
            <a:endParaRPr lang="nl-NL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Welke invloed heeft Facebook op middelbare scholieren?</a:t>
            </a:r>
          </a:p>
          <a:p>
            <a:pPr>
              <a:lnSpc>
                <a:spcPct val="150000"/>
              </a:lnSpc>
            </a:pPr>
            <a:endParaRPr lang="nl-NL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Hoe </a:t>
            </a:r>
            <a:r>
              <a:rPr lang="nl-NL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goed werkt Facebook?</a:t>
            </a:r>
            <a:endParaRPr lang="nl-NL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nl-NL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nl-NL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het slim om je huis te kopen en verkopen via Facebook?</a:t>
            </a:r>
          </a:p>
        </p:txBody>
      </p:sp>
      <p:sp>
        <p:nvSpPr>
          <p:cNvPr id="6" name="Tekstvak 5"/>
          <p:cNvSpPr txBox="1"/>
          <p:nvPr/>
        </p:nvSpPr>
        <p:spPr>
          <a:xfrm rot="20139204">
            <a:off x="9296765" y="3481044"/>
            <a:ext cx="1985554" cy="369331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dirty="0" smtClean="0"/>
              <a:t>GESCHIKT</a:t>
            </a:r>
            <a:endParaRPr lang="nl-NL" dirty="0"/>
          </a:p>
        </p:txBody>
      </p:sp>
      <p:sp>
        <p:nvSpPr>
          <p:cNvPr id="7" name="Tekstvak 6"/>
          <p:cNvSpPr txBox="1"/>
          <p:nvPr/>
        </p:nvSpPr>
        <p:spPr>
          <a:xfrm rot="20139204">
            <a:off x="4703365" y="4836945"/>
            <a:ext cx="1985554" cy="369331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dirty="0" smtClean="0"/>
              <a:t>SUBJECTIEF</a:t>
            </a:r>
            <a:endParaRPr lang="nl-NL" dirty="0"/>
          </a:p>
        </p:txBody>
      </p:sp>
      <p:sp>
        <p:nvSpPr>
          <p:cNvPr id="8" name="Tekstvak 7"/>
          <p:cNvSpPr txBox="1"/>
          <p:nvPr/>
        </p:nvSpPr>
        <p:spPr>
          <a:xfrm rot="20139204">
            <a:off x="9726970" y="5893282"/>
            <a:ext cx="1890772" cy="369332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dirty="0" smtClean="0"/>
              <a:t>TWEE VRAGEN</a:t>
            </a:r>
            <a:endParaRPr lang="nl-NL" dirty="0"/>
          </a:p>
        </p:txBody>
      </p:sp>
      <p:sp>
        <p:nvSpPr>
          <p:cNvPr id="9" name="Tekstvak 8"/>
          <p:cNvSpPr txBox="1"/>
          <p:nvPr/>
        </p:nvSpPr>
        <p:spPr>
          <a:xfrm rot="20139204">
            <a:off x="5683982" y="2210983"/>
            <a:ext cx="1985554" cy="369331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dirty="0" smtClean="0"/>
              <a:t>ONDUIDELIJK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0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218160" y="378145"/>
            <a:ext cx="11786606" cy="591815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nl-NL" dirty="0" smtClean="0"/>
              <a:t>	     Waar voldoet een goede hoofdvraag aan?</a:t>
            </a:r>
          </a:p>
          <a:p>
            <a:pPr marL="0" indent="0" algn="ctr">
              <a:buNone/>
            </a:pPr>
            <a:endParaRPr lang="nl-NL" dirty="0"/>
          </a:p>
          <a:p>
            <a:pPr marL="0" indent="0">
              <a:buNone/>
            </a:pPr>
            <a:r>
              <a:rPr lang="nl-NL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Afgebakend </a:t>
            </a:r>
            <a:r>
              <a:rPr lang="nl-NL" sz="25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wie is de doelgroep, wat is de regio, wat is de sector?</a:t>
            </a:r>
            <a:endParaRPr lang="nl-NL" sz="2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Eenduidig </a:t>
            </a:r>
            <a:r>
              <a:rPr lang="nl-NL" sz="25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de vraag bestaat uit één vraag</a:t>
            </a:r>
            <a:endParaRPr lang="nl-NL" sz="2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Haalbaar </a:t>
            </a:r>
            <a:r>
              <a:rPr lang="nl-NL" sz="25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je hebt 80 uur de tijd om de vraag te beantwoorden</a:t>
            </a:r>
            <a:endParaRPr lang="nl-NL" sz="2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Antwoord is geen ‘ja’ of ‘nee’ </a:t>
            </a:r>
            <a:r>
              <a:rPr lang="nl-NL" sz="25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formuleer een open vraag</a:t>
            </a:r>
            <a:endParaRPr lang="nl-NL" sz="2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Het antwoord is niet op te zoeken, maar moet onderzocht worden</a:t>
            </a:r>
          </a:p>
          <a:p>
            <a:pPr marL="0" indent="0">
              <a:buNone/>
            </a:pPr>
            <a:endParaRPr lang="nl-NL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2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25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nl-NL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eelvragen</a:t>
            </a:r>
            <a:r>
              <a:rPr lang="nl-NL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 gebruik je om het beantwoorden van de hoofdvraag in stukken te delen. </a:t>
            </a:r>
          </a:p>
          <a:p>
            <a:pPr marL="0" indent="0">
              <a:buNone/>
            </a:pPr>
            <a:endParaRPr lang="nl-NL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Kies natuurlijk altijd een vraag die je zelf interessant vindt en overleg met je begeleider!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700" b="1" dirty="0" smtClean="0"/>
          </a:p>
        </p:txBody>
      </p:sp>
    </p:spTree>
    <p:extLst>
      <p:ext uri="{BB962C8B-B14F-4D97-AF65-F5344CB8AC3E}">
        <p14:creationId xmlns:p14="http://schemas.microsoft.com/office/powerpoint/2010/main" val="245229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ndriaan rood">
  <a:themeElements>
    <a:clrScheme name="Het Hooghuis - Mondriaa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BD2"/>
      </a:accent1>
      <a:accent2>
        <a:srgbClr val="EF7D00"/>
      </a:accent2>
      <a:accent3>
        <a:srgbClr val="3FA535"/>
      </a:accent3>
      <a:accent4>
        <a:srgbClr val="CC171A"/>
      </a:accent4>
      <a:accent5>
        <a:srgbClr val="83207E"/>
      </a:accent5>
      <a:accent6>
        <a:srgbClr val="FFC000"/>
      </a:accent6>
      <a:hlink>
        <a:srgbClr val="008AD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ndriaan_V2.potx [Alleen-lezen]" id="{D59084AD-B7C6-48A1-8ECA-40498334F06C}" vid="{CDAEB464-8CCD-4770-A6BB-6F142563692B}"/>
    </a:ext>
  </a:extLst>
</a:theme>
</file>

<file path=ppt/theme/theme2.xml><?xml version="1.0" encoding="utf-8"?>
<a:theme xmlns:a="http://schemas.openxmlformats.org/drawingml/2006/main" name="Mondriaan wit">
  <a:themeElements>
    <a:clrScheme name="Hooghuis - Heesch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C171A"/>
      </a:accent1>
      <a:accent2>
        <a:srgbClr val="3FA535"/>
      </a:accent2>
      <a:accent3>
        <a:srgbClr val="EF7D00"/>
      </a:accent3>
      <a:accent4>
        <a:srgbClr val="008BD2"/>
      </a:accent4>
      <a:accent5>
        <a:srgbClr val="83207E"/>
      </a:accent5>
      <a:accent6>
        <a:srgbClr val="FFC000"/>
      </a:accent6>
      <a:hlink>
        <a:srgbClr val="008AD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ndriaan_V2.potx [Alleen-lezen]" id="{D59084AD-B7C6-48A1-8ECA-40498334F06C}" vid="{8DAC916E-DCC3-418F-A5F7-DA176ABC9EC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presentatie Mondriaan</Template>
  <TotalTime>97</TotalTime>
  <Words>274</Words>
  <Application>Microsoft Office PowerPoint</Application>
  <PresentationFormat>Breedbeeld</PresentationFormat>
  <Paragraphs>91</Paragraphs>
  <Slides>11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Arial</vt:lpstr>
      <vt:lpstr>Wingdings</vt:lpstr>
      <vt:lpstr>Mondriaan rood</vt:lpstr>
      <vt:lpstr>Mondriaan wit</vt:lpstr>
      <vt:lpstr>Onderzoeksvaardigheden hoofd- en deelvragen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Oefening spreekvaardigheid</dc:title>
  <dc:creator>Musters, MMW (Marloes)</dc:creator>
  <cp:lastModifiedBy>Musters, MMW (Marloes)</cp:lastModifiedBy>
  <cp:revision>15</cp:revision>
  <dcterms:created xsi:type="dcterms:W3CDTF">2018-01-12T07:46:41Z</dcterms:created>
  <dcterms:modified xsi:type="dcterms:W3CDTF">2018-03-26T14:39:58Z</dcterms:modified>
</cp:coreProperties>
</file>