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9" r:id="rId2"/>
  </p:sldMasterIdLst>
  <p:sldIdLst>
    <p:sldId id="256" r:id="rId3"/>
    <p:sldId id="262" r:id="rId4"/>
    <p:sldId id="283" r:id="rId5"/>
    <p:sldId id="269" r:id="rId6"/>
    <p:sldId id="284" r:id="rId7"/>
    <p:sldId id="279" r:id="rId8"/>
    <p:sldId id="285" r:id="rId9"/>
    <p:sldId id="289" r:id="rId10"/>
    <p:sldId id="280" r:id="rId11"/>
    <p:sldId id="286" r:id="rId12"/>
    <p:sldId id="287" r:id="rId13"/>
    <p:sldId id="288" r:id="rId14"/>
    <p:sldId id="282" r:id="rId15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usters, MMW (Marloes)" initials="MM(" lastIdx="1" clrIdx="0">
    <p:extLst>
      <p:ext uri="{19B8F6BF-5375-455C-9EA6-DF929625EA0E}">
        <p15:presenceInfo xmlns:p15="http://schemas.microsoft.com/office/powerpoint/2012/main" userId="Musters, MMW (Marloes)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4" autoAdjust="0"/>
    <p:restoredTop sz="94660"/>
  </p:normalViewPr>
  <p:slideViewPr>
    <p:cSldViewPr snapToGrid="0">
      <p:cViewPr varScale="1">
        <p:scale>
          <a:sx n="72" d="100"/>
          <a:sy n="72" d="100"/>
        </p:scale>
        <p:origin x="9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emf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emf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A619D15-97F5-481C-AA28-5DD6ABA5E2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24000" y="1266825"/>
            <a:ext cx="9756000" cy="2066925"/>
          </a:xfrm>
          <a:prstGeom prst="rect">
            <a:avLst/>
          </a:prstGeom>
        </p:spPr>
        <p:txBody>
          <a:bodyPr anchor="b"/>
          <a:lstStyle>
            <a:lvl1pPr algn="l">
              <a:defRPr sz="5000">
                <a:solidFill>
                  <a:schemeClr val="bg1"/>
                </a:solidFill>
              </a:defRPr>
            </a:lvl1pPr>
          </a:lstStyle>
          <a:p>
            <a:r>
              <a:rPr lang="nl-NL" smtClean="0"/>
              <a:t>Klik om de stijl te bewerken</a:t>
            </a:r>
            <a:endParaRPr lang="nl-NL" dirty="0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2F774763-6652-4E8A-9D51-23108126E81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4000" y="3600000"/>
            <a:ext cx="9756000" cy="1655762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smtClean="0"/>
              <a:t>Klik om de ondertitelstijl van het model te bewerken</a:t>
            </a:r>
            <a:endParaRPr lang="nl-NL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8394A57-9372-4FD4-B70D-2C074C89B2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C80DE-6872-4D24-A46A-541D65934F97}" type="datetimeFigureOut">
              <a:rPr lang="nl-NL" smtClean="0"/>
              <a:t>2-4-2018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1B58F302-4A80-48D4-9B4A-3BFED6A18E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FC35D3A-7AB8-45EA-A959-742BE4CC10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687A5-7E83-4D60-BCED-79D87F9C87E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478860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of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F26D2EE-9939-4930-8A80-B2E7D3888F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092C25A-CA90-4043-B6E3-E5BB8FE59F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B65EB-9FDF-4830-AF0E-7F0AAC093151}" type="datetimeFigureOut">
              <a:rPr lang="nl-NL" smtClean="0"/>
              <a:t>2-4-2018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BAA86BD9-86A7-4CB3-A20F-D2B6509348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EB2C07E0-5BE5-4E3D-A5C3-FA1D5CEB3F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C6E6B-2EC4-403B-B862-78C299F44D9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582347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ee keer tekst of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F26D2EE-9939-4930-8A80-B2E7D3888F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24000" y="1656000"/>
            <a:ext cx="4872000" cy="4500563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092C25A-CA90-4043-B6E3-E5BB8FE59F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B65EB-9FDF-4830-AF0E-7F0AAC093151}" type="datetimeFigureOut">
              <a:rPr lang="nl-NL" smtClean="0"/>
              <a:t>2-4-2018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BAA86BD9-86A7-4CB3-A20F-D2B6509348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EB2C07E0-5BE5-4E3D-A5C3-FA1D5CEB3F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C6E6B-2EC4-403B-B862-78C299F44D90}" type="slidenum">
              <a:rPr lang="nl-NL" smtClean="0"/>
              <a:t>‹nr.›</a:t>
            </a:fld>
            <a:endParaRPr lang="nl-NL"/>
          </a:p>
        </p:txBody>
      </p:sp>
      <p:sp>
        <p:nvSpPr>
          <p:cNvPr id="7" name="Tijdelijke aanduiding voor inhoud 6">
            <a:extLst>
              <a:ext uri="{FF2B5EF4-FFF2-40B4-BE49-F238E27FC236}">
                <a16:creationId xmlns:a16="http://schemas.microsoft.com/office/drawing/2014/main" id="{64BB9FDA-D1A9-4A8F-BCEF-28D2AB821C1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096001" y="1656000"/>
            <a:ext cx="4881526" cy="4500563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280292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Kies de kleu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F8162C0C-8ADC-43CF-AE95-14C54448DD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B65EB-9FDF-4830-AF0E-7F0AAC093151}" type="datetimeFigureOut">
              <a:rPr lang="nl-NL" smtClean="0"/>
              <a:t>2-4-2018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C941DBA8-63B1-47F5-A883-5583ECBA7E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A25615F1-B779-49BE-960D-1AE9E171A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C6E6B-2EC4-403B-B862-78C299F44D90}" type="slidenum">
              <a:rPr lang="nl-NL" smtClean="0"/>
              <a:t>‹nr.›</a:t>
            </a:fld>
            <a:endParaRPr lang="nl-NL"/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BA653F50-59DD-4D07-9D1B-2B600953F48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16"/>
          <a:stretch/>
        </p:blipFill>
        <p:spPr>
          <a:xfrm>
            <a:off x="5770485" y="587211"/>
            <a:ext cx="5035828" cy="57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21601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Je eigen ste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fbeelding 7">
            <a:extLst>
              <a:ext uri="{FF2B5EF4-FFF2-40B4-BE49-F238E27FC236}">
                <a16:creationId xmlns:a16="http://schemas.microsoft.com/office/drawing/2014/main" id="{80D3ADED-358E-4E74-A64F-8C239F917C8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8847" y="826475"/>
            <a:ext cx="5832000" cy="5832000"/>
          </a:xfrm>
          <a:prstGeom prst="rect">
            <a:avLst/>
          </a:prstGeom>
        </p:spPr>
      </p:pic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F8162C0C-8ADC-43CF-AE95-14C54448DD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B65EB-9FDF-4830-AF0E-7F0AAC093151}" type="datetimeFigureOut">
              <a:rPr lang="nl-NL" smtClean="0"/>
              <a:t>2-4-2018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C941DBA8-63B1-47F5-A883-5583ECBA7E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A25615F1-B779-49BE-960D-1AE9E171A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C6E6B-2EC4-403B-B862-78C299F44D9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837209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Oog hebben voor elkaa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F8162C0C-8ADC-43CF-AE95-14C54448DD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B65EB-9FDF-4830-AF0E-7F0AAC093151}" type="datetimeFigureOut">
              <a:rPr lang="nl-NL" smtClean="0"/>
              <a:t>2-4-2018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C941DBA8-63B1-47F5-A883-5583ECBA7E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A25615F1-B779-49BE-960D-1AE9E171A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C6E6B-2EC4-403B-B862-78C299F44D90}" type="slidenum">
              <a:rPr lang="nl-NL" smtClean="0"/>
              <a:t>‹nr.›</a:t>
            </a:fld>
            <a:endParaRPr lang="nl-NL"/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38255CFB-AD89-4E0F-904B-1EEE36C662D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4129" y="587211"/>
            <a:ext cx="6134264" cy="6134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77169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kst of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F26D2EE-9939-4930-8A80-B2E7D3888F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092C25A-CA90-4043-B6E3-E5BB8FE59F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C80DE-6872-4D24-A46A-541D65934F97}" type="datetimeFigureOut">
              <a:rPr lang="nl-NL" smtClean="0"/>
              <a:t>2-4-2018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BAA86BD9-86A7-4CB3-A20F-D2B6509348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EB2C07E0-5BE5-4E3D-A5C3-FA1D5CEB3F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687A5-7E83-4D60-BCED-79D87F9C87E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943851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ee keer tekst of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F26D2EE-9939-4930-8A80-B2E7D3888F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24000" y="1656000"/>
            <a:ext cx="4872000" cy="4500563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092C25A-CA90-4043-B6E3-E5BB8FE59F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C80DE-6872-4D24-A46A-541D65934F97}" type="datetimeFigureOut">
              <a:rPr lang="nl-NL" smtClean="0"/>
              <a:t>2-4-2018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BAA86BD9-86A7-4CB3-A20F-D2B6509348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EB2C07E0-5BE5-4E3D-A5C3-FA1D5CEB3F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687A5-7E83-4D60-BCED-79D87F9C87E8}" type="slidenum">
              <a:rPr lang="nl-NL" smtClean="0"/>
              <a:t>‹nr.›</a:t>
            </a:fld>
            <a:endParaRPr lang="nl-NL"/>
          </a:p>
        </p:txBody>
      </p:sp>
      <p:sp>
        <p:nvSpPr>
          <p:cNvPr id="7" name="Tijdelijke aanduiding voor inhoud 6">
            <a:extLst>
              <a:ext uri="{FF2B5EF4-FFF2-40B4-BE49-F238E27FC236}">
                <a16:creationId xmlns:a16="http://schemas.microsoft.com/office/drawing/2014/main" id="{64BB9FDA-D1A9-4A8F-BCEF-28D2AB821C1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096001" y="1656000"/>
            <a:ext cx="4881526" cy="4500563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079551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Het pale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F8162C0C-8ADC-43CF-AE95-14C54448DD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C80DE-6872-4D24-A46A-541D65934F97}" type="datetimeFigureOut">
              <a:rPr lang="nl-NL" smtClean="0"/>
              <a:t>2-4-2018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C941DBA8-63B1-47F5-A883-5583ECBA7E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A25615F1-B779-49BE-960D-1AE9E171A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687A5-7E83-4D60-BCED-79D87F9C87E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41556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Kies de kleu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F8162C0C-8ADC-43CF-AE95-14C54448DD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C80DE-6872-4D24-A46A-541D65934F97}" type="datetimeFigureOut">
              <a:rPr lang="nl-NL" smtClean="0"/>
              <a:t>2-4-2018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C941DBA8-63B1-47F5-A883-5583ECBA7E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A25615F1-B779-49BE-960D-1AE9E171A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687A5-7E83-4D60-BCED-79D87F9C87E8}" type="slidenum">
              <a:rPr lang="nl-NL" smtClean="0"/>
              <a:t>‹nr.›</a:t>
            </a:fld>
            <a:endParaRPr lang="nl-NL"/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6C54E305-CB9D-4FC4-B5EE-56BDBDE7061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24"/>
          <a:stretch/>
        </p:blipFill>
        <p:spPr>
          <a:xfrm>
            <a:off x="5690586" y="585136"/>
            <a:ext cx="5104856" cy="57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97256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Je eigen ste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F8162C0C-8ADC-43CF-AE95-14C54448DD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C80DE-6872-4D24-A46A-541D65934F97}" type="datetimeFigureOut">
              <a:rPr lang="nl-NL" smtClean="0"/>
              <a:t>2-4-2018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C941DBA8-63B1-47F5-A883-5583ECBA7E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A25615F1-B779-49BE-960D-1AE9E171A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687A5-7E83-4D60-BCED-79D87F9C87E8}" type="slidenum">
              <a:rPr lang="nl-NL" smtClean="0"/>
              <a:t>‹nr.›</a:t>
            </a:fld>
            <a:endParaRPr lang="nl-NL"/>
          </a:p>
        </p:txBody>
      </p:sp>
      <p:pic>
        <p:nvPicPr>
          <p:cNvPr id="10" name="Afbeelding 9">
            <a:extLst>
              <a:ext uri="{FF2B5EF4-FFF2-40B4-BE49-F238E27FC236}">
                <a16:creationId xmlns:a16="http://schemas.microsoft.com/office/drawing/2014/main" id="{4F9BC8E7-7983-4765-9735-1F7107557A4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8847" y="826475"/>
            <a:ext cx="5832000" cy="583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68616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Oog hebben voor elkaa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F8162C0C-8ADC-43CF-AE95-14C54448DD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C80DE-6872-4D24-A46A-541D65934F97}" type="datetimeFigureOut">
              <a:rPr lang="nl-NL" smtClean="0"/>
              <a:t>2-4-2018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C941DBA8-63B1-47F5-A883-5583ECBA7E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A25615F1-B779-49BE-960D-1AE9E171A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687A5-7E83-4D60-BCED-79D87F9C87E8}" type="slidenum">
              <a:rPr lang="nl-NL" smtClean="0"/>
              <a:t>‹nr.›</a:t>
            </a:fld>
            <a:endParaRPr lang="nl-NL"/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94F967AB-7EF2-48E6-A6F9-2FBABCE55BB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4129" y="587211"/>
            <a:ext cx="6134264" cy="6134264"/>
          </a:xfrm>
          <a:prstGeom prst="rect">
            <a:avLst/>
          </a:prstGeom>
        </p:spPr>
      </p:pic>
      <p:pic>
        <p:nvPicPr>
          <p:cNvPr id="9" name="Afbeelding 8">
            <a:extLst>
              <a:ext uri="{FF2B5EF4-FFF2-40B4-BE49-F238E27FC236}">
                <a16:creationId xmlns:a16="http://schemas.microsoft.com/office/drawing/2014/main" id="{56C95E13-39A3-4926-894D-5100C285F0C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3262" y="587211"/>
            <a:ext cx="6134264" cy="6134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03959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inddi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F8162C0C-8ADC-43CF-AE95-14C54448DD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C80DE-6872-4D24-A46A-541D65934F97}" type="datetimeFigureOut">
              <a:rPr lang="nl-NL" smtClean="0"/>
              <a:t>2-4-2018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C941DBA8-63B1-47F5-A883-5583ECBA7E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A25615F1-B779-49BE-960D-1AE9E171A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687A5-7E83-4D60-BCED-79D87F9C87E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233457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A619D15-97F5-481C-AA28-5DD6ABA5E2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24000" y="1266825"/>
            <a:ext cx="9756000" cy="2066925"/>
          </a:xfrm>
          <a:prstGeom prst="rect">
            <a:avLst/>
          </a:prstGeom>
        </p:spPr>
        <p:txBody>
          <a:bodyPr anchor="b"/>
          <a:lstStyle>
            <a:lvl1pPr algn="l">
              <a:defRPr sz="5000">
                <a:solidFill>
                  <a:schemeClr val="tx1"/>
                </a:solidFill>
              </a:defRPr>
            </a:lvl1pPr>
          </a:lstStyle>
          <a:p>
            <a:r>
              <a:rPr lang="nl-NL" smtClean="0"/>
              <a:t>Klik om de stijl te bewerken</a:t>
            </a:r>
            <a:endParaRPr lang="nl-NL" dirty="0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2F774763-6652-4E8A-9D51-23108126E81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4000" y="3600000"/>
            <a:ext cx="9756000" cy="1655762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smtClean="0"/>
              <a:t>Klik om de ondertitelstijl van het model te bewerken</a:t>
            </a:r>
            <a:endParaRPr lang="nl-NL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8394A57-9372-4FD4-B70D-2C074C89B2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B65EB-9FDF-4830-AF0E-7F0AAC093151}" type="datetimeFigureOut">
              <a:rPr lang="nl-NL" smtClean="0"/>
              <a:t>2-4-2018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1B58F302-4A80-48D4-9B4A-3BFED6A18E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FC35D3A-7AB8-45EA-A959-742BE4CC10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C6E6B-2EC4-403B-B862-78C299F44D9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782042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3" Type="http://schemas.openxmlformats.org/officeDocument/2006/relationships/slideLayout" Target="../slideLayouts/slideLayout11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CC5D78CD-E1A3-49DD-B89A-60EEEE4351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24000" y="1656000"/>
            <a:ext cx="9756000" cy="4500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dirty="0"/>
              <a:t>Tekststijl van het model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80EEA5B1-6071-40BE-B6B0-3F546D9E05E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224000" y="6356350"/>
            <a:ext cx="1004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FC80DE-6872-4D24-A46A-541D65934F97}" type="datetimeFigureOut">
              <a:rPr lang="nl-NL" smtClean="0"/>
              <a:t>2-4-2018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CED80839-D02B-42AA-A7BD-49F0BD9EF86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228850" y="6356350"/>
            <a:ext cx="77438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ADA9FA82-A774-414D-B2D2-70E182497F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972676" y="6356350"/>
            <a:ext cx="1004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8687A5-7E83-4D60-BCED-79D87F9C87E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047643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61950" indent="-36195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50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323850" algn="l" defTabSz="914400" rtl="0" eaLnBrk="1" latinLnBrk="0" hangingPunct="1">
        <a:lnSpc>
          <a:spcPct val="90000"/>
        </a:lnSpc>
        <a:spcBef>
          <a:spcPts val="300"/>
        </a:spcBef>
        <a:buFont typeface="Arial" panose="020B0604020202020204" pitchFamily="34" charset="0"/>
        <a:buChar char="-"/>
        <a:defRPr sz="4000" kern="1200">
          <a:solidFill>
            <a:schemeClr val="bg1"/>
          </a:solidFill>
          <a:latin typeface="+mn-lt"/>
          <a:ea typeface="+mn-ea"/>
          <a:cs typeface="+mn-cs"/>
        </a:defRPr>
      </a:lvl2pPr>
      <a:lvl3pPr marL="990600" indent="-276225" algn="l" defTabSz="914400" rtl="0" eaLnBrk="1" latinLnBrk="0" hangingPunct="1">
        <a:lnSpc>
          <a:spcPct val="90000"/>
        </a:lnSpc>
        <a:spcBef>
          <a:spcPts val="200"/>
        </a:spcBef>
        <a:buFont typeface="Arial" panose="020B0604020202020204" pitchFamily="34" charset="0"/>
        <a:buChar char="•"/>
        <a:defRPr sz="3000" kern="1200">
          <a:solidFill>
            <a:schemeClr val="bg1"/>
          </a:solidFill>
          <a:latin typeface="+mn-lt"/>
          <a:ea typeface="+mn-ea"/>
          <a:cs typeface="+mn-cs"/>
        </a:defRPr>
      </a:lvl3pPr>
      <a:lvl4pPr marL="1162050" indent="-171450" algn="l" defTabSz="914400" rtl="0" eaLnBrk="1" latinLnBrk="0" hangingPunct="1">
        <a:lnSpc>
          <a:spcPct val="90000"/>
        </a:lnSpc>
        <a:spcBef>
          <a:spcPts val="100"/>
        </a:spcBef>
        <a:buFont typeface="Arial" panose="020B0604020202020204" pitchFamily="34" charset="0"/>
        <a:buChar char="-"/>
        <a:defRPr sz="2000" kern="1200">
          <a:solidFill>
            <a:schemeClr val="bg1"/>
          </a:solidFill>
          <a:latin typeface="+mn-lt"/>
          <a:ea typeface="+mn-ea"/>
          <a:cs typeface="+mn-cs"/>
        </a:defRPr>
      </a:lvl4pPr>
      <a:lvl5pPr marL="1343025" indent="-180975" algn="l" defTabSz="914400" rtl="0" eaLnBrk="1" latinLnBrk="0" hangingPunct="1">
        <a:lnSpc>
          <a:spcPct val="9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3840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CC5D78CD-E1A3-49DD-B89A-60EEEE4351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24000" y="1656000"/>
            <a:ext cx="9756000" cy="4500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dirty="0"/>
              <a:t>Tekststijl van het model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80EEA5B1-6071-40BE-B6B0-3F546D9E05E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224000" y="6356350"/>
            <a:ext cx="1004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3B65EB-9FDF-4830-AF0E-7F0AAC093151}" type="datetimeFigureOut">
              <a:rPr lang="nl-NL" smtClean="0"/>
              <a:t>2-4-2018</a:t>
            </a:fld>
            <a:endParaRPr lang="nl-NL" dirty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CED80839-D02B-42AA-A7BD-49F0BD9EF86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228850" y="6356350"/>
            <a:ext cx="77438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ADA9FA82-A774-414D-B2D2-70E182497F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972676" y="6356350"/>
            <a:ext cx="1004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0C6E6B-2EC4-403B-B862-78C299F44D90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3385082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61950" indent="-36195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5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323850" algn="l" defTabSz="914400" rtl="0" eaLnBrk="1" latinLnBrk="0" hangingPunct="1">
        <a:lnSpc>
          <a:spcPct val="90000"/>
        </a:lnSpc>
        <a:spcBef>
          <a:spcPts val="300"/>
        </a:spcBef>
        <a:buFont typeface="Arial" panose="020B0604020202020204" pitchFamily="34" charset="0"/>
        <a:buChar char="-"/>
        <a:defRPr sz="4000" kern="1200">
          <a:solidFill>
            <a:schemeClr val="tx1"/>
          </a:solidFill>
          <a:latin typeface="+mn-lt"/>
          <a:ea typeface="+mn-ea"/>
          <a:cs typeface="+mn-cs"/>
        </a:defRPr>
      </a:lvl2pPr>
      <a:lvl3pPr marL="990600" indent="-276225" algn="l" defTabSz="914400" rtl="0" eaLnBrk="1" latinLnBrk="0" hangingPunct="1">
        <a:lnSpc>
          <a:spcPct val="90000"/>
        </a:lnSpc>
        <a:spcBef>
          <a:spcPts val="20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1162050" indent="-171450" algn="l" defTabSz="914400" rtl="0" eaLnBrk="1" latinLnBrk="0" hangingPunct="1">
        <a:lnSpc>
          <a:spcPct val="90000"/>
        </a:lnSpc>
        <a:spcBef>
          <a:spcPts val="100"/>
        </a:spcBef>
        <a:buFont typeface="Arial" panose="020B0604020202020204" pitchFamily="34" charset="0"/>
        <a:buChar char="-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43025" indent="-180975" algn="l" defTabSz="914400" rtl="0" eaLnBrk="1" latinLnBrk="0" hangingPunct="1">
        <a:lnSpc>
          <a:spcPct val="9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hyperlink" Target="https://www.google.nl/url?sa=i&amp;rct=j&amp;q=&amp;esrc=s&amp;source=images&amp;cd=&amp;cad=rja&amp;uact=8&amp;ved=2ahUKEwj28Pjkm4raAhXMfFAKHf53AvsQjRx6BAgAEAU&amp;url=http://fokkesukkearchief.nl/cartoon/Fokke-en-Sukke-doen-belangrijk-wetenschappelijk-onderzoek-290510(2402)&amp;psig=AOvVaw1WWt0B-i1rFpo3bWWWqwy4&amp;ust=1522161547533801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197874" y="2233749"/>
            <a:ext cx="9756000" cy="1753144"/>
          </a:xfrm>
        </p:spPr>
        <p:txBody>
          <a:bodyPr/>
          <a:lstStyle/>
          <a:p>
            <a:pPr algn="ctr"/>
            <a:r>
              <a:rPr lang="nl-NL" dirty="0" smtClean="0"/>
              <a:t>Onderzoeksvaardigheden</a:t>
            </a:r>
            <a:r>
              <a:rPr lang="nl-NL" dirty="0"/>
              <a:t/>
            </a:r>
            <a:br>
              <a:rPr lang="nl-NL" dirty="0"/>
            </a:br>
            <a:r>
              <a:rPr lang="nl-NL" dirty="0" smtClean="0"/>
              <a:t>methoden van onderzoek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629119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>
          <a:xfrm>
            <a:off x="1669822" y="594905"/>
            <a:ext cx="9952428" cy="967329"/>
          </a:xfrm>
        </p:spPr>
        <p:txBody>
          <a:bodyPr/>
          <a:lstStyle/>
          <a:p>
            <a:pPr marL="0" indent="0" algn="ctr">
              <a:buNone/>
            </a:pPr>
            <a:r>
              <a:rPr lang="nl-NL" dirty="0" smtClean="0"/>
              <a:t>Hoe ga ik data verzamelen?</a:t>
            </a:r>
            <a:endParaRPr lang="nl-NL" sz="2700" b="1" dirty="0" smtClean="0"/>
          </a:p>
        </p:txBody>
      </p:sp>
      <p:sp>
        <p:nvSpPr>
          <p:cNvPr id="13" name="Tekstvak 12"/>
          <p:cNvSpPr txBox="1"/>
          <p:nvPr/>
        </p:nvSpPr>
        <p:spPr>
          <a:xfrm>
            <a:off x="274320" y="1748265"/>
            <a:ext cx="4088673" cy="738664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nl-NL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Kwantitatief onderzoek</a:t>
            </a:r>
            <a:endParaRPr lang="nl-NL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kstvak 13"/>
          <p:cNvSpPr txBox="1"/>
          <p:nvPr/>
        </p:nvSpPr>
        <p:spPr>
          <a:xfrm>
            <a:off x="6739357" y="1711615"/>
            <a:ext cx="4388386" cy="738664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nl-NL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Kwalitatief onderzoek </a:t>
            </a:r>
            <a:endParaRPr lang="nl-NL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" name="Rechte verbindingslijn met pijl 3"/>
          <p:cNvCxnSpPr/>
          <p:nvPr/>
        </p:nvCxnSpPr>
        <p:spPr>
          <a:xfrm>
            <a:off x="2320118" y="2606957"/>
            <a:ext cx="13063" cy="613954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kstvak 14"/>
          <p:cNvSpPr txBox="1"/>
          <p:nvPr/>
        </p:nvSpPr>
        <p:spPr>
          <a:xfrm>
            <a:off x="550105" y="3515473"/>
            <a:ext cx="3799823" cy="124649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nl-NL" sz="25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Resultaten in getallen </a:t>
            </a:r>
            <a:r>
              <a:rPr lang="nl-NL" sz="25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</a:t>
            </a:r>
          </a:p>
          <a:p>
            <a:pPr algn="ctr"/>
            <a:r>
              <a:rPr lang="nl-NL" sz="25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Gaat om hoeveelheid resultaten</a:t>
            </a:r>
            <a:endParaRPr lang="nl-NL" sz="25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6" name="Rechte verbindingslijn met pijl 15"/>
          <p:cNvCxnSpPr/>
          <p:nvPr/>
        </p:nvCxnSpPr>
        <p:spPr>
          <a:xfrm>
            <a:off x="8919037" y="2790714"/>
            <a:ext cx="4355" cy="613954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kstvak 16"/>
          <p:cNvSpPr txBox="1"/>
          <p:nvPr/>
        </p:nvSpPr>
        <p:spPr>
          <a:xfrm>
            <a:off x="6646036" y="3594878"/>
            <a:ext cx="4339826" cy="124649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nl-NL" sz="25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Resultaten in woorden </a:t>
            </a:r>
          </a:p>
          <a:p>
            <a:pPr algn="ctr"/>
            <a:r>
              <a:rPr lang="nl-NL" sz="25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Gaat om kwaliteit / diepgang resultaten</a:t>
            </a:r>
            <a:endParaRPr lang="nl-NL" sz="25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kstvak 19"/>
          <p:cNvSpPr txBox="1"/>
          <p:nvPr/>
        </p:nvSpPr>
        <p:spPr>
          <a:xfrm>
            <a:off x="550106" y="5559573"/>
            <a:ext cx="3799823" cy="477054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nl-NL" sz="25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Enquêtes / observaties</a:t>
            </a:r>
            <a:endParaRPr lang="nl-NL" sz="25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kstvak 20"/>
          <p:cNvSpPr txBox="1"/>
          <p:nvPr/>
        </p:nvSpPr>
        <p:spPr>
          <a:xfrm>
            <a:off x="7033638" y="5559573"/>
            <a:ext cx="3799823" cy="861774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nl-NL" sz="25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Interview / vergelijken literatuur</a:t>
            </a:r>
            <a:endParaRPr lang="nl-NL" sz="25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2" name="Rechte verbindingslijn met pijl 21"/>
          <p:cNvCxnSpPr/>
          <p:nvPr/>
        </p:nvCxnSpPr>
        <p:spPr>
          <a:xfrm>
            <a:off x="8929193" y="5042600"/>
            <a:ext cx="4356" cy="326763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Rechte verbindingslijn met pijl 23"/>
          <p:cNvCxnSpPr/>
          <p:nvPr/>
        </p:nvCxnSpPr>
        <p:spPr>
          <a:xfrm>
            <a:off x="2338251" y="4990011"/>
            <a:ext cx="5086" cy="379352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72308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7" grpId="0" animBg="1"/>
      <p:bldP spid="20" grpId="0" animBg="1"/>
      <p:bldP spid="2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>
          <a:xfrm>
            <a:off x="1669822" y="594905"/>
            <a:ext cx="9952428" cy="967329"/>
          </a:xfrm>
        </p:spPr>
        <p:txBody>
          <a:bodyPr/>
          <a:lstStyle/>
          <a:p>
            <a:pPr marL="0" indent="0" algn="ctr">
              <a:buNone/>
            </a:pPr>
            <a:r>
              <a:rPr lang="nl-NL" dirty="0" smtClean="0"/>
              <a:t>Welke data ga ik verzamelen?</a:t>
            </a:r>
            <a:endParaRPr lang="nl-NL" sz="2700" b="1" dirty="0" smtClean="0"/>
          </a:p>
        </p:txBody>
      </p:sp>
      <p:sp>
        <p:nvSpPr>
          <p:cNvPr id="13" name="Tekstvak 12"/>
          <p:cNvSpPr txBox="1"/>
          <p:nvPr/>
        </p:nvSpPr>
        <p:spPr>
          <a:xfrm>
            <a:off x="563169" y="1631486"/>
            <a:ext cx="4226580" cy="738664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nl-NL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Kwantitatief onderzoek</a:t>
            </a:r>
            <a:endParaRPr lang="nl-NL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kstvak 13"/>
          <p:cNvSpPr txBox="1"/>
          <p:nvPr/>
        </p:nvSpPr>
        <p:spPr>
          <a:xfrm>
            <a:off x="7233864" y="1748264"/>
            <a:ext cx="3751998" cy="738664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nl-NL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Kwalitatief onderzoek </a:t>
            </a:r>
            <a:endParaRPr lang="nl-NL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" name="Rechte verbindingslijn met pijl 3"/>
          <p:cNvCxnSpPr/>
          <p:nvPr/>
        </p:nvCxnSpPr>
        <p:spPr>
          <a:xfrm>
            <a:off x="2497949" y="2487522"/>
            <a:ext cx="1097246" cy="227959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kstvak 14"/>
          <p:cNvSpPr txBox="1"/>
          <p:nvPr/>
        </p:nvSpPr>
        <p:spPr>
          <a:xfrm>
            <a:off x="3776634" y="2715481"/>
            <a:ext cx="3799823" cy="477054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nl-NL" sz="25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Afbakenen</a:t>
            </a:r>
            <a:endParaRPr lang="nl-NL" sz="25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6" name="Rechte verbindingslijn met pijl 15"/>
          <p:cNvCxnSpPr/>
          <p:nvPr/>
        </p:nvCxnSpPr>
        <p:spPr>
          <a:xfrm flipH="1">
            <a:off x="8000258" y="2619717"/>
            <a:ext cx="801140" cy="105146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kstvak 16"/>
          <p:cNvSpPr txBox="1"/>
          <p:nvPr/>
        </p:nvSpPr>
        <p:spPr>
          <a:xfrm>
            <a:off x="6646036" y="3553261"/>
            <a:ext cx="4339826" cy="124649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nl-NL" sz="2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hoeverre komen het taalgebruik van </a:t>
            </a:r>
            <a:r>
              <a:rPr lang="nl-NL" sz="25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Trump</a:t>
            </a:r>
            <a:r>
              <a:rPr lang="nl-NL" sz="2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en Obama overeen?</a:t>
            </a:r>
            <a:endParaRPr lang="nl-NL" sz="25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kstvak 19"/>
          <p:cNvSpPr txBox="1"/>
          <p:nvPr/>
        </p:nvSpPr>
        <p:spPr>
          <a:xfrm>
            <a:off x="563169" y="3564203"/>
            <a:ext cx="3799823" cy="124649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nl-NL" sz="25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Hoe tevreden zijn de inwoners van Oss over het centrum van de stad?</a:t>
            </a:r>
            <a:endParaRPr lang="nl-NL" sz="25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kstvak 20"/>
          <p:cNvSpPr txBox="1"/>
          <p:nvPr/>
        </p:nvSpPr>
        <p:spPr>
          <a:xfrm>
            <a:off x="6911680" y="5344553"/>
            <a:ext cx="3799823" cy="477054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nl-NL" sz="25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Periode / woordkeuze  </a:t>
            </a:r>
            <a:endParaRPr lang="nl-NL" sz="25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2" name="Rechte verbindingslijn met pijl 21"/>
          <p:cNvCxnSpPr/>
          <p:nvPr/>
        </p:nvCxnSpPr>
        <p:spPr>
          <a:xfrm>
            <a:off x="8801398" y="4829687"/>
            <a:ext cx="4355" cy="305947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Rechte verbindingslijn met pijl 23"/>
          <p:cNvCxnSpPr/>
          <p:nvPr/>
        </p:nvCxnSpPr>
        <p:spPr>
          <a:xfrm>
            <a:off x="2463080" y="4879950"/>
            <a:ext cx="0" cy="302416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kstvak 17"/>
          <p:cNvSpPr txBox="1"/>
          <p:nvPr/>
        </p:nvSpPr>
        <p:spPr>
          <a:xfrm>
            <a:off x="598037" y="5344553"/>
            <a:ext cx="3799823" cy="124649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nl-NL" sz="25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Leeftijd / geslacht / periode / winkels / activiteiten</a:t>
            </a:r>
            <a:endParaRPr lang="nl-NL" sz="25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3" name="Rechte verbindingslijn met pijl 22"/>
          <p:cNvCxnSpPr/>
          <p:nvPr/>
        </p:nvCxnSpPr>
        <p:spPr>
          <a:xfrm flipH="1">
            <a:off x="3030583" y="3041327"/>
            <a:ext cx="564612" cy="381142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Rechte verbindingslijn met pijl 24"/>
          <p:cNvCxnSpPr/>
          <p:nvPr/>
        </p:nvCxnSpPr>
        <p:spPr>
          <a:xfrm>
            <a:off x="7762246" y="3041327"/>
            <a:ext cx="476024" cy="381142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49597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7" grpId="0" animBg="1"/>
      <p:bldP spid="20" grpId="0" animBg="1"/>
      <p:bldP spid="21" grpId="0" animBg="1"/>
      <p:bldP spid="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>
          <a:xfrm>
            <a:off x="130629" y="352696"/>
            <a:ext cx="11194867" cy="6035040"/>
          </a:xfrm>
        </p:spPr>
        <p:txBody>
          <a:bodyPr/>
          <a:lstStyle/>
          <a:p>
            <a:pPr marL="0" indent="0" algn="ctr">
              <a:buNone/>
            </a:pPr>
            <a:r>
              <a:rPr lang="nl-NL" dirty="0" smtClean="0"/>
              <a:t>      </a:t>
            </a:r>
            <a:r>
              <a:rPr lang="nl-NL" dirty="0" smtClean="0"/>
              <a:t>Bedenk het zelf!</a:t>
            </a:r>
            <a:endParaRPr lang="nl-NL" dirty="0" smtClean="0"/>
          </a:p>
          <a:p>
            <a:pPr marL="0" indent="0" algn="ctr">
              <a:buNone/>
            </a:pPr>
            <a:endParaRPr lang="nl-NL" sz="2700" b="1" dirty="0"/>
          </a:p>
          <a:p>
            <a:pPr marL="0" indent="0">
              <a:buNone/>
            </a:pPr>
            <a:endParaRPr lang="nl-NL" sz="3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nl-NL" sz="3000" dirty="0" smtClean="0">
                <a:latin typeface="Arial" panose="020B0604020202020204" pitchFamily="34" charset="0"/>
                <a:cs typeface="Arial" panose="020B0604020202020204" pitchFamily="34" charset="0"/>
              </a:rPr>
              <a:t>Welk type onderzoek past bij jouw hoofdvraag en deelvragen? Kwantitatief of kwalitatief? Waarom?</a:t>
            </a:r>
          </a:p>
          <a:p>
            <a:pPr marL="0" indent="0">
              <a:buNone/>
            </a:pPr>
            <a:endParaRPr lang="nl-NL" sz="3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nl-NL" sz="3000" dirty="0" smtClean="0">
                <a:latin typeface="Arial" panose="020B0604020202020204" pitchFamily="34" charset="0"/>
                <a:cs typeface="Arial" panose="020B0604020202020204" pitchFamily="34" charset="0"/>
              </a:rPr>
              <a:t>Wat voor empirisch onderzoek past er bij jouw hoofdvraag en deelvragen? </a:t>
            </a:r>
            <a:endParaRPr lang="nl-NL" sz="3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nl-NL" sz="3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nl-NL" sz="2700" b="1" dirty="0" smtClean="0"/>
          </a:p>
        </p:txBody>
      </p:sp>
    </p:spTree>
    <p:extLst>
      <p:ext uri="{BB962C8B-B14F-4D97-AF65-F5344CB8AC3E}">
        <p14:creationId xmlns:p14="http://schemas.microsoft.com/office/powerpoint/2010/main" val="2354981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>
          <a:xfrm>
            <a:off x="218160" y="378145"/>
            <a:ext cx="11303280" cy="543482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nl-NL" dirty="0" smtClean="0"/>
              <a:t>Volgende week</a:t>
            </a:r>
          </a:p>
          <a:p>
            <a:pPr marL="0" indent="0" algn="ctr">
              <a:buNone/>
            </a:pPr>
            <a:endParaRPr lang="nl-NL" sz="2800" b="1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nl-NL" sz="2800" b="1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nl-NL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nl-NL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nl-NL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Intervie</a:t>
            </a:r>
            <a:r>
              <a:rPr lang="nl-NL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w en enquête </a:t>
            </a:r>
            <a:endParaRPr lang="nl-NL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nl-NL" sz="2700" dirty="0" smtClean="0"/>
          </a:p>
        </p:txBody>
      </p:sp>
    </p:spTree>
    <p:extLst>
      <p:ext uri="{BB962C8B-B14F-4D97-AF65-F5344CB8AC3E}">
        <p14:creationId xmlns:p14="http://schemas.microsoft.com/office/powerpoint/2010/main" val="439183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>
          <a:xfrm>
            <a:off x="496389" y="1919941"/>
            <a:ext cx="10724605" cy="440248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nl-NL" b="1" dirty="0" smtClean="0"/>
              <a:t>Terugblik vorige </a:t>
            </a:r>
            <a:r>
              <a:rPr lang="nl-NL" b="1" dirty="0" smtClean="0"/>
              <a:t>week</a:t>
            </a:r>
            <a:endParaRPr lang="nl-NL" b="1" dirty="0" smtClean="0"/>
          </a:p>
          <a:p>
            <a:pPr marL="0" indent="0" algn="ctr">
              <a:buNone/>
            </a:pPr>
            <a:endParaRPr lang="nl-NL" dirty="0"/>
          </a:p>
          <a:p>
            <a:pPr marL="0" indent="0">
              <a:buNone/>
            </a:pPr>
            <a:r>
              <a:rPr lang="nl-NL" sz="3800" dirty="0" smtClean="0"/>
              <a:t>Aan welke eisen voldoet een goede hoofdvraag?</a:t>
            </a:r>
            <a:endParaRPr lang="nl-NL" sz="2700" dirty="0" smtClean="0">
              <a:sym typeface="Wingdings" panose="05000000000000000000" pitchFamily="2" charset="2"/>
            </a:endParaRPr>
          </a:p>
          <a:p>
            <a:pPr marL="0" indent="0" algn="ctr">
              <a:buNone/>
            </a:pPr>
            <a:endParaRPr lang="nl-NL" dirty="0"/>
          </a:p>
          <a:p>
            <a:pPr marL="0" indent="0" algn="ctr">
              <a:buNone/>
            </a:pPr>
            <a:endParaRPr lang="nl-NL" sz="2700" b="1" dirty="0" smtClean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389" y="1124695"/>
            <a:ext cx="10920548" cy="5528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5993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31340" y="926372"/>
            <a:ext cx="5526679" cy="5526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0647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>
          <a:xfrm>
            <a:off x="0" y="352696"/>
            <a:ext cx="11325496" cy="603504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nl-NL" b="1" dirty="0" smtClean="0"/>
              <a:t>Deelvragen</a:t>
            </a:r>
          </a:p>
          <a:p>
            <a:pPr marL="0" indent="0" algn="ctr">
              <a:buNone/>
            </a:pPr>
            <a:endParaRPr lang="nl-NL" sz="2700" b="1" dirty="0"/>
          </a:p>
          <a:p>
            <a:pPr marL="0" indent="0" algn="ctr">
              <a:buNone/>
            </a:pPr>
            <a:endParaRPr lang="nl-NL" sz="2700" b="1" dirty="0" smtClean="0"/>
          </a:p>
          <a:p>
            <a:pPr marL="0" indent="0">
              <a:buNone/>
            </a:pPr>
            <a:r>
              <a:rPr lang="nl-NL" sz="3000" dirty="0" smtClean="0">
                <a:latin typeface="Arial" panose="020B0604020202020204" pitchFamily="34" charset="0"/>
                <a:cs typeface="Arial" panose="020B0604020202020204" pitchFamily="34" charset="0"/>
              </a:rPr>
              <a:t>Afgebakende vragen</a:t>
            </a:r>
          </a:p>
          <a:p>
            <a:pPr marL="0" indent="0">
              <a:buNone/>
            </a:pPr>
            <a:endParaRPr lang="nl-NL" sz="26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nl-NL" sz="3000" dirty="0" smtClean="0">
                <a:latin typeface="Arial" panose="020B0604020202020204" pitchFamily="34" charset="0"/>
                <a:cs typeface="Arial" panose="020B0604020202020204" pitchFamily="34" charset="0"/>
              </a:rPr>
              <a:t>Afgeleid van de hoofdvraag</a:t>
            </a:r>
          </a:p>
          <a:p>
            <a:pPr marL="0" indent="0">
              <a:buNone/>
            </a:pPr>
            <a:r>
              <a:rPr lang="nl-NL" sz="30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nl-NL" sz="3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nl-NL" sz="3000" dirty="0" smtClean="0">
                <a:latin typeface="Arial" panose="020B0604020202020204" pitchFamily="34" charset="0"/>
                <a:cs typeface="Arial" panose="020B0604020202020204" pitchFamily="34" charset="0"/>
              </a:rPr>
              <a:t>Beantwoorden alle een deel van de hoofdvraag</a:t>
            </a:r>
          </a:p>
          <a:p>
            <a:pPr marL="0" indent="0">
              <a:buNone/>
            </a:pPr>
            <a:r>
              <a:rPr lang="nl-NL" sz="30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nl-NL" sz="3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nl-NL" sz="3000" dirty="0" smtClean="0">
                <a:latin typeface="Arial" panose="020B0604020202020204" pitchFamily="34" charset="0"/>
                <a:cs typeface="Arial" panose="020B0604020202020204" pitchFamily="34" charset="0"/>
              </a:rPr>
              <a:t>Alle deelvragen beantwoord = hoofdvraag beantwoord</a:t>
            </a:r>
          </a:p>
          <a:p>
            <a:pPr marL="0" indent="0">
              <a:buNone/>
            </a:pPr>
            <a:endParaRPr lang="nl-NL" sz="3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nl-NL" sz="3000" dirty="0">
                <a:latin typeface="Arial" panose="020B0604020202020204" pitchFamily="34" charset="0"/>
                <a:cs typeface="Arial" panose="020B0604020202020204" pitchFamily="34" charset="0"/>
              </a:rPr>
              <a:t>Deelvragen kun je beantwoorden vanuit literatuur en praktijk.</a:t>
            </a:r>
          </a:p>
          <a:p>
            <a:pPr marL="0" indent="0">
              <a:buNone/>
            </a:pPr>
            <a:endParaRPr lang="nl-NL" sz="3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nl-NL" sz="3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nl-NL" sz="2700" b="1" dirty="0" smtClean="0"/>
          </a:p>
        </p:txBody>
      </p:sp>
    </p:spTree>
    <p:extLst>
      <p:ext uri="{BB962C8B-B14F-4D97-AF65-F5344CB8AC3E}">
        <p14:creationId xmlns:p14="http://schemas.microsoft.com/office/powerpoint/2010/main" val="1622062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>
          <a:xfrm>
            <a:off x="0" y="352696"/>
            <a:ext cx="11325496" cy="603504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nl-NL" b="1" dirty="0" smtClean="0"/>
              <a:t>Deelvragen</a:t>
            </a:r>
          </a:p>
          <a:p>
            <a:pPr marL="0" indent="0" algn="ctr">
              <a:buNone/>
            </a:pPr>
            <a:endParaRPr lang="nl-NL" sz="2700" b="1" dirty="0"/>
          </a:p>
          <a:p>
            <a:pPr marL="0" indent="0" algn="ctr">
              <a:buNone/>
            </a:pPr>
            <a:endParaRPr lang="nl-NL" sz="2700" b="1" dirty="0" smtClean="0"/>
          </a:p>
          <a:p>
            <a:pPr marL="0" indent="0">
              <a:buNone/>
            </a:pPr>
            <a:endParaRPr lang="nl-NL" sz="26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nl-NL" sz="2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nl-NL" sz="2700" b="1" dirty="0" smtClean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1031" y="1225232"/>
            <a:ext cx="9492579" cy="5264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7651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>
          <a:xfrm>
            <a:off x="130629" y="352696"/>
            <a:ext cx="11194867" cy="6035040"/>
          </a:xfrm>
        </p:spPr>
        <p:txBody>
          <a:bodyPr/>
          <a:lstStyle/>
          <a:p>
            <a:pPr marL="0" indent="0" algn="ctr">
              <a:buNone/>
            </a:pPr>
            <a:r>
              <a:rPr lang="nl-NL" dirty="0" smtClean="0"/>
              <a:t>      </a:t>
            </a:r>
            <a:r>
              <a:rPr lang="nl-NL" dirty="0" smtClean="0"/>
              <a:t>Aan de slag!</a:t>
            </a:r>
            <a:endParaRPr lang="nl-NL" dirty="0" smtClean="0"/>
          </a:p>
          <a:p>
            <a:pPr marL="0" indent="0" algn="ctr">
              <a:buNone/>
            </a:pPr>
            <a:endParaRPr lang="nl-NL" sz="2700" b="1" dirty="0"/>
          </a:p>
          <a:p>
            <a:pPr marL="0" indent="0">
              <a:buNone/>
            </a:pPr>
            <a:endParaRPr lang="nl-NL" sz="3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nl-NL" sz="3000" dirty="0" smtClean="0">
                <a:latin typeface="Arial" panose="020B0604020202020204" pitchFamily="34" charset="0"/>
                <a:cs typeface="Arial" panose="020B0604020202020204" pitchFamily="34" charset="0"/>
              </a:rPr>
              <a:t>Bedenk bij jouw hoofdvraag 4 deelvragen</a:t>
            </a:r>
          </a:p>
          <a:p>
            <a:pPr marL="0" indent="0">
              <a:buNone/>
            </a:pPr>
            <a:endParaRPr lang="nl-NL" sz="3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nl-NL" sz="3000" dirty="0" smtClean="0">
                <a:latin typeface="Arial" panose="020B0604020202020204" pitchFamily="34" charset="0"/>
                <a:cs typeface="Arial" panose="020B0604020202020204" pitchFamily="34" charset="0"/>
              </a:rPr>
              <a:t>Zet deze deelvragen in een logische volgorde</a:t>
            </a:r>
          </a:p>
          <a:p>
            <a:pPr marL="0" indent="0">
              <a:buNone/>
            </a:pPr>
            <a:endParaRPr lang="nl-NL" sz="3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nl-NL" sz="3000" dirty="0" smtClean="0">
                <a:latin typeface="Arial" panose="020B0604020202020204" pitchFamily="34" charset="0"/>
                <a:cs typeface="Arial" panose="020B0604020202020204" pitchFamily="34" charset="0"/>
              </a:rPr>
              <a:t>Bepaal hoe je de deelvragen gaat beantwoorden: vanuit theorie of vanuit praktijk</a:t>
            </a:r>
          </a:p>
          <a:p>
            <a:pPr marL="0" indent="0">
              <a:buNone/>
            </a:pPr>
            <a:endParaRPr lang="nl-NL" sz="3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nl-NL" sz="3000" dirty="0" smtClean="0">
                <a:latin typeface="Arial" panose="020B0604020202020204" pitchFamily="34" charset="0"/>
                <a:cs typeface="Arial" panose="020B0604020202020204" pitchFamily="34" charset="0"/>
              </a:rPr>
              <a:t>Zorg ervoor dat je alle bovenstaande stappen kunt beargumenteren</a:t>
            </a:r>
          </a:p>
          <a:p>
            <a:pPr marL="0" indent="0">
              <a:buNone/>
            </a:pPr>
            <a:endParaRPr lang="nl-NL" sz="3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nl-NL" sz="2700" b="1" dirty="0" smtClean="0"/>
          </a:p>
        </p:txBody>
      </p:sp>
    </p:spTree>
    <p:extLst>
      <p:ext uri="{BB962C8B-B14F-4D97-AF65-F5344CB8AC3E}">
        <p14:creationId xmlns:p14="http://schemas.microsoft.com/office/powerpoint/2010/main" val="2336588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>
          <a:xfrm>
            <a:off x="130629" y="352696"/>
            <a:ext cx="11194867" cy="6035040"/>
          </a:xfrm>
        </p:spPr>
        <p:txBody>
          <a:bodyPr/>
          <a:lstStyle/>
          <a:p>
            <a:pPr marL="0" indent="0" algn="ctr">
              <a:buNone/>
            </a:pPr>
            <a:r>
              <a:rPr lang="nl-NL" dirty="0" smtClean="0"/>
              <a:t>      </a:t>
            </a:r>
            <a:r>
              <a:rPr lang="nl-NL" dirty="0" smtClean="0"/>
              <a:t>En nu?</a:t>
            </a:r>
            <a:endParaRPr lang="nl-NL" dirty="0" smtClean="0"/>
          </a:p>
          <a:p>
            <a:pPr marL="0" indent="0" algn="ctr">
              <a:buNone/>
            </a:pPr>
            <a:endParaRPr lang="nl-NL" sz="2700" b="1" dirty="0"/>
          </a:p>
          <a:p>
            <a:pPr marL="0" indent="0">
              <a:buNone/>
            </a:pPr>
            <a:endParaRPr lang="nl-NL" sz="3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nl-NL" sz="30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Hoofdvraag   √</a:t>
            </a:r>
          </a:p>
          <a:p>
            <a:pPr marL="0" indent="0">
              <a:buNone/>
            </a:pPr>
            <a:endParaRPr lang="nl-NL" sz="3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nl-NL" sz="30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Deelvragen  √</a:t>
            </a:r>
            <a:endParaRPr lang="nl-NL" sz="3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nl-NL" sz="3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nl-NL" sz="30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Plan van aanpak  ?  </a:t>
            </a:r>
            <a:r>
              <a:rPr lang="nl-NL" sz="3000" dirty="0" smtClean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 hoe ga je de antwoorden op de </a:t>
            </a:r>
            <a:br>
              <a:rPr lang="nl-NL" sz="3000" dirty="0" smtClean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</a:br>
            <a:r>
              <a:rPr lang="nl-NL" sz="3000" dirty="0" smtClean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       hoofd- en deelvragen verzamelen?</a:t>
            </a:r>
            <a:endParaRPr lang="nl-NL" sz="3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nl-NL" sz="3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nl-NL" sz="2700" b="1" dirty="0" smtClean="0"/>
          </a:p>
        </p:txBody>
      </p:sp>
    </p:spTree>
    <p:extLst>
      <p:ext uri="{BB962C8B-B14F-4D97-AF65-F5344CB8AC3E}">
        <p14:creationId xmlns:p14="http://schemas.microsoft.com/office/powerpoint/2010/main" val="836467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>
          <a:xfrm>
            <a:off x="130629" y="352696"/>
            <a:ext cx="11194867" cy="6035040"/>
          </a:xfrm>
        </p:spPr>
        <p:txBody>
          <a:bodyPr/>
          <a:lstStyle/>
          <a:p>
            <a:pPr marL="0" indent="0" algn="ctr">
              <a:buNone/>
            </a:pPr>
            <a:r>
              <a:rPr lang="nl-NL" dirty="0" smtClean="0"/>
              <a:t> </a:t>
            </a:r>
            <a:r>
              <a:rPr lang="nl-NL" sz="5400" dirty="0">
                <a:latin typeface="Arial" panose="020B0604020202020204" pitchFamily="34" charset="0"/>
                <a:cs typeface="Arial" panose="020B0604020202020204" pitchFamily="34" charset="0"/>
              </a:rPr>
              <a:t>Plan van aanpak</a:t>
            </a:r>
            <a:endParaRPr lang="nl-NL" sz="2700" b="1" dirty="0"/>
          </a:p>
          <a:p>
            <a:pPr marL="0" indent="0">
              <a:buNone/>
            </a:pPr>
            <a:endParaRPr lang="nl-NL" sz="3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nl-NL" sz="3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nl-NL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nl-NL" sz="3000" dirty="0" smtClean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nl-NL" sz="3000" dirty="0" smtClean="0">
                <a:latin typeface="Arial" panose="020B0604020202020204" pitchFamily="34" charset="0"/>
                <a:cs typeface="Arial" panose="020B0604020202020204" pitchFamily="34" charset="0"/>
              </a:rPr>
              <a:t>Bij elk onderzoek is theorie nodig</a:t>
            </a:r>
            <a:r>
              <a:rPr lang="nl-NL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nl-NL" sz="3000" dirty="0" smtClean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 waarom?</a:t>
            </a:r>
          </a:p>
          <a:p>
            <a:pPr marL="0" indent="0">
              <a:buNone/>
            </a:pPr>
            <a:r>
              <a:rPr lang="nl-NL" sz="30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nl-NL" sz="3000" dirty="0" smtClean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 Wat moet jij in elk geval opzoeken in de theorie bij jouw </a:t>
            </a:r>
            <a:br>
              <a:rPr lang="nl-NL" sz="3000" dirty="0" smtClean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</a:br>
            <a:r>
              <a:rPr lang="nl-NL" sz="3000" dirty="0" smtClean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  hoofdvraag?</a:t>
            </a:r>
            <a:endParaRPr lang="nl-NL" sz="3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nl-NL" sz="3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nl-NL" sz="3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nl-NL" sz="3000" dirty="0" smtClean="0">
                <a:latin typeface="Arial" panose="020B0604020202020204" pitchFamily="34" charset="0"/>
                <a:cs typeface="Arial" panose="020B0604020202020204" pitchFamily="34" charset="0"/>
              </a:rPr>
              <a:t>  Naast theorie </a:t>
            </a:r>
            <a:r>
              <a:rPr lang="nl-NL" sz="3000" dirty="0" smtClean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 literatuuronderzoek of empirisch onderzoek</a:t>
            </a:r>
            <a:br>
              <a:rPr lang="nl-NL" sz="3000" dirty="0" smtClean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</a:br>
            <a:r>
              <a:rPr lang="nl-NL" sz="3000" dirty="0" smtClean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 Welk type past het beste bij jouw hoofdvraag? Waarom?</a:t>
            </a:r>
            <a:endParaRPr lang="nl-NL" sz="3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nl-NL" sz="2700" b="1" dirty="0" smtClean="0"/>
          </a:p>
        </p:txBody>
      </p:sp>
    </p:spTree>
    <p:extLst>
      <p:ext uri="{BB962C8B-B14F-4D97-AF65-F5344CB8AC3E}">
        <p14:creationId xmlns:p14="http://schemas.microsoft.com/office/powerpoint/2010/main" val="2681448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>
          <a:xfrm>
            <a:off x="1669822" y="594905"/>
            <a:ext cx="9952428" cy="967329"/>
          </a:xfrm>
        </p:spPr>
        <p:txBody>
          <a:bodyPr/>
          <a:lstStyle/>
          <a:p>
            <a:pPr marL="0" indent="0" algn="ctr">
              <a:buNone/>
            </a:pPr>
            <a:r>
              <a:rPr lang="nl-NL" dirty="0" smtClean="0"/>
              <a:t>Wat voor onderzoek ga ik doen?</a:t>
            </a:r>
            <a:endParaRPr lang="nl-NL" sz="2700" b="1" dirty="0" smtClean="0"/>
          </a:p>
        </p:txBody>
      </p:sp>
      <p:sp>
        <p:nvSpPr>
          <p:cNvPr id="13" name="Tekstvak 12"/>
          <p:cNvSpPr txBox="1"/>
          <p:nvPr/>
        </p:nvSpPr>
        <p:spPr>
          <a:xfrm>
            <a:off x="550106" y="1832780"/>
            <a:ext cx="3952262" cy="738664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nl-NL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Kwantitatief onderzoek</a:t>
            </a:r>
            <a:endParaRPr lang="nl-NL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kstvak 13"/>
          <p:cNvSpPr txBox="1"/>
          <p:nvPr/>
        </p:nvSpPr>
        <p:spPr>
          <a:xfrm>
            <a:off x="6933451" y="1832780"/>
            <a:ext cx="4000193" cy="738664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nl-NL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Kwalitatief onderzoek </a:t>
            </a:r>
            <a:endParaRPr lang="nl-NL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" name="Rechte verbindingslijn met pijl 3"/>
          <p:cNvCxnSpPr/>
          <p:nvPr/>
        </p:nvCxnSpPr>
        <p:spPr>
          <a:xfrm>
            <a:off x="2418092" y="2762163"/>
            <a:ext cx="13063" cy="1131843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Rechte verbindingslijn met pijl 15"/>
          <p:cNvCxnSpPr/>
          <p:nvPr/>
        </p:nvCxnSpPr>
        <p:spPr>
          <a:xfrm flipH="1">
            <a:off x="8958224" y="2763140"/>
            <a:ext cx="1" cy="953436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kstvak 19"/>
          <p:cNvSpPr txBox="1"/>
          <p:nvPr/>
        </p:nvSpPr>
        <p:spPr>
          <a:xfrm>
            <a:off x="550106" y="4249069"/>
            <a:ext cx="3799823" cy="124649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nl-NL" sz="25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Hoe tevreden zijn de inwoners van Oss over het centrum van de stad?</a:t>
            </a:r>
            <a:endParaRPr lang="nl-NL" sz="25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kstvak 20"/>
          <p:cNvSpPr txBox="1"/>
          <p:nvPr/>
        </p:nvSpPr>
        <p:spPr>
          <a:xfrm>
            <a:off x="7033638" y="4249068"/>
            <a:ext cx="3799823" cy="124649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nl-NL" sz="25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hoeverre komen het taalgebruik van </a:t>
            </a:r>
            <a:r>
              <a:rPr lang="nl-NL" sz="25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Trump</a:t>
            </a:r>
            <a:r>
              <a:rPr lang="nl-NL" sz="25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en Obama overeen?</a:t>
            </a:r>
            <a:endParaRPr lang="nl-NL" sz="25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7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20" grpId="0" animBg="1"/>
      <p:bldP spid="21" grpId="0" animBg="1"/>
    </p:bldLst>
  </p:timing>
</p:sld>
</file>

<file path=ppt/theme/theme1.xml><?xml version="1.0" encoding="utf-8"?>
<a:theme xmlns:a="http://schemas.openxmlformats.org/drawingml/2006/main" name="Mondriaan rood">
  <a:themeElements>
    <a:clrScheme name="Het Hooghuis - Mondriaan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8BD2"/>
      </a:accent1>
      <a:accent2>
        <a:srgbClr val="EF7D00"/>
      </a:accent2>
      <a:accent3>
        <a:srgbClr val="3FA535"/>
      </a:accent3>
      <a:accent4>
        <a:srgbClr val="CC171A"/>
      </a:accent4>
      <a:accent5>
        <a:srgbClr val="83207E"/>
      </a:accent5>
      <a:accent6>
        <a:srgbClr val="FFC000"/>
      </a:accent6>
      <a:hlink>
        <a:srgbClr val="008AD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ondriaan_V2.potx [Alleen-lezen]" id="{D59084AD-B7C6-48A1-8ECA-40498334F06C}" vid="{CDAEB464-8CCD-4770-A6BB-6F142563692B}"/>
    </a:ext>
  </a:extLst>
</a:theme>
</file>

<file path=ppt/theme/theme2.xml><?xml version="1.0" encoding="utf-8"?>
<a:theme xmlns:a="http://schemas.openxmlformats.org/drawingml/2006/main" name="Mondriaan wit">
  <a:themeElements>
    <a:clrScheme name="Hooghuis - Heesch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CC171A"/>
      </a:accent1>
      <a:accent2>
        <a:srgbClr val="3FA535"/>
      </a:accent2>
      <a:accent3>
        <a:srgbClr val="EF7D00"/>
      </a:accent3>
      <a:accent4>
        <a:srgbClr val="008BD2"/>
      </a:accent4>
      <a:accent5>
        <a:srgbClr val="83207E"/>
      </a:accent5>
      <a:accent6>
        <a:srgbClr val="FFC000"/>
      </a:accent6>
      <a:hlink>
        <a:srgbClr val="008AD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ondriaan_V2.potx [Alleen-lezen]" id="{D59084AD-B7C6-48A1-8ECA-40498334F06C}" vid="{8DAC916E-DCC3-418F-A5F7-DA176ABC9EC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 presentatie Mondriaan</Template>
  <TotalTime>187</TotalTime>
  <Words>267</Words>
  <Application>Microsoft Office PowerPoint</Application>
  <PresentationFormat>Breedbeeld</PresentationFormat>
  <Paragraphs>79</Paragraphs>
  <Slides>13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2</vt:i4>
      </vt:variant>
      <vt:variant>
        <vt:lpstr>Thema</vt:lpstr>
      </vt:variant>
      <vt:variant>
        <vt:i4>2</vt:i4>
      </vt:variant>
      <vt:variant>
        <vt:lpstr>Diatitels</vt:lpstr>
      </vt:variant>
      <vt:variant>
        <vt:i4>13</vt:i4>
      </vt:variant>
    </vt:vector>
  </HeadingPairs>
  <TitlesOfParts>
    <vt:vector size="17" baseType="lpstr">
      <vt:lpstr>Arial</vt:lpstr>
      <vt:lpstr>Wingdings</vt:lpstr>
      <vt:lpstr>Mondriaan rood</vt:lpstr>
      <vt:lpstr>Mondriaan wit</vt:lpstr>
      <vt:lpstr>Onderzoeksvaardigheden methoden van onderzoek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Oefening spreekvaardigheid</dc:title>
  <dc:creator>Musters, MMW (Marloes)</dc:creator>
  <cp:lastModifiedBy>Musters, MMW (Marloes)</cp:lastModifiedBy>
  <cp:revision>29</cp:revision>
  <dcterms:created xsi:type="dcterms:W3CDTF">2018-01-12T07:46:41Z</dcterms:created>
  <dcterms:modified xsi:type="dcterms:W3CDTF">2018-04-02T11:09:43Z</dcterms:modified>
</cp:coreProperties>
</file>