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9" r:id="rId4"/>
  </p:sldMasterIdLst>
  <p:notesMasterIdLst>
    <p:notesMasterId r:id="rId91"/>
  </p:notesMasterIdLst>
  <p:handoutMasterIdLst>
    <p:handoutMasterId r:id="rId92"/>
  </p:handoutMasterIdLst>
  <p:sldIdLst>
    <p:sldId id="257" r:id="rId5"/>
    <p:sldId id="289" r:id="rId6"/>
    <p:sldId id="386" r:id="rId7"/>
    <p:sldId id="390" r:id="rId8"/>
    <p:sldId id="385" r:id="rId9"/>
    <p:sldId id="387" r:id="rId10"/>
    <p:sldId id="391" r:id="rId11"/>
    <p:sldId id="396" r:id="rId12"/>
    <p:sldId id="388" r:id="rId13"/>
    <p:sldId id="392" r:id="rId14"/>
    <p:sldId id="393" r:id="rId15"/>
    <p:sldId id="350" r:id="rId16"/>
    <p:sldId id="351" r:id="rId17"/>
    <p:sldId id="293" r:id="rId18"/>
    <p:sldId id="382" r:id="rId19"/>
    <p:sldId id="394" r:id="rId20"/>
    <p:sldId id="397" r:id="rId21"/>
    <p:sldId id="298" r:id="rId22"/>
    <p:sldId id="383" r:id="rId23"/>
    <p:sldId id="360" r:id="rId24"/>
    <p:sldId id="347" r:id="rId25"/>
    <p:sldId id="292" r:id="rId26"/>
    <p:sldId id="348" r:id="rId27"/>
    <p:sldId id="294" r:id="rId28"/>
    <p:sldId id="295" r:id="rId29"/>
    <p:sldId id="296" r:id="rId30"/>
    <p:sldId id="297" r:id="rId31"/>
    <p:sldId id="299" r:id="rId32"/>
    <p:sldId id="358" r:id="rId33"/>
    <p:sldId id="359" r:id="rId34"/>
    <p:sldId id="302" r:id="rId35"/>
    <p:sldId id="303" r:id="rId36"/>
    <p:sldId id="304" r:id="rId37"/>
    <p:sldId id="305" r:id="rId38"/>
    <p:sldId id="306" r:id="rId39"/>
    <p:sldId id="361" r:id="rId40"/>
    <p:sldId id="362" r:id="rId41"/>
    <p:sldId id="352" r:id="rId42"/>
    <p:sldId id="353" r:id="rId43"/>
    <p:sldId id="354" r:id="rId44"/>
    <p:sldId id="355" r:id="rId45"/>
    <p:sldId id="356" r:id="rId46"/>
    <p:sldId id="314" r:id="rId47"/>
    <p:sldId id="315" r:id="rId48"/>
    <p:sldId id="364" r:id="rId49"/>
    <p:sldId id="307" r:id="rId50"/>
    <p:sldId id="365" r:id="rId51"/>
    <p:sldId id="308" r:id="rId52"/>
    <p:sldId id="309" r:id="rId53"/>
    <p:sldId id="310" r:id="rId54"/>
    <p:sldId id="316" r:id="rId55"/>
    <p:sldId id="317" r:id="rId56"/>
    <p:sldId id="366" r:id="rId57"/>
    <p:sldId id="318" r:id="rId58"/>
    <p:sldId id="319" r:id="rId59"/>
    <p:sldId id="367" r:id="rId60"/>
    <p:sldId id="368" r:id="rId61"/>
    <p:sldId id="369" r:id="rId62"/>
    <p:sldId id="370" r:id="rId63"/>
    <p:sldId id="322" r:id="rId64"/>
    <p:sldId id="323" r:id="rId65"/>
    <p:sldId id="324" r:id="rId66"/>
    <p:sldId id="371" r:id="rId67"/>
    <p:sldId id="325" r:id="rId68"/>
    <p:sldId id="327" r:id="rId69"/>
    <p:sldId id="328" r:id="rId70"/>
    <p:sldId id="329" r:id="rId71"/>
    <p:sldId id="330" r:id="rId72"/>
    <p:sldId id="331" r:id="rId73"/>
    <p:sldId id="332" r:id="rId74"/>
    <p:sldId id="333" r:id="rId75"/>
    <p:sldId id="334" r:id="rId76"/>
    <p:sldId id="372" r:id="rId77"/>
    <p:sldId id="373" r:id="rId78"/>
    <p:sldId id="374" r:id="rId79"/>
    <p:sldId id="375" r:id="rId80"/>
    <p:sldId id="377" r:id="rId81"/>
    <p:sldId id="376" r:id="rId82"/>
    <p:sldId id="384" r:id="rId83"/>
    <p:sldId id="338" r:id="rId84"/>
    <p:sldId id="339" r:id="rId85"/>
    <p:sldId id="340" r:id="rId86"/>
    <p:sldId id="379" r:id="rId87"/>
    <p:sldId id="380" r:id="rId88"/>
    <p:sldId id="341" r:id="rId89"/>
    <p:sldId id="342" r:id="rId9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
          <p15:clr>
            <a:srgbClr val="A4A3A4"/>
          </p15:clr>
        </p15:guide>
        <p15:guide id="2" pos="5543">
          <p15:clr>
            <a:srgbClr val="A4A3A4"/>
          </p15:clr>
        </p15:guide>
        <p15:guide id="3" pos="5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2409" autoAdjust="0"/>
    <p:restoredTop sz="72280" autoAdjust="0"/>
  </p:normalViewPr>
  <p:slideViewPr>
    <p:cSldViewPr snapToGrid="0" snapToObjects="1">
      <p:cViewPr>
        <p:scale>
          <a:sx n="70" d="100"/>
          <a:sy n="70" d="100"/>
        </p:scale>
        <p:origin x="712" y="736"/>
      </p:cViewPr>
      <p:guideLst>
        <p:guide orient="horz" pos="217"/>
        <p:guide pos="5543"/>
        <p:guide pos="50"/>
      </p:guideLst>
    </p:cSldViewPr>
  </p:slideViewPr>
  <p:outlineViewPr>
    <p:cViewPr>
      <p:scale>
        <a:sx n="33" d="100"/>
        <a:sy n="33" d="100"/>
      </p:scale>
      <p:origin x="0" y="21876"/>
    </p:cViewPr>
  </p:outlineViewPr>
  <p:notesTextViewPr>
    <p:cViewPr>
      <p:scale>
        <a:sx n="100" d="100"/>
        <a:sy n="100" d="100"/>
      </p:scale>
      <p:origin x="0" y="-72"/>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70" Type="http://schemas.openxmlformats.org/officeDocument/2006/relationships/slide" Target="slides/slide66.xml"/><Relationship Id="rId71" Type="http://schemas.openxmlformats.org/officeDocument/2006/relationships/slide" Target="slides/slide67.xml"/><Relationship Id="rId72" Type="http://schemas.openxmlformats.org/officeDocument/2006/relationships/slide" Target="slides/slide68.xml"/><Relationship Id="rId73" Type="http://schemas.openxmlformats.org/officeDocument/2006/relationships/slide" Target="slides/slide69.xml"/><Relationship Id="rId74" Type="http://schemas.openxmlformats.org/officeDocument/2006/relationships/slide" Target="slides/slide70.xml"/><Relationship Id="rId75" Type="http://schemas.openxmlformats.org/officeDocument/2006/relationships/slide" Target="slides/slide71.xml"/><Relationship Id="rId76" Type="http://schemas.openxmlformats.org/officeDocument/2006/relationships/slide" Target="slides/slide72.xml"/><Relationship Id="rId77" Type="http://schemas.openxmlformats.org/officeDocument/2006/relationships/slide" Target="slides/slide73.xml"/><Relationship Id="rId78" Type="http://schemas.openxmlformats.org/officeDocument/2006/relationships/slide" Target="slides/slide74.xml"/><Relationship Id="rId79" Type="http://schemas.openxmlformats.org/officeDocument/2006/relationships/slide" Target="slides/slide75.xml"/><Relationship Id="rId90" Type="http://schemas.openxmlformats.org/officeDocument/2006/relationships/slide" Target="slides/slide86.xml"/><Relationship Id="rId91" Type="http://schemas.openxmlformats.org/officeDocument/2006/relationships/notesMaster" Target="notesMasters/notesMaster1.xml"/><Relationship Id="rId92" Type="http://schemas.openxmlformats.org/officeDocument/2006/relationships/handoutMaster" Target="handoutMasters/handoutMaster1.xml"/><Relationship Id="rId93" Type="http://schemas.openxmlformats.org/officeDocument/2006/relationships/presProps" Target="presProps.xml"/><Relationship Id="rId94" Type="http://schemas.openxmlformats.org/officeDocument/2006/relationships/viewProps" Target="viewProps.xml"/><Relationship Id="rId95" Type="http://schemas.openxmlformats.org/officeDocument/2006/relationships/theme" Target="theme/theme1.xml"/><Relationship Id="rId96" Type="http://schemas.openxmlformats.org/officeDocument/2006/relationships/tableStyles" Target="tableStyles.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slide" Target="slides/slide61.xml"/><Relationship Id="rId66" Type="http://schemas.openxmlformats.org/officeDocument/2006/relationships/slide" Target="slides/slide62.xml"/><Relationship Id="rId67" Type="http://schemas.openxmlformats.org/officeDocument/2006/relationships/slide" Target="slides/slide63.xml"/><Relationship Id="rId68" Type="http://schemas.openxmlformats.org/officeDocument/2006/relationships/slide" Target="slides/slide64.xml"/><Relationship Id="rId69" Type="http://schemas.openxmlformats.org/officeDocument/2006/relationships/slide" Target="slides/slide65.xml"/><Relationship Id="rId80" Type="http://schemas.openxmlformats.org/officeDocument/2006/relationships/slide" Target="slides/slide76.xml"/><Relationship Id="rId81" Type="http://schemas.openxmlformats.org/officeDocument/2006/relationships/slide" Target="slides/slide77.xml"/><Relationship Id="rId82" Type="http://schemas.openxmlformats.org/officeDocument/2006/relationships/slide" Target="slides/slide78.xml"/><Relationship Id="rId83" Type="http://schemas.openxmlformats.org/officeDocument/2006/relationships/slide" Target="slides/slide79.xml"/><Relationship Id="rId84" Type="http://schemas.openxmlformats.org/officeDocument/2006/relationships/slide" Target="slides/slide80.xml"/><Relationship Id="rId85" Type="http://schemas.openxmlformats.org/officeDocument/2006/relationships/slide" Target="slides/slide81.xml"/><Relationship Id="rId86" Type="http://schemas.openxmlformats.org/officeDocument/2006/relationships/slide" Target="slides/slide82.xml"/><Relationship Id="rId87" Type="http://schemas.openxmlformats.org/officeDocument/2006/relationships/slide" Target="slides/slide83.xml"/><Relationship Id="rId88" Type="http://schemas.openxmlformats.org/officeDocument/2006/relationships/slide" Target="slides/slide84.xml"/><Relationship Id="rId89" Type="http://schemas.openxmlformats.org/officeDocument/2006/relationships/slide" Target="slides/slide8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6B908FB-29AF-9D4B-A85F-6F2B639A2319}" type="datetime1">
              <a:rPr lang="nl-NL" smtClean="0"/>
              <a:t>04-03-18</a:t>
            </a:fld>
            <a:endParaRPr lang="nl-NL"/>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37ED4B2-4169-0141-A3D1-8F27258BA247}" type="slidenum">
              <a:rPr lang="nl-NL" smtClean="0"/>
              <a:t>‹nr.›</a:t>
            </a:fld>
            <a:endParaRPr lang="nl-NL"/>
          </a:p>
        </p:txBody>
      </p:sp>
    </p:spTree>
    <p:extLst>
      <p:ext uri="{BB962C8B-B14F-4D97-AF65-F5344CB8AC3E}">
        <p14:creationId xmlns:p14="http://schemas.microsoft.com/office/powerpoint/2010/main" val="6631514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0EB584-E406-8C48-B8C1-F4726BCF46DE}" type="datetime1">
              <a:rPr lang="nl-NL" smtClean="0"/>
              <a:t>04-03-18</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172EA3-0633-BE49-8EEE-695A7F93FC24}" type="slidenum">
              <a:rPr lang="nl-NL" smtClean="0"/>
              <a:t>‹nr.›</a:t>
            </a:fld>
            <a:endParaRPr lang="nl-NL"/>
          </a:p>
        </p:txBody>
      </p:sp>
    </p:spTree>
    <p:extLst>
      <p:ext uri="{BB962C8B-B14F-4D97-AF65-F5344CB8AC3E}">
        <p14:creationId xmlns:p14="http://schemas.microsoft.com/office/powerpoint/2010/main" val="102908675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carrieretijger.nl/functioneren/professionele-vaardigheden/organisatietalent" TargetMode="External"/><Relationship Id="rId4" Type="http://schemas.openxmlformats.org/officeDocument/2006/relationships/hyperlink" Target="http://www.carrieretijger.nl/functioneren/professionele-eigenschappen/creativiteit" TargetMode="External"/><Relationship Id="rId5" Type="http://schemas.openxmlformats.org/officeDocument/2006/relationships/hyperlink" Target="http://www.carrieretijger.nl/functioneren/communiceren/index_html" TargetMode="External"/><Relationship Id="rId6" Type="http://schemas.openxmlformats.org/officeDocument/2006/relationships/hyperlink" Target="http://www.carrieretijger.nl/functioneren/professionele-vaardigheden/rationeel-denken/analyseren" TargetMode="External"/><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lvl="0"/>
            <a:r>
              <a:rPr lang="nl-NL" sz="1200" kern="1200" dirty="0" smtClean="0">
                <a:solidFill>
                  <a:schemeClr val="tx1"/>
                </a:solidFill>
                <a:effectLst/>
                <a:latin typeface="+mn-lt"/>
                <a:ea typeface="+mn-ea"/>
                <a:cs typeface="+mn-cs"/>
              </a:rPr>
              <a:t>Ophelderen van onduidelijke termen en begrippen </a:t>
            </a:r>
          </a:p>
          <a:p>
            <a:pPr lvl="0"/>
            <a:r>
              <a:rPr lang="nl-NL" sz="1200" kern="1200" dirty="0" smtClean="0">
                <a:solidFill>
                  <a:schemeClr val="tx1"/>
                </a:solidFill>
                <a:effectLst/>
                <a:latin typeface="+mn-lt"/>
                <a:ea typeface="+mn-ea"/>
                <a:cs typeface="+mn-cs"/>
              </a:rPr>
              <a:t>Definiëren van het probleem </a:t>
            </a:r>
          </a:p>
          <a:p>
            <a:pPr lvl="0"/>
            <a:r>
              <a:rPr lang="nl-NL" sz="1200" kern="1200" dirty="0" smtClean="0">
                <a:solidFill>
                  <a:schemeClr val="tx1"/>
                </a:solidFill>
                <a:effectLst/>
                <a:latin typeface="+mn-lt"/>
                <a:ea typeface="+mn-ea"/>
                <a:cs typeface="+mn-cs"/>
              </a:rPr>
              <a:t>Het brainstormen, het analyseren van het probleem </a:t>
            </a:r>
          </a:p>
          <a:p>
            <a:pPr lvl="0"/>
            <a:r>
              <a:rPr lang="nl-NL" sz="1200" kern="1200" dirty="0" smtClean="0">
                <a:solidFill>
                  <a:schemeClr val="tx1"/>
                </a:solidFill>
                <a:effectLst/>
                <a:latin typeface="+mn-lt"/>
                <a:ea typeface="+mn-ea"/>
                <a:cs typeface="+mn-cs"/>
              </a:rPr>
              <a:t>Ordenen en bespreken van alle punten van de brainstorm</a:t>
            </a:r>
          </a:p>
          <a:p>
            <a:pPr lvl="0"/>
            <a:r>
              <a:rPr lang="nl-NL" sz="1200" kern="1200" dirty="0" smtClean="0">
                <a:solidFill>
                  <a:schemeClr val="tx1"/>
                </a:solidFill>
                <a:effectLst/>
                <a:latin typeface="+mn-lt"/>
                <a:ea typeface="+mn-ea"/>
                <a:cs typeface="+mn-cs"/>
              </a:rPr>
              <a:t>Formuleren van de leerdoelen </a:t>
            </a:r>
          </a:p>
          <a:p>
            <a:pPr lvl="0"/>
            <a:r>
              <a:rPr lang="nl-NL" sz="1200" kern="1200" dirty="0" smtClean="0">
                <a:solidFill>
                  <a:schemeClr val="tx1"/>
                </a:solidFill>
                <a:effectLst/>
                <a:latin typeface="+mn-lt"/>
                <a:ea typeface="+mn-ea"/>
                <a:cs typeface="+mn-cs"/>
              </a:rPr>
              <a:t>Zelfstudie / zoeken van informatie buiten de groep</a:t>
            </a:r>
          </a:p>
          <a:p>
            <a:pPr lvl="0"/>
            <a:r>
              <a:rPr lang="nl-NL" sz="1200" kern="1200" dirty="0" smtClean="0">
                <a:solidFill>
                  <a:schemeClr val="tx1"/>
                </a:solidFill>
                <a:effectLst/>
                <a:latin typeface="+mn-lt"/>
                <a:ea typeface="+mn-ea"/>
                <a:cs typeface="+mn-cs"/>
              </a:rPr>
              <a:t>Synthetiseren en testen van de nieuwe informatie </a:t>
            </a:r>
          </a:p>
          <a:p>
            <a:pPr lvl="0"/>
            <a:endParaRPr lang="nl-NL" sz="1200" kern="1200" dirty="0" smtClean="0">
              <a:solidFill>
                <a:schemeClr val="tx1"/>
              </a:solidFill>
              <a:effectLst/>
              <a:latin typeface="+mn-lt"/>
              <a:ea typeface="+mn-ea"/>
              <a:cs typeface="+mn-cs"/>
            </a:endParaRPr>
          </a:p>
          <a:p>
            <a:pPr lvl="0"/>
            <a:r>
              <a:rPr lang="nl-NL" sz="1200" kern="1200" dirty="0" smtClean="0">
                <a:solidFill>
                  <a:schemeClr val="tx1"/>
                </a:solidFill>
                <a:effectLst/>
                <a:latin typeface="+mn-lt"/>
                <a:ea typeface="+mn-ea"/>
                <a:cs typeface="+mn-cs"/>
              </a:rPr>
              <a:t>Bij stap 1: casus goed lezen en ophelderen, zijn alle termen duidelijk, in eigen woorden vertellen wat er in de tekst staat</a:t>
            </a:r>
          </a:p>
          <a:p>
            <a:pPr lvl="0"/>
            <a:r>
              <a:rPr lang="nl-NL" sz="1200" kern="1200" dirty="0" smtClean="0">
                <a:solidFill>
                  <a:schemeClr val="tx1"/>
                </a:solidFill>
                <a:effectLst/>
                <a:latin typeface="+mn-lt"/>
                <a:ea typeface="+mn-ea"/>
                <a:cs typeface="+mn-cs"/>
              </a:rPr>
              <a:t>Bij stap 2: gezamenlijk het probleem vaststellen</a:t>
            </a:r>
          </a:p>
          <a:p>
            <a:pPr lvl="0"/>
            <a:r>
              <a:rPr lang="nl-NL" sz="1200" kern="1200" dirty="0" smtClean="0">
                <a:solidFill>
                  <a:schemeClr val="tx1"/>
                </a:solidFill>
                <a:effectLst/>
                <a:latin typeface="+mn-lt"/>
                <a:ea typeface="+mn-ea"/>
                <a:cs typeface="+mn-cs"/>
              </a:rPr>
              <a:t>Bij stap 3: brainstormen, alle mogelijke oplossing opwerpen</a:t>
            </a:r>
          </a:p>
          <a:p>
            <a:pPr lvl="0"/>
            <a:r>
              <a:rPr lang="nl-NL" sz="1200" kern="1200" dirty="0" smtClean="0">
                <a:solidFill>
                  <a:schemeClr val="tx1"/>
                </a:solidFill>
                <a:effectLst/>
                <a:latin typeface="+mn-lt"/>
                <a:ea typeface="+mn-ea"/>
                <a:cs typeface="+mn-cs"/>
              </a:rPr>
              <a:t>Bij stap 4: worden alle punten van de brainstorm besproken en geordend</a:t>
            </a:r>
          </a:p>
          <a:p>
            <a:pPr lvl="0"/>
            <a:r>
              <a:rPr lang="nl-NL" sz="1200" kern="1200" dirty="0" smtClean="0">
                <a:solidFill>
                  <a:schemeClr val="tx1"/>
                </a:solidFill>
                <a:effectLst/>
                <a:latin typeface="+mn-lt"/>
                <a:ea typeface="+mn-ea"/>
                <a:cs typeface="+mn-cs"/>
              </a:rPr>
              <a:t>Bij stap 5: omdat het om veel feitenkennis gaat worden de leerdoelen aangereikt</a:t>
            </a:r>
          </a:p>
          <a:p>
            <a:pPr lvl="0"/>
            <a:r>
              <a:rPr lang="nl-NL" sz="1200" kern="1200" dirty="0" smtClean="0">
                <a:solidFill>
                  <a:schemeClr val="tx1"/>
                </a:solidFill>
                <a:effectLst/>
                <a:latin typeface="+mn-lt"/>
                <a:ea typeface="+mn-ea"/>
                <a:cs typeface="+mn-cs"/>
              </a:rPr>
              <a:t>Bij stap 6: worden de verschillende leervragen verdeeld en gaan de studenten via zelfstudie op zoek naar de antwoorden of oplossingen. Er wordt tevens afgesproken hoeveel tijd ze krijgen voor het vinden van de antwoorden en wanneer ze weer bij elkaar komen om het te bespreken. </a:t>
            </a:r>
          </a:p>
          <a:p>
            <a:pPr lvl="0"/>
            <a:r>
              <a:rPr lang="nl-NL" sz="1200" kern="1200" dirty="0" smtClean="0">
                <a:solidFill>
                  <a:schemeClr val="tx1"/>
                </a:solidFill>
                <a:effectLst/>
                <a:latin typeface="+mn-lt"/>
                <a:ea typeface="+mn-ea"/>
                <a:cs typeface="+mn-cs"/>
              </a:rPr>
              <a:t>Bij stap 7: antwoorden en oplossingen op/van de afzonderlijke leervragen bij elkaar leggen om tot een compleet eindproduct te komen en evalueren van hoe het stappenplan doorlopen is en het evalueren van het product</a:t>
            </a:r>
          </a:p>
          <a:p>
            <a:pPr lvl="0"/>
            <a:endParaRPr lang="nl-NL" sz="1200" kern="1200" dirty="0" smtClean="0">
              <a:solidFill>
                <a:schemeClr val="tx1"/>
              </a:solidFill>
              <a:effectLst/>
              <a:latin typeface="+mn-lt"/>
              <a:ea typeface="+mn-ea"/>
              <a:cs typeface="+mn-cs"/>
            </a:endParaRPr>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6</a:t>
            </a:fld>
            <a:endParaRPr lang="nl-NL"/>
          </a:p>
        </p:txBody>
      </p:sp>
    </p:spTree>
    <p:extLst>
      <p:ext uri="{BB962C8B-B14F-4D97-AF65-F5344CB8AC3E}">
        <p14:creationId xmlns:p14="http://schemas.microsoft.com/office/powerpoint/2010/main" val="17988146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Puberteit start bij de eerste loopsheid = start </a:t>
            </a:r>
            <a:r>
              <a:rPr lang="nl-NL" dirty="0" err="1" smtClean="0"/>
              <a:t>vd</a:t>
            </a:r>
            <a:r>
              <a:rPr lang="nl-NL" dirty="0" smtClean="0"/>
              <a:t> </a:t>
            </a:r>
            <a:r>
              <a:rPr lang="nl-NL" dirty="0" err="1" smtClean="0"/>
              <a:t>oestrische</a:t>
            </a:r>
            <a:r>
              <a:rPr lang="nl-NL" dirty="0" smtClean="0"/>
              <a:t> cyclus. Puberteit start meestal</a:t>
            </a:r>
            <a:r>
              <a:rPr lang="nl-NL" baseline="0" dirty="0" smtClean="0"/>
              <a:t> paar </a:t>
            </a:r>
            <a:r>
              <a:rPr lang="nl-NL" baseline="0" dirty="0" err="1" smtClean="0"/>
              <a:t>mnd</a:t>
            </a:r>
            <a:r>
              <a:rPr lang="nl-NL" baseline="0" dirty="0" smtClean="0"/>
              <a:t> (6) nadat de hond volgroeid is (grootte &amp; lichaamsgewicht)</a:t>
            </a:r>
            <a:endParaRPr lang="nl-NL" dirty="0" smtClean="0"/>
          </a:p>
          <a:p>
            <a:r>
              <a:rPr lang="nl-NL" dirty="0" smtClean="0"/>
              <a:t>Eerste loopsheid </a:t>
            </a:r>
            <a:r>
              <a:rPr lang="nl-NL" dirty="0" err="1" smtClean="0"/>
              <a:t>rasafh</a:t>
            </a:r>
            <a:r>
              <a:rPr lang="nl-NL" dirty="0" smtClean="0"/>
              <a:t>. Kleine rassen vanaf ongeveer 7 </a:t>
            </a:r>
            <a:r>
              <a:rPr lang="nl-NL" dirty="0" err="1" smtClean="0"/>
              <a:t>mnd</a:t>
            </a:r>
            <a:r>
              <a:rPr lang="nl-NL" dirty="0" smtClean="0"/>
              <a:t>, grote rassen vanaf 2jr</a:t>
            </a:r>
          </a:p>
          <a:p>
            <a:endParaRPr lang="nl-NL" dirty="0" smtClean="0"/>
          </a:p>
          <a:p>
            <a:r>
              <a:rPr lang="nl-NL" dirty="0" smtClean="0"/>
              <a:t>Tijd tussen</a:t>
            </a:r>
            <a:r>
              <a:rPr lang="nl-NL" baseline="0" dirty="0" smtClean="0"/>
              <a:t> 2 cycli varieert tussen 5 – 13 </a:t>
            </a:r>
            <a:r>
              <a:rPr lang="nl-NL" baseline="0" dirty="0" err="1" smtClean="0"/>
              <a:t>mnd</a:t>
            </a:r>
            <a:endParaRPr lang="nl-NL" baseline="0" dirty="0" smtClean="0"/>
          </a:p>
          <a:p>
            <a:r>
              <a:rPr lang="nl-NL" baseline="0" dirty="0" err="1" smtClean="0"/>
              <a:t>Meedere</a:t>
            </a:r>
            <a:r>
              <a:rPr lang="nl-NL" baseline="0" dirty="0" smtClean="0"/>
              <a:t> teven </a:t>
            </a:r>
            <a:r>
              <a:rPr lang="nl-NL" baseline="0" dirty="0" smtClean="0"/>
              <a:t>bij elkaar</a:t>
            </a:r>
            <a:r>
              <a:rPr lang="nl-NL" baseline="0" dirty="0" smtClean="0"/>
              <a:t>, alfateef loops, dan de rest ook versneld in cyclus</a:t>
            </a:r>
          </a:p>
          <a:p>
            <a:endParaRPr lang="nl-NL" dirty="0" smtClean="0"/>
          </a:p>
          <a:p>
            <a:r>
              <a:rPr lang="nl-NL" sz="2800" dirty="0" err="1" smtClean="0">
                <a:latin typeface="Arial" charset="0"/>
              </a:rPr>
              <a:t>Oestrische</a:t>
            </a:r>
            <a:r>
              <a:rPr lang="nl-NL" sz="2800" dirty="0" smtClean="0">
                <a:latin typeface="Arial" charset="0"/>
              </a:rPr>
              <a:t> cyclus</a:t>
            </a:r>
          </a:p>
          <a:p>
            <a:pPr lvl="1">
              <a:buSzPct val="90000"/>
              <a:buFont typeface="Wingdings" charset="0"/>
              <a:buAutoNum type="arabicPeriod"/>
            </a:pPr>
            <a:r>
              <a:rPr lang="nl-NL" sz="2000" dirty="0" err="1" smtClean="0">
                <a:latin typeface="Arial" charset="0"/>
              </a:rPr>
              <a:t>Anoestrus</a:t>
            </a:r>
            <a:r>
              <a:rPr lang="nl-NL" sz="2000" dirty="0" smtClean="0">
                <a:latin typeface="Arial" charset="0"/>
              </a:rPr>
              <a:t> – 3 maanden</a:t>
            </a:r>
          </a:p>
          <a:p>
            <a:pPr lvl="1">
              <a:buSzPct val="90000"/>
              <a:buFont typeface="Wingdings" charset="0"/>
              <a:buAutoNum type="arabicPeriod"/>
            </a:pPr>
            <a:r>
              <a:rPr lang="nl-NL" sz="2000" dirty="0" smtClean="0">
                <a:latin typeface="Arial" charset="0"/>
              </a:rPr>
              <a:t>Pro-oestrus - 9 dagen</a:t>
            </a:r>
          </a:p>
          <a:p>
            <a:pPr lvl="1">
              <a:buSzPct val="90000"/>
              <a:buFont typeface="Wingdings" charset="0"/>
              <a:buAutoNum type="arabicPeriod"/>
            </a:pPr>
            <a:r>
              <a:rPr lang="nl-NL" sz="2000" dirty="0" smtClean="0">
                <a:latin typeface="Arial" charset="0"/>
              </a:rPr>
              <a:t>Oestrus - 9 dagen</a:t>
            </a:r>
          </a:p>
          <a:p>
            <a:pPr lvl="1">
              <a:buSzPct val="90000"/>
              <a:buFont typeface="Wingdings" charset="0"/>
              <a:buAutoNum type="arabicPeriod"/>
            </a:pPr>
            <a:r>
              <a:rPr lang="nl-NL" sz="2000" dirty="0" err="1" smtClean="0">
                <a:latin typeface="Arial" charset="0"/>
              </a:rPr>
              <a:t>Metoestrus</a:t>
            </a:r>
            <a:r>
              <a:rPr lang="nl-NL" sz="2000" dirty="0" smtClean="0">
                <a:latin typeface="Arial" charset="0"/>
              </a:rPr>
              <a:t> - 2 maanden</a:t>
            </a:r>
          </a:p>
          <a:p>
            <a:pPr lvl="1">
              <a:buSzPct val="90000"/>
              <a:buFont typeface="Wingdings" charset="0"/>
              <a:buNone/>
            </a:pPr>
            <a:endParaRPr lang="nl-NL" sz="2000" dirty="0" smtClean="0">
              <a:latin typeface="Arial" charset="0"/>
            </a:endParaRPr>
          </a:p>
          <a:p>
            <a:pPr lvl="1">
              <a:buSzPct val="90000"/>
              <a:buFont typeface="Wingdings" charset="0"/>
              <a:buNone/>
            </a:pPr>
            <a:r>
              <a:rPr lang="nl-NL" sz="2000" dirty="0" smtClean="0">
                <a:latin typeface="Arial" charset="0"/>
              </a:rPr>
              <a:t>Pro-oestrus + oestrus = loopsheid</a:t>
            </a:r>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23</a:t>
            </a:fld>
            <a:endParaRPr lang="nl-NL"/>
          </a:p>
        </p:txBody>
      </p:sp>
    </p:spTree>
    <p:extLst>
      <p:ext uri="{BB962C8B-B14F-4D97-AF65-F5344CB8AC3E}">
        <p14:creationId xmlns:p14="http://schemas.microsoft.com/office/powerpoint/2010/main" val="4304785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Puberteit start bij de eerste loopsheid = start </a:t>
            </a:r>
            <a:r>
              <a:rPr lang="nl-NL" dirty="0" err="1" smtClean="0"/>
              <a:t>vd</a:t>
            </a:r>
            <a:r>
              <a:rPr lang="nl-NL" dirty="0" smtClean="0"/>
              <a:t> </a:t>
            </a:r>
            <a:r>
              <a:rPr lang="nl-NL" dirty="0" err="1" smtClean="0"/>
              <a:t>oestrische</a:t>
            </a:r>
            <a:r>
              <a:rPr lang="nl-NL" dirty="0" smtClean="0"/>
              <a:t> cyclus. Puberteit start meestal</a:t>
            </a:r>
            <a:r>
              <a:rPr lang="nl-NL" baseline="0" dirty="0" smtClean="0"/>
              <a:t> paar </a:t>
            </a:r>
            <a:r>
              <a:rPr lang="nl-NL" baseline="0" dirty="0" err="1" smtClean="0"/>
              <a:t>mnd</a:t>
            </a:r>
            <a:r>
              <a:rPr lang="nl-NL" baseline="0" dirty="0" smtClean="0"/>
              <a:t> (6) nadat de hond volgroeid is (grootte &amp; lichaamsgewicht)</a:t>
            </a:r>
            <a:endParaRPr lang="nl-NL" dirty="0" smtClean="0"/>
          </a:p>
          <a:p>
            <a:r>
              <a:rPr lang="nl-NL" dirty="0" smtClean="0"/>
              <a:t>Eerste loopsheid </a:t>
            </a:r>
            <a:r>
              <a:rPr lang="nl-NL" dirty="0" err="1" smtClean="0"/>
              <a:t>rasafh</a:t>
            </a:r>
            <a:r>
              <a:rPr lang="nl-NL" dirty="0" smtClean="0"/>
              <a:t>. Kleine rassen vanaf ongeveer 7 </a:t>
            </a:r>
            <a:r>
              <a:rPr lang="nl-NL" dirty="0" err="1" smtClean="0"/>
              <a:t>mnd</a:t>
            </a:r>
            <a:r>
              <a:rPr lang="nl-NL" dirty="0" smtClean="0"/>
              <a:t>, grote rassen vanaf 2jr</a:t>
            </a:r>
          </a:p>
          <a:p>
            <a:endParaRPr lang="nl-NL" dirty="0" smtClean="0"/>
          </a:p>
          <a:p>
            <a:r>
              <a:rPr lang="nl-NL" dirty="0" smtClean="0"/>
              <a:t>Plaatje:</a:t>
            </a:r>
          </a:p>
          <a:p>
            <a:r>
              <a:rPr lang="nl-NL" dirty="0" smtClean="0"/>
              <a:t>Folliculaire</a:t>
            </a:r>
            <a:r>
              <a:rPr lang="nl-NL" baseline="0" dirty="0" smtClean="0"/>
              <a:t> fase = pro oestrus en begin oestrus: veel FSH, follikels groeien </a:t>
            </a:r>
            <a:r>
              <a:rPr lang="nl-NL" baseline="0" dirty="0" smtClean="0"/>
              <a:t>tot aan </a:t>
            </a:r>
            <a:r>
              <a:rPr lang="nl-NL" baseline="0" dirty="0" smtClean="0"/>
              <a:t>de eisprong</a:t>
            </a:r>
          </a:p>
          <a:p>
            <a:r>
              <a:rPr lang="nl-NL" baseline="0" dirty="0" err="1" smtClean="0"/>
              <a:t>Luteale</a:t>
            </a:r>
            <a:r>
              <a:rPr lang="nl-NL" baseline="0" dirty="0" smtClean="0"/>
              <a:t> fase: na de </a:t>
            </a:r>
            <a:r>
              <a:rPr lang="nl-NL" baseline="0" dirty="0" smtClean="0"/>
              <a:t>ovulatie laatste </a:t>
            </a:r>
            <a:r>
              <a:rPr lang="nl-NL" baseline="0" dirty="0" smtClean="0"/>
              <a:t>deel van de oestrus en de </a:t>
            </a:r>
            <a:r>
              <a:rPr lang="nl-NL" baseline="0" dirty="0" err="1" smtClean="0"/>
              <a:t>metoestrus</a:t>
            </a:r>
            <a:endParaRPr lang="nl-NL" baseline="0" dirty="0" smtClean="0"/>
          </a:p>
          <a:p>
            <a:endParaRPr lang="nl-NL" baseline="0" dirty="0" smtClean="0"/>
          </a:p>
          <a:p>
            <a:r>
              <a:rPr lang="nl-NL" baseline="0" dirty="0" smtClean="0"/>
              <a:t>Andere indeling </a:t>
            </a:r>
            <a:r>
              <a:rPr lang="nl-NL" baseline="0" dirty="0" err="1" smtClean="0"/>
              <a:t>oestrische</a:t>
            </a:r>
            <a:r>
              <a:rPr lang="nl-NL" baseline="0" dirty="0" smtClean="0"/>
              <a:t> cyclus:</a:t>
            </a:r>
          </a:p>
          <a:p>
            <a:r>
              <a:rPr lang="nl-NL" baseline="0" dirty="0" smtClean="0"/>
              <a:t>Folliculaire fase </a:t>
            </a:r>
            <a:r>
              <a:rPr lang="nl-NL" baseline="0" dirty="0" smtClean="0">
                <a:sym typeface="Wingdings"/>
              </a:rPr>
              <a:t> productie van oestradiol, hoge spiegel eind pro oestrus. LH en FSH laag ten tijde van deze fase</a:t>
            </a:r>
            <a:endParaRPr lang="nl-NL" baseline="0" dirty="0" smtClean="0"/>
          </a:p>
          <a:p>
            <a:r>
              <a:rPr lang="nl-NL" dirty="0" smtClean="0"/>
              <a:t>Preovulatoire </a:t>
            </a:r>
            <a:r>
              <a:rPr lang="nl-NL" dirty="0" err="1" smtClean="0"/>
              <a:t>luteinisatie</a:t>
            </a:r>
            <a:r>
              <a:rPr lang="nl-NL" dirty="0" smtClean="0"/>
              <a:t> en ovulatie </a:t>
            </a:r>
            <a:r>
              <a:rPr lang="nl-NL" dirty="0" smtClean="0">
                <a:sym typeface="Wingdings"/>
              </a:rPr>
              <a:t> 1-2 </a:t>
            </a:r>
            <a:r>
              <a:rPr lang="nl-NL" dirty="0" err="1" smtClean="0">
                <a:sym typeface="Wingdings"/>
              </a:rPr>
              <a:t>dgn</a:t>
            </a:r>
            <a:r>
              <a:rPr lang="nl-NL" dirty="0" smtClean="0">
                <a:sym typeface="Wingdings"/>
              </a:rPr>
              <a:t> na de oestradiol piek  LH piek  duurt 1-3</a:t>
            </a:r>
            <a:r>
              <a:rPr lang="nl-NL" baseline="0" dirty="0" smtClean="0">
                <a:sym typeface="Wingdings"/>
              </a:rPr>
              <a:t> dgn. Gaat gepaard met daling oestradiol en stijging van P4 </a:t>
            </a:r>
            <a:r>
              <a:rPr lang="nl-NL" baseline="0" dirty="0" err="1" smtClean="0">
                <a:sym typeface="Wingdings"/>
              </a:rPr>
              <a:t>conc</a:t>
            </a:r>
            <a:r>
              <a:rPr lang="nl-NL" baseline="0" dirty="0" smtClean="0">
                <a:sym typeface="Wingdings"/>
              </a:rPr>
              <a:t> in bloed. Ovulatie 36-48 uur NA LH piek</a:t>
            </a:r>
            <a:endParaRPr lang="nl-NL" dirty="0" smtClean="0"/>
          </a:p>
          <a:p>
            <a:r>
              <a:rPr lang="nl-NL" dirty="0" err="1" smtClean="0"/>
              <a:t>Luteale</a:t>
            </a:r>
            <a:r>
              <a:rPr lang="nl-NL" dirty="0" smtClean="0"/>
              <a:t> fase </a:t>
            </a:r>
            <a:r>
              <a:rPr lang="nl-NL" dirty="0" smtClean="0">
                <a:sym typeface="Wingdings"/>
              </a:rPr>
              <a:t> toename P4 oestrus en blijft constant tijdens de </a:t>
            </a:r>
            <a:r>
              <a:rPr lang="nl-NL" dirty="0" err="1" smtClean="0">
                <a:sym typeface="Wingdings"/>
              </a:rPr>
              <a:t>metoestrus</a:t>
            </a:r>
            <a:r>
              <a:rPr lang="nl-NL" dirty="0" smtClean="0">
                <a:sym typeface="Wingdings"/>
              </a:rPr>
              <a:t>. Aan het eind </a:t>
            </a:r>
            <a:r>
              <a:rPr lang="nl-NL" dirty="0" err="1" smtClean="0">
                <a:sym typeface="Wingdings"/>
              </a:rPr>
              <a:t>vd</a:t>
            </a:r>
            <a:r>
              <a:rPr lang="nl-NL" dirty="0" smtClean="0">
                <a:sym typeface="Wingdings"/>
              </a:rPr>
              <a:t> </a:t>
            </a:r>
            <a:r>
              <a:rPr lang="nl-NL" dirty="0" err="1" smtClean="0">
                <a:sym typeface="Wingdings"/>
              </a:rPr>
              <a:t>metoestrus</a:t>
            </a:r>
            <a:r>
              <a:rPr lang="nl-NL" dirty="0" smtClean="0">
                <a:sym typeface="Wingdings"/>
              </a:rPr>
              <a:t> (75 </a:t>
            </a:r>
            <a:r>
              <a:rPr lang="nl-NL" dirty="0" err="1" smtClean="0">
                <a:sym typeface="Wingdings"/>
              </a:rPr>
              <a:t>dgn</a:t>
            </a:r>
            <a:r>
              <a:rPr lang="nl-NL" dirty="0" smtClean="0">
                <a:sym typeface="Wingdings"/>
              </a:rPr>
              <a:t> LH piek) gaat P4 dalen</a:t>
            </a:r>
            <a:r>
              <a:rPr lang="nl-NL" baseline="0" dirty="0" smtClean="0">
                <a:sym typeface="Wingdings"/>
              </a:rPr>
              <a:t> door in regressie gaan van corpus luteum. (waardoor ze in regressie gaan is nog niet opgehelderd)</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24</a:t>
            </a:fld>
            <a:endParaRPr lang="nl-NL"/>
          </a:p>
        </p:txBody>
      </p:sp>
    </p:spTree>
    <p:extLst>
      <p:ext uri="{BB962C8B-B14F-4D97-AF65-F5344CB8AC3E}">
        <p14:creationId xmlns:p14="http://schemas.microsoft.com/office/powerpoint/2010/main" val="38425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Na dracht (= hoog progesteron,</a:t>
            </a:r>
            <a:r>
              <a:rPr lang="nl-NL" baseline="0" dirty="0" smtClean="0"/>
              <a:t> acute daling duidt op start partus) start van de </a:t>
            </a:r>
            <a:r>
              <a:rPr lang="nl-NL" baseline="0" dirty="0" err="1" smtClean="0"/>
              <a:t>anoestrus</a:t>
            </a:r>
            <a:endParaRPr lang="nl-NL" baseline="0" dirty="0" smtClean="0"/>
          </a:p>
          <a:p>
            <a:r>
              <a:rPr lang="nl-NL" baseline="0" dirty="0" smtClean="0"/>
              <a:t>Geen dracht: Progesteron daalt heel geleidelijk. Overgang van met naar </a:t>
            </a:r>
            <a:r>
              <a:rPr lang="nl-NL" baseline="0" dirty="0" err="1" smtClean="0"/>
              <a:t>anoestrus</a:t>
            </a:r>
            <a:r>
              <a:rPr lang="nl-NL" baseline="0" dirty="0" smtClean="0"/>
              <a:t> verloopt ook geleidelijk. Corpus luteum produceert progesteron tijdens de </a:t>
            </a:r>
            <a:r>
              <a:rPr lang="nl-NL" baseline="0" dirty="0" err="1" smtClean="0"/>
              <a:t>metoestrus</a:t>
            </a:r>
            <a:r>
              <a:rPr lang="nl-NL" baseline="0" dirty="0" smtClean="0"/>
              <a:t> (hond zowel met als zonder dracht 2 </a:t>
            </a:r>
            <a:r>
              <a:rPr lang="nl-NL" baseline="0" dirty="0" err="1" smtClean="0"/>
              <a:t>mnd</a:t>
            </a:r>
            <a:r>
              <a:rPr lang="nl-NL" baseline="0" dirty="0" smtClean="0"/>
              <a:t> </a:t>
            </a:r>
            <a:r>
              <a:rPr lang="nl-NL" baseline="0" dirty="0" err="1" smtClean="0"/>
              <a:t>oiv</a:t>
            </a:r>
            <a:r>
              <a:rPr lang="nl-NL" baseline="0" dirty="0" smtClean="0"/>
              <a:t> progesteron)</a:t>
            </a:r>
          </a:p>
          <a:p>
            <a:endParaRPr lang="nl-NL" baseline="0" dirty="0" smtClean="0"/>
          </a:p>
          <a:p>
            <a:r>
              <a:rPr lang="nl-NL" baseline="0" dirty="0" smtClean="0"/>
              <a:t>FSH = follikel stimulerend hormoon</a:t>
            </a:r>
          </a:p>
          <a:p>
            <a:r>
              <a:rPr lang="nl-NL" baseline="0" dirty="0" smtClean="0"/>
              <a:t>LH = </a:t>
            </a:r>
            <a:r>
              <a:rPr lang="nl-NL" baseline="0" dirty="0" err="1" smtClean="0"/>
              <a:t>Luteiniserend</a:t>
            </a:r>
            <a:r>
              <a:rPr lang="nl-NL" baseline="0" dirty="0" smtClean="0"/>
              <a:t> hormoon</a:t>
            </a:r>
          </a:p>
          <a:p>
            <a:r>
              <a:rPr lang="nl-NL" baseline="0" dirty="0" smtClean="0"/>
              <a:t>Hormonen zorgen voor groei follikels</a:t>
            </a:r>
          </a:p>
          <a:p>
            <a:r>
              <a:rPr lang="nl-NL" baseline="0" dirty="0" smtClean="0"/>
              <a:t>Follikels gaan oestrogenen afgeven.</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25</a:t>
            </a:fld>
            <a:endParaRPr lang="nl-NL"/>
          </a:p>
        </p:txBody>
      </p:sp>
    </p:spTree>
    <p:extLst>
      <p:ext uri="{BB962C8B-B14F-4D97-AF65-F5344CB8AC3E}">
        <p14:creationId xmlns:p14="http://schemas.microsoft.com/office/powerpoint/2010/main" val="2592762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Oestrogeen </a:t>
            </a:r>
            <a:r>
              <a:rPr lang="nl-NL" dirty="0" smtClean="0">
                <a:sym typeface="Wingdings"/>
              </a:rPr>
              <a:t> zorgen voor zwelling vulva en bloederige uitvloeiing,</a:t>
            </a:r>
            <a:r>
              <a:rPr lang="nl-NL" baseline="0" dirty="0" smtClean="0">
                <a:sym typeface="Wingdings"/>
              </a:rPr>
              <a:t> teef aantrekkelijk voor reuen</a:t>
            </a:r>
          </a:p>
          <a:p>
            <a:r>
              <a:rPr lang="nl-NL" baseline="0" dirty="0" smtClean="0">
                <a:sym typeface="Wingdings"/>
              </a:rPr>
              <a:t>Teef wil nog niet gedekt worden, zal weglopen</a:t>
            </a:r>
          </a:p>
          <a:p>
            <a:r>
              <a:rPr lang="nl-NL" baseline="0" dirty="0" smtClean="0">
                <a:sym typeface="Wingdings"/>
              </a:rPr>
              <a:t>Teef is nog niet vruchtbaar.</a:t>
            </a:r>
          </a:p>
          <a:p>
            <a:endParaRPr lang="nl-NL" baseline="0" dirty="0" smtClean="0">
              <a:sym typeface="Wingdings"/>
            </a:endParaRPr>
          </a:p>
          <a:p>
            <a:r>
              <a:rPr lang="nl-NL" baseline="0" dirty="0" smtClean="0">
                <a:sym typeface="Wingdings"/>
              </a:rPr>
              <a:t>Plaatje: </a:t>
            </a:r>
            <a:r>
              <a:rPr lang="nl-NL" baseline="0" dirty="0" err="1" smtClean="0">
                <a:sym typeface="Wingdings"/>
              </a:rPr>
              <a:t>vaginoscopisch</a:t>
            </a:r>
            <a:r>
              <a:rPr lang="nl-NL" baseline="0" dirty="0" smtClean="0">
                <a:sym typeface="Wingdings"/>
              </a:rPr>
              <a:t> beeld van plooien </a:t>
            </a:r>
            <a:r>
              <a:rPr lang="nl-NL" baseline="0" dirty="0" err="1" smtClean="0">
                <a:sym typeface="Wingdings"/>
              </a:rPr>
              <a:t>vd</a:t>
            </a:r>
            <a:r>
              <a:rPr lang="nl-NL" baseline="0" dirty="0" smtClean="0">
                <a:sym typeface="Wingdings"/>
              </a:rPr>
              <a:t> vagina zijn gezwollen, bleek, glad oppervlak met bloederig secreet tussen de vouwen</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26</a:t>
            </a:fld>
            <a:endParaRPr lang="nl-NL"/>
          </a:p>
        </p:txBody>
      </p:sp>
    </p:spTree>
    <p:extLst>
      <p:ext uri="{BB962C8B-B14F-4D97-AF65-F5344CB8AC3E}">
        <p14:creationId xmlns:p14="http://schemas.microsoft.com/office/powerpoint/2010/main" val="1461017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Ovulatie = vrijkomen van een eicel uit een follikel op de eierstokken</a:t>
            </a:r>
          </a:p>
          <a:p>
            <a:r>
              <a:rPr lang="nl-NL" dirty="0" smtClean="0"/>
              <a:t>Follikel</a:t>
            </a:r>
            <a:r>
              <a:rPr lang="nl-NL" baseline="0" dirty="0" smtClean="0"/>
              <a:t> = </a:t>
            </a:r>
            <a:r>
              <a:rPr lang="nl-NL" baseline="0" dirty="0" err="1" smtClean="0"/>
              <a:t>blazige</a:t>
            </a:r>
            <a:r>
              <a:rPr lang="nl-NL" baseline="0" dirty="0" smtClean="0"/>
              <a:t> structuren gevuld met vocht waarin de eicel zit</a:t>
            </a:r>
          </a:p>
          <a:p>
            <a:r>
              <a:rPr lang="nl-NL" baseline="0" dirty="0" smtClean="0"/>
              <a:t>Corpus luteum (geel lichaam) = opengesprongen follikel waar de eicel uit is </a:t>
            </a:r>
            <a:r>
              <a:rPr lang="nl-NL" baseline="0" dirty="0" smtClean="0">
                <a:sym typeface="Wingdings"/>
              </a:rPr>
              <a:t> zorgt voor progesteron productie</a:t>
            </a:r>
          </a:p>
          <a:p>
            <a:endParaRPr lang="nl-NL" baseline="0" dirty="0" smtClean="0">
              <a:sym typeface="Wingdings"/>
            </a:endParaRPr>
          </a:p>
          <a:p>
            <a:r>
              <a:rPr lang="nl-NL" baseline="0" dirty="0" smtClean="0">
                <a:sym typeface="Wingdings"/>
              </a:rPr>
              <a:t>Geen dekking: bloederige uitvloeiing neemt geleidelijk af, soms via geel-bruinverkleuring</a:t>
            </a:r>
          </a:p>
          <a:p>
            <a:r>
              <a:rPr lang="nl-NL" baseline="0" dirty="0" smtClean="0">
                <a:sym typeface="Wingdings"/>
              </a:rPr>
              <a:t>Na dekking: overvloedige rode uitvloeiing, soms enkele dagen</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27</a:t>
            </a:fld>
            <a:endParaRPr lang="nl-NL"/>
          </a:p>
        </p:txBody>
      </p:sp>
    </p:spTree>
    <p:extLst>
      <p:ext uri="{BB962C8B-B14F-4D97-AF65-F5344CB8AC3E}">
        <p14:creationId xmlns:p14="http://schemas.microsoft.com/office/powerpoint/2010/main" val="1556335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smtClean="0"/>
              <a:t>Metoestrus</a:t>
            </a:r>
            <a:r>
              <a:rPr lang="nl-NL" dirty="0" smtClean="0"/>
              <a:t> duurt ongeveer zolang als de dracht: 57-72 </a:t>
            </a:r>
            <a:r>
              <a:rPr lang="nl-NL" dirty="0" err="1" smtClean="0"/>
              <a:t>dgn</a:t>
            </a:r>
            <a:r>
              <a:rPr lang="nl-NL" dirty="0" smtClean="0"/>
              <a:t>, gemiddeld</a:t>
            </a:r>
            <a:r>
              <a:rPr lang="nl-NL" baseline="0" dirty="0" smtClean="0"/>
              <a:t> 63 </a:t>
            </a:r>
            <a:r>
              <a:rPr lang="nl-NL" baseline="0" dirty="0" err="1" smtClean="0"/>
              <a:t>dgn</a:t>
            </a:r>
            <a:endParaRPr lang="nl-NL" baseline="0" dirty="0" smtClean="0"/>
          </a:p>
          <a:p>
            <a:r>
              <a:rPr lang="nl-NL" baseline="0" dirty="0" smtClean="0"/>
              <a:t>Progesteron hoog</a:t>
            </a:r>
          </a:p>
          <a:p>
            <a:r>
              <a:rPr lang="nl-NL" baseline="0" dirty="0" smtClean="0"/>
              <a:t>Prolactine aan eind </a:t>
            </a:r>
            <a:r>
              <a:rPr lang="nl-NL" baseline="0" dirty="0" err="1" smtClean="0"/>
              <a:t>vd</a:t>
            </a:r>
            <a:r>
              <a:rPr lang="nl-NL" baseline="0" dirty="0" smtClean="0"/>
              <a:t> </a:t>
            </a:r>
            <a:r>
              <a:rPr lang="nl-NL" baseline="0" dirty="0" err="1" smtClean="0"/>
              <a:t>metoestrus</a:t>
            </a:r>
            <a:r>
              <a:rPr lang="nl-NL" baseline="0" dirty="0" smtClean="0"/>
              <a:t> </a:t>
            </a:r>
            <a:r>
              <a:rPr lang="nl-NL" baseline="0" dirty="0" err="1" smtClean="0"/>
              <a:t>geproduceert</a:t>
            </a:r>
            <a:r>
              <a:rPr lang="nl-NL" baseline="0" dirty="0" smtClean="0"/>
              <a:t> ook bij niet drachtig </a:t>
            </a:r>
            <a:r>
              <a:rPr lang="nl-NL" baseline="0" dirty="0" smtClean="0">
                <a:sym typeface="Wingdings"/>
              </a:rPr>
              <a:t> zwellen melkklierpakketten en melkproductie op gang</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28</a:t>
            </a:fld>
            <a:endParaRPr lang="nl-NL"/>
          </a:p>
        </p:txBody>
      </p:sp>
    </p:spTree>
    <p:extLst>
      <p:ext uri="{BB962C8B-B14F-4D97-AF65-F5344CB8AC3E}">
        <p14:creationId xmlns:p14="http://schemas.microsoft.com/office/powerpoint/2010/main" val="34893645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Ovulatie = vrijkomen van een eicel uit een follikel op de eierstokken</a:t>
            </a:r>
          </a:p>
          <a:p>
            <a:r>
              <a:rPr lang="nl-NL" dirty="0" smtClean="0"/>
              <a:t>Follikel</a:t>
            </a:r>
            <a:r>
              <a:rPr lang="nl-NL" baseline="0" dirty="0" smtClean="0"/>
              <a:t> = </a:t>
            </a:r>
            <a:r>
              <a:rPr lang="nl-NL" baseline="0" dirty="0" err="1" smtClean="0"/>
              <a:t>blazige</a:t>
            </a:r>
            <a:r>
              <a:rPr lang="nl-NL" baseline="0" dirty="0" smtClean="0"/>
              <a:t> structuren gevuld met vocht waarin de eicel zit</a:t>
            </a:r>
          </a:p>
          <a:p>
            <a:r>
              <a:rPr lang="nl-NL" baseline="0" dirty="0" smtClean="0"/>
              <a:t>Corpus luteum (geel lichaam) = opengesprongen follikel waar de eicel uit is </a:t>
            </a:r>
            <a:r>
              <a:rPr lang="nl-NL" baseline="0" dirty="0" smtClean="0">
                <a:sym typeface="Wingdings"/>
              </a:rPr>
              <a:t> zorgt voor progesteron productie</a:t>
            </a:r>
          </a:p>
          <a:p>
            <a:endParaRPr lang="nl-NL" baseline="0" dirty="0" smtClean="0">
              <a:sym typeface="Wingdings"/>
            </a:endParaRPr>
          </a:p>
          <a:p>
            <a:r>
              <a:rPr lang="nl-NL" baseline="0" dirty="0" smtClean="0">
                <a:sym typeface="Wingdings"/>
              </a:rPr>
              <a:t>Geen dekking: bloederige uitvloeiing neemt geleidelijk af, soms via geel-bruinverkleuring</a:t>
            </a:r>
          </a:p>
          <a:p>
            <a:r>
              <a:rPr lang="nl-NL" baseline="0" dirty="0" smtClean="0">
                <a:sym typeface="Wingdings"/>
              </a:rPr>
              <a:t>Na dekking: overvloedige rode uitvloeiing, soms enkele dagen</a:t>
            </a:r>
          </a:p>
          <a:p>
            <a:endParaRPr lang="nl-NL" baseline="0" dirty="0" smtClean="0">
              <a:sym typeface="Wingdings"/>
            </a:endParaRPr>
          </a:p>
          <a:p>
            <a:r>
              <a:rPr lang="nl-NL" baseline="0" dirty="0" smtClean="0">
                <a:sym typeface="Wingdings"/>
              </a:rPr>
              <a:t>Progesteron = </a:t>
            </a:r>
            <a:r>
              <a:rPr lang="nl-NL" baseline="0" dirty="0" err="1" smtClean="0">
                <a:sym typeface="Wingdings"/>
              </a:rPr>
              <a:t>drachtigheidshormoon</a:t>
            </a:r>
            <a:endParaRPr lang="nl-NL" baseline="0" dirty="0" smtClean="0">
              <a:sym typeface="Wingdings"/>
            </a:endParaRPr>
          </a:p>
          <a:p>
            <a:r>
              <a:rPr lang="nl-NL" baseline="0" dirty="0" smtClean="0">
                <a:sym typeface="Wingdings"/>
              </a:rPr>
              <a:t>Stijgt bij de hond al voor de ovulatie, bij alle andere dieren pas stijgen van P4 NA de ovulatie</a:t>
            </a:r>
          </a:p>
          <a:p>
            <a:endParaRPr lang="nl-NL" baseline="0" dirty="0" smtClean="0">
              <a:sym typeface="Wingdings"/>
            </a:endParaRPr>
          </a:p>
          <a:p>
            <a:r>
              <a:rPr lang="nl-NL" baseline="0" dirty="0" smtClean="0">
                <a:sym typeface="Wingdings"/>
              </a:rPr>
              <a:t>Schijndracht: uiterlijke veranderingen en gedragsveranderingen (alsof drachtig) bij niet drachtige teef</a:t>
            </a:r>
          </a:p>
          <a:p>
            <a:r>
              <a:rPr lang="nl-NL" baseline="0" dirty="0" smtClean="0">
                <a:sym typeface="Wingdings"/>
              </a:rPr>
              <a:t>Na 6-8 </a:t>
            </a:r>
            <a:r>
              <a:rPr lang="nl-NL" baseline="0" dirty="0" err="1" smtClean="0">
                <a:sym typeface="Wingdings"/>
              </a:rPr>
              <a:t>wkn</a:t>
            </a:r>
            <a:r>
              <a:rPr lang="nl-NL" baseline="0" dirty="0" smtClean="0">
                <a:sym typeface="Wingdings"/>
              </a:rPr>
              <a:t> na de loopsheid zwelling melkpakketten</a:t>
            </a:r>
            <a:endParaRPr lang="nl-NL" dirty="0" smtClean="0"/>
          </a:p>
          <a:p>
            <a:r>
              <a:rPr lang="nl-NL" dirty="0" smtClean="0"/>
              <a:t>Soms</a:t>
            </a:r>
            <a:r>
              <a:rPr lang="nl-NL" baseline="0" dirty="0" smtClean="0"/>
              <a:t> melkproductie </a:t>
            </a:r>
            <a:r>
              <a:rPr lang="nl-NL" baseline="0" dirty="0" smtClean="0">
                <a:sym typeface="Wingdings"/>
              </a:rPr>
              <a:t> dan handig als min (opvang moederloze pups)</a:t>
            </a:r>
          </a:p>
          <a:p>
            <a:r>
              <a:rPr lang="nl-NL" baseline="0" dirty="0" smtClean="0">
                <a:sym typeface="Wingdings"/>
              </a:rPr>
              <a:t>Soms gewichtstoename en dikkere buik</a:t>
            </a:r>
          </a:p>
          <a:p>
            <a:r>
              <a:rPr lang="nl-NL" baseline="0" dirty="0" smtClean="0">
                <a:sym typeface="Wingdings"/>
              </a:rPr>
              <a:t>Onrust, nerveus, nestdrang</a:t>
            </a:r>
          </a:p>
          <a:p>
            <a:pPr marL="171450" indent="-171450">
              <a:buFont typeface="Wingdings" charset="0"/>
              <a:buChar char="à"/>
            </a:pPr>
            <a:r>
              <a:rPr lang="nl-NL" baseline="0" dirty="0" smtClean="0">
                <a:sym typeface="Wingdings"/>
              </a:rPr>
              <a:t>Verdwijnt van vanzelf na 1-3 </a:t>
            </a:r>
            <a:r>
              <a:rPr lang="nl-NL" baseline="0" dirty="0" err="1" smtClean="0">
                <a:sym typeface="Wingdings"/>
              </a:rPr>
              <a:t>wkn</a:t>
            </a:r>
            <a:r>
              <a:rPr lang="nl-NL" baseline="0" dirty="0" smtClean="0">
                <a:sym typeface="Wingdings"/>
              </a:rPr>
              <a:t>. Veel beweging geven, minder eten, masseren </a:t>
            </a:r>
            <a:r>
              <a:rPr lang="nl-NL" baseline="0" dirty="0" err="1" smtClean="0">
                <a:sym typeface="Wingdings"/>
              </a:rPr>
              <a:t>vd</a:t>
            </a:r>
            <a:r>
              <a:rPr lang="nl-NL" baseline="0" dirty="0" smtClean="0">
                <a:sym typeface="Wingdings"/>
              </a:rPr>
              <a:t> melkklierpakketten</a:t>
            </a:r>
          </a:p>
          <a:p>
            <a:pPr marL="171450" indent="-171450">
              <a:buFont typeface="Wingdings" charset="0"/>
              <a:buChar char="à"/>
            </a:pPr>
            <a:r>
              <a:rPr lang="nl-NL" baseline="0" dirty="0" smtClean="0">
                <a:sym typeface="Wingdings"/>
              </a:rPr>
              <a:t> indien erg ziek, dan hormoontherapie</a:t>
            </a:r>
            <a:endParaRPr lang="nl-NL" baseline="0" dirty="0" smtClean="0"/>
          </a:p>
          <a:p>
            <a:endParaRPr lang="nl-NL" dirty="0" smtClean="0"/>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29</a:t>
            </a:fld>
            <a:endParaRPr lang="nl-NL"/>
          </a:p>
        </p:txBody>
      </p:sp>
    </p:spTree>
    <p:extLst>
      <p:ext uri="{BB962C8B-B14F-4D97-AF65-F5344CB8AC3E}">
        <p14:creationId xmlns:p14="http://schemas.microsoft.com/office/powerpoint/2010/main" val="1346023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Hypothalamus en hypofyse grote regelneven van endocrien systeem </a:t>
            </a:r>
            <a:r>
              <a:rPr lang="nl-NL" dirty="0" smtClean="0">
                <a:sym typeface="Wingdings"/>
              </a:rPr>
              <a:t> terugkoppeling altijd via </a:t>
            </a:r>
            <a:r>
              <a:rPr lang="nl-NL" dirty="0" err="1" smtClean="0">
                <a:sym typeface="Wingdings"/>
              </a:rPr>
              <a:t>hypoth</a:t>
            </a:r>
            <a:r>
              <a:rPr lang="nl-NL" dirty="0" smtClean="0">
                <a:sym typeface="Wingdings"/>
              </a:rPr>
              <a:t> - hypofyse</a:t>
            </a:r>
            <a:endParaRPr lang="nl-NL" dirty="0" smtClean="0"/>
          </a:p>
          <a:p>
            <a:r>
              <a:rPr lang="nl-NL" dirty="0" err="1" smtClean="0"/>
              <a:t>GnRH</a:t>
            </a:r>
            <a:r>
              <a:rPr lang="nl-NL" dirty="0" smtClean="0"/>
              <a:t> = Gonadotroop releasing </a:t>
            </a:r>
            <a:r>
              <a:rPr lang="nl-NL" dirty="0" err="1" smtClean="0"/>
              <a:t>hormone</a:t>
            </a:r>
            <a:r>
              <a:rPr lang="nl-NL" dirty="0" smtClean="0"/>
              <a:t>, gemaakt in de hypothalamus, stimuleert hypofyse tot aanmaak van LH en FSH</a:t>
            </a:r>
          </a:p>
          <a:p>
            <a:endParaRPr lang="nl-NL" dirty="0" smtClean="0"/>
          </a:p>
          <a:p>
            <a:endParaRPr lang="nl-NL" dirty="0" smtClean="0"/>
          </a:p>
          <a:p>
            <a:r>
              <a:rPr lang="nl-NL" dirty="0" smtClean="0"/>
              <a:t>Pro oestrus: </a:t>
            </a:r>
          </a:p>
          <a:p>
            <a:r>
              <a:rPr lang="nl-NL" dirty="0" smtClean="0"/>
              <a:t>Oestrogeen </a:t>
            </a:r>
            <a:r>
              <a:rPr lang="nl-NL" dirty="0" smtClean="0">
                <a:sym typeface="Wingdings"/>
              </a:rPr>
              <a:t> zorgen voor zwelling vulva en bloederige uitvloeiing,</a:t>
            </a:r>
            <a:r>
              <a:rPr lang="nl-NL" baseline="0" dirty="0" smtClean="0">
                <a:sym typeface="Wingdings"/>
              </a:rPr>
              <a:t> teef aantrekkelijk voor reuen</a:t>
            </a:r>
          </a:p>
          <a:p>
            <a:r>
              <a:rPr lang="nl-NL" baseline="0" dirty="0" smtClean="0">
                <a:sym typeface="Wingdings"/>
              </a:rPr>
              <a:t>Teef wil nog niet gedekt worden, zal weglopen</a:t>
            </a:r>
          </a:p>
          <a:p>
            <a:r>
              <a:rPr lang="nl-NL" baseline="0" dirty="0" smtClean="0">
                <a:sym typeface="Wingdings"/>
              </a:rPr>
              <a:t>Teef is nog niet vruchtbaar.</a:t>
            </a:r>
            <a:endParaRPr lang="nl-NL" dirty="0" smtClean="0"/>
          </a:p>
          <a:p>
            <a:endParaRPr lang="nl-NL" dirty="0" smtClean="0"/>
          </a:p>
          <a:p>
            <a:r>
              <a:rPr lang="nl-NL" dirty="0" smtClean="0"/>
              <a:t>Oestrus</a:t>
            </a:r>
          </a:p>
          <a:p>
            <a:r>
              <a:rPr lang="nl-NL" dirty="0" smtClean="0"/>
              <a:t>Ovulatie = vrijkomen van een eicel uit een follikel op de eierstokken</a:t>
            </a:r>
          </a:p>
          <a:p>
            <a:r>
              <a:rPr lang="nl-NL" dirty="0" smtClean="0"/>
              <a:t>Follikel</a:t>
            </a:r>
            <a:r>
              <a:rPr lang="nl-NL" baseline="0" dirty="0" smtClean="0"/>
              <a:t> = </a:t>
            </a:r>
            <a:r>
              <a:rPr lang="nl-NL" baseline="0" dirty="0" err="1" smtClean="0"/>
              <a:t>blazige</a:t>
            </a:r>
            <a:r>
              <a:rPr lang="nl-NL" baseline="0" dirty="0" smtClean="0"/>
              <a:t> structuren gevuld met vocht waarin de eicel zit</a:t>
            </a:r>
          </a:p>
          <a:p>
            <a:r>
              <a:rPr lang="nl-NL" baseline="0" dirty="0" smtClean="0"/>
              <a:t>Corpus luteum (geel lichaam) = opengesprongen follikel waar de eicel uit is </a:t>
            </a:r>
            <a:r>
              <a:rPr lang="nl-NL" baseline="0" dirty="0" smtClean="0">
                <a:sym typeface="Wingdings"/>
              </a:rPr>
              <a:t> zorgt voor progesteron productie</a:t>
            </a:r>
          </a:p>
          <a:p>
            <a:endParaRPr lang="nl-NL" baseline="0" dirty="0" smtClean="0">
              <a:sym typeface="Wingdings"/>
            </a:endParaRPr>
          </a:p>
          <a:p>
            <a:r>
              <a:rPr lang="nl-NL" baseline="0" dirty="0" smtClean="0">
                <a:sym typeface="Wingdings"/>
              </a:rPr>
              <a:t>Geen dekking: bloederige uitvloeiing neemt geleidelijk af, soms via geel-bruinverkleuring</a:t>
            </a:r>
          </a:p>
          <a:p>
            <a:r>
              <a:rPr lang="nl-NL" baseline="0" dirty="0" smtClean="0">
                <a:sym typeface="Wingdings"/>
              </a:rPr>
              <a:t>Na dekking: overvloedige rode uitvloeiing, soms enkele dagen</a:t>
            </a:r>
            <a:endParaRPr lang="nl-NL" dirty="0" smtClean="0"/>
          </a:p>
          <a:p>
            <a:endParaRPr lang="nl-NL" dirty="0" smtClean="0"/>
          </a:p>
          <a:p>
            <a:r>
              <a:rPr lang="nl-NL" dirty="0" err="1" smtClean="0"/>
              <a:t>Metoestrus</a:t>
            </a:r>
            <a:endParaRPr lang="nl-NL" dirty="0" smtClean="0"/>
          </a:p>
          <a:p>
            <a:r>
              <a:rPr lang="nl-NL" dirty="0" err="1" smtClean="0"/>
              <a:t>Metoestrus</a:t>
            </a:r>
            <a:r>
              <a:rPr lang="nl-NL" dirty="0" smtClean="0"/>
              <a:t> duurt ongeveer zolang als de dracht: 57-72 </a:t>
            </a:r>
            <a:r>
              <a:rPr lang="nl-NL" dirty="0" err="1" smtClean="0"/>
              <a:t>dgn</a:t>
            </a:r>
            <a:r>
              <a:rPr lang="nl-NL" dirty="0" smtClean="0"/>
              <a:t>, gemiddeld</a:t>
            </a:r>
            <a:r>
              <a:rPr lang="nl-NL" baseline="0" dirty="0" smtClean="0"/>
              <a:t> 63 </a:t>
            </a:r>
            <a:r>
              <a:rPr lang="nl-NL" baseline="0" dirty="0" err="1" smtClean="0"/>
              <a:t>dgn</a:t>
            </a:r>
            <a:endParaRPr lang="nl-NL" baseline="0" dirty="0" smtClean="0"/>
          </a:p>
          <a:p>
            <a:r>
              <a:rPr lang="nl-NL" baseline="0" dirty="0" smtClean="0"/>
              <a:t>Progesteron hoog</a:t>
            </a:r>
          </a:p>
          <a:p>
            <a:r>
              <a:rPr lang="nl-NL" baseline="0" dirty="0" smtClean="0"/>
              <a:t>Prolactine aan eind </a:t>
            </a:r>
            <a:r>
              <a:rPr lang="nl-NL" baseline="0" dirty="0" err="1" smtClean="0"/>
              <a:t>vd</a:t>
            </a:r>
            <a:r>
              <a:rPr lang="nl-NL" baseline="0" dirty="0" smtClean="0"/>
              <a:t> </a:t>
            </a:r>
            <a:r>
              <a:rPr lang="nl-NL" baseline="0" dirty="0" err="1" smtClean="0"/>
              <a:t>metoestrus</a:t>
            </a:r>
            <a:r>
              <a:rPr lang="nl-NL" baseline="0" dirty="0" smtClean="0"/>
              <a:t> </a:t>
            </a:r>
            <a:r>
              <a:rPr lang="nl-NL" baseline="0" dirty="0" err="1" smtClean="0"/>
              <a:t>geproduceert</a:t>
            </a:r>
            <a:r>
              <a:rPr lang="nl-NL" baseline="0" dirty="0" smtClean="0"/>
              <a:t> ook bij niet drachtig </a:t>
            </a:r>
            <a:r>
              <a:rPr lang="nl-NL" baseline="0" dirty="0" smtClean="0">
                <a:sym typeface="Wingdings"/>
              </a:rPr>
              <a:t> zwellen melkklierpakketten en melkproductie op gang</a:t>
            </a:r>
            <a:endParaRPr lang="nl-NL" dirty="0" smtClean="0"/>
          </a:p>
          <a:p>
            <a:endParaRPr lang="nl-NL" dirty="0" smtClean="0"/>
          </a:p>
          <a:p>
            <a:r>
              <a:rPr lang="nl-NL" dirty="0" err="1" smtClean="0"/>
              <a:t>Anoestrus</a:t>
            </a:r>
            <a:endParaRPr lang="nl-NL" dirty="0" smtClean="0"/>
          </a:p>
          <a:p>
            <a:r>
              <a:rPr lang="nl-NL" dirty="0" smtClean="0"/>
              <a:t>Na dracht (= hoog progesteron,</a:t>
            </a:r>
            <a:r>
              <a:rPr lang="nl-NL" baseline="0" dirty="0" smtClean="0"/>
              <a:t> acute daling duidt op start partus) start van de </a:t>
            </a:r>
            <a:r>
              <a:rPr lang="nl-NL" baseline="0" dirty="0" err="1" smtClean="0"/>
              <a:t>anoestrus</a:t>
            </a:r>
            <a:endParaRPr lang="nl-NL" baseline="0" dirty="0" smtClean="0"/>
          </a:p>
          <a:p>
            <a:r>
              <a:rPr lang="nl-NL" baseline="0" dirty="0" smtClean="0"/>
              <a:t>Geen dracht: Progesteron daalt heel geleidelijk. Overgang van met naar </a:t>
            </a:r>
            <a:r>
              <a:rPr lang="nl-NL" baseline="0" dirty="0" err="1" smtClean="0"/>
              <a:t>anoestrus</a:t>
            </a:r>
            <a:r>
              <a:rPr lang="nl-NL" baseline="0" dirty="0" smtClean="0"/>
              <a:t> verloopt ook geleidelijk. Corpus luteum produceert progesteron tijdens de </a:t>
            </a:r>
            <a:r>
              <a:rPr lang="nl-NL" baseline="0" dirty="0" err="1" smtClean="0"/>
              <a:t>metoestrus</a:t>
            </a:r>
            <a:r>
              <a:rPr lang="nl-NL" baseline="0" dirty="0" smtClean="0"/>
              <a:t> (hond zowel met als zonder dracht 2 </a:t>
            </a:r>
            <a:r>
              <a:rPr lang="nl-NL" baseline="0" dirty="0" err="1" smtClean="0"/>
              <a:t>mnd</a:t>
            </a:r>
            <a:r>
              <a:rPr lang="nl-NL" baseline="0" dirty="0" smtClean="0"/>
              <a:t> </a:t>
            </a:r>
            <a:r>
              <a:rPr lang="nl-NL" baseline="0" dirty="0" err="1" smtClean="0"/>
              <a:t>oiv</a:t>
            </a:r>
            <a:r>
              <a:rPr lang="nl-NL" baseline="0" dirty="0" smtClean="0"/>
              <a:t> progesteron)</a:t>
            </a:r>
          </a:p>
          <a:p>
            <a:endParaRPr lang="nl-NL" baseline="0" dirty="0" smtClean="0"/>
          </a:p>
          <a:p>
            <a:r>
              <a:rPr lang="nl-NL" baseline="0" dirty="0" smtClean="0"/>
              <a:t>FSH = follikel stimulerend hormoon</a:t>
            </a:r>
          </a:p>
          <a:p>
            <a:r>
              <a:rPr lang="nl-NL" baseline="0" dirty="0" smtClean="0"/>
              <a:t>LH = </a:t>
            </a:r>
            <a:r>
              <a:rPr lang="nl-NL" baseline="0" dirty="0" err="1" smtClean="0"/>
              <a:t>Luteiniserend</a:t>
            </a:r>
            <a:r>
              <a:rPr lang="nl-NL" baseline="0" dirty="0" smtClean="0"/>
              <a:t> hormoon</a:t>
            </a:r>
          </a:p>
          <a:p>
            <a:r>
              <a:rPr lang="nl-NL" baseline="0" dirty="0" smtClean="0"/>
              <a:t>Hormonen zorgen voor groei follikels</a:t>
            </a:r>
          </a:p>
          <a:p>
            <a:r>
              <a:rPr lang="nl-NL" baseline="0" dirty="0" smtClean="0"/>
              <a:t>Follikels gaan oestrogenen afgeven.</a:t>
            </a:r>
            <a:endParaRPr lang="nl-NL" dirty="0" smtClean="0"/>
          </a:p>
          <a:p>
            <a:endParaRPr lang="nl-NL" dirty="0" smtClean="0"/>
          </a:p>
          <a:p>
            <a:endParaRPr lang="nl-NL" dirty="0" smtClean="0"/>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30</a:t>
            </a:fld>
            <a:endParaRPr lang="nl-NL"/>
          </a:p>
        </p:txBody>
      </p:sp>
    </p:spTree>
    <p:extLst>
      <p:ext uri="{BB962C8B-B14F-4D97-AF65-F5344CB8AC3E}">
        <p14:creationId xmlns:p14="http://schemas.microsoft.com/office/powerpoint/2010/main" val="31897194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Hypothalamus en hypofyse grote regelneven van endocrien systeem </a:t>
            </a:r>
            <a:r>
              <a:rPr lang="nl-NL" dirty="0" smtClean="0">
                <a:sym typeface="Wingdings"/>
              </a:rPr>
              <a:t> terugkoppeling altijd via </a:t>
            </a:r>
            <a:r>
              <a:rPr lang="nl-NL" dirty="0" err="1" smtClean="0">
                <a:sym typeface="Wingdings"/>
              </a:rPr>
              <a:t>hypoth</a:t>
            </a:r>
            <a:r>
              <a:rPr lang="nl-NL" dirty="0" smtClean="0">
                <a:sym typeface="Wingdings"/>
              </a:rPr>
              <a:t> - hypofyse</a:t>
            </a:r>
            <a:endParaRPr lang="nl-NL" dirty="0" smtClean="0"/>
          </a:p>
          <a:p>
            <a:r>
              <a:rPr lang="nl-NL" dirty="0" err="1" smtClean="0"/>
              <a:t>GnRH</a:t>
            </a:r>
            <a:r>
              <a:rPr lang="nl-NL" dirty="0" smtClean="0"/>
              <a:t> = Gonadotroop releasing </a:t>
            </a:r>
            <a:r>
              <a:rPr lang="nl-NL" dirty="0" err="1" smtClean="0"/>
              <a:t>hormone</a:t>
            </a:r>
            <a:endParaRPr lang="nl-NL" dirty="0" smtClean="0"/>
          </a:p>
          <a:p>
            <a:endParaRPr lang="nl-NL" dirty="0" smtClean="0"/>
          </a:p>
          <a:p>
            <a:r>
              <a:rPr lang="nl-NL" dirty="0" err="1" smtClean="0"/>
              <a:t>Anoestrus</a:t>
            </a:r>
            <a:endParaRPr lang="nl-NL" dirty="0" smtClean="0"/>
          </a:p>
          <a:p>
            <a:r>
              <a:rPr lang="nl-NL" dirty="0" smtClean="0"/>
              <a:t>Na dracht (= hoog progesteron,</a:t>
            </a:r>
            <a:r>
              <a:rPr lang="nl-NL" baseline="0" dirty="0" smtClean="0"/>
              <a:t> acute daling duidt op start partus) start van de </a:t>
            </a:r>
            <a:r>
              <a:rPr lang="nl-NL" baseline="0" dirty="0" err="1" smtClean="0"/>
              <a:t>anoestrus</a:t>
            </a:r>
            <a:endParaRPr lang="nl-NL" baseline="0" dirty="0" smtClean="0"/>
          </a:p>
          <a:p>
            <a:r>
              <a:rPr lang="nl-NL" baseline="0" dirty="0" smtClean="0"/>
              <a:t>Geen dracht: Progesteron daalt heel geleidelijk. Overgang van met naar </a:t>
            </a:r>
            <a:r>
              <a:rPr lang="nl-NL" baseline="0" dirty="0" err="1" smtClean="0"/>
              <a:t>anoestrus</a:t>
            </a:r>
            <a:r>
              <a:rPr lang="nl-NL" baseline="0" dirty="0" smtClean="0"/>
              <a:t> verloopt ook geleidelijk. Corpus luteum produceert progesteron tijdens de </a:t>
            </a:r>
            <a:r>
              <a:rPr lang="nl-NL" baseline="0" dirty="0" err="1" smtClean="0"/>
              <a:t>metoestrus</a:t>
            </a:r>
            <a:r>
              <a:rPr lang="nl-NL" baseline="0" dirty="0" smtClean="0"/>
              <a:t> (hond zowel met als zonder dracht 2 </a:t>
            </a:r>
            <a:r>
              <a:rPr lang="nl-NL" baseline="0" dirty="0" err="1" smtClean="0"/>
              <a:t>mnd</a:t>
            </a:r>
            <a:r>
              <a:rPr lang="nl-NL" baseline="0" dirty="0" smtClean="0"/>
              <a:t> </a:t>
            </a:r>
            <a:r>
              <a:rPr lang="nl-NL" baseline="0" dirty="0" err="1" smtClean="0"/>
              <a:t>oiv</a:t>
            </a:r>
            <a:r>
              <a:rPr lang="nl-NL" baseline="0" dirty="0" smtClean="0"/>
              <a:t> progesteron)</a:t>
            </a:r>
          </a:p>
          <a:p>
            <a:endParaRPr lang="nl-NL" baseline="0" dirty="0" smtClean="0"/>
          </a:p>
          <a:p>
            <a:r>
              <a:rPr lang="nl-NL" baseline="0" dirty="0" smtClean="0"/>
              <a:t>FSH = follikel stimulerend hormoon</a:t>
            </a:r>
          </a:p>
          <a:p>
            <a:r>
              <a:rPr lang="nl-NL" baseline="0" dirty="0" smtClean="0"/>
              <a:t>LH = </a:t>
            </a:r>
            <a:r>
              <a:rPr lang="nl-NL" baseline="0" dirty="0" err="1" smtClean="0"/>
              <a:t>Luteiniserend</a:t>
            </a:r>
            <a:r>
              <a:rPr lang="nl-NL" baseline="0" dirty="0" smtClean="0"/>
              <a:t> hormoon</a:t>
            </a:r>
          </a:p>
          <a:p>
            <a:r>
              <a:rPr lang="nl-NL" baseline="0" dirty="0" smtClean="0"/>
              <a:t>Hormonen zorgen voor groei follikels</a:t>
            </a:r>
          </a:p>
          <a:p>
            <a:r>
              <a:rPr lang="nl-NL" baseline="0" dirty="0" smtClean="0"/>
              <a:t>Follikels gaan oestrogenen afgeven.</a:t>
            </a:r>
            <a:endParaRPr lang="nl-NL" dirty="0" smtClean="0"/>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31</a:t>
            </a:fld>
            <a:endParaRPr lang="nl-NL"/>
          </a:p>
        </p:txBody>
      </p:sp>
    </p:spTree>
    <p:extLst>
      <p:ext uri="{BB962C8B-B14F-4D97-AF65-F5344CB8AC3E}">
        <p14:creationId xmlns:p14="http://schemas.microsoft.com/office/powerpoint/2010/main" val="3841520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Hypothalamus en hypofyse grote regelneven van endocrien systeem </a:t>
            </a:r>
            <a:r>
              <a:rPr lang="nl-NL" dirty="0" smtClean="0">
                <a:sym typeface="Wingdings"/>
              </a:rPr>
              <a:t> terugkoppeling altijd via </a:t>
            </a:r>
            <a:r>
              <a:rPr lang="nl-NL" dirty="0" err="1" smtClean="0">
                <a:sym typeface="Wingdings"/>
              </a:rPr>
              <a:t>hypoth</a:t>
            </a:r>
            <a:r>
              <a:rPr lang="nl-NL" dirty="0" smtClean="0">
                <a:sym typeface="Wingdings"/>
              </a:rPr>
              <a:t> - hypofyse</a:t>
            </a:r>
            <a:endParaRPr lang="nl-NL" dirty="0" smtClean="0"/>
          </a:p>
          <a:p>
            <a:r>
              <a:rPr lang="nl-NL" dirty="0" err="1" smtClean="0"/>
              <a:t>GnRH</a:t>
            </a:r>
            <a:r>
              <a:rPr lang="nl-NL" dirty="0" smtClean="0"/>
              <a:t> = Gonadotroop releasing </a:t>
            </a:r>
            <a:r>
              <a:rPr lang="nl-NL" dirty="0" err="1" smtClean="0"/>
              <a:t>hormone</a:t>
            </a:r>
            <a:r>
              <a:rPr lang="nl-NL" dirty="0" smtClean="0"/>
              <a:t>, gemaakt in de hypothalamus, stimuleert hypofyse tot aanmaak van LH en FSH</a:t>
            </a:r>
          </a:p>
          <a:p>
            <a:endParaRPr lang="nl-NL" dirty="0" smtClean="0"/>
          </a:p>
          <a:p>
            <a:endParaRPr lang="nl-NL" dirty="0" smtClean="0"/>
          </a:p>
          <a:p>
            <a:r>
              <a:rPr lang="nl-NL" dirty="0" smtClean="0"/>
              <a:t>Pro oestrus: </a:t>
            </a:r>
          </a:p>
          <a:p>
            <a:r>
              <a:rPr lang="nl-NL" dirty="0" smtClean="0"/>
              <a:t>Oestrogeen stijging door stijging FSH </a:t>
            </a:r>
            <a:r>
              <a:rPr lang="nl-NL" dirty="0" smtClean="0">
                <a:sym typeface="Wingdings"/>
              </a:rPr>
              <a:t> zorgen voor zwelling vulva en bloederige uitvloeiing,</a:t>
            </a:r>
            <a:r>
              <a:rPr lang="nl-NL" baseline="0" dirty="0" smtClean="0">
                <a:sym typeface="Wingdings"/>
              </a:rPr>
              <a:t> teef aantrekkelijk voor reuen</a:t>
            </a:r>
          </a:p>
          <a:p>
            <a:r>
              <a:rPr lang="nl-NL" baseline="0" dirty="0" smtClean="0">
                <a:sym typeface="Wingdings"/>
              </a:rPr>
              <a:t>Teef wil nog niet gedekt worden, zal weglopen</a:t>
            </a:r>
          </a:p>
          <a:p>
            <a:r>
              <a:rPr lang="nl-NL" baseline="0" dirty="0" smtClean="0">
                <a:sym typeface="Wingdings"/>
              </a:rPr>
              <a:t>Teef is nog niet vruchtbaar.</a:t>
            </a:r>
            <a:endParaRPr lang="nl-NL" dirty="0" smtClean="0"/>
          </a:p>
          <a:p>
            <a:endParaRPr lang="nl-NL" dirty="0" smtClean="0"/>
          </a:p>
          <a:p>
            <a:r>
              <a:rPr lang="nl-NL" dirty="0" smtClean="0"/>
              <a:t>Oestrus</a:t>
            </a:r>
          </a:p>
          <a:p>
            <a:r>
              <a:rPr lang="nl-NL" dirty="0" smtClean="0"/>
              <a:t>Ovulatie = vrijkomen van een eicel uit een follikel op de eierstokken</a:t>
            </a:r>
          </a:p>
          <a:p>
            <a:r>
              <a:rPr lang="nl-NL" dirty="0" smtClean="0"/>
              <a:t>Follikel</a:t>
            </a:r>
            <a:r>
              <a:rPr lang="nl-NL" baseline="0" dirty="0" smtClean="0"/>
              <a:t> = </a:t>
            </a:r>
            <a:r>
              <a:rPr lang="nl-NL" baseline="0" dirty="0" err="1" smtClean="0"/>
              <a:t>blazige</a:t>
            </a:r>
            <a:r>
              <a:rPr lang="nl-NL" baseline="0" dirty="0" smtClean="0"/>
              <a:t> structuren gevuld met vocht waarin de eicel zit</a:t>
            </a:r>
          </a:p>
          <a:p>
            <a:r>
              <a:rPr lang="nl-NL" baseline="0" dirty="0" smtClean="0"/>
              <a:t>Corpus luteum (geel lichaam) = opengesprongen follikel waar de eicel uit is </a:t>
            </a:r>
            <a:r>
              <a:rPr lang="nl-NL" baseline="0" dirty="0" smtClean="0">
                <a:sym typeface="Wingdings"/>
              </a:rPr>
              <a:t> zorgt voor progesteron productie</a:t>
            </a:r>
          </a:p>
          <a:p>
            <a:endParaRPr lang="nl-NL" baseline="0" dirty="0" smtClean="0">
              <a:sym typeface="Wingdings"/>
            </a:endParaRPr>
          </a:p>
          <a:p>
            <a:r>
              <a:rPr lang="nl-NL" baseline="0" dirty="0" smtClean="0">
                <a:sym typeface="Wingdings"/>
              </a:rPr>
              <a:t>Geen dekking: bloederige uitvloeiing neemt geleidelijk af, soms via geel-bruinverkleuring</a:t>
            </a:r>
          </a:p>
          <a:p>
            <a:r>
              <a:rPr lang="nl-NL" baseline="0" dirty="0" smtClean="0">
                <a:sym typeface="Wingdings"/>
              </a:rPr>
              <a:t>Na dekking: overvloedige rode uitvloeiing, soms enkele dagen</a:t>
            </a:r>
            <a:endParaRPr lang="nl-NL" dirty="0" smtClean="0"/>
          </a:p>
          <a:p>
            <a:endParaRPr lang="nl-NL" dirty="0" smtClean="0"/>
          </a:p>
          <a:p>
            <a:r>
              <a:rPr lang="nl-NL" dirty="0" err="1" smtClean="0"/>
              <a:t>Metoestrus</a:t>
            </a:r>
            <a:endParaRPr lang="nl-NL" dirty="0" smtClean="0"/>
          </a:p>
          <a:p>
            <a:r>
              <a:rPr lang="nl-NL" dirty="0" err="1" smtClean="0"/>
              <a:t>Metoestrus</a:t>
            </a:r>
            <a:r>
              <a:rPr lang="nl-NL" dirty="0" smtClean="0"/>
              <a:t> duurt ongeveer zolang als de dracht: 57-72 </a:t>
            </a:r>
            <a:r>
              <a:rPr lang="nl-NL" dirty="0" err="1" smtClean="0"/>
              <a:t>dgn</a:t>
            </a:r>
            <a:r>
              <a:rPr lang="nl-NL" dirty="0" smtClean="0"/>
              <a:t>, gemiddeld</a:t>
            </a:r>
            <a:r>
              <a:rPr lang="nl-NL" baseline="0" dirty="0" smtClean="0"/>
              <a:t> 63 </a:t>
            </a:r>
            <a:r>
              <a:rPr lang="nl-NL" baseline="0" dirty="0" err="1" smtClean="0"/>
              <a:t>dgn</a:t>
            </a:r>
            <a:endParaRPr lang="nl-NL" baseline="0" dirty="0" smtClean="0"/>
          </a:p>
          <a:p>
            <a:r>
              <a:rPr lang="nl-NL" baseline="0" dirty="0" smtClean="0"/>
              <a:t>Progesteron hoog</a:t>
            </a:r>
          </a:p>
          <a:p>
            <a:r>
              <a:rPr lang="nl-NL" baseline="0" dirty="0" smtClean="0"/>
              <a:t>Prolactine aan eind </a:t>
            </a:r>
            <a:r>
              <a:rPr lang="nl-NL" baseline="0" dirty="0" err="1" smtClean="0"/>
              <a:t>vd</a:t>
            </a:r>
            <a:r>
              <a:rPr lang="nl-NL" baseline="0" dirty="0" smtClean="0"/>
              <a:t> </a:t>
            </a:r>
            <a:r>
              <a:rPr lang="nl-NL" baseline="0" dirty="0" err="1" smtClean="0"/>
              <a:t>metoestrus</a:t>
            </a:r>
            <a:r>
              <a:rPr lang="nl-NL" baseline="0" dirty="0" smtClean="0"/>
              <a:t> </a:t>
            </a:r>
            <a:r>
              <a:rPr lang="nl-NL" baseline="0" dirty="0" err="1" smtClean="0"/>
              <a:t>geproduceert</a:t>
            </a:r>
            <a:r>
              <a:rPr lang="nl-NL" baseline="0" dirty="0" smtClean="0"/>
              <a:t> ook bij niet drachtig </a:t>
            </a:r>
            <a:r>
              <a:rPr lang="nl-NL" baseline="0" dirty="0" smtClean="0">
                <a:sym typeface="Wingdings"/>
              </a:rPr>
              <a:t> zwellen melkklierpakketten en melkproductie op gang</a:t>
            </a:r>
            <a:endParaRPr lang="nl-NL" dirty="0" smtClean="0"/>
          </a:p>
          <a:p>
            <a:endParaRPr lang="nl-NL" dirty="0" smtClean="0"/>
          </a:p>
          <a:p>
            <a:r>
              <a:rPr lang="nl-NL" dirty="0" err="1" smtClean="0"/>
              <a:t>Anoestrus</a:t>
            </a:r>
            <a:endParaRPr lang="nl-NL" dirty="0" smtClean="0"/>
          </a:p>
          <a:p>
            <a:r>
              <a:rPr lang="nl-NL" dirty="0" smtClean="0"/>
              <a:t>Na dracht (= hoog progesteron,</a:t>
            </a:r>
            <a:r>
              <a:rPr lang="nl-NL" baseline="0" dirty="0" smtClean="0"/>
              <a:t> acute daling duidt op start partus) start van de </a:t>
            </a:r>
            <a:r>
              <a:rPr lang="nl-NL" baseline="0" dirty="0" err="1" smtClean="0"/>
              <a:t>anoestrus</a:t>
            </a:r>
            <a:endParaRPr lang="nl-NL" baseline="0" dirty="0" smtClean="0"/>
          </a:p>
          <a:p>
            <a:r>
              <a:rPr lang="nl-NL" baseline="0" dirty="0" smtClean="0"/>
              <a:t>Geen dracht: Progesteron daalt heel geleidelijk. Overgang van met naar </a:t>
            </a:r>
            <a:r>
              <a:rPr lang="nl-NL" baseline="0" dirty="0" err="1" smtClean="0"/>
              <a:t>anoestrus</a:t>
            </a:r>
            <a:r>
              <a:rPr lang="nl-NL" baseline="0" dirty="0" smtClean="0"/>
              <a:t> verloopt ook geleidelijk. Corpus luteum produceert progesteron tijdens de </a:t>
            </a:r>
            <a:r>
              <a:rPr lang="nl-NL" baseline="0" dirty="0" err="1" smtClean="0"/>
              <a:t>metoestrus</a:t>
            </a:r>
            <a:r>
              <a:rPr lang="nl-NL" baseline="0" dirty="0" smtClean="0"/>
              <a:t> (hond zowel met als zonder dracht 2 </a:t>
            </a:r>
            <a:r>
              <a:rPr lang="nl-NL" baseline="0" dirty="0" err="1" smtClean="0"/>
              <a:t>mnd</a:t>
            </a:r>
            <a:r>
              <a:rPr lang="nl-NL" baseline="0" dirty="0" smtClean="0"/>
              <a:t> </a:t>
            </a:r>
            <a:r>
              <a:rPr lang="nl-NL" baseline="0" dirty="0" err="1" smtClean="0"/>
              <a:t>oiv</a:t>
            </a:r>
            <a:r>
              <a:rPr lang="nl-NL" baseline="0" dirty="0" smtClean="0"/>
              <a:t> progesteron)</a:t>
            </a:r>
          </a:p>
          <a:p>
            <a:endParaRPr lang="nl-NL" baseline="0" dirty="0" smtClean="0"/>
          </a:p>
          <a:p>
            <a:r>
              <a:rPr lang="nl-NL" baseline="0" dirty="0" smtClean="0"/>
              <a:t>FSH = follikel stimulerend hormoon</a:t>
            </a:r>
          </a:p>
          <a:p>
            <a:r>
              <a:rPr lang="nl-NL" baseline="0" dirty="0" smtClean="0"/>
              <a:t>LH = </a:t>
            </a:r>
            <a:r>
              <a:rPr lang="nl-NL" baseline="0" dirty="0" err="1" smtClean="0"/>
              <a:t>Luteiniserend</a:t>
            </a:r>
            <a:r>
              <a:rPr lang="nl-NL" baseline="0" dirty="0" smtClean="0"/>
              <a:t> hormoon</a:t>
            </a:r>
          </a:p>
          <a:p>
            <a:r>
              <a:rPr lang="nl-NL" baseline="0" dirty="0" smtClean="0"/>
              <a:t>Hormonen zorgen voor groei follikels</a:t>
            </a:r>
          </a:p>
          <a:p>
            <a:r>
              <a:rPr lang="nl-NL" baseline="0" dirty="0" smtClean="0"/>
              <a:t>Follikels gaan oestrogenen afgeven.</a:t>
            </a:r>
            <a:endParaRPr lang="nl-NL" dirty="0" smtClean="0"/>
          </a:p>
          <a:p>
            <a:endParaRPr lang="nl-NL" dirty="0" smtClean="0"/>
          </a:p>
          <a:p>
            <a:endParaRPr lang="nl-NL" dirty="0" smtClean="0"/>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32</a:t>
            </a:fld>
            <a:endParaRPr lang="nl-NL"/>
          </a:p>
        </p:txBody>
      </p:sp>
    </p:spTree>
    <p:extLst>
      <p:ext uri="{BB962C8B-B14F-4D97-AF65-F5344CB8AC3E}">
        <p14:creationId xmlns:p14="http://schemas.microsoft.com/office/powerpoint/2010/main" val="152325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228600" lvl="0" indent="-228600">
              <a:buAutoNum type="arabicPeriod"/>
            </a:pPr>
            <a:r>
              <a:rPr lang="nl-NL" sz="1200" kern="1200" dirty="0" smtClean="0">
                <a:solidFill>
                  <a:schemeClr val="tx1"/>
                </a:solidFill>
                <a:effectLst/>
                <a:latin typeface="+mn-lt"/>
                <a:ea typeface="+mn-ea"/>
                <a:cs typeface="+mn-cs"/>
              </a:rPr>
              <a:t>Ophelderen van onduidelijke termen en begrippen </a:t>
            </a:r>
          </a:p>
          <a:p>
            <a:pPr marL="228600" lvl="0" indent="-228600">
              <a:buAutoNum type="arabicPeriod"/>
            </a:pPr>
            <a:r>
              <a:rPr lang="nl-NL" sz="1200" kern="1200" dirty="0" smtClean="0">
                <a:solidFill>
                  <a:schemeClr val="tx1"/>
                </a:solidFill>
                <a:effectLst/>
                <a:latin typeface="+mn-lt"/>
                <a:ea typeface="+mn-ea"/>
                <a:cs typeface="+mn-cs"/>
              </a:rPr>
              <a:t>Definiëren van het probleem </a:t>
            </a:r>
          </a:p>
          <a:p>
            <a:pPr marL="228600" lvl="0" indent="-228600">
              <a:buAutoNum type="arabicPeriod"/>
            </a:pPr>
            <a:r>
              <a:rPr lang="nl-NL" sz="1200" kern="1200" dirty="0" smtClean="0">
                <a:solidFill>
                  <a:schemeClr val="tx1"/>
                </a:solidFill>
                <a:effectLst/>
                <a:latin typeface="+mn-lt"/>
                <a:ea typeface="+mn-ea"/>
                <a:cs typeface="+mn-cs"/>
              </a:rPr>
              <a:t>Het brainstormen, het analyseren van het probleem </a:t>
            </a:r>
          </a:p>
          <a:p>
            <a:pPr marL="228600" lvl="0" indent="-228600">
              <a:buAutoNum type="arabicPeriod"/>
            </a:pPr>
            <a:r>
              <a:rPr lang="nl-NL" sz="1200" kern="1200" dirty="0" smtClean="0">
                <a:solidFill>
                  <a:schemeClr val="tx1"/>
                </a:solidFill>
                <a:effectLst/>
                <a:latin typeface="+mn-lt"/>
                <a:ea typeface="+mn-ea"/>
                <a:cs typeface="+mn-cs"/>
              </a:rPr>
              <a:t>Ordenen en bespreken van alle punten van de brainstorm</a:t>
            </a:r>
          </a:p>
          <a:p>
            <a:pPr marL="228600" lvl="0" indent="-228600">
              <a:buAutoNum type="arabicPeriod"/>
            </a:pPr>
            <a:r>
              <a:rPr lang="nl-NL" sz="1200" kern="1200" dirty="0" smtClean="0">
                <a:solidFill>
                  <a:schemeClr val="tx1"/>
                </a:solidFill>
                <a:effectLst/>
                <a:latin typeface="+mn-lt"/>
                <a:ea typeface="+mn-ea"/>
                <a:cs typeface="+mn-cs"/>
              </a:rPr>
              <a:t>Formuleren van de leerdoelen </a:t>
            </a:r>
          </a:p>
          <a:p>
            <a:pPr marL="228600" lvl="0" indent="-228600">
              <a:buAutoNum type="arabicPeriod"/>
            </a:pPr>
            <a:r>
              <a:rPr lang="nl-NL" sz="1200" kern="1200" dirty="0" smtClean="0">
                <a:solidFill>
                  <a:schemeClr val="tx1"/>
                </a:solidFill>
                <a:effectLst/>
                <a:latin typeface="+mn-lt"/>
                <a:ea typeface="+mn-ea"/>
                <a:cs typeface="+mn-cs"/>
              </a:rPr>
              <a:t>Zelfstudie / zoeken van informatie buiten de groep</a:t>
            </a:r>
          </a:p>
          <a:p>
            <a:pPr marL="228600" lvl="0" indent="-228600">
              <a:buAutoNum type="arabicPeriod"/>
            </a:pPr>
            <a:r>
              <a:rPr lang="nl-NL" sz="1200" kern="1200" dirty="0" smtClean="0">
                <a:solidFill>
                  <a:schemeClr val="tx1"/>
                </a:solidFill>
                <a:effectLst/>
                <a:latin typeface="+mn-lt"/>
                <a:ea typeface="+mn-ea"/>
                <a:cs typeface="+mn-cs"/>
              </a:rPr>
              <a:t>Synthetiseren en testen van de nieuwe informatie </a:t>
            </a:r>
          </a:p>
          <a:p>
            <a:pPr lvl="0"/>
            <a:endParaRPr lang="nl-NL" sz="1200" kern="1200" dirty="0" smtClean="0">
              <a:solidFill>
                <a:schemeClr val="tx1"/>
              </a:solidFill>
              <a:effectLst/>
              <a:latin typeface="+mn-lt"/>
              <a:ea typeface="+mn-ea"/>
              <a:cs typeface="+mn-cs"/>
            </a:endParaRPr>
          </a:p>
          <a:p>
            <a:pPr lvl="0"/>
            <a:r>
              <a:rPr lang="nl-NL" sz="1200" kern="1200" dirty="0" smtClean="0">
                <a:solidFill>
                  <a:schemeClr val="tx1"/>
                </a:solidFill>
                <a:effectLst/>
                <a:latin typeface="+mn-lt"/>
                <a:ea typeface="+mn-ea"/>
                <a:cs typeface="+mn-cs"/>
              </a:rPr>
              <a:t>Bij stap 1: casus goed lezen en ophelderen, zijn alle termen duidelijk, in eigen woorden vertellen wat er in de tekst staat</a:t>
            </a:r>
          </a:p>
          <a:p>
            <a:pPr lvl="0"/>
            <a:r>
              <a:rPr lang="nl-NL" sz="1200" kern="1200" dirty="0" smtClean="0">
                <a:solidFill>
                  <a:schemeClr val="tx1"/>
                </a:solidFill>
                <a:effectLst/>
                <a:latin typeface="+mn-lt"/>
                <a:ea typeface="+mn-ea"/>
                <a:cs typeface="+mn-cs"/>
              </a:rPr>
              <a:t>Bij stap 2: gezamenlijk het probleem vaststellen</a:t>
            </a:r>
          </a:p>
          <a:p>
            <a:pPr lvl="0"/>
            <a:r>
              <a:rPr lang="nl-NL" sz="1200" kern="1200" dirty="0" smtClean="0">
                <a:solidFill>
                  <a:schemeClr val="tx1"/>
                </a:solidFill>
                <a:effectLst/>
                <a:latin typeface="+mn-lt"/>
                <a:ea typeface="+mn-ea"/>
                <a:cs typeface="+mn-cs"/>
              </a:rPr>
              <a:t>Bij stap 3: brainstormen, alle mogelijke oplossing opwerpen</a:t>
            </a:r>
          </a:p>
          <a:p>
            <a:pPr lvl="0"/>
            <a:r>
              <a:rPr lang="nl-NL" sz="1200" kern="1200" dirty="0" smtClean="0">
                <a:solidFill>
                  <a:schemeClr val="tx1"/>
                </a:solidFill>
                <a:effectLst/>
                <a:latin typeface="+mn-lt"/>
                <a:ea typeface="+mn-ea"/>
                <a:cs typeface="+mn-cs"/>
              </a:rPr>
              <a:t>Bij stap 4: worden alle punten van de brainstorm besproken en geordend</a:t>
            </a:r>
          </a:p>
          <a:p>
            <a:pPr lvl="0"/>
            <a:r>
              <a:rPr lang="nl-NL" sz="1200" kern="1200" dirty="0" smtClean="0">
                <a:solidFill>
                  <a:schemeClr val="tx1"/>
                </a:solidFill>
                <a:effectLst/>
                <a:latin typeface="+mn-lt"/>
                <a:ea typeface="+mn-ea"/>
                <a:cs typeface="+mn-cs"/>
              </a:rPr>
              <a:t>Bij stap 5: omdat het om veel feitenkennis gaat worden de leerdoelen aangereikt</a:t>
            </a:r>
          </a:p>
          <a:p>
            <a:pPr lvl="0"/>
            <a:r>
              <a:rPr lang="nl-NL" sz="1200" kern="1200" dirty="0" smtClean="0">
                <a:solidFill>
                  <a:schemeClr val="tx1"/>
                </a:solidFill>
                <a:effectLst/>
                <a:latin typeface="+mn-lt"/>
                <a:ea typeface="+mn-ea"/>
                <a:cs typeface="+mn-cs"/>
              </a:rPr>
              <a:t>Bij stap 6: worden de verschillende leervragen verdeeld en gaan de studenten via zelfstudie op zoek naar de antwoorden of oplossingen. Er wordt tevens afgesproken hoeveel tijd ze krijgen voor het vinden van de antwoorden en wanneer ze weer bij elkaar komen om het te bespreken. </a:t>
            </a:r>
          </a:p>
          <a:p>
            <a:pPr lvl="0"/>
            <a:r>
              <a:rPr lang="nl-NL" sz="1200" kern="1200" dirty="0" smtClean="0">
                <a:solidFill>
                  <a:schemeClr val="tx1"/>
                </a:solidFill>
                <a:effectLst/>
                <a:latin typeface="+mn-lt"/>
                <a:ea typeface="+mn-ea"/>
                <a:cs typeface="+mn-cs"/>
              </a:rPr>
              <a:t>Bij stap 7: antwoorden en oplossingen op/van de afzonderlijke leervragen bij elkaar leggen om tot een compleet eindproduct te komen en evalueren van hoe het stappenplan doorlopen is en het evalueren van het product</a:t>
            </a:r>
          </a:p>
          <a:p>
            <a:pPr lvl="0"/>
            <a:endParaRPr lang="nl-NL" sz="1200" kern="1200" dirty="0" smtClean="0">
              <a:solidFill>
                <a:schemeClr val="tx1"/>
              </a:solidFill>
              <a:effectLst/>
              <a:latin typeface="+mn-lt"/>
              <a:ea typeface="+mn-ea"/>
              <a:cs typeface="+mn-cs"/>
            </a:endParaRPr>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7</a:t>
            </a:fld>
            <a:endParaRPr lang="nl-NL"/>
          </a:p>
        </p:txBody>
      </p:sp>
    </p:spTree>
    <p:extLst>
      <p:ext uri="{BB962C8B-B14F-4D97-AF65-F5344CB8AC3E}">
        <p14:creationId xmlns:p14="http://schemas.microsoft.com/office/powerpoint/2010/main" val="2101824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Hypothalamus en hypofyse grote regelneven van endocrien systeem </a:t>
            </a:r>
            <a:r>
              <a:rPr lang="nl-NL" dirty="0" smtClean="0">
                <a:sym typeface="Wingdings"/>
              </a:rPr>
              <a:t> terugkoppeling altijd via </a:t>
            </a:r>
            <a:r>
              <a:rPr lang="nl-NL" dirty="0" err="1" smtClean="0">
                <a:sym typeface="Wingdings"/>
              </a:rPr>
              <a:t>hypoth</a:t>
            </a:r>
            <a:r>
              <a:rPr lang="nl-NL" dirty="0" smtClean="0">
                <a:sym typeface="Wingdings"/>
              </a:rPr>
              <a:t> - hypofyse</a:t>
            </a:r>
            <a:endParaRPr lang="nl-NL" dirty="0" smtClean="0"/>
          </a:p>
          <a:p>
            <a:r>
              <a:rPr lang="nl-NL" dirty="0" err="1" smtClean="0"/>
              <a:t>GnRH</a:t>
            </a:r>
            <a:r>
              <a:rPr lang="nl-NL" dirty="0" smtClean="0"/>
              <a:t> = Gonadotroop releasing </a:t>
            </a:r>
            <a:r>
              <a:rPr lang="nl-NL" dirty="0" err="1" smtClean="0"/>
              <a:t>hormone</a:t>
            </a:r>
            <a:r>
              <a:rPr lang="nl-NL" dirty="0" smtClean="0"/>
              <a:t>, gemaakt in de hypothalamus, stimuleert hypofyse tot aanmaak van LH en FSH</a:t>
            </a:r>
          </a:p>
          <a:p>
            <a:endParaRPr lang="nl-NL" dirty="0" smtClean="0"/>
          </a:p>
          <a:p>
            <a:endParaRPr lang="nl-NL" dirty="0" smtClean="0"/>
          </a:p>
          <a:p>
            <a:r>
              <a:rPr lang="nl-NL" dirty="0" smtClean="0"/>
              <a:t>Pro oestrus: </a:t>
            </a:r>
          </a:p>
          <a:p>
            <a:r>
              <a:rPr lang="nl-NL" dirty="0" smtClean="0"/>
              <a:t>Oestrogeen </a:t>
            </a:r>
            <a:r>
              <a:rPr lang="nl-NL" dirty="0" smtClean="0">
                <a:sym typeface="Wingdings"/>
              </a:rPr>
              <a:t> zorgen voor zwelling vulva en bloederige uitvloeiing,</a:t>
            </a:r>
            <a:r>
              <a:rPr lang="nl-NL" baseline="0" dirty="0" smtClean="0">
                <a:sym typeface="Wingdings"/>
              </a:rPr>
              <a:t> teef aantrekkelijk voor reuen</a:t>
            </a:r>
          </a:p>
          <a:p>
            <a:r>
              <a:rPr lang="nl-NL" baseline="0" dirty="0" smtClean="0">
                <a:sym typeface="Wingdings"/>
              </a:rPr>
              <a:t>Teef wil nog niet gedekt worden, zal weglopen</a:t>
            </a:r>
          </a:p>
          <a:p>
            <a:r>
              <a:rPr lang="nl-NL" baseline="0" dirty="0" smtClean="0">
                <a:sym typeface="Wingdings"/>
              </a:rPr>
              <a:t>Teef is nog niet vruchtbaar.</a:t>
            </a:r>
            <a:endParaRPr lang="nl-NL" dirty="0" smtClean="0"/>
          </a:p>
          <a:p>
            <a:endParaRPr lang="nl-NL" dirty="0" smtClean="0"/>
          </a:p>
          <a:p>
            <a:r>
              <a:rPr lang="nl-NL" dirty="0" smtClean="0"/>
              <a:t>Oestrus</a:t>
            </a:r>
          </a:p>
          <a:p>
            <a:r>
              <a:rPr lang="nl-NL" dirty="0" smtClean="0"/>
              <a:t>Ovulatie = vrijkomen van een eicel uit een follikel op de eierstokken</a:t>
            </a:r>
          </a:p>
          <a:p>
            <a:r>
              <a:rPr lang="nl-NL" dirty="0" smtClean="0"/>
              <a:t>Follikel</a:t>
            </a:r>
            <a:r>
              <a:rPr lang="nl-NL" baseline="0" dirty="0" smtClean="0"/>
              <a:t> = </a:t>
            </a:r>
            <a:r>
              <a:rPr lang="nl-NL" baseline="0" dirty="0" err="1" smtClean="0"/>
              <a:t>blazige</a:t>
            </a:r>
            <a:r>
              <a:rPr lang="nl-NL" baseline="0" dirty="0" smtClean="0"/>
              <a:t> structuren gevuld met vocht waarin de eicel zit</a:t>
            </a:r>
          </a:p>
          <a:p>
            <a:r>
              <a:rPr lang="nl-NL" baseline="0" dirty="0" smtClean="0"/>
              <a:t>Corpus luteum (geel lichaam) = opengesprongen follikel waar de eicel uit is </a:t>
            </a:r>
            <a:r>
              <a:rPr lang="nl-NL" baseline="0" dirty="0" smtClean="0">
                <a:sym typeface="Wingdings"/>
              </a:rPr>
              <a:t> zorgt voor progesteron productie</a:t>
            </a:r>
          </a:p>
          <a:p>
            <a:endParaRPr lang="nl-NL" baseline="0" dirty="0" smtClean="0">
              <a:sym typeface="Wingdings"/>
            </a:endParaRPr>
          </a:p>
          <a:p>
            <a:r>
              <a:rPr lang="nl-NL" baseline="0" dirty="0" smtClean="0">
                <a:sym typeface="Wingdings"/>
              </a:rPr>
              <a:t>Geen dekking: bloederige uitvloeiing neemt geleidelijk af, soms via geel-bruinverkleuring</a:t>
            </a:r>
          </a:p>
          <a:p>
            <a:r>
              <a:rPr lang="nl-NL" baseline="0" dirty="0" smtClean="0">
                <a:sym typeface="Wingdings"/>
              </a:rPr>
              <a:t>Na dekking: overvloedige rode uitvloeiing, soms enkele dagen</a:t>
            </a:r>
            <a:endParaRPr lang="nl-NL" dirty="0" smtClean="0"/>
          </a:p>
          <a:p>
            <a:endParaRPr lang="nl-NL" dirty="0" smtClean="0"/>
          </a:p>
          <a:p>
            <a:r>
              <a:rPr lang="nl-NL" baseline="0" dirty="0" smtClean="0">
                <a:sym typeface="Wingdings"/>
              </a:rPr>
              <a:t>Progesteron = </a:t>
            </a:r>
            <a:r>
              <a:rPr lang="nl-NL" baseline="0" dirty="0" err="1" smtClean="0">
                <a:sym typeface="Wingdings"/>
              </a:rPr>
              <a:t>drachtigheidshormoon</a:t>
            </a:r>
            <a:endParaRPr lang="nl-NL" baseline="0" dirty="0" smtClean="0">
              <a:sym typeface="Wingdings"/>
            </a:endParaRPr>
          </a:p>
          <a:p>
            <a:r>
              <a:rPr lang="nl-NL" baseline="0" dirty="0" smtClean="0">
                <a:sym typeface="Wingdings"/>
              </a:rPr>
              <a:t>Stijgt bij de hond al voor de ovulatie, bij alle andere dieren pas stijgen van P4 NA de ovulatie</a:t>
            </a:r>
            <a:endParaRPr lang="nl-NL" dirty="0" smtClean="0"/>
          </a:p>
          <a:p>
            <a:endParaRPr lang="nl-NL" dirty="0" smtClean="0"/>
          </a:p>
          <a:p>
            <a:r>
              <a:rPr lang="nl-NL" dirty="0" err="1" smtClean="0"/>
              <a:t>Metoestrus</a:t>
            </a:r>
            <a:endParaRPr lang="nl-NL" dirty="0" smtClean="0"/>
          </a:p>
          <a:p>
            <a:r>
              <a:rPr lang="nl-NL" dirty="0" err="1" smtClean="0"/>
              <a:t>Metoestrus</a:t>
            </a:r>
            <a:r>
              <a:rPr lang="nl-NL" dirty="0" smtClean="0"/>
              <a:t> duurt ongeveer zolang als de dracht: 57-72 </a:t>
            </a:r>
            <a:r>
              <a:rPr lang="nl-NL" dirty="0" err="1" smtClean="0"/>
              <a:t>dgn</a:t>
            </a:r>
            <a:r>
              <a:rPr lang="nl-NL" dirty="0" smtClean="0"/>
              <a:t>, gemiddeld</a:t>
            </a:r>
            <a:r>
              <a:rPr lang="nl-NL" baseline="0" dirty="0" smtClean="0"/>
              <a:t> 63 </a:t>
            </a:r>
            <a:r>
              <a:rPr lang="nl-NL" baseline="0" dirty="0" err="1" smtClean="0"/>
              <a:t>dgn</a:t>
            </a:r>
            <a:endParaRPr lang="nl-NL" baseline="0" dirty="0" smtClean="0"/>
          </a:p>
          <a:p>
            <a:r>
              <a:rPr lang="nl-NL" baseline="0" dirty="0" smtClean="0"/>
              <a:t>Progesteron hoog</a:t>
            </a:r>
          </a:p>
          <a:p>
            <a:r>
              <a:rPr lang="nl-NL" baseline="0" dirty="0" smtClean="0"/>
              <a:t>Prolactine aan eind </a:t>
            </a:r>
            <a:r>
              <a:rPr lang="nl-NL" baseline="0" dirty="0" err="1" smtClean="0"/>
              <a:t>vd</a:t>
            </a:r>
            <a:r>
              <a:rPr lang="nl-NL" baseline="0" dirty="0" smtClean="0"/>
              <a:t> </a:t>
            </a:r>
            <a:r>
              <a:rPr lang="nl-NL" baseline="0" dirty="0" err="1" smtClean="0"/>
              <a:t>metoestrus</a:t>
            </a:r>
            <a:r>
              <a:rPr lang="nl-NL" baseline="0" dirty="0" smtClean="0"/>
              <a:t> </a:t>
            </a:r>
            <a:r>
              <a:rPr lang="nl-NL" baseline="0" dirty="0" err="1" smtClean="0"/>
              <a:t>geproduceert</a:t>
            </a:r>
            <a:r>
              <a:rPr lang="nl-NL" baseline="0" dirty="0" smtClean="0"/>
              <a:t> ook bij niet drachtig </a:t>
            </a:r>
            <a:r>
              <a:rPr lang="nl-NL" baseline="0" dirty="0" smtClean="0">
                <a:sym typeface="Wingdings"/>
              </a:rPr>
              <a:t> zwellen melkklierpakketten en melkproductie op gang</a:t>
            </a:r>
            <a:endParaRPr lang="nl-NL" dirty="0" smtClean="0"/>
          </a:p>
          <a:p>
            <a:endParaRPr lang="nl-NL" dirty="0" smtClean="0"/>
          </a:p>
          <a:p>
            <a:r>
              <a:rPr lang="nl-NL" dirty="0" err="1" smtClean="0"/>
              <a:t>Anoestrus</a:t>
            </a:r>
            <a:endParaRPr lang="nl-NL" dirty="0" smtClean="0"/>
          </a:p>
          <a:p>
            <a:r>
              <a:rPr lang="nl-NL" dirty="0" smtClean="0"/>
              <a:t>Na dracht (= hoog progesteron,</a:t>
            </a:r>
            <a:r>
              <a:rPr lang="nl-NL" baseline="0" dirty="0" smtClean="0"/>
              <a:t> acute daling duidt op start partus) start van de </a:t>
            </a:r>
            <a:r>
              <a:rPr lang="nl-NL" baseline="0" dirty="0" err="1" smtClean="0"/>
              <a:t>anoestrus</a:t>
            </a:r>
            <a:endParaRPr lang="nl-NL" baseline="0" dirty="0" smtClean="0"/>
          </a:p>
          <a:p>
            <a:r>
              <a:rPr lang="nl-NL" baseline="0" dirty="0" smtClean="0"/>
              <a:t>Geen dracht: Progesteron daalt heel geleidelijk. Overgang van met naar </a:t>
            </a:r>
            <a:r>
              <a:rPr lang="nl-NL" baseline="0" dirty="0" err="1" smtClean="0"/>
              <a:t>anoestrus</a:t>
            </a:r>
            <a:r>
              <a:rPr lang="nl-NL" baseline="0" dirty="0" smtClean="0"/>
              <a:t> verloopt ook geleidelijk. Corpus luteum produceert progesteron tijdens de </a:t>
            </a:r>
            <a:r>
              <a:rPr lang="nl-NL" baseline="0" dirty="0" err="1" smtClean="0"/>
              <a:t>metoestrus</a:t>
            </a:r>
            <a:r>
              <a:rPr lang="nl-NL" baseline="0" dirty="0" smtClean="0"/>
              <a:t> (hond zowel met als zonder dracht 2 </a:t>
            </a:r>
            <a:r>
              <a:rPr lang="nl-NL" baseline="0" dirty="0" err="1" smtClean="0"/>
              <a:t>mnd</a:t>
            </a:r>
            <a:r>
              <a:rPr lang="nl-NL" baseline="0" dirty="0" smtClean="0"/>
              <a:t> </a:t>
            </a:r>
            <a:r>
              <a:rPr lang="nl-NL" baseline="0" dirty="0" err="1" smtClean="0"/>
              <a:t>oiv</a:t>
            </a:r>
            <a:r>
              <a:rPr lang="nl-NL" baseline="0" dirty="0" smtClean="0"/>
              <a:t> progesteron)</a:t>
            </a:r>
          </a:p>
          <a:p>
            <a:endParaRPr lang="nl-NL" baseline="0" dirty="0" smtClean="0"/>
          </a:p>
          <a:p>
            <a:r>
              <a:rPr lang="nl-NL" baseline="0" dirty="0" smtClean="0"/>
              <a:t>FSH = follikel stimulerend hormoon</a:t>
            </a:r>
          </a:p>
          <a:p>
            <a:r>
              <a:rPr lang="nl-NL" baseline="0" dirty="0" smtClean="0"/>
              <a:t>LH = </a:t>
            </a:r>
            <a:r>
              <a:rPr lang="nl-NL" baseline="0" dirty="0" err="1" smtClean="0"/>
              <a:t>Luteiniserend</a:t>
            </a:r>
            <a:r>
              <a:rPr lang="nl-NL" baseline="0" dirty="0" smtClean="0"/>
              <a:t> hormoon</a:t>
            </a:r>
          </a:p>
          <a:p>
            <a:r>
              <a:rPr lang="nl-NL" baseline="0" dirty="0" smtClean="0"/>
              <a:t>Hormonen zorgen voor groei follikels</a:t>
            </a:r>
          </a:p>
          <a:p>
            <a:r>
              <a:rPr lang="nl-NL" baseline="0" dirty="0" smtClean="0"/>
              <a:t>Follikels gaan oestrogenen afgeven.</a:t>
            </a:r>
            <a:endParaRPr lang="nl-NL" dirty="0" smtClean="0"/>
          </a:p>
          <a:p>
            <a:endParaRPr lang="nl-NL" baseline="0" dirty="0" smtClean="0">
              <a:sym typeface="Wingdings"/>
            </a:endParaRPr>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33</a:t>
            </a:fld>
            <a:endParaRPr lang="nl-NL"/>
          </a:p>
        </p:txBody>
      </p:sp>
    </p:spTree>
    <p:extLst>
      <p:ext uri="{BB962C8B-B14F-4D97-AF65-F5344CB8AC3E}">
        <p14:creationId xmlns:p14="http://schemas.microsoft.com/office/powerpoint/2010/main" val="26664587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Hypothalamus en hypofyse grote regelneven van endocrien systeem </a:t>
            </a:r>
            <a:r>
              <a:rPr lang="nl-NL" dirty="0" smtClean="0">
                <a:sym typeface="Wingdings"/>
              </a:rPr>
              <a:t> terugkoppeling altijd via </a:t>
            </a:r>
            <a:r>
              <a:rPr lang="nl-NL" dirty="0" err="1" smtClean="0">
                <a:sym typeface="Wingdings"/>
              </a:rPr>
              <a:t>hypoth</a:t>
            </a:r>
            <a:r>
              <a:rPr lang="nl-NL" dirty="0" smtClean="0">
                <a:sym typeface="Wingdings"/>
              </a:rPr>
              <a:t> - hypofyse</a:t>
            </a:r>
            <a:endParaRPr lang="nl-NL" dirty="0" smtClean="0"/>
          </a:p>
          <a:p>
            <a:r>
              <a:rPr lang="nl-NL" dirty="0" err="1" smtClean="0"/>
              <a:t>GnRH</a:t>
            </a:r>
            <a:r>
              <a:rPr lang="nl-NL" dirty="0" smtClean="0"/>
              <a:t> = Gonadotroop releasing </a:t>
            </a:r>
            <a:r>
              <a:rPr lang="nl-NL" dirty="0" err="1" smtClean="0"/>
              <a:t>hormone</a:t>
            </a:r>
            <a:r>
              <a:rPr lang="nl-NL" dirty="0" smtClean="0"/>
              <a:t>, gemaakt in de hypothalamus, stimuleert hypofyse tot aanmaak van LH en FSH</a:t>
            </a:r>
          </a:p>
          <a:p>
            <a:endParaRPr lang="nl-NL" dirty="0" smtClean="0"/>
          </a:p>
          <a:p>
            <a:endParaRPr lang="nl-NL" dirty="0" smtClean="0"/>
          </a:p>
          <a:p>
            <a:r>
              <a:rPr lang="nl-NL" dirty="0" smtClean="0"/>
              <a:t>Pro oestrus: </a:t>
            </a:r>
          </a:p>
          <a:p>
            <a:r>
              <a:rPr lang="nl-NL" dirty="0" smtClean="0"/>
              <a:t>Oestrogeen </a:t>
            </a:r>
            <a:r>
              <a:rPr lang="nl-NL" dirty="0" smtClean="0">
                <a:sym typeface="Wingdings"/>
              </a:rPr>
              <a:t> zorgen voor zwelling vulva en bloederige uitvloeiing,</a:t>
            </a:r>
            <a:r>
              <a:rPr lang="nl-NL" baseline="0" dirty="0" smtClean="0">
                <a:sym typeface="Wingdings"/>
              </a:rPr>
              <a:t> teef aantrekkelijk voor reuen</a:t>
            </a:r>
          </a:p>
          <a:p>
            <a:r>
              <a:rPr lang="nl-NL" baseline="0" dirty="0" smtClean="0">
                <a:sym typeface="Wingdings"/>
              </a:rPr>
              <a:t>Teef wil nog niet gedekt worden, zal weglopen</a:t>
            </a:r>
          </a:p>
          <a:p>
            <a:r>
              <a:rPr lang="nl-NL" baseline="0" dirty="0" smtClean="0">
                <a:sym typeface="Wingdings"/>
              </a:rPr>
              <a:t>Teef is nog niet vruchtbaar.</a:t>
            </a:r>
            <a:endParaRPr lang="nl-NL" dirty="0" smtClean="0"/>
          </a:p>
          <a:p>
            <a:endParaRPr lang="nl-NL" dirty="0" smtClean="0"/>
          </a:p>
          <a:p>
            <a:r>
              <a:rPr lang="nl-NL" dirty="0" smtClean="0"/>
              <a:t>Oestrus</a:t>
            </a:r>
          </a:p>
          <a:p>
            <a:r>
              <a:rPr lang="nl-NL" dirty="0" smtClean="0"/>
              <a:t>Ovulatie = vrijkomen van een eicel uit een follikel op de eierstokken</a:t>
            </a:r>
          </a:p>
          <a:p>
            <a:r>
              <a:rPr lang="nl-NL" dirty="0" smtClean="0"/>
              <a:t>Follikel</a:t>
            </a:r>
            <a:r>
              <a:rPr lang="nl-NL" baseline="0" dirty="0" smtClean="0"/>
              <a:t> = </a:t>
            </a:r>
            <a:r>
              <a:rPr lang="nl-NL" baseline="0" dirty="0" err="1" smtClean="0"/>
              <a:t>blazige</a:t>
            </a:r>
            <a:r>
              <a:rPr lang="nl-NL" baseline="0" dirty="0" smtClean="0"/>
              <a:t> structuren gevuld met vocht waarin de eicel zit</a:t>
            </a:r>
          </a:p>
          <a:p>
            <a:r>
              <a:rPr lang="nl-NL" baseline="0" dirty="0" smtClean="0"/>
              <a:t>Corpus luteum (geel lichaam) = opengesprongen follikel waar de eicel uit is </a:t>
            </a:r>
            <a:r>
              <a:rPr lang="nl-NL" baseline="0" dirty="0" smtClean="0">
                <a:sym typeface="Wingdings"/>
              </a:rPr>
              <a:t> zorgt voor progesteron productie</a:t>
            </a:r>
          </a:p>
          <a:p>
            <a:endParaRPr lang="nl-NL" baseline="0" dirty="0" smtClean="0">
              <a:sym typeface="Wingdings"/>
            </a:endParaRPr>
          </a:p>
          <a:p>
            <a:r>
              <a:rPr lang="nl-NL" baseline="0" dirty="0" smtClean="0">
                <a:sym typeface="Wingdings"/>
              </a:rPr>
              <a:t>Geen dekking: bloederige uitvloeiing neemt geleidelijk af, soms via geel-bruinverkleuring</a:t>
            </a:r>
          </a:p>
          <a:p>
            <a:r>
              <a:rPr lang="nl-NL" baseline="0" dirty="0" smtClean="0">
                <a:sym typeface="Wingdings"/>
              </a:rPr>
              <a:t>Na dekking: overvloedige rode uitvloeiing, soms enkele dagen</a:t>
            </a:r>
            <a:endParaRPr lang="nl-NL" dirty="0" smtClean="0"/>
          </a:p>
          <a:p>
            <a:endParaRPr lang="nl-NL" dirty="0" smtClean="0"/>
          </a:p>
          <a:p>
            <a:r>
              <a:rPr lang="nl-NL" baseline="0" dirty="0" smtClean="0">
                <a:sym typeface="Wingdings"/>
              </a:rPr>
              <a:t>Progesteron = </a:t>
            </a:r>
            <a:r>
              <a:rPr lang="nl-NL" baseline="0" dirty="0" err="1" smtClean="0">
                <a:sym typeface="Wingdings"/>
              </a:rPr>
              <a:t>drachtigheidshormoon</a:t>
            </a:r>
            <a:endParaRPr lang="nl-NL" baseline="0" dirty="0" smtClean="0">
              <a:sym typeface="Wingdings"/>
            </a:endParaRPr>
          </a:p>
          <a:p>
            <a:r>
              <a:rPr lang="nl-NL" baseline="0" dirty="0" smtClean="0">
                <a:sym typeface="Wingdings"/>
              </a:rPr>
              <a:t>Stijgt bij de hond al voor de ovulatie, bij alle andere dieren pas stijgen van P4 NA de ovulatie</a:t>
            </a:r>
            <a:endParaRPr lang="nl-NL" dirty="0" smtClean="0"/>
          </a:p>
          <a:p>
            <a:endParaRPr lang="nl-NL" dirty="0" smtClean="0"/>
          </a:p>
          <a:p>
            <a:r>
              <a:rPr lang="nl-NL" dirty="0" err="1" smtClean="0"/>
              <a:t>Metoestrus</a:t>
            </a:r>
            <a:endParaRPr lang="nl-NL" dirty="0" smtClean="0"/>
          </a:p>
          <a:p>
            <a:r>
              <a:rPr lang="nl-NL" dirty="0" err="1" smtClean="0"/>
              <a:t>Metoestrus</a:t>
            </a:r>
            <a:r>
              <a:rPr lang="nl-NL" dirty="0" smtClean="0"/>
              <a:t> duurt ongeveer zolang als de dracht: 57-72 </a:t>
            </a:r>
            <a:r>
              <a:rPr lang="nl-NL" dirty="0" err="1" smtClean="0"/>
              <a:t>dgn</a:t>
            </a:r>
            <a:r>
              <a:rPr lang="nl-NL" dirty="0" smtClean="0"/>
              <a:t>, gemiddeld</a:t>
            </a:r>
            <a:r>
              <a:rPr lang="nl-NL" baseline="0" dirty="0" smtClean="0"/>
              <a:t> 63 </a:t>
            </a:r>
            <a:r>
              <a:rPr lang="nl-NL" baseline="0" dirty="0" err="1" smtClean="0"/>
              <a:t>dgn</a:t>
            </a:r>
            <a:endParaRPr lang="nl-NL" baseline="0" dirty="0" smtClean="0"/>
          </a:p>
          <a:p>
            <a:r>
              <a:rPr lang="nl-NL" baseline="0" dirty="0" smtClean="0"/>
              <a:t>Progesteron hoog</a:t>
            </a:r>
          </a:p>
          <a:p>
            <a:r>
              <a:rPr lang="nl-NL" baseline="0" dirty="0" smtClean="0"/>
              <a:t>Prolactine aan eind </a:t>
            </a:r>
            <a:r>
              <a:rPr lang="nl-NL" baseline="0" dirty="0" err="1" smtClean="0"/>
              <a:t>vd</a:t>
            </a:r>
            <a:r>
              <a:rPr lang="nl-NL" baseline="0" dirty="0" smtClean="0"/>
              <a:t> </a:t>
            </a:r>
            <a:r>
              <a:rPr lang="nl-NL" baseline="0" dirty="0" err="1" smtClean="0"/>
              <a:t>metoestrus</a:t>
            </a:r>
            <a:r>
              <a:rPr lang="nl-NL" baseline="0" dirty="0" smtClean="0"/>
              <a:t> </a:t>
            </a:r>
            <a:r>
              <a:rPr lang="nl-NL" baseline="0" dirty="0" err="1" smtClean="0"/>
              <a:t>geproduceert</a:t>
            </a:r>
            <a:r>
              <a:rPr lang="nl-NL" baseline="0" dirty="0" smtClean="0"/>
              <a:t> ook bij niet drachtig </a:t>
            </a:r>
            <a:r>
              <a:rPr lang="nl-NL" baseline="0" dirty="0" smtClean="0">
                <a:sym typeface="Wingdings"/>
              </a:rPr>
              <a:t> zwellen melkklierpakketten en melkproductie op gang</a:t>
            </a:r>
            <a:endParaRPr lang="nl-NL" dirty="0" smtClean="0"/>
          </a:p>
          <a:p>
            <a:endParaRPr lang="nl-NL" dirty="0" smtClean="0"/>
          </a:p>
          <a:p>
            <a:r>
              <a:rPr lang="nl-NL" dirty="0" err="1" smtClean="0"/>
              <a:t>Anoestrus</a:t>
            </a:r>
            <a:endParaRPr lang="nl-NL" dirty="0" smtClean="0"/>
          </a:p>
          <a:p>
            <a:r>
              <a:rPr lang="nl-NL" dirty="0" smtClean="0"/>
              <a:t>Na dracht (= hoog progesteron,</a:t>
            </a:r>
            <a:r>
              <a:rPr lang="nl-NL" baseline="0" dirty="0" smtClean="0"/>
              <a:t> acute daling duidt op start partus) start van de </a:t>
            </a:r>
            <a:r>
              <a:rPr lang="nl-NL" baseline="0" dirty="0" err="1" smtClean="0"/>
              <a:t>anoestrus</a:t>
            </a:r>
            <a:endParaRPr lang="nl-NL" baseline="0" dirty="0" smtClean="0"/>
          </a:p>
          <a:p>
            <a:r>
              <a:rPr lang="nl-NL" baseline="0" dirty="0" smtClean="0"/>
              <a:t>Geen dracht: Progesteron daalt heel geleidelijk. Overgang van met naar </a:t>
            </a:r>
            <a:r>
              <a:rPr lang="nl-NL" baseline="0" dirty="0" err="1" smtClean="0"/>
              <a:t>anoestrus</a:t>
            </a:r>
            <a:r>
              <a:rPr lang="nl-NL" baseline="0" dirty="0" smtClean="0"/>
              <a:t> verloopt ook geleidelijk. Corpus luteum produceert progesteron tijdens de </a:t>
            </a:r>
            <a:r>
              <a:rPr lang="nl-NL" baseline="0" dirty="0" err="1" smtClean="0"/>
              <a:t>metoestrus</a:t>
            </a:r>
            <a:r>
              <a:rPr lang="nl-NL" baseline="0" dirty="0" smtClean="0"/>
              <a:t> (hond zowel met als zonder dracht 2 </a:t>
            </a:r>
            <a:r>
              <a:rPr lang="nl-NL" baseline="0" dirty="0" err="1" smtClean="0"/>
              <a:t>mnd</a:t>
            </a:r>
            <a:r>
              <a:rPr lang="nl-NL" baseline="0" dirty="0" smtClean="0"/>
              <a:t> </a:t>
            </a:r>
            <a:r>
              <a:rPr lang="nl-NL" baseline="0" dirty="0" err="1" smtClean="0"/>
              <a:t>oiv</a:t>
            </a:r>
            <a:r>
              <a:rPr lang="nl-NL" baseline="0" dirty="0" smtClean="0"/>
              <a:t> progesteron)</a:t>
            </a:r>
          </a:p>
          <a:p>
            <a:endParaRPr lang="nl-NL" baseline="0" dirty="0" smtClean="0"/>
          </a:p>
          <a:p>
            <a:r>
              <a:rPr lang="nl-NL" baseline="0" dirty="0" smtClean="0"/>
              <a:t>FSH = follikel stimulerend hormoon</a:t>
            </a:r>
          </a:p>
          <a:p>
            <a:r>
              <a:rPr lang="nl-NL" baseline="0" dirty="0" smtClean="0"/>
              <a:t>LH = </a:t>
            </a:r>
            <a:r>
              <a:rPr lang="nl-NL" baseline="0" dirty="0" err="1" smtClean="0"/>
              <a:t>Luteiniserend</a:t>
            </a:r>
            <a:r>
              <a:rPr lang="nl-NL" baseline="0" dirty="0" smtClean="0"/>
              <a:t> hormoon</a:t>
            </a:r>
          </a:p>
          <a:p>
            <a:r>
              <a:rPr lang="nl-NL" baseline="0" dirty="0" smtClean="0"/>
              <a:t>Hormonen zorgen voor groei follikels</a:t>
            </a:r>
          </a:p>
          <a:p>
            <a:r>
              <a:rPr lang="nl-NL" baseline="0" dirty="0" smtClean="0"/>
              <a:t>Follikels gaan oestrogenen afgeven.</a:t>
            </a:r>
            <a:endParaRPr lang="nl-NL" dirty="0" smtClean="0"/>
          </a:p>
          <a:p>
            <a:endParaRPr lang="nl-NL" baseline="0" dirty="0" smtClean="0">
              <a:sym typeface="Wingdings"/>
            </a:endParaRPr>
          </a:p>
          <a:p>
            <a:endParaRPr lang="nl-NL" dirty="0" smtClean="0"/>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34</a:t>
            </a:fld>
            <a:endParaRPr lang="nl-NL"/>
          </a:p>
        </p:txBody>
      </p:sp>
    </p:spTree>
    <p:extLst>
      <p:ext uri="{BB962C8B-B14F-4D97-AF65-F5344CB8AC3E}">
        <p14:creationId xmlns:p14="http://schemas.microsoft.com/office/powerpoint/2010/main" val="4079361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aseline="0" dirty="0" smtClean="0">
                <a:sym typeface="Wingdings"/>
              </a:rPr>
              <a:t>Schijndracht: uiterlijke veranderingen en gedragsveranderingen (alsof drachtig) bij niet drachtige teef</a:t>
            </a:r>
          </a:p>
          <a:p>
            <a:r>
              <a:rPr lang="nl-NL" baseline="0" dirty="0" smtClean="0">
                <a:sym typeface="Wingdings"/>
              </a:rPr>
              <a:t>Na 6-8 </a:t>
            </a:r>
            <a:r>
              <a:rPr lang="nl-NL" baseline="0" dirty="0" err="1" smtClean="0">
                <a:sym typeface="Wingdings"/>
              </a:rPr>
              <a:t>wkn</a:t>
            </a:r>
            <a:r>
              <a:rPr lang="nl-NL" baseline="0" dirty="0" smtClean="0">
                <a:sym typeface="Wingdings"/>
              </a:rPr>
              <a:t> na de loopsheid zwelling melkpakketten</a:t>
            </a:r>
            <a:endParaRPr lang="nl-NL" dirty="0" smtClean="0"/>
          </a:p>
          <a:p>
            <a:r>
              <a:rPr lang="nl-NL" dirty="0" smtClean="0"/>
              <a:t>Soms</a:t>
            </a:r>
            <a:r>
              <a:rPr lang="nl-NL" baseline="0" dirty="0" smtClean="0"/>
              <a:t> melkproductie </a:t>
            </a:r>
            <a:r>
              <a:rPr lang="nl-NL" baseline="0" dirty="0" smtClean="0">
                <a:sym typeface="Wingdings"/>
              </a:rPr>
              <a:t> dan handig als min (opvang moederloze pups)</a:t>
            </a:r>
          </a:p>
          <a:p>
            <a:r>
              <a:rPr lang="nl-NL" baseline="0" dirty="0" smtClean="0">
                <a:sym typeface="Wingdings"/>
              </a:rPr>
              <a:t>Soms gewichtstoename en dikkere buik</a:t>
            </a:r>
          </a:p>
          <a:p>
            <a:r>
              <a:rPr lang="nl-NL" baseline="0" dirty="0" smtClean="0">
                <a:sym typeface="Wingdings"/>
              </a:rPr>
              <a:t>Onrust, nerveus, nestdrang</a:t>
            </a:r>
          </a:p>
          <a:p>
            <a:pPr marL="171450" indent="-171450">
              <a:buFont typeface="Wingdings" charset="0"/>
              <a:buChar char="à"/>
            </a:pPr>
            <a:r>
              <a:rPr lang="nl-NL" baseline="0" dirty="0" smtClean="0">
                <a:sym typeface="Wingdings"/>
              </a:rPr>
              <a:t>Verdwijnt van vanzelf na 1-3 </a:t>
            </a:r>
            <a:r>
              <a:rPr lang="nl-NL" baseline="0" dirty="0" err="1" smtClean="0">
                <a:sym typeface="Wingdings"/>
              </a:rPr>
              <a:t>wkn</a:t>
            </a:r>
            <a:r>
              <a:rPr lang="nl-NL" baseline="0" dirty="0" smtClean="0">
                <a:sym typeface="Wingdings"/>
              </a:rPr>
              <a:t>. Veel beweging geven, minder eten, masseren </a:t>
            </a:r>
            <a:r>
              <a:rPr lang="nl-NL" baseline="0" dirty="0" err="1" smtClean="0">
                <a:sym typeface="Wingdings"/>
              </a:rPr>
              <a:t>vd</a:t>
            </a:r>
            <a:r>
              <a:rPr lang="nl-NL" baseline="0" dirty="0" smtClean="0">
                <a:sym typeface="Wingdings"/>
              </a:rPr>
              <a:t> melkklierpakketten</a:t>
            </a:r>
          </a:p>
          <a:p>
            <a:pPr marL="171450" indent="-171450">
              <a:buFont typeface="Wingdings" charset="0"/>
              <a:buChar char="à"/>
            </a:pPr>
            <a:r>
              <a:rPr lang="nl-NL" baseline="0" dirty="0" smtClean="0">
                <a:sym typeface="Wingdings"/>
              </a:rPr>
              <a:t> indien erg ziek, dan hormoontherapie</a:t>
            </a:r>
            <a:endParaRPr lang="nl-NL" baseline="0" dirty="0" smtClean="0"/>
          </a:p>
          <a:p>
            <a:endParaRPr lang="nl-NL" dirty="0" smtClean="0"/>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35</a:t>
            </a:fld>
            <a:endParaRPr lang="nl-NL"/>
          </a:p>
        </p:txBody>
      </p:sp>
    </p:spTree>
    <p:extLst>
      <p:ext uri="{BB962C8B-B14F-4D97-AF65-F5344CB8AC3E}">
        <p14:creationId xmlns:p14="http://schemas.microsoft.com/office/powerpoint/2010/main" val="32380278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72707" name="Notes Placeholder 2"/>
          <p:cNvSpPr>
            <a:spLocks noGrp="1"/>
          </p:cNvSpPr>
          <p:nvPr>
            <p:ph type="body" idx="1"/>
          </p:nvPr>
        </p:nvSpPr>
        <p:spPr bwMode="auto">
          <a:noFill/>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nl-NL">
              <a:latin typeface="Calibri" charset="0"/>
            </a:endParaRPr>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2620A898-E33A-E544-8EB5-9DFF6FD1C437}" type="slidenum">
              <a:rPr lang="nl-NL"/>
              <a:pPr eaLnBrk="1" hangingPunct="1"/>
              <a:t>38</a:t>
            </a:fld>
            <a:endParaRPr lang="nl-NL"/>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1371600" lvl="2" indent="-457200">
              <a:spcBef>
                <a:spcPct val="0"/>
              </a:spcBef>
              <a:buClr>
                <a:schemeClr val="tx1"/>
              </a:buClr>
              <a:buFontTx/>
              <a:buAutoNum type="arabicPeriod"/>
            </a:pPr>
            <a:r>
              <a:rPr lang="en-US">
                <a:latin typeface="Calibri" charset="0"/>
              </a:rPr>
              <a:t>FSH </a:t>
            </a:r>
            <a:r>
              <a:rPr lang="en-US">
                <a:latin typeface="Calibri" charset="0"/>
                <a:sym typeface="Wingdings" charset="0"/>
              </a:rPr>
              <a:t></a:t>
            </a:r>
            <a:r>
              <a:rPr lang="en-US">
                <a:latin typeface="Calibri" charset="0"/>
              </a:rPr>
              <a:t> rijping eicellen in follikels </a:t>
            </a:r>
          </a:p>
          <a:p>
            <a:pPr marL="1371600" lvl="2" indent="-457200">
              <a:spcBef>
                <a:spcPct val="0"/>
              </a:spcBef>
              <a:buClr>
                <a:schemeClr val="tx1"/>
              </a:buClr>
            </a:pPr>
            <a:r>
              <a:rPr lang="en-US">
                <a:latin typeface="Calibri" charset="0"/>
                <a:sym typeface="Wingdings" charset="0"/>
              </a:rPr>
              <a:t>	 wand maakt  </a:t>
            </a:r>
            <a:r>
              <a:rPr lang="en-US" b="1">
                <a:latin typeface="Calibri" charset="0"/>
                <a:sym typeface="Wingdings" charset="0"/>
              </a:rPr>
              <a:t>oestrogeen</a:t>
            </a:r>
            <a:endParaRPr lang="en-US" b="1">
              <a:latin typeface="Calibri" charset="0"/>
            </a:endParaRPr>
          </a:p>
          <a:p>
            <a:pPr marL="1371600" lvl="2" indent="-457200">
              <a:spcBef>
                <a:spcPct val="0"/>
              </a:spcBef>
              <a:buFont typeface="Wingdings" charset="0"/>
              <a:buNone/>
            </a:pPr>
            <a:r>
              <a:rPr lang="en-US">
                <a:latin typeface="Calibri" charset="0"/>
                <a:sym typeface="Wingdings" charset="0"/>
              </a:rPr>
              <a:t>	 </a:t>
            </a:r>
            <a:r>
              <a:rPr lang="en-US">
                <a:latin typeface="Calibri" charset="0"/>
              </a:rPr>
              <a:t>loopsheid/krolsheid</a:t>
            </a:r>
          </a:p>
          <a:p>
            <a:pPr marL="1371600" lvl="2" indent="-457200">
              <a:spcBef>
                <a:spcPct val="0"/>
              </a:spcBef>
              <a:buClr>
                <a:schemeClr val="tx1"/>
              </a:buClr>
              <a:buFontTx/>
              <a:buAutoNum type="arabicPeriod" startAt="2"/>
            </a:pPr>
            <a:r>
              <a:rPr lang="en-US">
                <a:latin typeface="Calibri" charset="0"/>
              </a:rPr>
              <a:t>ovulatie: follikel barst open (bij poes/konijn/fret na dekking)</a:t>
            </a:r>
          </a:p>
          <a:p>
            <a:pPr marL="1371600" lvl="2" indent="-457200">
              <a:spcBef>
                <a:spcPct val="0"/>
              </a:spcBef>
              <a:buClr>
                <a:schemeClr val="tx1"/>
              </a:buClr>
              <a:buFontTx/>
              <a:buAutoNum type="arabicPeriod" startAt="3"/>
            </a:pPr>
            <a:r>
              <a:rPr lang="en-US">
                <a:latin typeface="Calibri" charset="0"/>
              </a:rPr>
              <a:t>evt. bevruchting door spermacel </a:t>
            </a:r>
            <a:r>
              <a:rPr lang="en-US">
                <a:latin typeface="Calibri" charset="0"/>
                <a:sym typeface="Wingdings" charset="0"/>
              </a:rPr>
              <a:t> graviditeit</a:t>
            </a:r>
            <a:endParaRPr lang="en-US">
              <a:latin typeface="Calibri" charset="0"/>
            </a:endParaRPr>
          </a:p>
          <a:p>
            <a:pPr marL="1371600" lvl="2" indent="-457200">
              <a:spcBef>
                <a:spcPct val="0"/>
              </a:spcBef>
              <a:buClr>
                <a:schemeClr val="tx1"/>
              </a:buClr>
              <a:buFontTx/>
              <a:buAutoNum type="arabicPeriod" startAt="4"/>
            </a:pPr>
            <a:r>
              <a:rPr lang="en-US">
                <a:latin typeface="Calibri" charset="0"/>
              </a:rPr>
              <a:t>LH </a:t>
            </a:r>
            <a:r>
              <a:rPr lang="en-US">
                <a:latin typeface="Calibri" charset="0"/>
                <a:sym typeface="Wingdings" charset="0"/>
              </a:rPr>
              <a:t> </a:t>
            </a:r>
            <a:r>
              <a:rPr lang="en-US">
                <a:latin typeface="Calibri" charset="0"/>
              </a:rPr>
              <a:t>(lege) follikel wordt geel lichaampje (corpus luteum) </a:t>
            </a:r>
            <a:r>
              <a:rPr lang="en-US">
                <a:latin typeface="Calibri" charset="0"/>
                <a:sym typeface="Wingdings" charset="0"/>
              </a:rPr>
              <a:t></a:t>
            </a:r>
            <a:r>
              <a:rPr lang="en-US">
                <a:latin typeface="Calibri" charset="0"/>
              </a:rPr>
              <a:t> produktie </a:t>
            </a:r>
            <a:r>
              <a:rPr lang="en-US" b="1">
                <a:latin typeface="Calibri" charset="0"/>
              </a:rPr>
              <a:t>progesteron</a:t>
            </a:r>
            <a:r>
              <a:rPr lang="en-US">
                <a:latin typeface="Calibri" charset="0"/>
              </a:rPr>
              <a:t> (= drachtigheidshormoon)</a:t>
            </a:r>
          </a:p>
          <a:p>
            <a:pPr>
              <a:spcBef>
                <a:spcPct val="0"/>
              </a:spcBef>
            </a:pPr>
            <a:endParaRPr lang="nl-NL">
              <a:latin typeface="Calibri" charset="0"/>
            </a:endParaRP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5387F00E-62D6-FF4F-83E7-56F34C5E539B}" type="slidenum">
              <a:rPr lang="nl-NL"/>
              <a:pPr eaLnBrk="1" hangingPunct="1"/>
              <a:t>39</a:t>
            </a:fld>
            <a:endParaRPr lang="nl-NL"/>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Eerste krolsheid </a:t>
            </a:r>
            <a:r>
              <a:rPr lang="nl-NL" dirty="0" err="1" smtClean="0"/>
              <a:t>afh</a:t>
            </a:r>
            <a:r>
              <a:rPr lang="nl-NL" dirty="0" smtClean="0"/>
              <a:t> van wanneer kitten geboren is. In de zomer geboren</a:t>
            </a:r>
            <a:r>
              <a:rPr lang="nl-NL" baseline="0" dirty="0" smtClean="0"/>
              <a:t> dan eerste krolsheid in de lente. Laat in de herfst geboren, eerste krolsheid een jaar later.</a:t>
            </a:r>
          </a:p>
          <a:p>
            <a:r>
              <a:rPr lang="nl-NL" baseline="0" dirty="0" smtClean="0"/>
              <a:t>Ook </a:t>
            </a:r>
            <a:r>
              <a:rPr lang="nl-NL" baseline="0" dirty="0" smtClean="0"/>
              <a:t>afhankelijk </a:t>
            </a:r>
            <a:r>
              <a:rPr lang="nl-NL" baseline="0" dirty="0" err="1" smtClean="0"/>
              <a:t>vh</a:t>
            </a:r>
            <a:r>
              <a:rPr lang="nl-NL" baseline="0" dirty="0" smtClean="0"/>
              <a:t> gewicht 2,3-2,5 kilo zijn</a:t>
            </a:r>
          </a:p>
          <a:p>
            <a:r>
              <a:rPr lang="nl-NL" baseline="0" dirty="0" smtClean="0"/>
              <a:t>Afhankelijk van de lengte van dagen: in voorjaar langer licht </a:t>
            </a:r>
            <a:r>
              <a:rPr lang="nl-NL" baseline="0" dirty="0" smtClean="0">
                <a:sym typeface="Wingdings"/>
              </a:rPr>
              <a:t> FSH </a:t>
            </a:r>
            <a:r>
              <a:rPr lang="nl-NL" baseline="0" dirty="0" err="1" smtClean="0">
                <a:sym typeface="Wingdings"/>
              </a:rPr>
              <a:t>prod</a:t>
            </a:r>
            <a:r>
              <a:rPr lang="nl-NL" baseline="0" dirty="0" smtClean="0">
                <a:sym typeface="Wingdings"/>
              </a:rPr>
              <a:t> hypofyse opgang. Maar onze huiskatten gaat krolsheid hele jaar door (licht en warmte continu)</a:t>
            </a:r>
            <a:endParaRPr lang="nl-NL" baseline="0" dirty="0" smtClean="0"/>
          </a:p>
          <a:p>
            <a:endParaRPr lang="nl-NL" baseline="0" dirty="0" smtClean="0"/>
          </a:p>
          <a:p>
            <a:r>
              <a:rPr lang="nl-NL" baseline="0" dirty="0" err="1" smtClean="0"/>
              <a:t>Geinduceerde</a:t>
            </a:r>
            <a:r>
              <a:rPr lang="nl-NL" baseline="0" dirty="0" smtClean="0"/>
              <a:t> ovulatie: de eisprong wordt opgewekt door paring (prikkeling van de vaginawand)  (weerhaakjes penis kater)</a:t>
            </a:r>
          </a:p>
          <a:p>
            <a:r>
              <a:rPr lang="nl-NL" baseline="0" dirty="0" smtClean="0"/>
              <a:t>SHAM dekking: met een vochtig wattenstaafje de ovulatie opwekken waardoor de krolsheid stopt</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40</a:t>
            </a:fld>
            <a:endParaRPr lang="nl-NL"/>
          </a:p>
        </p:txBody>
      </p:sp>
    </p:spTree>
    <p:extLst>
      <p:ext uri="{BB962C8B-B14F-4D97-AF65-F5344CB8AC3E}">
        <p14:creationId xmlns:p14="http://schemas.microsoft.com/office/powerpoint/2010/main" val="41730783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latin typeface="Arial" charset="0"/>
              </a:rPr>
              <a:t>Pro-oestrus</a:t>
            </a:r>
          </a:p>
          <a:p>
            <a:pPr lvl="1"/>
            <a:r>
              <a:rPr lang="nl-NL" dirty="0" smtClean="0">
                <a:latin typeface="Arial" charset="0"/>
              </a:rPr>
              <a:t>1-3 dagen</a:t>
            </a:r>
          </a:p>
          <a:p>
            <a:pPr lvl="1"/>
            <a:r>
              <a:rPr lang="nl-NL" dirty="0" smtClean="0">
                <a:latin typeface="Arial" charset="0"/>
              </a:rPr>
              <a:t>Feb </a:t>
            </a:r>
            <a:r>
              <a:rPr lang="nl-NL" dirty="0" err="1" smtClean="0">
                <a:latin typeface="Arial" charset="0"/>
              </a:rPr>
              <a:t>tm</a:t>
            </a:r>
            <a:r>
              <a:rPr lang="nl-NL" dirty="0" smtClean="0">
                <a:latin typeface="Arial" charset="0"/>
              </a:rPr>
              <a:t> sept</a:t>
            </a:r>
          </a:p>
          <a:p>
            <a:pPr lvl="1"/>
            <a:r>
              <a:rPr lang="en-US" dirty="0" err="1" smtClean="0">
                <a:latin typeface="Arial" charset="0"/>
              </a:rPr>
              <a:t>Gedragsverandering</a:t>
            </a:r>
            <a:r>
              <a:rPr lang="en-US" dirty="0" smtClean="0">
                <a:latin typeface="Arial" charset="0"/>
              </a:rPr>
              <a:t> (</a:t>
            </a:r>
            <a:r>
              <a:rPr lang="en-US" dirty="0" err="1" smtClean="0">
                <a:latin typeface="Arial" charset="0"/>
              </a:rPr>
              <a:t>nog</a:t>
            </a:r>
            <a:r>
              <a:rPr lang="en-US" dirty="0" smtClean="0">
                <a:latin typeface="Arial" charset="0"/>
              </a:rPr>
              <a:t> </a:t>
            </a:r>
            <a:r>
              <a:rPr lang="en-US" dirty="0" err="1" smtClean="0">
                <a:latin typeface="Arial" charset="0"/>
              </a:rPr>
              <a:t>niet</a:t>
            </a:r>
            <a:r>
              <a:rPr lang="en-US" dirty="0" smtClean="0">
                <a:latin typeface="Arial" charset="0"/>
              </a:rPr>
              <a:t> </a:t>
            </a:r>
            <a:r>
              <a:rPr lang="en-US" dirty="0" err="1" smtClean="0">
                <a:latin typeface="Arial" charset="0"/>
              </a:rPr>
              <a:t>dekbereid</a:t>
            </a:r>
            <a:r>
              <a:rPr lang="en-US" dirty="0" smtClean="0">
                <a:latin typeface="Arial" charset="0"/>
              </a:rPr>
              <a:t>) </a:t>
            </a:r>
            <a:r>
              <a:rPr lang="en-US" dirty="0" smtClean="0">
                <a:latin typeface="Arial" charset="0"/>
                <a:sym typeface="Wingdings"/>
              </a:rPr>
              <a:t> </a:t>
            </a:r>
            <a:r>
              <a:rPr lang="en-US" dirty="0" err="1" smtClean="0">
                <a:latin typeface="Arial" charset="0"/>
                <a:sym typeface="Wingdings"/>
              </a:rPr>
              <a:t>rusteloos</a:t>
            </a:r>
            <a:r>
              <a:rPr lang="en-US" dirty="0" smtClean="0">
                <a:latin typeface="Arial" charset="0"/>
                <a:sym typeface="Wingdings"/>
              </a:rPr>
              <a:t>, </a:t>
            </a:r>
            <a:r>
              <a:rPr lang="en-US" dirty="0" err="1" smtClean="0">
                <a:latin typeface="Arial" charset="0"/>
                <a:sym typeface="Wingdings"/>
              </a:rPr>
              <a:t>achterwerk</a:t>
            </a:r>
            <a:r>
              <a:rPr lang="en-US" baseline="0" dirty="0" smtClean="0">
                <a:latin typeface="Arial" charset="0"/>
                <a:sym typeface="Wingdings"/>
              </a:rPr>
              <a:t> </a:t>
            </a:r>
            <a:r>
              <a:rPr lang="en-US" baseline="0" dirty="0" err="1" smtClean="0">
                <a:latin typeface="Arial" charset="0"/>
                <a:sym typeface="Wingdings"/>
              </a:rPr>
              <a:t>omhoog</a:t>
            </a:r>
            <a:r>
              <a:rPr lang="en-US" baseline="0" dirty="0" smtClean="0">
                <a:latin typeface="Arial" charset="0"/>
                <a:sym typeface="Wingdings"/>
              </a:rPr>
              <a:t>, </a:t>
            </a:r>
            <a:r>
              <a:rPr lang="en-US" baseline="0" dirty="0" err="1" smtClean="0">
                <a:latin typeface="Arial" charset="0"/>
                <a:sym typeface="Wingdings"/>
              </a:rPr>
              <a:t>miauwen</a:t>
            </a:r>
            <a:r>
              <a:rPr lang="en-US" baseline="0" dirty="0" smtClean="0">
                <a:latin typeface="Arial" charset="0"/>
                <a:sym typeface="Wingdings"/>
              </a:rPr>
              <a:t>, </a:t>
            </a:r>
            <a:r>
              <a:rPr lang="en-US" baseline="0" dirty="0" err="1" smtClean="0">
                <a:latin typeface="Arial" charset="0"/>
                <a:sym typeface="Wingdings"/>
              </a:rPr>
              <a:t>trappelen</a:t>
            </a:r>
            <a:r>
              <a:rPr lang="en-US" baseline="0" dirty="0" smtClean="0">
                <a:latin typeface="Arial" charset="0"/>
                <a:sym typeface="Wingdings"/>
              </a:rPr>
              <a:t> </a:t>
            </a:r>
            <a:r>
              <a:rPr lang="en-US" baseline="0" dirty="0" err="1" smtClean="0">
                <a:latin typeface="Arial" charset="0"/>
                <a:sym typeface="Wingdings"/>
              </a:rPr>
              <a:t>achterpoten</a:t>
            </a:r>
            <a:r>
              <a:rPr lang="en-US" baseline="0" dirty="0" smtClean="0">
                <a:latin typeface="Arial" charset="0"/>
                <a:sym typeface="Wingdings"/>
              </a:rPr>
              <a:t>, </a:t>
            </a:r>
            <a:r>
              <a:rPr lang="en-US" baseline="0" dirty="0" err="1" smtClean="0">
                <a:latin typeface="Arial" charset="0"/>
                <a:sym typeface="Wingdings"/>
              </a:rPr>
              <a:t>weinig</a:t>
            </a:r>
            <a:r>
              <a:rPr lang="en-US" baseline="0" dirty="0" smtClean="0">
                <a:latin typeface="Arial" charset="0"/>
                <a:sym typeface="Wingdings"/>
              </a:rPr>
              <a:t> </a:t>
            </a:r>
            <a:r>
              <a:rPr lang="en-US" baseline="0" dirty="0" err="1" smtClean="0">
                <a:latin typeface="Arial" charset="0"/>
                <a:sym typeface="Wingdings"/>
              </a:rPr>
              <a:t>eetlust</a:t>
            </a:r>
            <a:r>
              <a:rPr lang="en-US" baseline="0" dirty="0" smtClean="0">
                <a:latin typeface="Arial" charset="0"/>
                <a:sym typeface="Wingdings"/>
              </a:rPr>
              <a:t>, </a:t>
            </a:r>
            <a:r>
              <a:rPr lang="en-US" baseline="0" dirty="0" err="1" smtClean="0">
                <a:latin typeface="Arial" charset="0"/>
                <a:sym typeface="Wingdings"/>
              </a:rPr>
              <a:t>opzoek</a:t>
            </a:r>
            <a:r>
              <a:rPr lang="en-US" baseline="0" dirty="0" smtClean="0">
                <a:latin typeface="Arial" charset="0"/>
                <a:sym typeface="Wingdings"/>
              </a:rPr>
              <a:t> </a:t>
            </a:r>
            <a:r>
              <a:rPr lang="en-US" baseline="0" dirty="0" err="1" smtClean="0">
                <a:latin typeface="Arial" charset="0"/>
                <a:sym typeface="Wingdings"/>
              </a:rPr>
              <a:t>naar</a:t>
            </a:r>
            <a:r>
              <a:rPr lang="en-US" baseline="0" dirty="0" smtClean="0">
                <a:latin typeface="Arial" charset="0"/>
                <a:sym typeface="Wingdings"/>
              </a:rPr>
              <a:t> </a:t>
            </a:r>
            <a:r>
              <a:rPr lang="en-US" baseline="0" dirty="0" err="1" smtClean="0">
                <a:latin typeface="Arial" charset="0"/>
                <a:sym typeface="Wingdings"/>
              </a:rPr>
              <a:t>katers</a:t>
            </a:r>
            <a:r>
              <a:rPr lang="en-US" baseline="0" dirty="0" smtClean="0">
                <a:latin typeface="Arial" charset="0"/>
                <a:sym typeface="Wingdings"/>
              </a:rPr>
              <a:t>, </a:t>
            </a:r>
            <a:r>
              <a:rPr lang="en-US" baseline="0" dirty="0" err="1" smtClean="0">
                <a:latin typeface="Arial" charset="0"/>
                <a:sym typeface="Wingdings"/>
              </a:rPr>
              <a:t>onzindelijk</a:t>
            </a:r>
            <a:r>
              <a:rPr lang="en-US" baseline="0" dirty="0" smtClean="0">
                <a:latin typeface="Arial" charset="0"/>
                <a:sym typeface="Wingdings"/>
              </a:rPr>
              <a:t>, </a:t>
            </a:r>
            <a:r>
              <a:rPr lang="en-US" baseline="0" dirty="0" err="1" smtClean="0">
                <a:latin typeface="Arial" charset="0"/>
                <a:sym typeface="Wingdings"/>
              </a:rPr>
              <a:t>aanhalig</a:t>
            </a:r>
            <a:r>
              <a:rPr lang="en-US" baseline="0" dirty="0" smtClean="0">
                <a:latin typeface="Arial" charset="0"/>
                <a:sym typeface="Wingdings"/>
              </a:rPr>
              <a:t>, </a:t>
            </a:r>
            <a:r>
              <a:rPr lang="en-US" baseline="0" dirty="0" err="1" smtClean="0">
                <a:latin typeface="Arial" charset="0"/>
                <a:sym typeface="Wingdings"/>
              </a:rPr>
              <a:t>soms</a:t>
            </a:r>
            <a:r>
              <a:rPr lang="en-US" baseline="0" dirty="0" smtClean="0">
                <a:latin typeface="Arial" charset="0"/>
                <a:sym typeface="Wingdings"/>
              </a:rPr>
              <a:t> </a:t>
            </a:r>
            <a:r>
              <a:rPr lang="en-US" baseline="0" dirty="0" err="1" smtClean="0">
                <a:latin typeface="Arial" charset="0"/>
                <a:sym typeface="Wingdings"/>
              </a:rPr>
              <a:t>niets</a:t>
            </a:r>
            <a:r>
              <a:rPr lang="en-US" baseline="0" dirty="0" smtClean="0">
                <a:latin typeface="Arial" charset="0"/>
                <a:sym typeface="Wingdings"/>
              </a:rPr>
              <a:t> </a:t>
            </a:r>
            <a:r>
              <a:rPr lang="en-US" baseline="0" dirty="0" err="1" smtClean="0">
                <a:latin typeface="Arial" charset="0"/>
                <a:sym typeface="Wingdings"/>
              </a:rPr>
              <a:t>waarneembaar</a:t>
            </a:r>
            <a:r>
              <a:rPr lang="en-US" baseline="0" dirty="0" smtClean="0">
                <a:latin typeface="Arial" charset="0"/>
                <a:sym typeface="Wingdings"/>
              </a:rPr>
              <a:t>. En </a:t>
            </a:r>
            <a:r>
              <a:rPr lang="en-US" baseline="0" dirty="0" err="1" smtClean="0">
                <a:latin typeface="Arial" charset="0"/>
                <a:sym typeface="Wingdings"/>
              </a:rPr>
              <a:t>veranderingen</a:t>
            </a:r>
            <a:r>
              <a:rPr lang="en-US" baseline="0" dirty="0" smtClean="0">
                <a:latin typeface="Arial" charset="0"/>
                <a:sym typeface="Wingdings"/>
              </a:rPr>
              <a:t> </a:t>
            </a:r>
            <a:r>
              <a:rPr lang="en-US" baseline="0" dirty="0" err="1" smtClean="0">
                <a:latin typeface="Arial" charset="0"/>
                <a:sym typeface="Wingdings"/>
              </a:rPr>
              <a:t>slijmvlies</a:t>
            </a:r>
            <a:r>
              <a:rPr lang="en-US" baseline="0" dirty="0" smtClean="0">
                <a:latin typeface="Arial" charset="0"/>
                <a:sym typeface="Wingdings"/>
              </a:rPr>
              <a:t> vagina (</a:t>
            </a:r>
            <a:r>
              <a:rPr lang="en-US" baseline="0" dirty="0" err="1" smtClean="0">
                <a:latin typeface="Arial" charset="0"/>
                <a:sym typeface="Wingdings"/>
              </a:rPr>
              <a:t>zwellen</a:t>
            </a:r>
            <a:r>
              <a:rPr lang="en-US" baseline="0" dirty="0" smtClean="0">
                <a:latin typeface="Arial" charset="0"/>
                <a:sym typeface="Wingdings"/>
              </a:rPr>
              <a:t>, </a:t>
            </a:r>
            <a:r>
              <a:rPr lang="en-US" baseline="0" dirty="0" err="1" smtClean="0">
                <a:latin typeface="Arial" charset="0"/>
                <a:sym typeface="Wingdings"/>
              </a:rPr>
              <a:t>vochtig</a:t>
            </a:r>
            <a:r>
              <a:rPr lang="en-US" baseline="0" dirty="0" smtClean="0">
                <a:latin typeface="Arial" charset="0"/>
                <a:sym typeface="Wingdings"/>
              </a:rPr>
              <a:t>)</a:t>
            </a:r>
            <a:endParaRPr lang="en-US" dirty="0" smtClean="0">
              <a:latin typeface="Arial" charset="0"/>
            </a:endParaRPr>
          </a:p>
          <a:p>
            <a:pPr lvl="1"/>
            <a:r>
              <a:rPr lang="en-US" dirty="0" err="1" smtClean="0">
                <a:latin typeface="Arial" charset="0"/>
              </a:rPr>
              <a:t>Follikelvorming</a:t>
            </a:r>
            <a:r>
              <a:rPr lang="en-US" dirty="0" smtClean="0">
                <a:latin typeface="Arial" charset="0"/>
              </a:rPr>
              <a:t> </a:t>
            </a:r>
            <a:r>
              <a:rPr lang="en-US" dirty="0" err="1" smtClean="0">
                <a:latin typeface="Arial" charset="0"/>
              </a:rPr>
              <a:t>oiv</a:t>
            </a:r>
            <a:r>
              <a:rPr lang="en-US" dirty="0" smtClean="0">
                <a:latin typeface="Arial" charset="0"/>
              </a:rPr>
              <a:t> FSH en E2-vorming in </a:t>
            </a:r>
            <a:r>
              <a:rPr lang="en-US" dirty="0" err="1" smtClean="0">
                <a:latin typeface="Arial" charset="0"/>
              </a:rPr>
              <a:t>ovaria</a:t>
            </a:r>
            <a:endParaRPr lang="en-US" dirty="0" smtClean="0">
              <a:latin typeface="Arial" charset="0"/>
            </a:endParaRPr>
          </a:p>
          <a:p>
            <a:r>
              <a:rPr lang="nl-NL" dirty="0" smtClean="0">
                <a:latin typeface="Arial" charset="0"/>
              </a:rPr>
              <a:t>Oestrus</a:t>
            </a:r>
          </a:p>
          <a:p>
            <a:pPr lvl="1"/>
            <a:r>
              <a:rPr lang="nl-NL" dirty="0" smtClean="0">
                <a:latin typeface="Arial" charset="0"/>
              </a:rPr>
              <a:t>2-10dgn (gem7-8 dagen)</a:t>
            </a:r>
          </a:p>
          <a:p>
            <a:pPr lvl="1"/>
            <a:r>
              <a:rPr lang="en-US" dirty="0" err="1" smtClean="0">
                <a:latin typeface="Arial" charset="0"/>
              </a:rPr>
              <a:t>Gedragsverandering</a:t>
            </a:r>
            <a:r>
              <a:rPr lang="en-US" dirty="0" smtClean="0">
                <a:latin typeface="Arial" charset="0"/>
              </a:rPr>
              <a:t> = </a:t>
            </a:r>
            <a:r>
              <a:rPr lang="en-US" dirty="0" err="1" smtClean="0">
                <a:latin typeface="Arial" charset="0"/>
              </a:rPr>
              <a:t>krolsheidverschijnselen</a:t>
            </a:r>
            <a:r>
              <a:rPr lang="en-US" dirty="0" smtClean="0">
                <a:latin typeface="Arial" charset="0"/>
              </a:rPr>
              <a:t>  (</a:t>
            </a:r>
            <a:r>
              <a:rPr lang="en-US" dirty="0" err="1" smtClean="0">
                <a:latin typeface="Arial" charset="0"/>
              </a:rPr>
              <a:t>mauwen</a:t>
            </a:r>
            <a:r>
              <a:rPr lang="en-US" dirty="0" smtClean="0">
                <a:latin typeface="Arial" charset="0"/>
              </a:rPr>
              <a:t>, </a:t>
            </a:r>
            <a:r>
              <a:rPr lang="en-US" dirty="0" err="1" smtClean="0">
                <a:latin typeface="Arial" charset="0"/>
              </a:rPr>
              <a:t>rollen</a:t>
            </a:r>
            <a:r>
              <a:rPr lang="en-US" dirty="0" smtClean="0">
                <a:latin typeface="Arial" charset="0"/>
              </a:rPr>
              <a:t>, kopjes, </a:t>
            </a:r>
            <a:r>
              <a:rPr lang="en-US" dirty="0" err="1" smtClean="0">
                <a:latin typeface="Arial" charset="0"/>
              </a:rPr>
              <a:t>trappelen</a:t>
            </a:r>
            <a:r>
              <a:rPr lang="en-US" dirty="0" smtClean="0">
                <a:latin typeface="Arial" charset="0"/>
              </a:rPr>
              <a:t>, </a:t>
            </a:r>
            <a:r>
              <a:rPr lang="en-US" dirty="0" err="1" smtClean="0">
                <a:latin typeface="Arial" charset="0"/>
              </a:rPr>
              <a:t>lordosis</a:t>
            </a:r>
            <a:r>
              <a:rPr lang="en-US" dirty="0" smtClean="0">
                <a:latin typeface="Arial" charset="0"/>
              </a:rPr>
              <a:t>, </a:t>
            </a:r>
            <a:r>
              <a:rPr lang="en-US" dirty="0" err="1" smtClean="0">
                <a:latin typeface="Arial" charset="0"/>
              </a:rPr>
              <a:t>staart</a:t>
            </a:r>
            <a:r>
              <a:rPr lang="en-US" dirty="0" smtClean="0">
                <a:latin typeface="Arial" charset="0"/>
              </a:rPr>
              <a:t> </a:t>
            </a:r>
            <a:r>
              <a:rPr lang="en-US" dirty="0" err="1" smtClean="0">
                <a:latin typeface="Arial" charset="0"/>
              </a:rPr>
              <a:t>opzij</a:t>
            </a:r>
            <a:r>
              <a:rPr lang="en-US" dirty="0" smtClean="0">
                <a:latin typeface="Arial" charset="0"/>
              </a:rPr>
              <a:t>, </a:t>
            </a:r>
            <a:r>
              <a:rPr lang="en-US" dirty="0" err="1" smtClean="0">
                <a:latin typeface="Arial" charset="0"/>
              </a:rPr>
              <a:t>enz</a:t>
            </a:r>
            <a:r>
              <a:rPr lang="en-US" dirty="0" smtClean="0">
                <a:latin typeface="Arial" charset="0"/>
              </a:rPr>
              <a:t>)</a:t>
            </a:r>
          </a:p>
          <a:p>
            <a:pPr lvl="1"/>
            <a:r>
              <a:rPr lang="en-US" dirty="0" err="1" smtClean="0">
                <a:latin typeface="Arial" charset="0"/>
              </a:rPr>
              <a:t>accepteert</a:t>
            </a:r>
            <a:r>
              <a:rPr lang="en-US" dirty="0" smtClean="0">
                <a:latin typeface="Arial" charset="0"/>
              </a:rPr>
              <a:t> de </a:t>
            </a:r>
            <a:r>
              <a:rPr lang="en-US" dirty="0" err="1" smtClean="0">
                <a:latin typeface="Arial" charset="0"/>
              </a:rPr>
              <a:t>kater</a:t>
            </a:r>
            <a:endParaRPr lang="en-US" dirty="0" smtClean="0">
              <a:latin typeface="Arial" charset="0"/>
            </a:endParaRPr>
          </a:p>
          <a:p>
            <a:pPr lvl="1">
              <a:buFontTx/>
              <a:buNone/>
            </a:pPr>
            <a:endParaRPr lang="en-US" dirty="0" smtClean="0">
              <a:latin typeface="Arial" charset="0"/>
            </a:endParaRPr>
          </a:p>
          <a:p>
            <a:pPr>
              <a:buFontTx/>
              <a:buNone/>
            </a:pPr>
            <a:r>
              <a:rPr lang="en-US" sz="2400" dirty="0" smtClean="0">
                <a:latin typeface="Arial" charset="0"/>
              </a:rPr>
              <a:t>Pro-</a:t>
            </a:r>
            <a:r>
              <a:rPr lang="en-US" sz="2400" dirty="0" err="1" smtClean="0">
                <a:latin typeface="Arial" charset="0"/>
              </a:rPr>
              <a:t>oestrus</a:t>
            </a:r>
            <a:r>
              <a:rPr lang="en-US" sz="2400" dirty="0" smtClean="0">
                <a:latin typeface="Arial" charset="0"/>
              </a:rPr>
              <a:t> + </a:t>
            </a:r>
            <a:r>
              <a:rPr lang="en-US" sz="2400" dirty="0" err="1" smtClean="0">
                <a:latin typeface="Arial" charset="0"/>
              </a:rPr>
              <a:t>oestrus</a:t>
            </a:r>
            <a:r>
              <a:rPr lang="en-US" sz="2400" dirty="0" smtClean="0">
                <a:latin typeface="Arial" charset="0"/>
              </a:rPr>
              <a:t> = </a:t>
            </a:r>
            <a:r>
              <a:rPr lang="en-US" sz="2400" dirty="0" err="1" smtClean="0">
                <a:latin typeface="Arial" charset="0"/>
              </a:rPr>
              <a:t>krolsheid</a:t>
            </a:r>
            <a:endParaRPr lang="en-US" sz="2400" dirty="0" smtClean="0">
              <a:latin typeface="Arial" charset="0"/>
            </a:endParaRPr>
          </a:p>
          <a:p>
            <a:pPr>
              <a:buFontTx/>
              <a:buNone/>
            </a:pPr>
            <a:endParaRPr lang="en-US" sz="2400" dirty="0" smtClean="0">
              <a:latin typeface="Arial" charset="0"/>
            </a:endParaRPr>
          </a:p>
          <a:p>
            <a:pPr>
              <a:buFontTx/>
              <a:buNone/>
            </a:pPr>
            <a:r>
              <a:rPr lang="en-US" sz="2400" dirty="0" err="1" smtClean="0">
                <a:latin typeface="Arial" charset="0"/>
              </a:rPr>
              <a:t>Poes</a:t>
            </a:r>
            <a:r>
              <a:rPr lang="en-US" sz="2400" dirty="0" smtClean="0">
                <a:latin typeface="Arial" charset="0"/>
              </a:rPr>
              <a:t> </a:t>
            </a:r>
            <a:r>
              <a:rPr lang="en-US" sz="2400" dirty="0" err="1" smtClean="0">
                <a:latin typeface="Arial" charset="0"/>
              </a:rPr>
              <a:t>laat</a:t>
            </a:r>
            <a:r>
              <a:rPr lang="en-US" sz="2400" dirty="0" smtClean="0">
                <a:latin typeface="Arial" charset="0"/>
              </a:rPr>
              <a:t> </a:t>
            </a:r>
            <a:r>
              <a:rPr lang="en-US" sz="2400" dirty="0" err="1" smtClean="0">
                <a:latin typeface="Arial" charset="0"/>
              </a:rPr>
              <a:t>zich</a:t>
            </a:r>
            <a:r>
              <a:rPr lang="en-US" sz="2400" dirty="0" smtClean="0">
                <a:latin typeface="Arial" charset="0"/>
              </a:rPr>
              <a:t> </a:t>
            </a:r>
            <a:r>
              <a:rPr lang="en-US" sz="2400" dirty="0" err="1" smtClean="0">
                <a:latin typeface="Arial" charset="0"/>
              </a:rPr>
              <a:t>tijdens</a:t>
            </a:r>
            <a:r>
              <a:rPr lang="en-US" sz="2400" dirty="0" smtClean="0">
                <a:latin typeface="Arial" charset="0"/>
              </a:rPr>
              <a:t> de</a:t>
            </a:r>
            <a:r>
              <a:rPr lang="en-US" sz="2400" baseline="0" dirty="0" smtClean="0">
                <a:latin typeface="Arial" charset="0"/>
              </a:rPr>
              <a:t> </a:t>
            </a:r>
            <a:r>
              <a:rPr lang="en-US" sz="2400" baseline="0" dirty="0" err="1" smtClean="0">
                <a:latin typeface="Arial" charset="0"/>
              </a:rPr>
              <a:t>krolsheid</a:t>
            </a:r>
            <a:r>
              <a:rPr lang="en-US" sz="2400" baseline="0" dirty="0" smtClean="0">
                <a:latin typeface="Arial" charset="0"/>
              </a:rPr>
              <a:t> door </a:t>
            </a:r>
            <a:r>
              <a:rPr lang="en-US" sz="2400" baseline="0" dirty="0" err="1" smtClean="0">
                <a:latin typeface="Arial" charset="0"/>
              </a:rPr>
              <a:t>meerdere</a:t>
            </a:r>
            <a:r>
              <a:rPr lang="en-US" sz="2400" baseline="0" dirty="0" smtClean="0">
                <a:latin typeface="Arial" charset="0"/>
              </a:rPr>
              <a:t> </a:t>
            </a:r>
            <a:r>
              <a:rPr lang="en-US" sz="2400" baseline="0" dirty="0" err="1" smtClean="0">
                <a:latin typeface="Arial" charset="0"/>
              </a:rPr>
              <a:t>katers</a:t>
            </a:r>
            <a:r>
              <a:rPr lang="en-US" sz="2400" baseline="0" dirty="0" smtClean="0">
                <a:latin typeface="Arial" charset="0"/>
              </a:rPr>
              <a:t> </a:t>
            </a:r>
            <a:r>
              <a:rPr lang="en-US" sz="2400" baseline="0" dirty="0" err="1" smtClean="0">
                <a:latin typeface="Arial" charset="0"/>
              </a:rPr>
              <a:t>dekken</a:t>
            </a:r>
            <a:r>
              <a:rPr lang="en-US" sz="2400" baseline="0" dirty="0" smtClean="0">
                <a:latin typeface="Arial" charset="0"/>
              </a:rPr>
              <a:t> </a:t>
            </a:r>
            <a:r>
              <a:rPr lang="en-US" sz="2400" baseline="0" dirty="0" smtClean="0">
                <a:latin typeface="Arial" charset="0"/>
                <a:sym typeface="Wingdings"/>
              </a:rPr>
              <a:t> hoe </a:t>
            </a:r>
            <a:r>
              <a:rPr lang="en-US" sz="2400" baseline="0" dirty="0" err="1" smtClean="0">
                <a:latin typeface="Arial" charset="0"/>
                <a:sym typeface="Wingdings"/>
              </a:rPr>
              <a:t>meer</a:t>
            </a:r>
            <a:r>
              <a:rPr lang="en-US" sz="2400" baseline="0" dirty="0" smtClean="0">
                <a:latin typeface="Arial" charset="0"/>
                <a:sym typeface="Wingdings"/>
              </a:rPr>
              <a:t> </a:t>
            </a:r>
            <a:r>
              <a:rPr lang="en-US" sz="2400" baseline="0" dirty="0" err="1" smtClean="0">
                <a:latin typeface="Arial" charset="0"/>
                <a:sym typeface="Wingdings"/>
              </a:rPr>
              <a:t>dekkingen</a:t>
            </a:r>
            <a:r>
              <a:rPr lang="en-US" sz="2400" baseline="0" dirty="0" smtClean="0">
                <a:latin typeface="Arial" charset="0"/>
                <a:sym typeface="Wingdings"/>
              </a:rPr>
              <a:t> hoe </a:t>
            </a:r>
            <a:r>
              <a:rPr lang="en-US" sz="2400" baseline="0" dirty="0" err="1" smtClean="0">
                <a:latin typeface="Arial" charset="0"/>
                <a:sym typeface="Wingdings"/>
              </a:rPr>
              <a:t>meer</a:t>
            </a:r>
            <a:r>
              <a:rPr lang="en-US" sz="2400" baseline="0" dirty="0" smtClean="0">
                <a:latin typeface="Arial" charset="0"/>
                <a:sym typeface="Wingdings"/>
              </a:rPr>
              <a:t> LH </a:t>
            </a:r>
            <a:r>
              <a:rPr lang="en-US" sz="2400" baseline="0" dirty="0" err="1" smtClean="0">
                <a:latin typeface="Arial" charset="0"/>
                <a:sym typeface="Wingdings"/>
              </a:rPr>
              <a:t>er</a:t>
            </a:r>
            <a:r>
              <a:rPr lang="en-US" sz="2400" baseline="0" dirty="0" smtClean="0">
                <a:latin typeface="Arial" charset="0"/>
                <a:sym typeface="Wingdings"/>
              </a:rPr>
              <a:t> </a:t>
            </a:r>
            <a:r>
              <a:rPr lang="en-US" sz="2400" baseline="0" dirty="0" err="1" smtClean="0">
                <a:latin typeface="Arial" charset="0"/>
                <a:sym typeface="Wingdings"/>
              </a:rPr>
              <a:t>vrijkomt</a:t>
            </a:r>
            <a:r>
              <a:rPr lang="en-US" sz="2400" baseline="0" dirty="0" smtClean="0">
                <a:latin typeface="Arial" charset="0"/>
                <a:sym typeface="Wingdings"/>
              </a:rPr>
              <a:t>. LH </a:t>
            </a:r>
            <a:r>
              <a:rPr lang="en-US" sz="2400" baseline="0" dirty="0" err="1" smtClean="0">
                <a:latin typeface="Arial" charset="0"/>
                <a:sym typeface="Wingdings"/>
              </a:rPr>
              <a:t>nodig</a:t>
            </a:r>
            <a:r>
              <a:rPr lang="en-US" sz="2400" baseline="0" dirty="0" smtClean="0">
                <a:latin typeface="Arial" charset="0"/>
                <a:sym typeface="Wingdings"/>
              </a:rPr>
              <a:t> </a:t>
            </a:r>
            <a:r>
              <a:rPr lang="en-US" sz="2400" baseline="0" dirty="0" err="1" smtClean="0">
                <a:latin typeface="Arial" charset="0"/>
                <a:sym typeface="Wingdings"/>
              </a:rPr>
              <a:t>voor</a:t>
            </a:r>
            <a:r>
              <a:rPr lang="en-US" sz="2400" baseline="0" dirty="0" smtClean="0">
                <a:latin typeface="Arial" charset="0"/>
                <a:sym typeface="Wingdings"/>
              </a:rPr>
              <a:t> </a:t>
            </a:r>
            <a:r>
              <a:rPr lang="en-US" sz="2400" baseline="0" dirty="0" err="1" smtClean="0">
                <a:latin typeface="Arial" charset="0"/>
                <a:sym typeface="Wingdings"/>
              </a:rPr>
              <a:t>ovulatie</a:t>
            </a:r>
            <a:r>
              <a:rPr lang="en-US" sz="2400" baseline="0" dirty="0" smtClean="0">
                <a:latin typeface="Arial" charset="0"/>
                <a:sym typeface="Wingdings"/>
              </a:rPr>
              <a:t> 1-3 </a:t>
            </a:r>
            <a:r>
              <a:rPr lang="en-US" sz="2400" baseline="0" dirty="0" err="1" smtClean="0">
                <a:latin typeface="Arial" charset="0"/>
                <a:sym typeface="Wingdings"/>
              </a:rPr>
              <a:t>dgn</a:t>
            </a:r>
            <a:r>
              <a:rPr lang="en-US" sz="2400" baseline="0" dirty="0" smtClean="0">
                <a:latin typeface="Arial" charset="0"/>
                <a:sym typeface="Wingdings"/>
              </a:rPr>
              <a:t> </a:t>
            </a:r>
            <a:r>
              <a:rPr lang="en-US" sz="2400" baseline="0" dirty="0" err="1" smtClean="0">
                <a:latin typeface="Arial" charset="0"/>
                <a:sym typeface="Wingdings"/>
              </a:rPr>
              <a:t>na</a:t>
            </a:r>
            <a:r>
              <a:rPr lang="en-US" sz="2400" baseline="0" dirty="0" smtClean="0">
                <a:latin typeface="Arial" charset="0"/>
                <a:sym typeface="Wingdings"/>
              </a:rPr>
              <a:t> de </a:t>
            </a:r>
            <a:r>
              <a:rPr lang="en-US" sz="2400" baseline="0" dirty="0" err="1" smtClean="0">
                <a:latin typeface="Arial" charset="0"/>
                <a:sym typeface="Wingdings"/>
              </a:rPr>
              <a:t>dekking</a:t>
            </a:r>
            <a:endParaRPr lang="en-US" sz="2400" baseline="0" dirty="0" smtClean="0">
              <a:latin typeface="Arial" charset="0"/>
            </a:endParaRPr>
          </a:p>
          <a:p>
            <a:pPr>
              <a:buFontTx/>
              <a:buNone/>
            </a:pPr>
            <a:r>
              <a:rPr lang="en-US" sz="2400" baseline="0" dirty="0" smtClean="0">
                <a:latin typeface="Arial" charset="0"/>
              </a:rPr>
              <a:t>Na </a:t>
            </a:r>
            <a:r>
              <a:rPr lang="en-US" sz="2400" baseline="0" dirty="0" err="1" smtClean="0">
                <a:latin typeface="Arial" charset="0"/>
              </a:rPr>
              <a:t>dekken</a:t>
            </a:r>
            <a:r>
              <a:rPr lang="en-US" sz="2400" baseline="0" dirty="0" smtClean="0">
                <a:latin typeface="Arial" charset="0"/>
              </a:rPr>
              <a:t> LH </a:t>
            </a:r>
            <a:r>
              <a:rPr lang="en-US" sz="2400" baseline="0" dirty="0" err="1" smtClean="0">
                <a:latin typeface="Arial" charset="0"/>
              </a:rPr>
              <a:t>vrij</a:t>
            </a:r>
            <a:endParaRPr lang="en-US" sz="2400" dirty="0" smtClean="0">
              <a:latin typeface="Arial" charset="0"/>
            </a:endParaRPr>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41</a:t>
            </a:fld>
            <a:endParaRPr lang="nl-NL"/>
          </a:p>
        </p:txBody>
      </p:sp>
    </p:spTree>
    <p:extLst>
      <p:ext uri="{BB962C8B-B14F-4D97-AF65-F5344CB8AC3E}">
        <p14:creationId xmlns:p14="http://schemas.microsoft.com/office/powerpoint/2010/main" val="42388211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smtClean="0">
                <a:latin typeface="Arial" charset="0"/>
              </a:rPr>
              <a:t>Anoestrus</a:t>
            </a:r>
            <a:endParaRPr lang="nl-NL" dirty="0" smtClean="0">
              <a:latin typeface="Arial" charset="0"/>
            </a:endParaRPr>
          </a:p>
          <a:p>
            <a:pPr lvl="1"/>
            <a:r>
              <a:rPr lang="nl-NL" dirty="0" smtClean="0">
                <a:latin typeface="Arial" charset="0"/>
              </a:rPr>
              <a:t>Oktober-mei</a:t>
            </a:r>
          </a:p>
          <a:p>
            <a:pPr lvl="1"/>
            <a:r>
              <a:rPr lang="nl-NL" dirty="0" smtClean="0">
                <a:latin typeface="Arial" charset="0"/>
              </a:rPr>
              <a:t>Rustfase </a:t>
            </a:r>
          </a:p>
          <a:p>
            <a:pPr lvl="1"/>
            <a:r>
              <a:rPr lang="nl-NL" dirty="0" smtClean="0">
                <a:latin typeface="Arial" charset="0"/>
              </a:rPr>
              <a:t>Einde FSH</a:t>
            </a:r>
            <a:r>
              <a:rPr lang="nl-NL" dirty="0" smtClean="0">
                <a:latin typeface="Arial" charset="0"/>
                <a:sym typeface="Wingdings 3" charset="0"/>
              </a:rPr>
              <a:t></a:t>
            </a:r>
          </a:p>
          <a:p>
            <a:pPr lvl="1"/>
            <a:endParaRPr lang="nl-NL" dirty="0" smtClean="0">
              <a:latin typeface="Arial" charset="0"/>
              <a:sym typeface="Wingdings 3" charset="0"/>
            </a:endParaRPr>
          </a:p>
          <a:p>
            <a:pPr lvl="1"/>
            <a:r>
              <a:rPr lang="nl-NL" dirty="0" smtClean="0">
                <a:latin typeface="Arial" charset="0"/>
                <a:sym typeface="Wingdings 3" charset="0"/>
              </a:rPr>
              <a:t>Hond:</a:t>
            </a:r>
            <a:r>
              <a:rPr lang="nl-NL" baseline="0" dirty="0" smtClean="0">
                <a:latin typeface="Arial" charset="0"/>
                <a:sym typeface="Wingdings 3" charset="0"/>
              </a:rPr>
              <a:t> altijd ovulatie en dus altijd vorming CL met P4 productie (dracht en geen dracht </a:t>
            </a:r>
            <a:r>
              <a:rPr lang="nl-NL" baseline="0" dirty="0" err="1" smtClean="0">
                <a:latin typeface="Arial" charset="0"/>
                <a:sym typeface="Wingdings 3" charset="0"/>
              </a:rPr>
              <a:t>evenlang</a:t>
            </a:r>
            <a:r>
              <a:rPr lang="nl-NL" baseline="0" dirty="0" smtClean="0">
                <a:latin typeface="Arial" charset="0"/>
                <a:sym typeface="Wingdings 3" charset="0"/>
              </a:rPr>
              <a:t> P4 </a:t>
            </a:r>
            <a:r>
              <a:rPr lang="nl-NL" baseline="0" dirty="0" err="1" smtClean="0">
                <a:latin typeface="Arial" charset="0"/>
                <a:sym typeface="Wingdings 3" charset="0"/>
              </a:rPr>
              <a:t>prod</a:t>
            </a:r>
            <a:r>
              <a:rPr lang="nl-NL" baseline="0" dirty="0" smtClean="0">
                <a:latin typeface="Arial" charset="0"/>
                <a:sym typeface="Wingdings 3" charset="0"/>
              </a:rPr>
              <a:t>). Niet drachtige teef kan als min dienen voor moederloze pups</a:t>
            </a:r>
          </a:p>
          <a:p>
            <a:pPr lvl="1"/>
            <a:endParaRPr lang="nl-NL" baseline="0" dirty="0" smtClean="0">
              <a:latin typeface="Arial" charset="0"/>
              <a:sym typeface="Wingdings 3" charset="0"/>
            </a:endParaRPr>
          </a:p>
          <a:p>
            <a:pPr lvl="1"/>
            <a:r>
              <a:rPr lang="nl-NL" baseline="0" dirty="0" smtClean="0">
                <a:latin typeface="Arial" charset="0"/>
                <a:sym typeface="Wingdings 3" charset="0"/>
              </a:rPr>
              <a:t>Kat: </a:t>
            </a:r>
            <a:r>
              <a:rPr lang="nl-NL" b="1" baseline="0" dirty="0" smtClean="0">
                <a:latin typeface="Arial" charset="0"/>
                <a:sym typeface="Wingdings 3" charset="0"/>
              </a:rPr>
              <a:t>geen ovulatie </a:t>
            </a:r>
            <a:r>
              <a:rPr lang="nl-NL" baseline="0" dirty="0" smtClean="0">
                <a:latin typeface="Arial" charset="0"/>
                <a:sym typeface="Wingdings"/>
              </a:rPr>
              <a:t> door geen paring/niet voldoende dekkingen waardoor LH niet hoog genoeg  pro-oestrus – oestrus – geen ovulatie – </a:t>
            </a:r>
            <a:r>
              <a:rPr lang="nl-NL" baseline="0" dirty="0" err="1" smtClean="0">
                <a:latin typeface="Arial" charset="0"/>
                <a:sym typeface="Wingdings"/>
              </a:rPr>
              <a:t>inter</a:t>
            </a:r>
            <a:r>
              <a:rPr lang="nl-NL" baseline="0" dirty="0" smtClean="0">
                <a:latin typeface="Arial" charset="0"/>
                <a:sym typeface="Wingdings"/>
              </a:rPr>
              <a:t> oestrus (= rustfase van ongeveer 3 </a:t>
            </a:r>
            <a:r>
              <a:rPr lang="nl-NL" baseline="0" dirty="0" err="1" smtClean="0">
                <a:latin typeface="Arial" charset="0"/>
                <a:sym typeface="Wingdings"/>
              </a:rPr>
              <a:t>wkn</a:t>
            </a:r>
            <a:r>
              <a:rPr lang="nl-NL" baseline="0" dirty="0" smtClean="0">
                <a:latin typeface="Arial" charset="0"/>
                <a:sym typeface="Wingdings"/>
              </a:rPr>
              <a:t>) – pro-oestrus etc.</a:t>
            </a:r>
            <a:endParaRPr lang="nl-NL" baseline="0" dirty="0" smtClean="0">
              <a:latin typeface="Arial" charset="0"/>
              <a:sym typeface="Wingdings 3" charset="0"/>
            </a:endParaRPr>
          </a:p>
          <a:p>
            <a:pPr lvl="1"/>
            <a:r>
              <a:rPr lang="nl-NL" baseline="0" dirty="0" smtClean="0">
                <a:latin typeface="Arial" charset="0"/>
                <a:sym typeface="Wingdings 3" charset="0"/>
              </a:rPr>
              <a:t>Ovulatie zonder dracht </a:t>
            </a:r>
            <a:r>
              <a:rPr lang="nl-NL" baseline="0" dirty="0" smtClean="0">
                <a:latin typeface="Arial" charset="0"/>
                <a:sym typeface="Wingdings"/>
              </a:rPr>
              <a:t> CL  P4 </a:t>
            </a:r>
            <a:r>
              <a:rPr lang="nl-NL" baseline="0" dirty="0" err="1" smtClean="0">
                <a:latin typeface="Arial" charset="0"/>
                <a:sym typeface="Wingdings"/>
              </a:rPr>
              <a:t>prod</a:t>
            </a:r>
            <a:r>
              <a:rPr lang="nl-NL" baseline="0" dirty="0" smtClean="0">
                <a:latin typeface="Arial" charset="0"/>
                <a:sym typeface="Wingdings"/>
              </a:rPr>
              <a:t> voor 40 </a:t>
            </a:r>
            <a:r>
              <a:rPr lang="nl-NL" baseline="0" dirty="0" err="1" smtClean="0">
                <a:latin typeface="Arial" charset="0"/>
                <a:sym typeface="Wingdings"/>
              </a:rPr>
              <a:t>dgn</a:t>
            </a:r>
            <a:r>
              <a:rPr lang="nl-NL" baseline="0" dirty="0" smtClean="0">
                <a:latin typeface="Arial" charset="0"/>
                <a:sym typeface="Wingdings"/>
              </a:rPr>
              <a:t>  nieuwe krolsheid GEEN melkproductie tot stand!!!!</a:t>
            </a:r>
            <a:endParaRPr lang="nl-NL" baseline="0" dirty="0" smtClean="0">
              <a:latin typeface="Arial" charset="0"/>
              <a:sym typeface="Wingdings 3" charset="0"/>
            </a:endParaRPr>
          </a:p>
          <a:p>
            <a:pPr lvl="1"/>
            <a:r>
              <a:rPr lang="nl-NL" baseline="0" dirty="0" smtClean="0">
                <a:latin typeface="Arial" charset="0"/>
                <a:sym typeface="Wingdings 3" charset="0"/>
              </a:rPr>
              <a:t>Ovulatie met dracht </a:t>
            </a:r>
            <a:r>
              <a:rPr lang="nl-NL" baseline="0" dirty="0" smtClean="0">
                <a:latin typeface="Arial" charset="0"/>
                <a:sym typeface="Wingdings"/>
              </a:rPr>
              <a:t> CL  P4 </a:t>
            </a:r>
            <a:r>
              <a:rPr lang="nl-NL" baseline="0" dirty="0" err="1" smtClean="0">
                <a:latin typeface="Arial" charset="0"/>
                <a:sym typeface="Wingdings"/>
              </a:rPr>
              <a:t>prod</a:t>
            </a:r>
            <a:r>
              <a:rPr lang="nl-NL" baseline="0" dirty="0" smtClean="0">
                <a:latin typeface="Arial" charset="0"/>
                <a:sym typeface="Wingdings"/>
              </a:rPr>
              <a:t> voor ongeveer 9 weken (63 </a:t>
            </a:r>
            <a:r>
              <a:rPr lang="nl-NL" baseline="0" dirty="0" err="1" smtClean="0">
                <a:latin typeface="Arial" charset="0"/>
                <a:sym typeface="Wingdings"/>
              </a:rPr>
              <a:t>dgn</a:t>
            </a:r>
            <a:r>
              <a:rPr lang="nl-NL" baseline="0" dirty="0" smtClean="0">
                <a:latin typeface="Arial" charset="0"/>
                <a:sym typeface="Wingdings"/>
              </a:rPr>
              <a:t>)</a:t>
            </a:r>
          </a:p>
          <a:p>
            <a:pPr lvl="1"/>
            <a:endParaRPr lang="nl-NL" baseline="0" dirty="0" smtClean="0">
              <a:latin typeface="Arial" charset="0"/>
              <a:sym typeface="Wingdings"/>
            </a:endParaRPr>
          </a:p>
          <a:p>
            <a:pPr lvl="1"/>
            <a:r>
              <a:rPr lang="nl-NL" baseline="0" dirty="0" smtClean="0">
                <a:latin typeface="Arial" charset="0"/>
                <a:sym typeface="Wingdings"/>
              </a:rPr>
              <a:t>Verschil te verklaren door hond = roedeldieren (om roedel in stand te houden is het handig om andere pups melk te kunnen geven). Kat = solitair, geen </a:t>
            </a:r>
            <a:r>
              <a:rPr lang="nl-NL" baseline="0" dirty="0" err="1" smtClean="0">
                <a:latin typeface="Arial" charset="0"/>
                <a:sym typeface="Wingdings"/>
              </a:rPr>
              <a:t>kittens</a:t>
            </a:r>
            <a:r>
              <a:rPr lang="nl-NL" baseline="0" dirty="0" smtClean="0">
                <a:latin typeface="Arial" charset="0"/>
                <a:sym typeface="Wingdings"/>
              </a:rPr>
              <a:t> = geen melk.</a:t>
            </a:r>
            <a:endParaRPr lang="nl-NL" dirty="0" smtClean="0">
              <a:latin typeface="Arial" charset="0"/>
            </a:endParaRPr>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42</a:t>
            </a:fld>
            <a:endParaRPr lang="nl-NL"/>
          </a:p>
        </p:txBody>
      </p:sp>
    </p:spTree>
    <p:extLst>
      <p:ext uri="{BB962C8B-B14F-4D97-AF65-F5344CB8AC3E}">
        <p14:creationId xmlns:p14="http://schemas.microsoft.com/office/powerpoint/2010/main" val="11562320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jdelijke aanduiding voor dia-afbeelding 1"/>
          <p:cNvSpPr>
            <a:spLocks noGrp="1" noRot="1" noChangeAspect="1" noTextEdit="1"/>
          </p:cNvSpPr>
          <p:nvPr>
            <p:ph type="sldImg"/>
          </p:nvPr>
        </p:nvSpPr>
        <p:spPr>
          <a:ln/>
        </p:spPr>
      </p:sp>
      <p:sp>
        <p:nvSpPr>
          <p:cNvPr id="59395" name="Tijdelijke aanduiding voor notities 2"/>
          <p:cNvSpPr>
            <a:spLocks noGrp="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r>
              <a:rPr lang="nl-NL"/>
              <a:t>Door te paren ontstaat LH. Hoe meer paringen, hoe meer LH. Genoeg LH? Dan 3 dagen later ovulatie. </a:t>
            </a:r>
          </a:p>
        </p:txBody>
      </p:sp>
      <p:sp>
        <p:nvSpPr>
          <p:cNvPr id="59396" name="Tijdelijke aanduiding voor dianumm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fld id="{67CF4D6E-EAA7-C547-A0B6-9B28D6380E1A}" type="slidenum">
              <a:rPr lang="nl-NL" sz="1200">
                <a:latin typeface="Tahoma" charset="0"/>
              </a:rPr>
              <a:pPr/>
              <a:t>43</a:t>
            </a:fld>
            <a:endParaRPr lang="nl-NL" sz="1200">
              <a:latin typeface="Tahoma"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Voor de poes geen methode bekend.</a:t>
            </a:r>
            <a:r>
              <a:rPr lang="nl-NL" baseline="0" dirty="0" smtClean="0"/>
              <a:t> Elke 3 weken krols tussen feb-sep </a:t>
            </a:r>
            <a:r>
              <a:rPr lang="nl-NL" baseline="0" dirty="0" smtClean="0">
                <a:sym typeface="Wingdings"/>
              </a:rPr>
              <a:t> grote succeskans</a:t>
            </a:r>
          </a:p>
          <a:p>
            <a:endParaRPr lang="nl-NL" baseline="0" dirty="0" smtClean="0">
              <a:sym typeface="Wingdings"/>
            </a:endParaRPr>
          </a:p>
          <a:p>
            <a:r>
              <a:rPr lang="nl-NL" baseline="0" dirty="0" smtClean="0">
                <a:sym typeface="Wingdings"/>
              </a:rPr>
              <a:t>Klinische aspecten: 4 </a:t>
            </a:r>
            <a:r>
              <a:rPr lang="nl-NL" baseline="0" dirty="0" err="1" smtClean="0">
                <a:sym typeface="Wingdings"/>
              </a:rPr>
              <a:t>dgn</a:t>
            </a:r>
            <a:r>
              <a:rPr lang="nl-NL" baseline="0" dirty="0" smtClean="0">
                <a:sym typeface="Wingdings"/>
              </a:rPr>
              <a:t> na sta reflex, 4 </a:t>
            </a:r>
            <a:r>
              <a:rPr lang="nl-NL" baseline="0" dirty="0" err="1" smtClean="0">
                <a:sym typeface="Wingdings"/>
              </a:rPr>
              <a:t>dgn</a:t>
            </a:r>
            <a:r>
              <a:rPr lang="nl-NL" baseline="0" dirty="0" smtClean="0">
                <a:sym typeface="Wingdings"/>
              </a:rPr>
              <a:t> na zacht worden vulva  dekken op dag 12-14, weinig betrouwbaar</a:t>
            </a:r>
          </a:p>
          <a:p>
            <a:pPr marL="171450" indent="-171450">
              <a:buFont typeface="Arial"/>
              <a:buChar char="•"/>
            </a:pPr>
            <a:r>
              <a:rPr lang="nl-NL" baseline="0" dirty="0" smtClean="0">
                <a:sym typeface="Wingdings"/>
              </a:rPr>
              <a:t>sta reflex valt ongeveer samen met LH piek  2 </a:t>
            </a:r>
            <a:r>
              <a:rPr lang="nl-NL" baseline="0" dirty="0" err="1" smtClean="0">
                <a:sym typeface="Wingdings"/>
              </a:rPr>
              <a:t>dgn</a:t>
            </a:r>
            <a:r>
              <a:rPr lang="nl-NL" baseline="0" dirty="0" smtClean="0">
                <a:sym typeface="Wingdings"/>
              </a:rPr>
              <a:t> na LH piek = ovulatie  eicellen hebben 2 </a:t>
            </a:r>
            <a:r>
              <a:rPr lang="nl-NL" baseline="0" dirty="0" err="1" smtClean="0">
                <a:sym typeface="Wingdings"/>
              </a:rPr>
              <a:t>dgn</a:t>
            </a:r>
            <a:r>
              <a:rPr lang="nl-NL" baseline="0" dirty="0" smtClean="0">
                <a:sym typeface="Wingdings"/>
              </a:rPr>
              <a:t> nodig om naar de baarmoeder te migreren  dekken 4 </a:t>
            </a:r>
            <a:r>
              <a:rPr lang="nl-NL" baseline="0" dirty="0" err="1" smtClean="0">
                <a:sym typeface="Wingdings"/>
              </a:rPr>
              <a:t>dgn</a:t>
            </a:r>
            <a:r>
              <a:rPr lang="nl-NL" baseline="0" dirty="0" smtClean="0">
                <a:sym typeface="Wingdings"/>
              </a:rPr>
              <a:t> na sta </a:t>
            </a:r>
            <a:r>
              <a:rPr lang="nl-NL" baseline="0" dirty="0" err="1" smtClean="0">
                <a:sym typeface="Wingdings"/>
              </a:rPr>
              <a:t>refex</a:t>
            </a:r>
            <a:r>
              <a:rPr lang="nl-NL" baseline="0" dirty="0" smtClean="0">
                <a:sym typeface="Wingdings"/>
              </a:rPr>
              <a:t> </a:t>
            </a:r>
            <a:r>
              <a:rPr lang="nl-NL" baseline="0" dirty="0" err="1" smtClean="0">
                <a:sym typeface="Wingdings"/>
              </a:rPr>
              <a:t>mgl</a:t>
            </a:r>
            <a:r>
              <a:rPr lang="nl-NL" baseline="0" dirty="0" smtClean="0">
                <a:sym typeface="Wingdings"/>
              </a:rPr>
              <a:t> succes!</a:t>
            </a:r>
          </a:p>
          <a:p>
            <a:pPr marL="171450" indent="-171450">
              <a:buFont typeface="Arial"/>
              <a:buChar char="•"/>
            </a:pPr>
            <a:r>
              <a:rPr lang="nl-NL" baseline="0" dirty="0" smtClean="0">
                <a:sym typeface="Wingdings"/>
              </a:rPr>
              <a:t>Zacht worden vulva: meestal gelijktijdig met LH piek</a:t>
            </a:r>
          </a:p>
          <a:p>
            <a:pPr marL="171450" indent="-171450">
              <a:buFont typeface="Arial"/>
              <a:buChar char="•"/>
            </a:pPr>
            <a:endParaRPr lang="nl-NL" baseline="0" dirty="0" smtClean="0">
              <a:sym typeface="Wingdings"/>
            </a:endParaRPr>
          </a:p>
          <a:p>
            <a:pPr marL="0" indent="0">
              <a:buFont typeface="Arial"/>
              <a:buNone/>
            </a:pPr>
            <a:r>
              <a:rPr lang="nl-NL" baseline="0" dirty="0" smtClean="0">
                <a:sym typeface="Wingdings"/>
              </a:rPr>
              <a:t>Uitstrijkje vagina: pipet vloeistof opzuigen, wattenstaafje cellen verzamelen op een glaasje en kleuren of afdrukpreparaat. Vervolgens cytologie van de vaginacellen</a:t>
            </a:r>
          </a:p>
          <a:p>
            <a:pPr marL="0" indent="0">
              <a:buFont typeface="Arial"/>
              <a:buNone/>
            </a:pPr>
            <a:endParaRPr lang="nl-NL" baseline="0" dirty="0" smtClean="0">
              <a:sym typeface="Wingdings"/>
            </a:endParaRPr>
          </a:p>
          <a:p>
            <a:pPr marL="0" indent="0">
              <a:buFont typeface="Arial"/>
              <a:buNone/>
            </a:pPr>
            <a:r>
              <a:rPr lang="nl-NL" baseline="0" dirty="0" smtClean="0">
                <a:sym typeface="Wingdings"/>
              </a:rPr>
              <a:t>Eerste dekking 2 </a:t>
            </a:r>
            <a:r>
              <a:rPr lang="nl-NL" baseline="0" dirty="0" err="1" smtClean="0">
                <a:sym typeface="Wingdings"/>
              </a:rPr>
              <a:t>dgn</a:t>
            </a:r>
            <a:r>
              <a:rPr lang="nl-NL" baseline="0" dirty="0" smtClean="0">
                <a:sym typeface="Wingdings"/>
              </a:rPr>
              <a:t> na ovulatie (1 dag ovulatie en 1-3 </a:t>
            </a:r>
            <a:r>
              <a:rPr lang="nl-NL" baseline="0" dirty="0" err="1" smtClean="0">
                <a:sym typeface="Wingdings"/>
              </a:rPr>
              <a:t>dgn</a:t>
            </a:r>
            <a:r>
              <a:rPr lang="nl-NL" baseline="0" dirty="0" smtClean="0">
                <a:sym typeface="Wingdings"/>
              </a:rPr>
              <a:t> rijping eicel)</a:t>
            </a:r>
          </a:p>
          <a:p>
            <a:pPr marL="0" indent="0">
              <a:buFont typeface="Arial"/>
              <a:buNone/>
            </a:pPr>
            <a:endParaRPr lang="nl-NL" baseline="0" dirty="0" smtClean="0">
              <a:sym typeface="Wingdings"/>
            </a:endParaRPr>
          </a:p>
          <a:p>
            <a:pPr marL="0" indent="0">
              <a:buFont typeface="Arial"/>
              <a:buNone/>
            </a:pPr>
            <a:r>
              <a:rPr lang="nl-NL" baseline="0" dirty="0" err="1" smtClean="0">
                <a:sym typeface="Wingdings"/>
              </a:rPr>
              <a:t>Immulite</a:t>
            </a:r>
            <a:r>
              <a:rPr lang="nl-NL" baseline="0" dirty="0" smtClean="0">
                <a:sym typeface="Wingdings"/>
              </a:rPr>
              <a:t> meest betrouwbaar, maar apparaat is erg duur dus lang niet in alle praktijken aanwezig</a:t>
            </a:r>
          </a:p>
          <a:p>
            <a:pPr marL="0" indent="0">
              <a:buFont typeface="Arial"/>
              <a:buNone/>
            </a:pPr>
            <a:r>
              <a:rPr lang="nl-NL" baseline="0" dirty="0" err="1" smtClean="0">
                <a:sym typeface="Wingdings"/>
              </a:rPr>
              <a:t>Ovucheck</a:t>
            </a:r>
            <a:r>
              <a:rPr lang="nl-NL" baseline="0" dirty="0" smtClean="0">
                <a:sym typeface="Wingdings"/>
              </a:rPr>
              <a:t> is minder betrouwbaar omdat je zelf kleuren vergelijkt</a:t>
            </a:r>
          </a:p>
          <a:p>
            <a:pPr marL="0" indent="0">
              <a:buFont typeface="Arial"/>
              <a:buNone/>
            </a:pPr>
            <a:endParaRPr lang="nl-NL" baseline="0" dirty="0" smtClean="0">
              <a:sym typeface="Wingdings"/>
            </a:endParaRPr>
          </a:p>
          <a:p>
            <a:pPr marL="0" indent="0">
              <a:buFont typeface="Arial"/>
              <a:buNone/>
            </a:pPr>
            <a:r>
              <a:rPr lang="nl-NL" sz="1200" kern="1200" dirty="0" err="1" smtClean="0">
                <a:solidFill>
                  <a:schemeClr val="tx1"/>
                </a:solidFill>
                <a:effectLst/>
                <a:latin typeface="+mn-lt"/>
                <a:ea typeface="+mn-ea"/>
                <a:cs typeface="+mn-cs"/>
              </a:rPr>
              <a:t>Vaginoscopisch</a:t>
            </a:r>
            <a:r>
              <a:rPr lang="nl-NL" sz="1200" kern="1200" dirty="0" smtClean="0">
                <a:solidFill>
                  <a:schemeClr val="tx1"/>
                </a:solidFill>
                <a:effectLst/>
                <a:latin typeface="+mn-lt"/>
                <a:ea typeface="+mn-ea"/>
                <a:cs typeface="+mn-cs"/>
              </a:rPr>
              <a:t> onderzoek wordt de vulva schoongemaakt m.b.v. een witte tissue en wordt gekeken naar de kleur van de uitvloeiing en geroken of de geur van de 6 uitvloeiing normaal is. Ook de vulva wordt geïnspecteerd om te kijken naar mogelijk anatomische afwijkingen zoals bijvoorbeeld een botje in de clitoris. Bij het </a:t>
            </a:r>
            <a:r>
              <a:rPr lang="nl-NL" sz="1200" kern="1200" dirty="0" err="1" smtClean="0">
                <a:solidFill>
                  <a:schemeClr val="tx1"/>
                </a:solidFill>
                <a:effectLst/>
                <a:latin typeface="+mn-lt"/>
                <a:ea typeface="+mn-ea"/>
                <a:cs typeface="+mn-cs"/>
              </a:rPr>
              <a:t>vaginoscopisch</a:t>
            </a:r>
            <a:r>
              <a:rPr lang="nl-NL" sz="1200" kern="1200" dirty="0" smtClean="0">
                <a:solidFill>
                  <a:schemeClr val="tx1"/>
                </a:solidFill>
                <a:effectLst/>
                <a:latin typeface="+mn-lt"/>
                <a:ea typeface="+mn-ea"/>
                <a:cs typeface="+mn-cs"/>
              </a:rPr>
              <a:t> onderzoek wordt bij de teef inwendig gekeken naar de hoeveelheid en kleur van de uitvloeiing, de kleur en rimpeling van het vagina slijmvlies en of er een beschadigingen of ontstekingen in de wand van de vagina aanwezig zijn. Daarnaast wordt door dit onderzoek gecontroleerd of er geen maagdenvlies meer aanwezig is, dan wel of er geen stricturen aanwezig zijn in de vagina. Voor een ervaren dierenarts is het mogelijk om aan de hand van het </a:t>
            </a:r>
            <a:r>
              <a:rPr lang="nl-NL" sz="1200" kern="1200" dirty="0" err="1" smtClean="0">
                <a:solidFill>
                  <a:schemeClr val="tx1"/>
                </a:solidFill>
                <a:effectLst/>
                <a:latin typeface="+mn-lt"/>
                <a:ea typeface="+mn-ea"/>
                <a:cs typeface="+mn-cs"/>
              </a:rPr>
              <a:t>vaginoscopisch</a:t>
            </a:r>
            <a:r>
              <a:rPr lang="nl-NL" sz="1200" kern="1200" dirty="0" smtClean="0">
                <a:solidFill>
                  <a:schemeClr val="tx1"/>
                </a:solidFill>
                <a:effectLst/>
                <a:latin typeface="+mn-lt"/>
                <a:ea typeface="+mn-ea"/>
                <a:cs typeface="+mn-cs"/>
              </a:rPr>
              <a:t> onderzoek en de reactie van de teef op aanraking van het gebied rond de vulva (evt. een </a:t>
            </a:r>
            <a:r>
              <a:rPr lang="nl-NL" sz="1200" kern="1200" dirty="0" err="1" smtClean="0">
                <a:solidFill>
                  <a:schemeClr val="tx1"/>
                </a:solidFill>
                <a:effectLst/>
                <a:latin typeface="+mn-lt"/>
                <a:ea typeface="+mn-ea"/>
                <a:cs typeface="+mn-cs"/>
              </a:rPr>
              <a:t>stareflex</a:t>
            </a:r>
            <a:r>
              <a:rPr lang="nl-NL" sz="1200" kern="1200" dirty="0" smtClean="0">
                <a:solidFill>
                  <a:schemeClr val="tx1"/>
                </a:solidFill>
                <a:effectLst/>
                <a:latin typeface="+mn-lt"/>
                <a:ea typeface="+mn-ea"/>
                <a:cs typeface="+mn-cs"/>
              </a:rPr>
              <a:t>) een zeer duidelijke indicatie te krijgen van de fase waarin de cyclus zich bevindt. </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46</a:t>
            </a:fld>
            <a:endParaRPr lang="nl-NL"/>
          </a:p>
        </p:txBody>
      </p:sp>
    </p:spTree>
    <p:extLst>
      <p:ext uri="{BB962C8B-B14F-4D97-AF65-F5344CB8AC3E}">
        <p14:creationId xmlns:p14="http://schemas.microsoft.com/office/powerpoint/2010/main" val="3319969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457200" indent="-457200">
              <a:buFont typeface="Arial" charset="0"/>
              <a:buChar char="•"/>
            </a:pPr>
            <a:r>
              <a:rPr lang="nl-NL" sz="1200" dirty="0" smtClean="0"/>
              <a:t>Jij bent misschien een goede </a:t>
            </a:r>
            <a:r>
              <a:rPr lang="nl-NL" sz="1200" u="sng" dirty="0" smtClean="0">
                <a:hlinkClick r:id="rId3" tooltip="Organisatietalent"/>
              </a:rPr>
              <a:t>planner</a:t>
            </a:r>
            <a:r>
              <a:rPr lang="nl-NL" sz="1200" dirty="0" smtClean="0"/>
              <a:t>, of juist heel </a:t>
            </a:r>
            <a:r>
              <a:rPr lang="nl-NL" sz="1200" u="sng" dirty="0" smtClean="0">
                <a:hlinkClick r:id="rId4" tooltip="Creativiteit"/>
              </a:rPr>
              <a:t>creatief</a:t>
            </a:r>
            <a:r>
              <a:rPr lang="nl-NL" sz="1200" dirty="0" smtClean="0"/>
              <a:t>, de ander </a:t>
            </a:r>
            <a:r>
              <a:rPr lang="nl-NL" sz="1200" u="sng" dirty="0" smtClean="0">
                <a:hlinkClick r:id="rId5" tooltip="Communiceren"/>
              </a:rPr>
              <a:t>communiceert</a:t>
            </a:r>
            <a:r>
              <a:rPr lang="nl-NL" sz="1200" dirty="0" smtClean="0"/>
              <a:t> makkelijk en weer een ander teamlid kan een probleem goed </a:t>
            </a:r>
            <a:r>
              <a:rPr lang="nl-NL" sz="1200" u="sng" dirty="0" smtClean="0">
                <a:hlinkClick r:id="rId6" tooltip="Analyseren"/>
              </a:rPr>
              <a:t>analyseren</a:t>
            </a:r>
            <a:r>
              <a:rPr lang="nl-NL" sz="1200" dirty="0" smtClean="0"/>
              <a:t>. Al die kwaliteiten heb je nodig om samen een goed resultaat neer te zetten. </a:t>
            </a:r>
          </a:p>
          <a:p>
            <a:pPr marL="457200" indent="-457200">
              <a:buFont typeface="Arial" charset="0"/>
              <a:buChar char="•"/>
            </a:pPr>
            <a:r>
              <a:rPr lang="nl-NL" sz="1200" dirty="0" smtClean="0"/>
              <a:t>Teamleden die samen aan een project werken vullen elkaar aan. Hoe meer inzicht je hebt in de best passende teamrollen per deelnemer, hoe beter je de samenwerking in je team vanaf het begin van het project kan organiseren en eventueel aan te passen mocht het even stroef lopen.</a:t>
            </a:r>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9</a:t>
            </a:fld>
            <a:endParaRPr lang="nl-NL"/>
          </a:p>
        </p:txBody>
      </p:sp>
    </p:spTree>
    <p:extLst>
      <p:ext uri="{BB962C8B-B14F-4D97-AF65-F5344CB8AC3E}">
        <p14:creationId xmlns:p14="http://schemas.microsoft.com/office/powerpoint/2010/main" val="20459443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47</a:t>
            </a:fld>
            <a:endParaRPr lang="nl-NL"/>
          </a:p>
        </p:txBody>
      </p:sp>
    </p:spTree>
    <p:extLst>
      <p:ext uri="{BB962C8B-B14F-4D97-AF65-F5344CB8AC3E}">
        <p14:creationId xmlns:p14="http://schemas.microsoft.com/office/powerpoint/2010/main" val="19839145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xfrm>
            <a:off x="685800" y="4343400"/>
            <a:ext cx="5486400" cy="4114800"/>
          </a:xfrm>
          <a:noFill/>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nl-NL"/>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xfrm>
            <a:off x="685800" y="4343400"/>
            <a:ext cx="5486400" cy="4114800"/>
          </a:xfrm>
          <a:noFill/>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nl-NL"/>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xfrm>
            <a:off x="685800" y="4343400"/>
            <a:ext cx="5486400" cy="4114800"/>
          </a:xfrm>
          <a:noFill/>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nl-NL"/>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Baarmoederontsteking na oestrus (kans bij de hond veel groter omdat ze langdurig onder P4 invloed staan)</a:t>
            </a:r>
          </a:p>
          <a:p>
            <a:pPr marL="0" marR="0" lvl="1" indent="0" algn="l" defTabSz="457200" rtl="0" eaLnBrk="1" fontAlgn="auto" latinLnBrk="0" hangingPunct="1">
              <a:lnSpc>
                <a:spcPct val="100000"/>
              </a:lnSpc>
              <a:spcBef>
                <a:spcPts val="0"/>
              </a:spcBef>
              <a:spcAft>
                <a:spcPts val="0"/>
              </a:spcAft>
              <a:buClrTx/>
              <a:buSzTx/>
              <a:buFontTx/>
              <a:buNone/>
              <a:tabLst/>
              <a:defRPr/>
            </a:pPr>
            <a:r>
              <a:rPr lang="en-US" sz="2200" dirty="0" err="1" smtClean="0">
                <a:latin typeface="Arial" charset="0"/>
              </a:rPr>
              <a:t>Endometritis</a:t>
            </a:r>
            <a:r>
              <a:rPr lang="en-US" sz="2200" dirty="0" smtClean="0">
                <a:latin typeface="Arial" charset="0"/>
              </a:rPr>
              <a:t> </a:t>
            </a:r>
            <a:r>
              <a:rPr lang="en-US" sz="2200" dirty="0" err="1" smtClean="0">
                <a:latin typeface="Arial" charset="0"/>
              </a:rPr>
              <a:t>voorafgegaan</a:t>
            </a:r>
            <a:r>
              <a:rPr lang="en-US" sz="2200" dirty="0" smtClean="0">
                <a:latin typeface="Arial" charset="0"/>
              </a:rPr>
              <a:t> door </a:t>
            </a:r>
            <a:r>
              <a:rPr lang="en-US" sz="2200" dirty="0" err="1" smtClean="0">
                <a:latin typeface="Arial" charset="0"/>
              </a:rPr>
              <a:t>cysteuze</a:t>
            </a:r>
            <a:r>
              <a:rPr lang="en-US" sz="2200" dirty="0" smtClean="0">
                <a:latin typeface="Arial" charset="0"/>
              </a:rPr>
              <a:t> </a:t>
            </a:r>
            <a:r>
              <a:rPr lang="en-US" sz="2200" dirty="0" err="1" smtClean="0">
                <a:latin typeface="Arial" charset="0"/>
              </a:rPr>
              <a:t>veranderingen</a:t>
            </a:r>
            <a:r>
              <a:rPr lang="en-US" sz="2200" dirty="0" smtClean="0">
                <a:latin typeface="Arial" charset="0"/>
              </a:rPr>
              <a:t> en </a:t>
            </a:r>
            <a:r>
              <a:rPr lang="en-US" sz="2200" dirty="0" err="1" smtClean="0">
                <a:latin typeface="Arial" charset="0"/>
              </a:rPr>
              <a:t>hyperplasie</a:t>
            </a:r>
            <a:r>
              <a:rPr lang="en-US" sz="2200" dirty="0" smtClean="0">
                <a:latin typeface="Arial" charset="0"/>
              </a:rPr>
              <a:t> (</a:t>
            </a:r>
            <a:r>
              <a:rPr lang="en-US" sz="2200" dirty="0" err="1" smtClean="0">
                <a:latin typeface="Arial" charset="0"/>
              </a:rPr>
              <a:t>veranderingen</a:t>
            </a:r>
            <a:r>
              <a:rPr lang="en-US" sz="2200" dirty="0" smtClean="0">
                <a:latin typeface="Arial" charset="0"/>
              </a:rPr>
              <a:t> </a:t>
            </a:r>
            <a:r>
              <a:rPr lang="en-US" sz="2200" dirty="0" err="1" smtClean="0">
                <a:latin typeface="Arial" charset="0"/>
              </a:rPr>
              <a:t>uterusslijmvlies</a:t>
            </a:r>
            <a:r>
              <a:rPr lang="en-US" sz="2200" baseline="0" dirty="0" smtClean="0">
                <a:latin typeface="Arial" charset="0"/>
              </a:rPr>
              <a:t> door P4 </a:t>
            </a:r>
            <a:r>
              <a:rPr lang="en-US" sz="2200" baseline="0" dirty="0" err="1" smtClean="0">
                <a:latin typeface="Arial" charset="0"/>
              </a:rPr>
              <a:t>invloed</a:t>
            </a:r>
            <a:r>
              <a:rPr lang="en-US" sz="2200" baseline="0" dirty="0" smtClean="0">
                <a:latin typeface="Arial" charset="0"/>
              </a:rPr>
              <a:t>)</a:t>
            </a:r>
            <a:endParaRPr lang="en-US" sz="2200" dirty="0" smtClean="0">
              <a:latin typeface="Arial" charset="0"/>
            </a:endParaRPr>
          </a:p>
          <a:p>
            <a:pPr marL="0" marR="0" lvl="1" indent="0" algn="l" defTabSz="457200" rtl="0" eaLnBrk="1" fontAlgn="auto" latinLnBrk="0" hangingPunct="1">
              <a:lnSpc>
                <a:spcPct val="100000"/>
              </a:lnSpc>
              <a:spcBef>
                <a:spcPts val="0"/>
              </a:spcBef>
              <a:spcAft>
                <a:spcPts val="0"/>
              </a:spcAft>
              <a:buClrTx/>
              <a:buSzTx/>
              <a:buFontTx/>
              <a:buNone/>
              <a:tabLst/>
              <a:defRPr/>
            </a:pPr>
            <a:r>
              <a:rPr lang="en-US" sz="2200" dirty="0" smtClean="0">
                <a:latin typeface="Arial" charset="0"/>
              </a:rPr>
              <a:t>2-6 </a:t>
            </a:r>
            <a:r>
              <a:rPr lang="en-US" sz="2200" dirty="0" err="1" smtClean="0">
                <a:latin typeface="Arial" charset="0"/>
              </a:rPr>
              <a:t>weken</a:t>
            </a:r>
            <a:r>
              <a:rPr lang="en-US" sz="2200" dirty="0" smtClean="0">
                <a:latin typeface="Arial" charset="0"/>
              </a:rPr>
              <a:t> </a:t>
            </a:r>
            <a:r>
              <a:rPr lang="en-US" sz="2200" dirty="0" err="1" smtClean="0">
                <a:latin typeface="Arial" charset="0"/>
              </a:rPr>
              <a:t>na</a:t>
            </a:r>
            <a:r>
              <a:rPr lang="en-US" sz="2200" dirty="0" smtClean="0">
                <a:latin typeface="Arial" charset="0"/>
              </a:rPr>
              <a:t> </a:t>
            </a:r>
            <a:r>
              <a:rPr lang="en-US" sz="2200" dirty="0" err="1" smtClean="0">
                <a:latin typeface="Arial" charset="0"/>
              </a:rPr>
              <a:t>laatste</a:t>
            </a:r>
            <a:r>
              <a:rPr lang="en-US" sz="2200" dirty="0" smtClean="0">
                <a:latin typeface="Arial" charset="0"/>
              </a:rPr>
              <a:t> </a:t>
            </a:r>
            <a:r>
              <a:rPr lang="en-US" sz="2200" dirty="0" err="1" smtClean="0">
                <a:latin typeface="Arial" charset="0"/>
              </a:rPr>
              <a:t>loopsheid</a:t>
            </a:r>
            <a:endParaRPr lang="en-US" sz="2200" dirty="0" smtClean="0">
              <a:latin typeface="Arial" charset="0"/>
            </a:endParaRPr>
          </a:p>
          <a:p>
            <a:pPr marL="0" marR="0" lvl="1" indent="0" algn="l" defTabSz="457200" rtl="0" eaLnBrk="1" fontAlgn="auto" latinLnBrk="0" hangingPunct="1">
              <a:lnSpc>
                <a:spcPct val="100000"/>
              </a:lnSpc>
              <a:spcBef>
                <a:spcPts val="0"/>
              </a:spcBef>
              <a:spcAft>
                <a:spcPts val="0"/>
              </a:spcAft>
              <a:buClrTx/>
              <a:buSzTx/>
              <a:buFontTx/>
              <a:buNone/>
              <a:tabLst/>
              <a:defRPr/>
            </a:pPr>
            <a:r>
              <a:rPr lang="en-US" sz="2200" dirty="0" err="1" smtClean="0">
                <a:latin typeface="Arial" charset="0"/>
              </a:rPr>
              <a:t>Therapie</a:t>
            </a:r>
            <a:r>
              <a:rPr lang="en-US" sz="2200" dirty="0" smtClean="0">
                <a:latin typeface="Arial" charset="0"/>
              </a:rPr>
              <a:t> </a:t>
            </a:r>
            <a:r>
              <a:rPr lang="en-US" sz="2200" dirty="0" err="1" smtClean="0">
                <a:latin typeface="Arial" charset="0"/>
              </a:rPr>
              <a:t>medicamenteus</a:t>
            </a:r>
            <a:r>
              <a:rPr lang="en-US" sz="2200" baseline="0" dirty="0" smtClean="0">
                <a:latin typeface="Arial" charset="0"/>
              </a:rPr>
              <a:t> </a:t>
            </a:r>
            <a:r>
              <a:rPr lang="en-US" sz="2200" baseline="0" dirty="0" err="1" smtClean="0">
                <a:latin typeface="Arial" charset="0"/>
              </a:rPr>
              <a:t>indien</a:t>
            </a:r>
            <a:r>
              <a:rPr lang="en-US" sz="2200" baseline="0" dirty="0" smtClean="0">
                <a:latin typeface="Arial" charset="0"/>
              </a:rPr>
              <a:t> men </a:t>
            </a:r>
            <a:r>
              <a:rPr lang="en-US" sz="2200" baseline="0" dirty="0" err="1" smtClean="0">
                <a:latin typeface="Arial" charset="0"/>
              </a:rPr>
              <a:t>nog</a:t>
            </a:r>
            <a:r>
              <a:rPr lang="en-US" sz="2200" baseline="0" dirty="0" smtClean="0">
                <a:latin typeface="Arial" charset="0"/>
              </a:rPr>
              <a:t> </a:t>
            </a:r>
            <a:r>
              <a:rPr lang="en-US" sz="2200" baseline="0" dirty="0" err="1" smtClean="0">
                <a:latin typeface="Arial" charset="0"/>
              </a:rPr>
              <a:t>wil</a:t>
            </a:r>
            <a:r>
              <a:rPr lang="en-US" sz="2200" baseline="0" dirty="0" smtClean="0">
                <a:latin typeface="Arial" charset="0"/>
              </a:rPr>
              <a:t> </a:t>
            </a:r>
            <a:r>
              <a:rPr lang="en-US" sz="2200" baseline="0" dirty="0" err="1" smtClean="0">
                <a:latin typeface="Arial" charset="0"/>
              </a:rPr>
              <a:t>fokken</a:t>
            </a:r>
            <a:r>
              <a:rPr lang="en-US" sz="2200" baseline="0" dirty="0" smtClean="0">
                <a:latin typeface="Arial" charset="0"/>
              </a:rPr>
              <a:t>: </a:t>
            </a:r>
            <a:r>
              <a:rPr lang="en-US" sz="2200" baseline="0" dirty="0" err="1" smtClean="0">
                <a:latin typeface="Arial" charset="0"/>
              </a:rPr>
              <a:t>ab</a:t>
            </a:r>
            <a:r>
              <a:rPr lang="en-US" sz="2200" baseline="0" dirty="0" smtClean="0">
                <a:latin typeface="Arial" charset="0"/>
              </a:rPr>
              <a:t> (op </a:t>
            </a:r>
            <a:r>
              <a:rPr lang="en-US" sz="2200" baseline="0" dirty="0" err="1" smtClean="0">
                <a:latin typeface="Arial" charset="0"/>
              </a:rPr>
              <a:t>geleide</a:t>
            </a:r>
            <a:r>
              <a:rPr lang="en-US" sz="2200" baseline="0" dirty="0" smtClean="0">
                <a:latin typeface="Arial" charset="0"/>
              </a:rPr>
              <a:t> van BO + ABG) en </a:t>
            </a:r>
            <a:r>
              <a:rPr lang="en-US" sz="2200" baseline="0" dirty="0" err="1" smtClean="0">
                <a:latin typeface="Arial" charset="0"/>
              </a:rPr>
              <a:t>medicatie</a:t>
            </a:r>
            <a:r>
              <a:rPr lang="en-US" sz="2200" baseline="0" dirty="0" smtClean="0">
                <a:latin typeface="Arial" charset="0"/>
              </a:rPr>
              <a:t> </a:t>
            </a:r>
            <a:r>
              <a:rPr lang="en-US" sz="2200" baseline="0" dirty="0" err="1" smtClean="0">
                <a:latin typeface="Arial" charset="0"/>
              </a:rPr>
              <a:t>voor</a:t>
            </a:r>
            <a:r>
              <a:rPr lang="en-US" sz="2200" baseline="0" dirty="0" smtClean="0">
                <a:latin typeface="Arial" charset="0"/>
              </a:rPr>
              <a:t> </a:t>
            </a:r>
            <a:r>
              <a:rPr lang="en-US" sz="2200" baseline="0" dirty="0" err="1" smtClean="0">
                <a:latin typeface="Arial" charset="0"/>
              </a:rPr>
              <a:t>legen</a:t>
            </a:r>
            <a:r>
              <a:rPr lang="en-US" sz="2200" baseline="0" dirty="0" smtClean="0">
                <a:latin typeface="Arial" charset="0"/>
              </a:rPr>
              <a:t> uterus (</a:t>
            </a:r>
            <a:r>
              <a:rPr lang="en-US" sz="2200" baseline="0" dirty="0" err="1" smtClean="0">
                <a:latin typeface="Arial" charset="0"/>
              </a:rPr>
              <a:t>prostaglandine</a:t>
            </a:r>
            <a:r>
              <a:rPr lang="en-US" sz="2200" baseline="0" dirty="0" smtClean="0">
                <a:latin typeface="Arial" charset="0"/>
              </a:rPr>
              <a:t> </a:t>
            </a:r>
            <a:r>
              <a:rPr lang="en-US" sz="2200" baseline="0" dirty="0" err="1" smtClean="0">
                <a:latin typeface="Arial" charset="0"/>
              </a:rPr>
              <a:t>preparaat</a:t>
            </a:r>
            <a:r>
              <a:rPr lang="en-US" sz="2200" baseline="0" dirty="0" smtClean="0">
                <a:latin typeface="Arial" charset="0"/>
              </a:rPr>
              <a:t> </a:t>
            </a:r>
            <a:r>
              <a:rPr lang="en-US" sz="2200" baseline="0" dirty="0" smtClean="0">
                <a:latin typeface="Arial" charset="0"/>
                <a:sym typeface="Wingdings"/>
              </a:rPr>
              <a:t> </a:t>
            </a:r>
            <a:r>
              <a:rPr lang="en-US" sz="2200" baseline="0" dirty="0" err="1" smtClean="0">
                <a:latin typeface="Arial" charset="0"/>
                <a:sym typeface="Wingdings"/>
              </a:rPr>
              <a:t>voor</a:t>
            </a:r>
            <a:r>
              <a:rPr lang="en-US" sz="2200" baseline="0" dirty="0" smtClean="0">
                <a:latin typeface="Arial" charset="0"/>
                <a:sym typeface="Wingdings"/>
              </a:rPr>
              <a:t> </a:t>
            </a:r>
            <a:r>
              <a:rPr lang="en-US" sz="2200" baseline="0" dirty="0" err="1" smtClean="0">
                <a:latin typeface="Arial" charset="0"/>
                <a:sym typeface="Wingdings"/>
              </a:rPr>
              <a:t>samentrekken</a:t>
            </a:r>
            <a:r>
              <a:rPr lang="en-US" sz="2200" baseline="0" dirty="0" smtClean="0">
                <a:latin typeface="Arial" charset="0"/>
                <a:sym typeface="Wingdings"/>
              </a:rPr>
              <a:t> uterus</a:t>
            </a:r>
            <a:r>
              <a:rPr lang="en-US" sz="2200" baseline="0" dirty="0" smtClean="0">
                <a:latin typeface="Arial" charset="0"/>
              </a:rPr>
              <a:t>), maar </a:t>
            </a:r>
            <a:r>
              <a:rPr lang="en-US" sz="2200" baseline="0" dirty="0" err="1" smtClean="0">
                <a:latin typeface="Arial" charset="0"/>
              </a:rPr>
              <a:t>vaak</a:t>
            </a:r>
            <a:r>
              <a:rPr lang="en-US" sz="2200" baseline="0" dirty="0" smtClean="0">
                <a:latin typeface="Arial" charset="0"/>
              </a:rPr>
              <a:t> </a:t>
            </a:r>
            <a:r>
              <a:rPr lang="en-US" sz="2200" baseline="0" dirty="0" err="1" smtClean="0">
                <a:latin typeface="Arial" charset="0"/>
              </a:rPr>
              <a:t>recidief</a:t>
            </a:r>
            <a:r>
              <a:rPr lang="en-US" sz="2200" baseline="0" dirty="0" smtClean="0">
                <a:latin typeface="Arial" charset="0"/>
              </a:rPr>
              <a:t>. </a:t>
            </a:r>
            <a:r>
              <a:rPr lang="en-US" sz="2200" baseline="0" dirty="0" err="1" smtClean="0">
                <a:latin typeface="Arial" charset="0"/>
              </a:rPr>
              <a:t>Beter</a:t>
            </a:r>
            <a:r>
              <a:rPr lang="en-US" sz="2200" baseline="0" dirty="0" smtClean="0">
                <a:latin typeface="Arial" charset="0"/>
              </a:rPr>
              <a:t> </a:t>
            </a:r>
            <a:r>
              <a:rPr lang="en-US" sz="2200" baseline="0" dirty="0" err="1" smtClean="0">
                <a:latin typeface="Arial" charset="0"/>
              </a:rPr>
              <a:t>opereren</a:t>
            </a:r>
            <a:r>
              <a:rPr lang="en-US" sz="2200" baseline="0" dirty="0" smtClean="0">
                <a:latin typeface="Arial" charset="0"/>
              </a:rPr>
              <a:t>.</a:t>
            </a:r>
            <a:endParaRPr lang="en-US" sz="2200" dirty="0" smtClean="0">
              <a:latin typeface="Arial" charset="0"/>
            </a:endParaRPr>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52</a:t>
            </a:fld>
            <a:endParaRPr lang="nl-NL"/>
          </a:p>
        </p:txBody>
      </p:sp>
    </p:spTree>
    <p:extLst>
      <p:ext uri="{BB962C8B-B14F-4D97-AF65-F5344CB8AC3E}">
        <p14:creationId xmlns:p14="http://schemas.microsoft.com/office/powerpoint/2010/main" val="16782248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Alg indruk: sloom</a:t>
            </a:r>
          </a:p>
          <a:p>
            <a:r>
              <a:rPr lang="nl-NL" dirty="0" smtClean="0"/>
              <a:t>Uitvloeiing:</a:t>
            </a:r>
            <a:r>
              <a:rPr lang="nl-NL" baseline="0" dirty="0" smtClean="0"/>
              <a:t> bloederig/bloed/pus, </a:t>
            </a:r>
            <a:r>
              <a:rPr lang="nl-NL" baseline="0" dirty="0" err="1" smtClean="0"/>
              <a:t>puswit</a:t>
            </a:r>
            <a:r>
              <a:rPr lang="nl-NL" baseline="0" dirty="0" smtClean="0"/>
              <a:t>/geel/</a:t>
            </a:r>
            <a:r>
              <a:rPr lang="nl-NL" baseline="0" dirty="0" err="1" smtClean="0"/>
              <a:t>groe</a:t>
            </a:r>
            <a:r>
              <a:rPr lang="nl-NL" baseline="0" dirty="0" smtClean="0"/>
              <a:t>/rood/chocolade/koffiekleur</a:t>
            </a:r>
          </a:p>
          <a:p>
            <a:r>
              <a:rPr lang="nl-NL" baseline="0" dirty="0" smtClean="0"/>
              <a:t>Wanneer was laatste loopsheid: 2-6 weken na laatste loopsheid</a:t>
            </a:r>
          </a:p>
          <a:p>
            <a:r>
              <a:rPr lang="nl-NL" baseline="0" dirty="0" smtClean="0"/>
              <a:t>Nest gehad: meestal bij honden die geen nest hebben gehad of laatste nest lang geleden</a:t>
            </a:r>
          </a:p>
          <a:p>
            <a:r>
              <a:rPr lang="nl-NL" dirty="0" smtClean="0"/>
              <a:t>Prikpil (P4)</a:t>
            </a:r>
            <a:r>
              <a:rPr lang="nl-NL" baseline="0" dirty="0" smtClean="0"/>
              <a:t> of behandeling ongewenste dekking (oestrogeen): predispositie endometritis</a:t>
            </a:r>
          </a:p>
          <a:p>
            <a:r>
              <a:rPr lang="nl-NL" baseline="0" dirty="0" smtClean="0"/>
              <a:t>Buikomvang toegenomen</a:t>
            </a:r>
          </a:p>
          <a:p>
            <a:r>
              <a:rPr lang="nl-NL" baseline="0" dirty="0" smtClean="0"/>
              <a:t>Eetlust: normaal bij cysteuze fase, acute opflikkering endometritis eetlust minder</a:t>
            </a:r>
          </a:p>
          <a:p>
            <a:r>
              <a:rPr lang="nl-NL" baseline="0" dirty="0" smtClean="0"/>
              <a:t>PU/PD: </a:t>
            </a:r>
            <a:r>
              <a:rPr lang="nl-NL" baseline="0" dirty="0" err="1" smtClean="0"/>
              <a:t>bijn</a:t>
            </a:r>
            <a:r>
              <a:rPr lang="nl-NL" baseline="0" dirty="0" smtClean="0"/>
              <a:t> altijd </a:t>
            </a:r>
            <a:r>
              <a:rPr lang="nl-NL" baseline="0" dirty="0" err="1" smtClean="0"/>
              <a:t>anwezig</a:t>
            </a:r>
            <a:r>
              <a:rPr lang="nl-NL" baseline="0" dirty="0" smtClean="0"/>
              <a:t> bij endometritis</a:t>
            </a:r>
          </a:p>
          <a:p>
            <a:r>
              <a:rPr lang="nl-NL" baseline="0" dirty="0" smtClean="0"/>
              <a:t>Braken: gifstoffen naar peritoneum of </a:t>
            </a:r>
            <a:r>
              <a:rPr lang="nl-NL" baseline="0" dirty="0" err="1" smtClean="0"/>
              <a:t>perforatieve</a:t>
            </a:r>
            <a:r>
              <a:rPr lang="nl-NL" baseline="0" dirty="0" smtClean="0"/>
              <a:t> peritonitis</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55</a:t>
            </a:fld>
            <a:endParaRPr lang="nl-NL"/>
          </a:p>
        </p:txBody>
      </p:sp>
    </p:spTree>
    <p:extLst>
      <p:ext uri="{BB962C8B-B14F-4D97-AF65-F5344CB8AC3E}">
        <p14:creationId xmlns:p14="http://schemas.microsoft.com/office/powerpoint/2010/main" val="42633404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56</a:t>
            </a:fld>
            <a:endParaRPr lang="nl-NL"/>
          </a:p>
        </p:txBody>
      </p:sp>
    </p:spTree>
    <p:extLst>
      <p:ext uri="{BB962C8B-B14F-4D97-AF65-F5344CB8AC3E}">
        <p14:creationId xmlns:p14="http://schemas.microsoft.com/office/powerpoint/2010/main" val="16782248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57</a:t>
            </a:fld>
            <a:endParaRPr lang="nl-NL"/>
          </a:p>
        </p:txBody>
      </p:sp>
    </p:spTree>
    <p:extLst>
      <p:ext uri="{BB962C8B-B14F-4D97-AF65-F5344CB8AC3E}">
        <p14:creationId xmlns:p14="http://schemas.microsoft.com/office/powerpoint/2010/main" val="16782248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58</a:t>
            </a:fld>
            <a:endParaRPr lang="nl-NL"/>
          </a:p>
        </p:txBody>
      </p:sp>
    </p:spTree>
    <p:extLst>
      <p:ext uri="{BB962C8B-B14F-4D97-AF65-F5344CB8AC3E}">
        <p14:creationId xmlns:p14="http://schemas.microsoft.com/office/powerpoint/2010/main" val="16782248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AI: goed, AO: </a:t>
            </a:r>
            <a:r>
              <a:rPr lang="nl-NL" dirty="0" err="1" smtClean="0"/>
              <a:t>gb</a:t>
            </a:r>
            <a:r>
              <a:rPr lang="nl-NL" dirty="0" smtClean="0"/>
              <a:t>, </a:t>
            </a:r>
            <a:r>
              <a:rPr lang="nl-NL" dirty="0" err="1" smtClean="0"/>
              <a:t>Uitw</a:t>
            </a:r>
            <a:r>
              <a:rPr lang="nl-NL" dirty="0" smtClean="0"/>
              <a:t> en inw </a:t>
            </a:r>
            <a:r>
              <a:rPr lang="nl-NL" dirty="0" err="1" smtClean="0"/>
              <a:t>ond</a:t>
            </a:r>
            <a:r>
              <a:rPr lang="nl-NL" dirty="0" smtClean="0"/>
              <a:t> </a:t>
            </a:r>
            <a:r>
              <a:rPr lang="nl-NL" dirty="0" err="1" smtClean="0"/>
              <a:t>genitaalapp</a:t>
            </a:r>
            <a:r>
              <a:rPr lang="nl-NL" dirty="0" smtClean="0"/>
              <a:t>: zwelling vulva, rood vulvaslijmvlies en uitvloeiing, normaal bloedbeeld, BO</a:t>
            </a:r>
            <a:r>
              <a:rPr lang="nl-NL" baseline="0" dirty="0" smtClean="0"/>
              <a:t> altijd positief</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59</a:t>
            </a:fld>
            <a:endParaRPr lang="nl-NL"/>
          </a:p>
        </p:txBody>
      </p:sp>
    </p:spTree>
    <p:extLst>
      <p:ext uri="{BB962C8B-B14F-4D97-AF65-F5344CB8AC3E}">
        <p14:creationId xmlns:p14="http://schemas.microsoft.com/office/powerpoint/2010/main" val="1678224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10</a:t>
            </a:fld>
            <a:endParaRPr lang="nl-NL"/>
          </a:p>
        </p:txBody>
      </p:sp>
    </p:spTree>
    <p:extLst>
      <p:ext uri="{BB962C8B-B14F-4D97-AF65-F5344CB8AC3E}">
        <p14:creationId xmlns:p14="http://schemas.microsoft.com/office/powerpoint/2010/main" val="12439705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Parenteraal = per injectie</a:t>
            </a:r>
          </a:p>
          <a:p>
            <a:r>
              <a:rPr lang="nl-NL" dirty="0" smtClean="0"/>
              <a:t>Oraal</a:t>
            </a:r>
            <a:r>
              <a:rPr lang="nl-NL" baseline="0" dirty="0" smtClean="0"/>
              <a:t> = tablet</a:t>
            </a:r>
          </a:p>
          <a:p>
            <a:r>
              <a:rPr lang="nl-NL" baseline="0" dirty="0" smtClean="0"/>
              <a:t>Kat </a:t>
            </a:r>
            <a:r>
              <a:rPr lang="nl-NL" baseline="0" dirty="0" err="1" smtClean="0"/>
              <a:t>mn</a:t>
            </a:r>
            <a:r>
              <a:rPr lang="nl-NL" baseline="0" dirty="0" smtClean="0"/>
              <a:t> oraal (poezenpil)</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60</a:t>
            </a:fld>
            <a:endParaRPr lang="nl-NL"/>
          </a:p>
        </p:txBody>
      </p:sp>
    </p:spTree>
    <p:extLst>
      <p:ext uri="{BB962C8B-B14F-4D97-AF65-F5344CB8AC3E}">
        <p14:creationId xmlns:p14="http://schemas.microsoft.com/office/powerpoint/2010/main" val="41724849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Tijdens </a:t>
            </a:r>
            <a:r>
              <a:rPr lang="nl-NL" dirty="0" err="1" smtClean="0"/>
              <a:t>anoestrus</a:t>
            </a:r>
            <a:r>
              <a:rPr lang="nl-NL" dirty="0" smtClean="0"/>
              <a:t>: </a:t>
            </a:r>
            <a:r>
              <a:rPr lang="nl-NL" dirty="0" err="1" smtClean="0"/>
              <a:t>geslachtapp</a:t>
            </a:r>
            <a:r>
              <a:rPr lang="nl-NL" dirty="0" smtClean="0"/>
              <a:t> in rust,</a:t>
            </a:r>
            <a:r>
              <a:rPr lang="nl-NL" baseline="0" dirty="0" smtClean="0"/>
              <a:t> meeste kans op succes en minste kans op bijwerkingen</a:t>
            </a:r>
          </a:p>
          <a:p>
            <a:r>
              <a:rPr lang="nl-NL" baseline="0" dirty="0" smtClean="0"/>
              <a:t>MPA: </a:t>
            </a:r>
            <a:r>
              <a:rPr lang="nl-NL" baseline="0" dirty="0" err="1" smtClean="0"/>
              <a:t>medroxoral</a:t>
            </a:r>
            <a:endParaRPr lang="nl-NL" baseline="0" dirty="0" smtClean="0"/>
          </a:p>
          <a:p>
            <a:r>
              <a:rPr lang="nl-NL" baseline="0" dirty="0" smtClean="0"/>
              <a:t>MA: </a:t>
            </a:r>
          </a:p>
          <a:p>
            <a:r>
              <a:rPr lang="nl-NL" baseline="0" dirty="0" err="1" smtClean="0"/>
              <a:t>Proligeston</a:t>
            </a:r>
            <a:r>
              <a:rPr lang="nl-NL" baseline="0" dirty="0" smtClean="0"/>
              <a:t>: </a:t>
            </a:r>
            <a:r>
              <a:rPr lang="nl-NL" baseline="0" dirty="0" err="1" smtClean="0"/>
              <a:t>Delvosteron</a:t>
            </a:r>
            <a:r>
              <a:rPr lang="nl-NL" baseline="0" dirty="0" smtClean="0"/>
              <a:t>. Deze gebruik je het liefst, minder bijwerkingen</a:t>
            </a:r>
          </a:p>
          <a:p>
            <a:endParaRPr lang="nl-NL" baseline="0" dirty="0" smtClean="0"/>
          </a:p>
          <a:p>
            <a:r>
              <a:rPr lang="nl-NL" baseline="0" dirty="0" smtClean="0"/>
              <a:t>Voordeel hormonaal: niet permanent, fokken blijft mogelijk</a:t>
            </a:r>
          </a:p>
          <a:p>
            <a:r>
              <a:rPr lang="nl-NL" baseline="0" dirty="0" smtClean="0"/>
              <a:t>Nadelen:</a:t>
            </a:r>
          </a:p>
          <a:p>
            <a:r>
              <a:rPr lang="nl-NL" baseline="0" dirty="0" smtClean="0"/>
              <a:t>CEH: progestativa hebben zelfde werking als P4 </a:t>
            </a:r>
            <a:r>
              <a:rPr lang="nl-NL" baseline="0" dirty="0" err="1" smtClean="0"/>
              <a:t>vd</a:t>
            </a:r>
            <a:r>
              <a:rPr lang="nl-NL" baseline="0" dirty="0" smtClean="0"/>
              <a:t> </a:t>
            </a:r>
            <a:r>
              <a:rPr lang="nl-NL" baseline="0" dirty="0" err="1" smtClean="0"/>
              <a:t>metoestrus</a:t>
            </a:r>
            <a:r>
              <a:rPr lang="nl-NL" baseline="0" dirty="0" smtClean="0"/>
              <a:t>.  </a:t>
            </a:r>
            <a:r>
              <a:rPr lang="nl-NL" baseline="0" dirty="0" err="1" smtClean="0"/>
              <a:t>proligeston</a:t>
            </a:r>
            <a:r>
              <a:rPr lang="nl-NL" baseline="0" dirty="0" smtClean="0"/>
              <a:t> veiliger dan MPA, oraal veiliger dan parenteraal</a:t>
            </a:r>
          </a:p>
          <a:p>
            <a:r>
              <a:rPr lang="nl-NL" baseline="0" dirty="0" smtClean="0"/>
              <a:t>Afname vruchtbaarheid door veranderingen uterus, en stoppen progestativum </a:t>
            </a:r>
            <a:r>
              <a:rPr lang="nl-NL" baseline="0" dirty="0" err="1" smtClean="0"/>
              <a:t>lstig</a:t>
            </a:r>
            <a:r>
              <a:rPr lang="nl-NL" baseline="0" dirty="0" smtClean="0"/>
              <a:t> voorspellen of en wanneer teef weer loops</a:t>
            </a:r>
          </a:p>
          <a:p>
            <a:r>
              <a:rPr lang="nl-NL" baseline="0" dirty="0" smtClean="0"/>
              <a:t>Verlengde dracht indien injectie ah begin </a:t>
            </a:r>
            <a:r>
              <a:rPr lang="nl-NL" baseline="0" dirty="0" err="1" smtClean="0"/>
              <a:t>vd</a:t>
            </a:r>
            <a:r>
              <a:rPr lang="nl-NL" baseline="0" dirty="0" smtClean="0"/>
              <a:t> loopsheid</a:t>
            </a:r>
          </a:p>
          <a:p>
            <a:r>
              <a:rPr lang="nl-NL" baseline="0" dirty="0" smtClean="0"/>
              <a:t>Suikerziekte: P4 stimuleert </a:t>
            </a:r>
            <a:r>
              <a:rPr lang="nl-NL" baseline="0" dirty="0" err="1" smtClean="0"/>
              <a:t>groeihormoonprod</a:t>
            </a:r>
            <a:r>
              <a:rPr lang="nl-NL" baseline="0" dirty="0" smtClean="0"/>
              <a:t> en dit maakt receptoren ongevoelig voor insuline </a:t>
            </a:r>
          </a:p>
          <a:p>
            <a:r>
              <a:rPr lang="nl-NL" baseline="0" dirty="0" err="1" smtClean="0"/>
              <a:t>Acromegalie</a:t>
            </a:r>
            <a:r>
              <a:rPr lang="nl-NL" baseline="0" dirty="0" smtClean="0"/>
              <a:t>: overmatige groei bot en bindweefsel </a:t>
            </a:r>
            <a:r>
              <a:rPr lang="nl-NL" baseline="0" dirty="0" smtClean="0">
                <a:sym typeface="Wingdings"/>
              </a:rPr>
              <a:t> vergrote kaken, tanden uitelkaar, </a:t>
            </a:r>
            <a:r>
              <a:rPr lang="nl-NL" baseline="0" dirty="0" err="1" smtClean="0">
                <a:sym typeface="Wingdings"/>
              </a:rPr>
              <a:t>exopthalmus</a:t>
            </a:r>
            <a:r>
              <a:rPr lang="nl-NL" baseline="0" dirty="0" smtClean="0">
                <a:sym typeface="Wingdings"/>
              </a:rPr>
              <a:t>, </a:t>
            </a:r>
            <a:r>
              <a:rPr lang="nl-NL" baseline="0" dirty="0" err="1" smtClean="0">
                <a:sym typeface="Wingdings"/>
              </a:rPr>
              <a:t>inspiratoire</a:t>
            </a:r>
            <a:r>
              <a:rPr lang="nl-NL" baseline="0" dirty="0" smtClean="0">
                <a:sym typeface="Wingdings"/>
              </a:rPr>
              <a:t> </a:t>
            </a:r>
            <a:r>
              <a:rPr lang="nl-NL" baseline="0" dirty="0" err="1" smtClean="0">
                <a:sym typeface="Wingdings"/>
              </a:rPr>
              <a:t>stridor</a:t>
            </a:r>
            <a:endParaRPr lang="nl-NL" baseline="0" dirty="0" smtClean="0">
              <a:sym typeface="Wingdings"/>
            </a:endParaRPr>
          </a:p>
          <a:p>
            <a:r>
              <a:rPr lang="nl-NL" baseline="0" dirty="0" smtClean="0">
                <a:sym typeface="Wingdings"/>
              </a:rPr>
              <a:t>Schijndracht: toename melkklierpakketten, melkgift, gedragsveranderingen zoals bij eind </a:t>
            </a:r>
            <a:r>
              <a:rPr lang="nl-NL" baseline="0" dirty="0" err="1" smtClean="0">
                <a:sym typeface="Wingdings"/>
              </a:rPr>
              <a:t>metoestrus</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61</a:t>
            </a:fld>
            <a:endParaRPr lang="nl-NL"/>
          </a:p>
        </p:txBody>
      </p:sp>
    </p:spTree>
    <p:extLst>
      <p:ext uri="{BB962C8B-B14F-4D97-AF65-F5344CB8AC3E}">
        <p14:creationId xmlns:p14="http://schemas.microsoft.com/office/powerpoint/2010/main" val="3722831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2-3 </a:t>
            </a:r>
            <a:r>
              <a:rPr lang="nl-NL" dirty="0" err="1" smtClean="0"/>
              <a:t>mnd</a:t>
            </a:r>
            <a:r>
              <a:rPr lang="nl-NL" dirty="0" smtClean="0"/>
              <a:t> na de 1</a:t>
            </a:r>
            <a:r>
              <a:rPr lang="nl-NL" baseline="30000" dirty="0" smtClean="0"/>
              <a:t>e</a:t>
            </a:r>
            <a:r>
              <a:rPr lang="nl-NL" dirty="0" smtClean="0"/>
              <a:t> loopsheid </a:t>
            </a:r>
            <a:r>
              <a:rPr lang="nl-NL" dirty="0" err="1" smtClean="0"/>
              <a:t>ivm</a:t>
            </a:r>
            <a:r>
              <a:rPr lang="nl-NL" dirty="0" smtClean="0"/>
              <a:t> </a:t>
            </a:r>
            <a:r>
              <a:rPr lang="nl-NL" dirty="0" err="1" smtClean="0"/>
              <a:t>urineincontinentie</a:t>
            </a:r>
            <a:r>
              <a:rPr lang="nl-NL" baseline="0" dirty="0" smtClean="0"/>
              <a:t> op latere leeftijd (hoe eerder hoe beter voor minder kans op mammatumoren)</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62</a:t>
            </a:fld>
            <a:endParaRPr lang="nl-NL"/>
          </a:p>
        </p:txBody>
      </p:sp>
    </p:spTree>
    <p:extLst>
      <p:ext uri="{BB962C8B-B14F-4D97-AF65-F5344CB8AC3E}">
        <p14:creationId xmlns:p14="http://schemas.microsoft.com/office/powerpoint/2010/main" val="8448012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Gedragsverandering </a:t>
            </a:r>
            <a:r>
              <a:rPr lang="nl-NL" dirty="0" smtClean="0">
                <a:sym typeface="Wingdings"/>
              </a:rPr>
              <a:t> dominante</a:t>
            </a:r>
            <a:r>
              <a:rPr lang="nl-NL" baseline="0" dirty="0" smtClean="0">
                <a:sym typeface="Wingdings"/>
              </a:rPr>
              <a:t> teven kunnen nog dominanter worden</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63</a:t>
            </a:fld>
            <a:endParaRPr lang="nl-NL"/>
          </a:p>
        </p:txBody>
      </p:sp>
    </p:spTree>
    <p:extLst>
      <p:ext uri="{BB962C8B-B14F-4D97-AF65-F5344CB8AC3E}">
        <p14:creationId xmlns:p14="http://schemas.microsoft.com/office/powerpoint/2010/main" val="25520868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OVH </a:t>
            </a:r>
            <a:r>
              <a:rPr lang="nl-NL" dirty="0" smtClean="0">
                <a:sym typeface="Wingdings"/>
              </a:rPr>
              <a:t> altijd therapeutische indicatie</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64</a:t>
            </a:fld>
            <a:endParaRPr lang="nl-NL"/>
          </a:p>
        </p:txBody>
      </p:sp>
    </p:spTree>
    <p:extLst>
      <p:ext uri="{BB962C8B-B14F-4D97-AF65-F5344CB8AC3E}">
        <p14:creationId xmlns:p14="http://schemas.microsoft.com/office/powerpoint/2010/main" val="1969665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nl-NL" dirty="0" smtClean="0"/>
              <a:t>Nadelen algemeen:</a:t>
            </a:r>
          </a:p>
          <a:p>
            <a:pPr marL="457200" indent="-457200">
              <a:buFont typeface="Arial" charset="0"/>
              <a:buChar char="•"/>
            </a:pPr>
            <a:r>
              <a:rPr lang="nl-NL" dirty="0" smtClean="0"/>
              <a:t>Algemeen:</a:t>
            </a:r>
          </a:p>
          <a:p>
            <a:pPr marL="1200150" lvl="1" indent="-457200">
              <a:buFont typeface="Arial" charset="0"/>
              <a:buChar char="•"/>
            </a:pPr>
            <a:r>
              <a:rPr lang="nl-NL" dirty="0" smtClean="0"/>
              <a:t>Narcoserisico</a:t>
            </a:r>
          </a:p>
          <a:p>
            <a:pPr marL="1200150" lvl="1" indent="-457200">
              <a:buFont typeface="Arial" charset="0"/>
              <a:buChar char="•"/>
            </a:pPr>
            <a:r>
              <a:rPr lang="nl-NL" dirty="0" smtClean="0"/>
              <a:t>Risico nabloedingen</a:t>
            </a:r>
          </a:p>
          <a:p>
            <a:pPr marL="1200150" lvl="1" indent="-457200">
              <a:buFont typeface="Arial" charset="0"/>
              <a:buChar char="•"/>
            </a:pPr>
            <a:r>
              <a:rPr lang="nl-NL" dirty="0" smtClean="0"/>
              <a:t>Risico wondinfecties</a:t>
            </a:r>
          </a:p>
          <a:p>
            <a:pPr marL="1200150" lvl="1" indent="-457200">
              <a:buFont typeface="Arial" charset="0"/>
              <a:buChar char="•"/>
            </a:pPr>
            <a:r>
              <a:rPr lang="nl-NL" dirty="0" smtClean="0"/>
              <a:t>Kosten</a:t>
            </a:r>
          </a:p>
          <a:p>
            <a:pPr marL="1200150" lvl="1" indent="-457200">
              <a:buFont typeface="Arial" charset="0"/>
              <a:buChar char="•"/>
            </a:pPr>
            <a:r>
              <a:rPr lang="nl-NL" dirty="0" smtClean="0"/>
              <a:t>Obesitas</a:t>
            </a:r>
          </a:p>
          <a:p>
            <a:pPr marL="0" marR="0" indent="0" algn="l" defTabSz="457200" rtl="0" eaLnBrk="1" fontAlgn="auto" latinLnBrk="0" hangingPunct="1">
              <a:lnSpc>
                <a:spcPct val="100000"/>
              </a:lnSpc>
              <a:spcBef>
                <a:spcPts val="0"/>
              </a:spcBef>
              <a:spcAft>
                <a:spcPts val="0"/>
              </a:spcAft>
              <a:buClrTx/>
              <a:buSzTx/>
              <a:buFontTx/>
              <a:buNone/>
              <a:tabLst/>
              <a:defRPr/>
            </a:pPr>
            <a:r>
              <a:rPr lang="nl-NL" dirty="0" smtClean="0"/>
              <a:t>Castratie of implantaat</a:t>
            </a:r>
            <a:r>
              <a:rPr lang="nl-NL" baseline="0" dirty="0" smtClean="0"/>
              <a:t> (100 euro per keer, werkt 6-12 </a:t>
            </a:r>
            <a:r>
              <a:rPr lang="nl-NL" baseline="0" dirty="0" err="1" smtClean="0"/>
              <a:t>mnd</a:t>
            </a:r>
            <a:r>
              <a:rPr lang="nl-NL" baseline="0" dirty="0" smtClean="0"/>
              <a:t>)</a:t>
            </a:r>
            <a:endParaRPr lang="nl-NL" dirty="0" smtClean="0"/>
          </a:p>
          <a:p>
            <a:r>
              <a:rPr lang="nl-NL" sz="1200" kern="1200" dirty="0" smtClean="0">
                <a:solidFill>
                  <a:schemeClr val="tx1"/>
                </a:solidFill>
                <a:effectLst/>
                <a:latin typeface="+mn-lt"/>
                <a:ea typeface="+mn-ea"/>
                <a:cs typeface="+mn-cs"/>
              </a:rPr>
              <a:t>Indien het implantaat een positief effect op de hond heeft kan, zeker bij jonge honden, erna een operatie worden aanbevolen. Gezien de prijs is het niet aannemelijk dat mensen 2x per jaar zo’n 100 Euro/keer uit zullen geven aan een implantaat als de hond nog 10 jaar meegaat</a:t>
            </a:r>
            <a:r>
              <a:rPr lang="nl-NL" dirty="0" smtClean="0">
                <a:effectLst/>
              </a:rPr>
              <a:t> </a:t>
            </a:r>
          </a:p>
          <a:p>
            <a:endParaRPr lang="nl-NL" dirty="0" smtClean="0">
              <a:effectLst/>
            </a:endParaRPr>
          </a:p>
          <a:p>
            <a:r>
              <a:rPr lang="nl-NL" dirty="0" smtClean="0">
                <a:effectLst/>
              </a:rPr>
              <a:t>Implantaat wordt net als een chip met</a:t>
            </a:r>
            <a:r>
              <a:rPr lang="nl-NL" baseline="0" dirty="0" smtClean="0">
                <a:effectLst/>
              </a:rPr>
              <a:t> een naald onder de huid gebracht en geeft voortdurend hormoon af. Het is biologisch afbreekbaar waardoor het na verloop van tijd vanzelf is uitgewerkt.</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74</a:t>
            </a:fld>
            <a:endParaRPr lang="nl-NL"/>
          </a:p>
        </p:txBody>
      </p:sp>
    </p:spTree>
    <p:extLst>
      <p:ext uri="{BB962C8B-B14F-4D97-AF65-F5344CB8AC3E}">
        <p14:creationId xmlns:p14="http://schemas.microsoft.com/office/powerpoint/2010/main" val="37661565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Reu en kater </a:t>
            </a:r>
          </a:p>
          <a:p>
            <a:r>
              <a:rPr lang="nl-NL" dirty="0" smtClean="0"/>
              <a:t>Testikels</a:t>
            </a:r>
            <a:r>
              <a:rPr lang="nl-NL" baseline="0" dirty="0" smtClean="0"/>
              <a:t> indalen bij de geboorte (kater), op 10dgn (reu).</a:t>
            </a:r>
          </a:p>
          <a:p>
            <a:r>
              <a:rPr lang="nl-NL" baseline="0" dirty="0" smtClean="0"/>
              <a:t>V</a:t>
            </a:r>
            <a:r>
              <a:rPr lang="nl-NL" dirty="0" smtClean="0"/>
              <a:t>anaf</a:t>
            </a:r>
            <a:r>
              <a:rPr lang="nl-NL" baseline="0" dirty="0" smtClean="0"/>
              <a:t> 5mnd (spermatogenese start)dekking uitvoeren, beter vanaf 1 jaar, dan zijn ook de mannelijke kenmerken beter ontwikkeld. </a:t>
            </a:r>
          </a:p>
          <a:p>
            <a:endParaRPr lang="nl-NL" baseline="0" dirty="0" smtClean="0"/>
          </a:p>
          <a:p>
            <a:r>
              <a:rPr lang="nl-NL" baseline="0" dirty="0" smtClean="0"/>
              <a:t>Honden na voorstellen zullen ze gaan spelen. </a:t>
            </a:r>
            <a:r>
              <a:rPr lang="nl-NL" baseline="0" dirty="0" smtClean="0">
                <a:sym typeface="Wingdings"/>
              </a:rPr>
              <a:t> </a:t>
            </a:r>
            <a:r>
              <a:rPr lang="nl-NL" baseline="0" dirty="0" err="1" smtClean="0">
                <a:sym typeface="Wingdings"/>
              </a:rPr>
              <a:t>stareflex</a:t>
            </a:r>
            <a:r>
              <a:rPr lang="nl-NL" baseline="0" dirty="0" smtClean="0">
                <a:sym typeface="Wingdings"/>
              </a:rPr>
              <a:t> en staart opzij</a:t>
            </a:r>
          </a:p>
          <a:p>
            <a:r>
              <a:rPr lang="nl-NL" baseline="0" dirty="0" smtClean="0">
                <a:sym typeface="Wingdings"/>
              </a:rPr>
              <a:t>Zaadlozing in 3 fractie. Eerste heldere uitvloeiing voor bespringen, 2</a:t>
            </a:r>
            <a:r>
              <a:rPr lang="nl-NL" baseline="30000" dirty="0" smtClean="0">
                <a:sym typeface="Wingdings"/>
              </a:rPr>
              <a:t>e</a:t>
            </a:r>
            <a:r>
              <a:rPr lang="nl-NL" baseline="0" dirty="0" smtClean="0">
                <a:sym typeface="Wingdings"/>
              </a:rPr>
              <a:t> na bespringen, 3</a:t>
            </a:r>
            <a:r>
              <a:rPr lang="nl-NL" baseline="30000" dirty="0" smtClean="0">
                <a:sym typeface="Wingdings"/>
              </a:rPr>
              <a:t>e</a:t>
            </a:r>
            <a:r>
              <a:rPr lang="nl-NL" baseline="0" dirty="0" smtClean="0">
                <a:sym typeface="Wingdings"/>
              </a:rPr>
              <a:t> na omdraaien, tijdens koppeling</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80</a:t>
            </a:fld>
            <a:endParaRPr lang="nl-NL"/>
          </a:p>
        </p:txBody>
      </p:sp>
    </p:spTree>
    <p:extLst>
      <p:ext uri="{BB962C8B-B14F-4D97-AF65-F5344CB8AC3E}">
        <p14:creationId xmlns:p14="http://schemas.microsoft.com/office/powerpoint/2010/main" val="8895139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Poes laat dekking toe: zakt door voorpoten</a:t>
            </a:r>
            <a:r>
              <a:rPr lang="nl-NL" baseline="0" dirty="0" smtClean="0"/>
              <a:t> en duwt bekken omhoog en duwt staart opzij.</a:t>
            </a:r>
          </a:p>
          <a:p>
            <a:r>
              <a:rPr lang="nl-NL" baseline="0" dirty="0" smtClean="0"/>
              <a:t>Na de paring voor 20 min geen nieuwe dekking </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81</a:t>
            </a:fld>
            <a:endParaRPr lang="nl-NL"/>
          </a:p>
        </p:txBody>
      </p:sp>
    </p:spTree>
    <p:extLst>
      <p:ext uri="{BB962C8B-B14F-4D97-AF65-F5344CB8AC3E}">
        <p14:creationId xmlns:p14="http://schemas.microsoft.com/office/powerpoint/2010/main" val="21957985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Wordt vaak toegepast.</a:t>
            </a:r>
          </a:p>
          <a:p>
            <a:r>
              <a:rPr lang="nl-NL" dirty="0" smtClean="0"/>
              <a:t>Ingebracht in vagina of cervix</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82</a:t>
            </a:fld>
            <a:endParaRPr lang="nl-NL"/>
          </a:p>
        </p:txBody>
      </p:sp>
    </p:spTree>
    <p:extLst>
      <p:ext uri="{BB962C8B-B14F-4D97-AF65-F5344CB8AC3E}">
        <p14:creationId xmlns:p14="http://schemas.microsoft.com/office/powerpoint/2010/main" val="22597785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aseline="0" smtClean="0">
                <a:sym typeface="Wingdings"/>
              </a:rPr>
              <a:t>Geen </a:t>
            </a:r>
            <a:r>
              <a:rPr lang="nl-NL" baseline="0" dirty="0" smtClean="0">
                <a:sym typeface="Wingdings"/>
              </a:rPr>
              <a:t>quarantaine bij reu uit buitenland</a:t>
            </a:r>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83</a:t>
            </a:fld>
            <a:endParaRPr lang="nl-NL"/>
          </a:p>
        </p:txBody>
      </p:sp>
    </p:spTree>
    <p:extLst>
      <p:ext uri="{BB962C8B-B14F-4D97-AF65-F5344CB8AC3E}">
        <p14:creationId xmlns:p14="http://schemas.microsoft.com/office/powerpoint/2010/main" val="889513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Eileider = uterine tube</a:t>
            </a:r>
          </a:p>
          <a:p>
            <a:pPr eaLnBrk="1" hangingPunct="1">
              <a:lnSpc>
                <a:spcPct val="80000"/>
              </a:lnSpc>
            </a:pPr>
            <a:r>
              <a:rPr lang="en-US" sz="1200" dirty="0" err="1" smtClean="0">
                <a:latin typeface="Arial" charset="0"/>
              </a:rPr>
              <a:t>Eierstok</a:t>
            </a:r>
            <a:r>
              <a:rPr lang="en-US" sz="1200" dirty="0" smtClean="0">
                <a:latin typeface="Arial" charset="0"/>
              </a:rPr>
              <a:t> - </a:t>
            </a:r>
            <a:r>
              <a:rPr lang="en-US" sz="1200" dirty="0" err="1" smtClean="0">
                <a:latin typeface="Arial" charset="0"/>
              </a:rPr>
              <a:t>Ovarium</a:t>
            </a:r>
            <a:endParaRPr lang="en-US" sz="1200" dirty="0" smtClean="0">
              <a:latin typeface="Arial" charset="0"/>
            </a:endParaRPr>
          </a:p>
          <a:p>
            <a:pPr marL="0" marR="0" indent="0" algn="l" defTabSz="457200" rtl="0" eaLnBrk="1" fontAlgn="auto" latinLnBrk="0" hangingPunct="1">
              <a:lnSpc>
                <a:spcPct val="80000"/>
              </a:lnSpc>
              <a:spcBef>
                <a:spcPts val="0"/>
              </a:spcBef>
              <a:spcAft>
                <a:spcPts val="0"/>
              </a:spcAft>
              <a:buClrTx/>
              <a:buSzTx/>
              <a:buFontTx/>
              <a:buNone/>
              <a:tabLst/>
              <a:defRPr/>
            </a:pPr>
            <a:r>
              <a:rPr lang="en-US" sz="1200" dirty="0" err="1" smtClean="0">
                <a:latin typeface="Arial" charset="0"/>
              </a:rPr>
              <a:t>Eileider</a:t>
            </a:r>
            <a:r>
              <a:rPr lang="en-US" sz="1200" dirty="0" smtClean="0">
                <a:latin typeface="Arial" charset="0"/>
              </a:rPr>
              <a:t> – tuba </a:t>
            </a:r>
            <a:r>
              <a:rPr lang="en-US" sz="1200" dirty="0" err="1" smtClean="0">
                <a:latin typeface="Arial" charset="0"/>
              </a:rPr>
              <a:t>uterina</a:t>
            </a:r>
            <a:r>
              <a:rPr lang="en-US" sz="1200" dirty="0" smtClean="0">
                <a:latin typeface="Arial" charset="0"/>
              </a:rPr>
              <a:t>/oviduct</a:t>
            </a:r>
          </a:p>
          <a:p>
            <a:pPr eaLnBrk="1" hangingPunct="1">
              <a:lnSpc>
                <a:spcPct val="80000"/>
              </a:lnSpc>
            </a:pPr>
            <a:r>
              <a:rPr lang="en-US" sz="1200" dirty="0" err="1" smtClean="0">
                <a:latin typeface="Arial" charset="0"/>
              </a:rPr>
              <a:t>Schede</a:t>
            </a:r>
            <a:r>
              <a:rPr lang="en-US" sz="1200" dirty="0" smtClean="0">
                <a:latin typeface="Arial" charset="0"/>
              </a:rPr>
              <a:t> - vagina</a:t>
            </a:r>
          </a:p>
          <a:p>
            <a:pPr eaLnBrk="1" hangingPunct="1">
              <a:lnSpc>
                <a:spcPct val="80000"/>
              </a:lnSpc>
            </a:pPr>
            <a:r>
              <a:rPr lang="en-US" sz="1200" dirty="0" err="1" smtClean="0">
                <a:latin typeface="Arial" charset="0"/>
              </a:rPr>
              <a:t>Schaamlippen</a:t>
            </a:r>
            <a:r>
              <a:rPr lang="en-US" sz="1200" dirty="0" smtClean="0">
                <a:latin typeface="Arial" charset="0"/>
              </a:rPr>
              <a:t> - Labia</a:t>
            </a:r>
          </a:p>
          <a:p>
            <a:pPr eaLnBrk="1" hangingPunct="1">
              <a:lnSpc>
                <a:spcPct val="80000"/>
              </a:lnSpc>
            </a:pPr>
            <a:r>
              <a:rPr lang="en-US" sz="1200" dirty="0" err="1" smtClean="0">
                <a:latin typeface="Arial" charset="0"/>
              </a:rPr>
              <a:t>Geel</a:t>
            </a:r>
            <a:r>
              <a:rPr lang="en-US" sz="1200" dirty="0" smtClean="0">
                <a:latin typeface="Arial" charset="0"/>
              </a:rPr>
              <a:t> </a:t>
            </a:r>
            <a:r>
              <a:rPr lang="en-US" sz="1200" dirty="0" err="1" smtClean="0">
                <a:latin typeface="Arial" charset="0"/>
              </a:rPr>
              <a:t>lichaampje</a:t>
            </a:r>
            <a:r>
              <a:rPr lang="en-US" sz="1200" dirty="0" smtClean="0">
                <a:latin typeface="Arial" charset="0"/>
              </a:rPr>
              <a:t> –corpus </a:t>
            </a:r>
            <a:r>
              <a:rPr lang="en-US" sz="1200" dirty="0" err="1" smtClean="0">
                <a:latin typeface="Arial" charset="0"/>
              </a:rPr>
              <a:t>Luteum</a:t>
            </a:r>
            <a:endParaRPr lang="en-US" sz="1200" dirty="0" smtClean="0">
              <a:latin typeface="Arial" charset="0"/>
            </a:endParaRPr>
          </a:p>
          <a:p>
            <a:pPr eaLnBrk="1" hangingPunct="1">
              <a:lnSpc>
                <a:spcPct val="80000"/>
              </a:lnSpc>
            </a:pPr>
            <a:r>
              <a:rPr lang="en-US" sz="1200" dirty="0" err="1" smtClean="0">
                <a:latin typeface="Arial" charset="0"/>
              </a:rPr>
              <a:t>Baarmoederhoorn</a:t>
            </a:r>
            <a:r>
              <a:rPr lang="en-US" sz="1200" dirty="0" smtClean="0">
                <a:latin typeface="Arial" charset="0"/>
              </a:rPr>
              <a:t> – </a:t>
            </a:r>
            <a:r>
              <a:rPr lang="en-US" sz="1200" dirty="0" err="1" smtClean="0">
                <a:latin typeface="Arial" charset="0"/>
              </a:rPr>
              <a:t>cornu</a:t>
            </a:r>
            <a:r>
              <a:rPr lang="en-US" sz="1200" dirty="0" smtClean="0">
                <a:latin typeface="Arial" charset="0"/>
              </a:rPr>
              <a:t> uteri</a:t>
            </a:r>
          </a:p>
          <a:p>
            <a:pPr eaLnBrk="1" hangingPunct="1">
              <a:lnSpc>
                <a:spcPct val="80000"/>
              </a:lnSpc>
            </a:pPr>
            <a:r>
              <a:rPr lang="en-US" sz="1200" dirty="0" err="1" smtClean="0">
                <a:latin typeface="Arial" charset="0"/>
              </a:rPr>
              <a:t>Eisprong</a:t>
            </a:r>
            <a:r>
              <a:rPr lang="en-US" sz="1200" dirty="0" smtClean="0">
                <a:latin typeface="Arial" charset="0"/>
              </a:rPr>
              <a:t> - </a:t>
            </a:r>
            <a:r>
              <a:rPr lang="en-US" sz="1200" dirty="0" err="1" smtClean="0">
                <a:latin typeface="Arial" charset="0"/>
              </a:rPr>
              <a:t>ovulatie</a:t>
            </a:r>
            <a:endParaRPr lang="en-US" sz="1200" dirty="0" smtClean="0">
              <a:latin typeface="Arial" charset="0"/>
            </a:endParaRPr>
          </a:p>
          <a:p>
            <a:pPr eaLnBrk="1" hangingPunct="1">
              <a:lnSpc>
                <a:spcPct val="80000"/>
              </a:lnSpc>
            </a:pPr>
            <a:r>
              <a:rPr lang="en-US" sz="1200" dirty="0" err="1" smtClean="0">
                <a:latin typeface="Arial" charset="0"/>
              </a:rPr>
              <a:t>Baarmoederlichaam</a:t>
            </a:r>
            <a:r>
              <a:rPr lang="en-US" sz="1200" dirty="0" smtClean="0">
                <a:latin typeface="Arial" charset="0"/>
              </a:rPr>
              <a:t> – corpus uteri</a:t>
            </a:r>
          </a:p>
          <a:p>
            <a:pPr eaLnBrk="1" hangingPunct="1">
              <a:lnSpc>
                <a:spcPct val="80000"/>
              </a:lnSpc>
            </a:pPr>
            <a:r>
              <a:rPr lang="en-US" sz="1200" dirty="0" err="1" smtClean="0">
                <a:latin typeface="Arial" charset="0"/>
              </a:rPr>
              <a:t>Baarmoedermond</a:t>
            </a:r>
            <a:r>
              <a:rPr lang="en-US" sz="1200" dirty="0" smtClean="0">
                <a:latin typeface="Arial" charset="0"/>
              </a:rPr>
              <a:t> –cervix uteri (</a:t>
            </a:r>
            <a:r>
              <a:rPr lang="en-US" sz="1200" dirty="0" err="1" smtClean="0">
                <a:latin typeface="Arial" charset="0"/>
              </a:rPr>
              <a:t>baarmoederhals</a:t>
            </a:r>
            <a:r>
              <a:rPr lang="en-US" sz="1200" dirty="0" smtClean="0">
                <a:latin typeface="Arial" charset="0"/>
              </a:rPr>
              <a:t>)</a:t>
            </a:r>
          </a:p>
          <a:p>
            <a:pPr eaLnBrk="1" hangingPunct="1">
              <a:lnSpc>
                <a:spcPct val="80000"/>
              </a:lnSpc>
            </a:pPr>
            <a:r>
              <a:rPr lang="en-US" sz="1200" dirty="0" smtClean="0">
                <a:latin typeface="Arial" charset="0"/>
              </a:rPr>
              <a:t>Vulva = </a:t>
            </a:r>
            <a:r>
              <a:rPr lang="en-US" sz="1200" dirty="0" err="1" smtClean="0">
                <a:latin typeface="Arial" charset="0"/>
              </a:rPr>
              <a:t>gezamelijke</a:t>
            </a:r>
            <a:r>
              <a:rPr lang="en-US" sz="1200" dirty="0" smtClean="0">
                <a:latin typeface="Arial" charset="0"/>
              </a:rPr>
              <a:t> </a:t>
            </a:r>
            <a:r>
              <a:rPr lang="en-US" sz="1200" dirty="0" err="1" smtClean="0">
                <a:latin typeface="Arial" charset="0"/>
              </a:rPr>
              <a:t>uitmonding</a:t>
            </a:r>
            <a:r>
              <a:rPr lang="en-US" sz="1200" dirty="0" smtClean="0">
                <a:latin typeface="Arial" charset="0"/>
              </a:rPr>
              <a:t> van vagina en urethra</a:t>
            </a:r>
          </a:p>
          <a:p>
            <a:pPr eaLnBrk="1" hangingPunct="1">
              <a:lnSpc>
                <a:spcPct val="80000"/>
              </a:lnSpc>
            </a:pPr>
            <a:endParaRPr lang="en-US" sz="1200" dirty="0" smtClean="0">
              <a:latin typeface="Arial" charset="0"/>
            </a:endParaRPr>
          </a:p>
          <a:p>
            <a:pPr eaLnBrk="1" hangingPunct="1">
              <a:lnSpc>
                <a:spcPct val="80000"/>
              </a:lnSpc>
            </a:pPr>
            <a:r>
              <a:rPr lang="en-US" sz="1200" dirty="0" err="1" smtClean="0">
                <a:latin typeface="Arial" charset="0"/>
              </a:rPr>
              <a:t>Taak</a:t>
            </a:r>
            <a:r>
              <a:rPr lang="en-US" sz="1200" dirty="0" smtClean="0">
                <a:latin typeface="Arial" charset="0"/>
              </a:rPr>
              <a:t> </a:t>
            </a:r>
            <a:r>
              <a:rPr lang="en-US" sz="1200" dirty="0" err="1" smtClean="0">
                <a:latin typeface="Arial" charset="0"/>
              </a:rPr>
              <a:t>ovarium</a:t>
            </a:r>
            <a:r>
              <a:rPr lang="en-US" sz="1200" dirty="0" smtClean="0">
                <a:latin typeface="Arial" charset="0"/>
              </a:rPr>
              <a:t> = </a:t>
            </a:r>
            <a:r>
              <a:rPr lang="en-US" sz="1200" dirty="0" err="1" smtClean="0">
                <a:latin typeface="Arial" charset="0"/>
              </a:rPr>
              <a:t>kiemvormende</a:t>
            </a:r>
            <a:r>
              <a:rPr lang="en-US" sz="1200" dirty="0" smtClean="0">
                <a:latin typeface="Arial" charset="0"/>
              </a:rPr>
              <a:t> </a:t>
            </a:r>
            <a:r>
              <a:rPr lang="en-US" sz="1200" dirty="0" err="1" smtClean="0">
                <a:latin typeface="Arial" charset="0"/>
              </a:rPr>
              <a:t>cellen</a:t>
            </a:r>
            <a:r>
              <a:rPr lang="en-US" sz="1200" dirty="0" smtClean="0">
                <a:latin typeface="Arial" charset="0"/>
              </a:rPr>
              <a:t> </a:t>
            </a:r>
            <a:r>
              <a:rPr lang="en-US" sz="1200" dirty="0" err="1" smtClean="0">
                <a:latin typeface="Arial" charset="0"/>
              </a:rPr>
              <a:t>rijpen</a:t>
            </a:r>
            <a:r>
              <a:rPr lang="en-US" sz="1200" dirty="0" smtClean="0">
                <a:latin typeface="Arial" charset="0"/>
              </a:rPr>
              <a:t> tot </a:t>
            </a:r>
            <a:r>
              <a:rPr lang="en-US" sz="1200" dirty="0" err="1" smtClean="0">
                <a:latin typeface="Arial" charset="0"/>
              </a:rPr>
              <a:t>eicellen</a:t>
            </a:r>
            <a:r>
              <a:rPr lang="en-US" sz="1200" baseline="0" dirty="0" smtClean="0">
                <a:latin typeface="Arial" charset="0"/>
              </a:rPr>
              <a:t> en prod van </a:t>
            </a:r>
            <a:r>
              <a:rPr lang="en-US" sz="1200" baseline="0" dirty="0" err="1" smtClean="0">
                <a:latin typeface="Arial" charset="0"/>
              </a:rPr>
              <a:t>oestrogeen</a:t>
            </a:r>
            <a:r>
              <a:rPr lang="en-US" sz="1200" baseline="0" dirty="0" smtClean="0">
                <a:latin typeface="Arial" charset="0"/>
              </a:rPr>
              <a:t> en P4. </a:t>
            </a:r>
            <a:r>
              <a:rPr lang="en-US" sz="1200" baseline="0" dirty="0" err="1" smtClean="0">
                <a:latin typeface="Arial" charset="0"/>
              </a:rPr>
              <a:t>Rijping</a:t>
            </a:r>
            <a:r>
              <a:rPr lang="en-US" sz="1200" baseline="0" dirty="0" smtClean="0">
                <a:latin typeface="Arial" charset="0"/>
              </a:rPr>
              <a:t> tot </a:t>
            </a:r>
            <a:r>
              <a:rPr lang="en-US" sz="1200" baseline="0" dirty="0" err="1" smtClean="0">
                <a:latin typeface="Arial" charset="0"/>
              </a:rPr>
              <a:t>eicel</a:t>
            </a:r>
            <a:r>
              <a:rPr lang="en-US" sz="1200" baseline="0" dirty="0" smtClean="0">
                <a:latin typeface="Arial" charset="0"/>
              </a:rPr>
              <a:t> start in de </a:t>
            </a:r>
            <a:r>
              <a:rPr lang="en-US" sz="1200" baseline="0" dirty="0" err="1" smtClean="0">
                <a:latin typeface="Arial" charset="0"/>
              </a:rPr>
              <a:t>puberteit</a:t>
            </a:r>
            <a:endParaRPr lang="en-US" sz="1200" dirty="0" smtClean="0">
              <a:latin typeface="Arial" charset="0"/>
            </a:endParaRPr>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13</a:t>
            </a:fld>
            <a:endParaRPr lang="nl-NL"/>
          </a:p>
        </p:txBody>
      </p:sp>
    </p:spTree>
    <p:extLst>
      <p:ext uri="{BB962C8B-B14F-4D97-AF65-F5344CB8AC3E}">
        <p14:creationId xmlns:p14="http://schemas.microsoft.com/office/powerpoint/2010/main" val="34940359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84</a:t>
            </a:fld>
            <a:endParaRPr lang="nl-NL"/>
          </a:p>
        </p:txBody>
      </p:sp>
    </p:spTree>
    <p:extLst>
      <p:ext uri="{BB962C8B-B14F-4D97-AF65-F5344CB8AC3E}">
        <p14:creationId xmlns:p14="http://schemas.microsoft.com/office/powerpoint/2010/main" val="88951398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smtClean="0"/>
              <a:t>Alizin</a:t>
            </a:r>
            <a:r>
              <a:rPr lang="nl-NL" dirty="0" smtClean="0"/>
              <a:t> induceert abortus binnen 7 dgn. Sterven voor dag 35 = resorptie (en</a:t>
            </a:r>
            <a:r>
              <a:rPr lang="nl-NL" baseline="0" dirty="0" smtClean="0"/>
              <a:t> dus geen abortus) beter voor de eigenaar.</a:t>
            </a:r>
          </a:p>
          <a:p>
            <a:endParaRPr lang="nl-NL" baseline="0" dirty="0" smtClean="0"/>
          </a:p>
          <a:p>
            <a:r>
              <a:rPr lang="nl-NL" dirty="0" err="1" smtClean="0"/>
              <a:t>Alizin</a:t>
            </a:r>
            <a:r>
              <a:rPr lang="nl-NL" dirty="0" smtClean="0"/>
              <a:t> kan vanaf dag 0 tot dag 45 na de dekking. </a:t>
            </a:r>
            <a:r>
              <a:rPr lang="nl-NL" dirty="0" err="1" smtClean="0"/>
              <a:t>Aglepristone</a:t>
            </a:r>
            <a:r>
              <a:rPr lang="nl-NL" baseline="0" dirty="0" smtClean="0"/>
              <a:t> zorgt ervoor dat de vruchten niet kunnen nestelen in de uterus in vroeg stadium en in later stadium voorkomt het dat P4 de dracht onderhoudt, foetussen worden afgedreven. </a:t>
            </a:r>
          </a:p>
          <a:p>
            <a:endParaRPr lang="nl-NL" baseline="0" dirty="0" smtClean="0"/>
          </a:p>
          <a:p>
            <a:r>
              <a:rPr lang="nl-NL" baseline="0" dirty="0" err="1" smtClean="0"/>
              <a:t>Alizin</a:t>
            </a:r>
            <a:r>
              <a:rPr lang="nl-NL" baseline="0" dirty="0" smtClean="0"/>
              <a:t> = </a:t>
            </a:r>
            <a:r>
              <a:rPr lang="nl-NL" baseline="0" dirty="0" err="1" smtClean="0"/>
              <a:t>aglepristone</a:t>
            </a:r>
            <a:r>
              <a:rPr lang="nl-NL" baseline="0" dirty="0" smtClean="0"/>
              <a:t> = P4receptorblokker op </a:t>
            </a:r>
            <a:r>
              <a:rPr lang="nl-NL" baseline="0" dirty="0" err="1" smtClean="0"/>
              <a:t>nivo</a:t>
            </a:r>
            <a:r>
              <a:rPr lang="nl-NL" baseline="0" dirty="0" smtClean="0"/>
              <a:t> </a:t>
            </a:r>
            <a:r>
              <a:rPr lang="nl-NL" baseline="0" dirty="0" err="1" smtClean="0"/>
              <a:t>vd</a:t>
            </a:r>
            <a:r>
              <a:rPr lang="nl-NL" baseline="0" dirty="0" smtClean="0"/>
              <a:t> uterusreceptoren</a:t>
            </a:r>
          </a:p>
          <a:p>
            <a:endParaRPr lang="nl-NL" baseline="0" dirty="0" smtClean="0"/>
          </a:p>
          <a:p>
            <a:r>
              <a:rPr lang="nl-NL" baseline="0" dirty="0" err="1" smtClean="0"/>
              <a:t>Galastop</a:t>
            </a:r>
            <a:r>
              <a:rPr lang="nl-NL" baseline="0" dirty="0" smtClean="0"/>
              <a:t> = cabergoline = prolactineremmer</a:t>
            </a:r>
          </a:p>
          <a:p>
            <a:r>
              <a:rPr lang="nl-NL" baseline="0" dirty="0" err="1" smtClean="0"/>
              <a:t>Lactafal</a:t>
            </a:r>
            <a:r>
              <a:rPr lang="nl-NL" baseline="0" dirty="0" smtClean="0"/>
              <a:t> = bromocriptine = prolactineremmer (op hypofyse </a:t>
            </a:r>
            <a:r>
              <a:rPr lang="nl-NL" baseline="0" dirty="0" err="1" smtClean="0"/>
              <a:t>nivo</a:t>
            </a:r>
            <a:r>
              <a:rPr lang="nl-NL" baseline="0" dirty="0" smtClean="0"/>
              <a:t>)</a:t>
            </a:r>
          </a:p>
          <a:p>
            <a:endParaRPr lang="nl-NL" baseline="0" dirty="0" smtClean="0"/>
          </a:p>
          <a:p>
            <a:pPr marL="457200" indent="-457200" eaLnBrk="1" hangingPunct="1">
              <a:lnSpc>
                <a:spcPct val="90000"/>
              </a:lnSpc>
              <a:buFont typeface="Arial"/>
              <a:buChar char="•"/>
              <a:defRPr/>
            </a:pPr>
            <a:r>
              <a:rPr lang="en-US" dirty="0" err="1" smtClean="0">
                <a:latin typeface="Arial" charset="0"/>
                <a:cs typeface="+mn-cs"/>
              </a:rPr>
              <a:t>Schijndracht</a:t>
            </a:r>
            <a:r>
              <a:rPr lang="en-US" dirty="0" smtClean="0">
                <a:latin typeface="Arial" charset="0"/>
                <a:cs typeface="+mn-cs"/>
              </a:rPr>
              <a:t> </a:t>
            </a:r>
          </a:p>
          <a:p>
            <a:pPr lvl="1" eaLnBrk="1" hangingPunct="1">
              <a:lnSpc>
                <a:spcPct val="90000"/>
              </a:lnSpc>
              <a:buFont typeface="Arial"/>
              <a:buChar char="•"/>
              <a:defRPr/>
            </a:pPr>
            <a:r>
              <a:rPr lang="en-US" dirty="0" err="1" smtClean="0">
                <a:latin typeface="Arial" charset="0"/>
              </a:rPr>
              <a:t>evt</a:t>
            </a:r>
            <a:r>
              <a:rPr lang="en-US" dirty="0" smtClean="0">
                <a:latin typeface="Arial" charset="0"/>
              </a:rPr>
              <a:t>. </a:t>
            </a:r>
            <a:r>
              <a:rPr lang="en-US" dirty="0" err="1" smtClean="0">
                <a:latin typeface="Arial" charset="0"/>
              </a:rPr>
              <a:t>bromocriptine</a:t>
            </a:r>
            <a:r>
              <a:rPr lang="en-US" dirty="0" smtClean="0">
                <a:latin typeface="Arial" charset="0"/>
              </a:rPr>
              <a:t> (</a:t>
            </a:r>
            <a:r>
              <a:rPr lang="en-US" dirty="0" err="1" smtClean="0">
                <a:latin typeface="Arial" charset="0"/>
              </a:rPr>
              <a:t>Lactafal</a:t>
            </a:r>
            <a:r>
              <a:rPr lang="en-US" dirty="0" smtClean="0">
                <a:latin typeface="Arial" charset="0"/>
              </a:rPr>
              <a:t>, </a:t>
            </a:r>
            <a:r>
              <a:rPr lang="en-US" dirty="0" err="1" smtClean="0">
                <a:latin typeface="Arial" charset="0"/>
              </a:rPr>
              <a:t>Galastop</a:t>
            </a:r>
            <a:r>
              <a:rPr lang="en-US" dirty="0" smtClean="0">
                <a:latin typeface="Arial" charset="0"/>
              </a:rPr>
              <a:t>)</a:t>
            </a:r>
          </a:p>
          <a:p>
            <a:pPr eaLnBrk="1" hangingPunct="1">
              <a:defRPr/>
            </a:pPr>
            <a:endParaRPr lang="nl-NL" dirty="0" smtClean="0">
              <a:latin typeface="Arial" charset="0"/>
              <a:cs typeface="+mn-cs"/>
            </a:endParaRPr>
          </a:p>
          <a:p>
            <a:endParaRPr lang="nl-NL" dirty="0" smtClean="0"/>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86</a:t>
            </a:fld>
            <a:endParaRPr lang="nl-NL"/>
          </a:p>
        </p:txBody>
      </p:sp>
    </p:spTree>
    <p:extLst>
      <p:ext uri="{BB962C8B-B14F-4D97-AF65-F5344CB8AC3E}">
        <p14:creationId xmlns:p14="http://schemas.microsoft.com/office/powerpoint/2010/main" val="2041579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Nagenoeg</a:t>
            </a:r>
            <a:r>
              <a:rPr lang="nl-NL" baseline="0" dirty="0" smtClean="0"/>
              <a:t> gelijk aan de hond, vestibulum is korter</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15</a:t>
            </a:fld>
            <a:endParaRPr lang="nl-NL"/>
          </a:p>
        </p:txBody>
      </p:sp>
    </p:spTree>
    <p:extLst>
      <p:ext uri="{BB962C8B-B14F-4D97-AF65-F5344CB8AC3E}">
        <p14:creationId xmlns:p14="http://schemas.microsoft.com/office/powerpoint/2010/main" val="2039373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lvl="0"/>
            <a:r>
              <a:rPr lang="nl-NL" sz="1200" kern="1200" dirty="0" smtClean="0">
                <a:solidFill>
                  <a:schemeClr val="tx1"/>
                </a:solidFill>
                <a:effectLst/>
                <a:latin typeface="+mn-lt"/>
                <a:ea typeface="+mn-ea"/>
                <a:cs typeface="+mn-cs"/>
              </a:rPr>
              <a:t>Zoeken van informatie buiten de groep/zelfstudie </a:t>
            </a:r>
            <a:r>
              <a:rPr lang="nl-NL" sz="1200" kern="1200" dirty="0" smtClean="0">
                <a:solidFill>
                  <a:schemeClr val="tx1"/>
                </a:solidFill>
                <a:effectLst/>
                <a:latin typeface="+mn-lt"/>
                <a:ea typeface="+mn-ea"/>
                <a:cs typeface="+mn-cs"/>
                <a:sym typeface="Wingdings" charset="2"/>
              </a:rPr>
              <a:t></a:t>
            </a:r>
            <a:r>
              <a:rPr lang="nl-NL" sz="1200" kern="1200" dirty="0" smtClean="0">
                <a:solidFill>
                  <a:schemeClr val="tx1"/>
                </a:solidFill>
                <a:effectLst/>
                <a:latin typeface="+mn-lt"/>
                <a:ea typeface="+mn-ea"/>
                <a:cs typeface="+mn-cs"/>
              </a:rPr>
              <a:t> verschillende onderwerpen/leervragen verdelen en afspreken wanneer ze weer bij elkaar komen om het te bespreken. </a:t>
            </a:r>
          </a:p>
          <a:p>
            <a:r>
              <a:rPr lang="nl-NL" sz="1200" kern="1200" dirty="0" smtClean="0">
                <a:solidFill>
                  <a:schemeClr val="tx1"/>
                </a:solidFill>
                <a:effectLst/>
                <a:latin typeface="+mn-lt"/>
                <a:ea typeface="+mn-ea"/>
                <a:cs typeface="+mn-cs"/>
              </a:rPr>
              <a:t>De antwoorden op de afzonderlijke leervragen bij elkaar leggen om tot een compleet eindproduct te komen en evalueren van hoe het stappenplan doorlopen is en het evalueren van het product</a:t>
            </a:r>
            <a:r>
              <a:rPr lang="nl-NL" dirty="0" smtClean="0">
                <a:effectLst/>
              </a:rPr>
              <a:t> </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17</a:t>
            </a:fld>
            <a:endParaRPr lang="nl-NL"/>
          </a:p>
        </p:txBody>
      </p:sp>
    </p:spTree>
    <p:extLst>
      <p:ext uri="{BB962C8B-B14F-4D97-AF65-F5344CB8AC3E}">
        <p14:creationId xmlns:p14="http://schemas.microsoft.com/office/powerpoint/2010/main" val="1011969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Onder de 2</a:t>
            </a:r>
            <a:r>
              <a:rPr lang="nl-NL" baseline="0" dirty="0" smtClean="0"/>
              <a:t> </a:t>
            </a:r>
            <a:r>
              <a:rPr lang="nl-NL" baseline="0" dirty="0" smtClean="0">
                <a:sym typeface="Wingdings"/>
              </a:rPr>
              <a:t> nog niet uitgegroeid (grote rassen) kleinere rassen kan het al wel eerder (zijn eerder loops)</a:t>
            </a:r>
          </a:p>
          <a:p>
            <a:r>
              <a:rPr lang="nl-NL" baseline="0" dirty="0" smtClean="0">
                <a:sym typeface="Wingdings"/>
              </a:rPr>
              <a:t>Vanaf 7 liever niet meer fokken </a:t>
            </a:r>
            <a:r>
              <a:rPr lang="nl-NL" baseline="0" dirty="0" err="1" smtClean="0">
                <a:sym typeface="Wingdings"/>
              </a:rPr>
              <a:t>ivm</a:t>
            </a:r>
            <a:r>
              <a:rPr lang="nl-NL" baseline="0" dirty="0" smtClean="0">
                <a:sym typeface="Wingdings"/>
              </a:rPr>
              <a:t> afname algemene vruchtbaarheid (mens vanaf 36-40), bevallingen leveren meer problemen en er kunnen minder en/of ongezonde pus geboren worden</a:t>
            </a:r>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21</a:t>
            </a:fld>
            <a:endParaRPr lang="nl-NL"/>
          </a:p>
        </p:txBody>
      </p:sp>
    </p:spTree>
    <p:extLst>
      <p:ext uri="{BB962C8B-B14F-4D97-AF65-F5344CB8AC3E}">
        <p14:creationId xmlns:p14="http://schemas.microsoft.com/office/powerpoint/2010/main" val="598188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Wat wil je uitsluiten van de fok? Bijvoorbeeld</a:t>
            </a:r>
            <a:r>
              <a:rPr lang="nl-NL" baseline="0" dirty="0" smtClean="0"/>
              <a:t> honden met HD, ED, cochleaire doofheid, koperstapeling </a:t>
            </a:r>
          </a:p>
          <a:p>
            <a:endParaRPr lang="nl-NL" baseline="0" dirty="0" smtClean="0"/>
          </a:p>
          <a:p>
            <a:r>
              <a:rPr lang="nl-NL" baseline="0" dirty="0" err="1" smtClean="0"/>
              <a:t>Fairfok</a:t>
            </a:r>
            <a:r>
              <a:rPr lang="nl-NL" baseline="0" dirty="0" smtClean="0"/>
              <a:t> =  wijze van fokken die eerlijk en duurzaam is en waarbij gezondheid en welzijn van teef, reu, pups leidend zijn.</a:t>
            </a:r>
          </a:p>
          <a:p>
            <a:r>
              <a:rPr lang="nl-NL" baseline="0" dirty="0" smtClean="0"/>
              <a:t>Voorheen eenzijdig fokken op uiterlijke raskenmerken en er was veel inteelt (door fokken met een kleine en gesloten populatie)  </a:t>
            </a:r>
            <a:r>
              <a:rPr lang="nl-NL" baseline="0" dirty="0" smtClean="0">
                <a:sym typeface="Wingdings"/>
              </a:rPr>
              <a:t> veel gezondheidsproblemen.</a:t>
            </a:r>
          </a:p>
          <a:p>
            <a:endParaRPr lang="nl-NL" baseline="0" dirty="0" smtClean="0">
              <a:sym typeface="Wingdings"/>
            </a:endParaRPr>
          </a:p>
          <a:p>
            <a:r>
              <a:rPr lang="nl-NL" baseline="0" dirty="0" err="1" smtClean="0">
                <a:sym typeface="Wingdings"/>
              </a:rPr>
              <a:t>FeLV</a:t>
            </a:r>
            <a:r>
              <a:rPr lang="nl-NL" baseline="0" dirty="0" smtClean="0">
                <a:sym typeface="Wingdings"/>
              </a:rPr>
              <a:t> &amp; FIV test voordat de poes bij de kater mag!</a:t>
            </a:r>
          </a:p>
          <a:p>
            <a:r>
              <a:rPr lang="nl-NL" baseline="0" dirty="0" err="1" smtClean="0">
                <a:sym typeface="Wingdings"/>
              </a:rPr>
              <a:t>FeLV</a:t>
            </a:r>
            <a:r>
              <a:rPr lang="nl-NL" baseline="0" dirty="0" smtClean="0">
                <a:sym typeface="Wingdings"/>
              </a:rPr>
              <a:t> = leukemie en aantasten immuunapparaat  gevoelig voor infecties  dood door secundaire infecties (virusziekte) Besmetting via speeksel, bloed, urine, ontlasting, placenta, moedermelk,  dus via langdurig sociaal contact (samen uit 1 bakje eten, elkaar wassen</a:t>
            </a:r>
          </a:p>
          <a:p>
            <a:r>
              <a:rPr lang="nl-NL" baseline="0" dirty="0" smtClean="0">
                <a:sym typeface="Wingdings"/>
              </a:rPr>
              <a:t>FIV = kattenaids, virusinfectie, overdracht via bloedcontact (ook via placenta en moedermelk) dus </a:t>
            </a:r>
            <a:r>
              <a:rPr lang="nl-NL" baseline="0" dirty="0" err="1" smtClean="0">
                <a:sym typeface="Wingdings"/>
              </a:rPr>
              <a:t>mn</a:t>
            </a:r>
            <a:r>
              <a:rPr lang="nl-NL" baseline="0" dirty="0" smtClean="0">
                <a:sym typeface="Wingdings"/>
              </a:rPr>
              <a:t> via bijt/vechtwonden. Virus tast immuunsysteem aan  veel infecties</a:t>
            </a:r>
          </a:p>
          <a:p>
            <a:endParaRPr lang="nl-NL" baseline="0" dirty="0" smtClean="0">
              <a:sym typeface="Wingdings"/>
            </a:endParaRPr>
          </a:p>
          <a:p>
            <a:r>
              <a:rPr lang="nl-NL" baseline="0" dirty="0" smtClean="0">
                <a:sym typeface="Wingdings"/>
              </a:rPr>
              <a:t>Goede reu/kater  kan via rasvereniging</a:t>
            </a:r>
          </a:p>
          <a:p>
            <a:endParaRPr lang="nl-NL" baseline="0" dirty="0" smtClean="0">
              <a:sym typeface="Wingdings"/>
            </a:endParaRPr>
          </a:p>
          <a:p>
            <a:r>
              <a:rPr lang="nl-NL" baseline="0" dirty="0" smtClean="0">
                <a:sym typeface="Wingdings"/>
              </a:rPr>
              <a:t>Inenten moederdier voorafgaande aan de dekking om antilichamengehalte in de melk zo hoog </a:t>
            </a:r>
            <a:r>
              <a:rPr lang="nl-NL" baseline="0" dirty="0" err="1" smtClean="0">
                <a:sym typeface="Wingdings"/>
              </a:rPr>
              <a:t>mgl</a:t>
            </a:r>
            <a:r>
              <a:rPr lang="nl-NL" baseline="0" dirty="0" smtClean="0">
                <a:sym typeface="Wingdings"/>
              </a:rPr>
              <a:t> te krijgen en de pups voldoende maternale AL krijgen via de melk (biest). Tijdens de dracht enten dan nooit met een levend vaccin </a:t>
            </a:r>
            <a:r>
              <a:rPr lang="nl-NL" baseline="0" dirty="0" err="1" smtClean="0">
                <a:sym typeface="Wingdings"/>
              </a:rPr>
              <a:t>ivm</a:t>
            </a:r>
            <a:r>
              <a:rPr lang="nl-NL" baseline="0" dirty="0" smtClean="0">
                <a:sym typeface="Wingdings"/>
              </a:rPr>
              <a:t> schade jonge </a:t>
            </a:r>
            <a:r>
              <a:rPr lang="nl-NL" baseline="0" dirty="0" err="1" smtClean="0">
                <a:sym typeface="Wingdings"/>
              </a:rPr>
              <a:t>foeten</a:t>
            </a:r>
            <a:r>
              <a:rPr lang="nl-NL" baseline="0" dirty="0" smtClean="0">
                <a:sym typeface="Wingdings"/>
              </a:rPr>
              <a:t>.</a:t>
            </a:r>
          </a:p>
          <a:p>
            <a:endParaRPr lang="nl-NL" baseline="0" dirty="0" smtClean="0">
              <a:sym typeface="Wingdings"/>
            </a:endParaRPr>
          </a:p>
          <a:p>
            <a:r>
              <a:rPr lang="nl-NL" baseline="0" dirty="0" err="1" smtClean="0">
                <a:sym typeface="Wingdings"/>
              </a:rPr>
              <a:t>Ontworming</a:t>
            </a:r>
            <a:r>
              <a:rPr lang="nl-NL" baseline="0" dirty="0" smtClean="0">
                <a:sym typeface="Wingdings"/>
              </a:rPr>
              <a:t>: om zo min </a:t>
            </a:r>
            <a:r>
              <a:rPr lang="nl-NL" baseline="0" dirty="0" err="1" smtClean="0">
                <a:sym typeface="Wingdings"/>
              </a:rPr>
              <a:t>mgl</a:t>
            </a:r>
            <a:r>
              <a:rPr lang="nl-NL" baseline="0" dirty="0" smtClean="0">
                <a:sym typeface="Wingdings"/>
              </a:rPr>
              <a:t> spoelwormen via de melk aan de pups te geven. Tijdens de oestrus </a:t>
            </a:r>
            <a:r>
              <a:rPr lang="nl-NL" baseline="0" dirty="0" err="1" smtClean="0">
                <a:sym typeface="Wingdings"/>
              </a:rPr>
              <a:t>kn</a:t>
            </a:r>
            <a:r>
              <a:rPr lang="nl-NL" baseline="0" dirty="0" smtClean="0">
                <a:sym typeface="Wingdings"/>
              </a:rPr>
              <a:t> inactieve (rusttoestand) spoelwormen geactiveerd worden en goed gedood worden door </a:t>
            </a:r>
            <a:r>
              <a:rPr lang="nl-NL" baseline="0" dirty="0" err="1" smtClean="0">
                <a:sym typeface="Wingdings"/>
              </a:rPr>
              <a:t>antihelminticum</a:t>
            </a:r>
            <a:r>
              <a:rPr lang="nl-NL" baseline="0" dirty="0" smtClean="0">
                <a:sym typeface="Wingdings"/>
              </a:rPr>
              <a:t>.</a:t>
            </a:r>
          </a:p>
          <a:p>
            <a:endParaRPr lang="nl-NL" baseline="0" dirty="0" smtClean="0">
              <a:sym typeface="Wingdings"/>
            </a:endParaRPr>
          </a:p>
          <a:p>
            <a:r>
              <a:rPr lang="nl-NL" b="1" baseline="0" dirty="0" smtClean="0">
                <a:sym typeface="Wingdings"/>
              </a:rPr>
              <a:t>Pup: kan wormen krijgen via de uterus en melk</a:t>
            </a:r>
          </a:p>
          <a:p>
            <a:r>
              <a:rPr lang="nl-NL" b="1" baseline="0" dirty="0" smtClean="0">
                <a:sym typeface="Wingdings"/>
              </a:rPr>
              <a:t>Kitten : alleen via de melk</a:t>
            </a:r>
          </a:p>
          <a:p>
            <a:endParaRPr lang="nl-NL" dirty="0"/>
          </a:p>
        </p:txBody>
      </p:sp>
      <p:sp>
        <p:nvSpPr>
          <p:cNvPr id="4" name="Tijdelijke aanduiding voor dianummer 3"/>
          <p:cNvSpPr>
            <a:spLocks noGrp="1"/>
          </p:cNvSpPr>
          <p:nvPr>
            <p:ph type="sldNum" sz="quarter" idx="10"/>
          </p:nvPr>
        </p:nvSpPr>
        <p:spPr/>
        <p:txBody>
          <a:bodyPr/>
          <a:lstStyle/>
          <a:p>
            <a:fld id="{9B172EA3-0633-BE49-8EEE-695A7F93FC24}" type="slidenum">
              <a:rPr lang="nl-NL" smtClean="0"/>
              <a:t>22</a:t>
            </a:fld>
            <a:endParaRPr lang="nl-NL"/>
          </a:p>
        </p:txBody>
      </p:sp>
    </p:spTree>
    <p:extLst>
      <p:ext uri="{BB962C8B-B14F-4D97-AF65-F5344CB8AC3E}">
        <p14:creationId xmlns:p14="http://schemas.microsoft.com/office/powerpoint/2010/main" val="31726758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ellant vmbo Titeldia">
    <p:spTree>
      <p:nvGrpSpPr>
        <p:cNvPr id="1" name=""/>
        <p:cNvGrpSpPr/>
        <p:nvPr/>
      </p:nvGrpSpPr>
      <p:grpSpPr>
        <a:xfrm>
          <a:off x="0" y="0"/>
          <a:ext cx="0" cy="0"/>
          <a:chOff x="0" y="0"/>
          <a:chExt cx="0" cy="0"/>
        </a:xfrm>
      </p:grpSpPr>
      <p:sp>
        <p:nvSpPr>
          <p:cNvPr id="10" name="Rechthoek 9"/>
          <p:cNvSpPr/>
          <p:nvPr userDrawn="1"/>
        </p:nvSpPr>
        <p:spPr>
          <a:xfrm>
            <a:off x="82668" y="0"/>
            <a:ext cx="9061332" cy="6857999"/>
          </a:xfrm>
          <a:prstGeom prst="rect">
            <a:avLst/>
          </a:prstGeom>
          <a:pattFill prst="pct5">
            <a:fgClr>
              <a:schemeClr val="accent2"/>
            </a:fgClr>
            <a:bgClr>
              <a:schemeClr val="bg1"/>
            </a:bgClr>
          </a:pattFill>
          <a:ln>
            <a:noFill/>
          </a:ln>
          <a:effectLst>
            <a:outerShdw blurRad="53975" dir="10800000" algn="tl" rotWithShape="0">
              <a:prstClr val="black">
                <a:alpha val="33000"/>
              </a:prstClr>
            </a:outerShdw>
          </a:effectLst>
        </p:spPr>
        <p:style>
          <a:lnRef idx="1">
            <a:schemeClr val="accent1"/>
          </a:lnRef>
          <a:fillRef idx="3">
            <a:schemeClr val="accent1"/>
          </a:fillRef>
          <a:effectRef idx="2">
            <a:schemeClr val="accent1"/>
          </a:effectRef>
          <a:fontRef idx="minor">
            <a:schemeClr val="lt1"/>
          </a:fontRef>
        </p:style>
        <p:txBody>
          <a:bodyPr/>
          <a:lstStyle/>
          <a:p>
            <a:endParaRPr lang="nl-NL"/>
          </a:p>
        </p:txBody>
      </p:sp>
      <p:cxnSp>
        <p:nvCxnSpPr>
          <p:cNvPr id="15" name="Rechte verbindingslijn 14"/>
          <p:cNvCxnSpPr/>
          <p:nvPr userDrawn="1"/>
        </p:nvCxnSpPr>
        <p:spPr>
          <a:xfrm>
            <a:off x="8272786" y="6330316"/>
            <a:ext cx="0" cy="322919"/>
          </a:xfrm>
          <a:prstGeom prst="line">
            <a:avLst/>
          </a:prstGeom>
          <a:ln w="9525" cap="flat" cmpd="sng">
            <a:solidFill>
              <a:srgbClr val="000B06">
                <a:alpha val="50000"/>
              </a:srgb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6" name="Rechte verbindingslijn 15"/>
          <p:cNvCxnSpPr/>
          <p:nvPr userDrawn="1"/>
        </p:nvCxnSpPr>
        <p:spPr>
          <a:xfrm>
            <a:off x="7416026" y="6330316"/>
            <a:ext cx="0" cy="322919"/>
          </a:xfrm>
          <a:prstGeom prst="line">
            <a:avLst/>
          </a:prstGeom>
          <a:ln w="9525" cap="flat" cmpd="sng">
            <a:solidFill>
              <a:srgbClr val="000B06">
                <a:alpha val="50000"/>
              </a:srgb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Rechte verbindingslijn 16"/>
          <p:cNvCxnSpPr/>
          <p:nvPr userDrawn="1"/>
        </p:nvCxnSpPr>
        <p:spPr>
          <a:xfrm flipH="1">
            <a:off x="2346371" y="6330316"/>
            <a:ext cx="3680" cy="333251"/>
          </a:xfrm>
          <a:prstGeom prst="line">
            <a:avLst/>
          </a:prstGeom>
          <a:ln w="9525" cap="flat" cmpd="sng">
            <a:solidFill>
              <a:srgbClr val="000B06">
                <a:alpha val="50000"/>
              </a:srgbClr>
            </a:solidFill>
            <a:prstDash val="dash"/>
          </a:ln>
          <a:effectLst/>
        </p:spPr>
        <p:style>
          <a:lnRef idx="2">
            <a:schemeClr val="accent1"/>
          </a:lnRef>
          <a:fillRef idx="0">
            <a:schemeClr val="accent1"/>
          </a:fillRef>
          <a:effectRef idx="1">
            <a:schemeClr val="accent1"/>
          </a:effectRef>
          <a:fontRef idx="minor">
            <a:schemeClr val="tx1"/>
          </a:fontRef>
        </p:style>
      </p:cxnSp>
      <p:sp>
        <p:nvSpPr>
          <p:cNvPr id="7" name="Rechthoek 6"/>
          <p:cNvSpPr/>
          <p:nvPr userDrawn="1"/>
        </p:nvSpPr>
        <p:spPr>
          <a:xfrm>
            <a:off x="1" y="1600200"/>
            <a:ext cx="82666" cy="1600200"/>
          </a:xfrm>
          <a:prstGeom prst="rect">
            <a:avLst/>
          </a:prstGeom>
          <a:gradFill>
            <a:gsLst>
              <a:gs pos="0">
                <a:schemeClr val="bg1"/>
              </a:gs>
              <a:gs pos="100000">
                <a:schemeClr val="accent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cxnSp>
        <p:nvCxnSpPr>
          <p:cNvPr id="98" name="Rechte verbindingslijn 97"/>
          <p:cNvCxnSpPr/>
          <p:nvPr userDrawn="1"/>
        </p:nvCxnSpPr>
        <p:spPr>
          <a:xfrm>
            <a:off x="-8211" y="-26140"/>
            <a:ext cx="0" cy="6101503"/>
          </a:xfrm>
          <a:prstGeom prst="line">
            <a:avLst/>
          </a:prstGeom>
          <a:ln w="9525" cap="flat" cmpd="sng">
            <a:solidFill>
              <a:schemeClr val="bg1">
                <a:alpha val="50000"/>
              </a:schemeClr>
            </a:solidFill>
            <a:prstDash val="lgDash"/>
          </a:ln>
          <a:effectLst/>
        </p:spPr>
        <p:style>
          <a:lnRef idx="2">
            <a:schemeClr val="accent1"/>
          </a:lnRef>
          <a:fillRef idx="0">
            <a:schemeClr val="accent1"/>
          </a:fillRef>
          <a:effectRef idx="1">
            <a:schemeClr val="accent1"/>
          </a:effectRef>
          <a:fontRef idx="minor">
            <a:schemeClr val="tx1"/>
          </a:fontRef>
        </p:style>
      </p:cxnSp>
      <p:sp>
        <p:nvSpPr>
          <p:cNvPr id="110" name="Subtitel 2"/>
          <p:cNvSpPr>
            <a:spLocks noGrp="1"/>
          </p:cNvSpPr>
          <p:nvPr>
            <p:ph type="subTitle" idx="1" hasCustomPrompt="1"/>
          </p:nvPr>
        </p:nvSpPr>
        <p:spPr>
          <a:xfrm>
            <a:off x="611188" y="3492592"/>
            <a:ext cx="6650037" cy="1308008"/>
          </a:xfrm>
        </p:spPr>
        <p:txBody>
          <a:bodyPr/>
          <a:lstStyle>
            <a:lvl1pPr marL="0" indent="0" algn="l">
              <a:buNone/>
              <a:defRPr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smtClean="0"/>
              <a:t>Voeg hier een </a:t>
            </a:r>
            <a:r>
              <a:rPr lang="nl-NL" dirty="0" err="1" smtClean="0"/>
              <a:t>subkop</a:t>
            </a:r>
            <a:r>
              <a:rPr lang="nl-NL" dirty="0" smtClean="0"/>
              <a:t> in</a:t>
            </a:r>
            <a:endParaRPr lang="nl-NL" dirty="0"/>
          </a:p>
        </p:txBody>
      </p:sp>
      <p:sp>
        <p:nvSpPr>
          <p:cNvPr id="111" name="Tijdelijke aanduiding voor inhoud 10"/>
          <p:cNvSpPr>
            <a:spLocks noGrp="1"/>
          </p:cNvSpPr>
          <p:nvPr>
            <p:ph sz="quarter" idx="13" hasCustomPrompt="1"/>
          </p:nvPr>
        </p:nvSpPr>
        <p:spPr>
          <a:xfrm>
            <a:off x="611188" y="5085183"/>
            <a:ext cx="6650038" cy="990179"/>
          </a:xfrm>
        </p:spPr>
        <p:txBody>
          <a:bodyPr>
            <a:normAutofit/>
          </a:bodyPr>
          <a:lstStyle>
            <a:lvl1pPr>
              <a:defRPr sz="2000" b="0" i="0" u="none" cap="all" baseline="0"/>
            </a:lvl1pPr>
          </a:lstStyle>
          <a:p>
            <a:pPr lvl="0"/>
            <a:r>
              <a:rPr lang="nl-NL" dirty="0" smtClean="0"/>
              <a:t>dit is de auteur</a:t>
            </a:r>
            <a:endParaRPr lang="nl-NL" dirty="0"/>
          </a:p>
        </p:txBody>
      </p:sp>
      <p:sp>
        <p:nvSpPr>
          <p:cNvPr id="5" name="Tijdelijke aanduiding voor datum 4"/>
          <p:cNvSpPr>
            <a:spLocks noGrp="1"/>
          </p:cNvSpPr>
          <p:nvPr>
            <p:ph type="dt" sz="half" idx="14"/>
          </p:nvPr>
        </p:nvSpPr>
        <p:spPr/>
        <p:txBody>
          <a:bodyPr/>
          <a:lstStyle>
            <a:lvl1pPr>
              <a:defRPr>
                <a:solidFill>
                  <a:schemeClr val="bg2"/>
                </a:solidFill>
              </a:defRPr>
            </a:lvl1pPr>
          </a:lstStyle>
          <a:p>
            <a:r>
              <a:rPr lang="nl-NL" smtClean="0"/>
              <a:t>dd-mm-jj</a:t>
            </a:r>
            <a:endParaRPr lang="nl-NL" dirty="0"/>
          </a:p>
        </p:txBody>
      </p:sp>
      <p:sp>
        <p:nvSpPr>
          <p:cNvPr id="6" name="Tijdelijke aanduiding voor voettekst 5"/>
          <p:cNvSpPr>
            <a:spLocks noGrp="1"/>
          </p:cNvSpPr>
          <p:nvPr>
            <p:ph type="ftr" sz="quarter" idx="15"/>
          </p:nvPr>
        </p:nvSpPr>
        <p:spPr/>
        <p:txBody>
          <a:bodyPr/>
          <a:lstStyle>
            <a:lvl1pPr>
              <a:defRPr>
                <a:solidFill>
                  <a:schemeClr val="bg2"/>
                </a:solidFill>
              </a:defRPr>
            </a:lvl1pPr>
          </a:lstStyle>
          <a:p>
            <a:r>
              <a:rPr lang="nl-NL" dirty="0" smtClean="0"/>
              <a:t>je presentatietitel hier </a:t>
            </a:r>
            <a:endParaRPr lang="nl-NL" dirty="0"/>
          </a:p>
        </p:txBody>
      </p:sp>
      <p:sp>
        <p:nvSpPr>
          <p:cNvPr id="9" name="Tijdelijke aanduiding voor dianummer 8"/>
          <p:cNvSpPr>
            <a:spLocks noGrp="1"/>
          </p:cNvSpPr>
          <p:nvPr>
            <p:ph type="sldNum" sz="quarter" idx="16"/>
          </p:nvPr>
        </p:nvSpPr>
        <p:spPr/>
        <p:txBody>
          <a:bodyPr/>
          <a:lstStyle>
            <a:lvl1pPr>
              <a:defRPr>
                <a:solidFill>
                  <a:schemeClr val="bg2"/>
                </a:solidFill>
              </a:defRPr>
            </a:lvl1pPr>
          </a:lstStyle>
          <a:p>
            <a:fld id="{E4CF7DCE-037D-EA46-95EA-FAE57EEEFD75}" type="slidenum">
              <a:rPr lang="nl-NL" smtClean="0"/>
              <a:pPr/>
              <a:t>‹nr.›</a:t>
            </a:fld>
            <a:endParaRPr lang="nl-NL" dirty="0"/>
          </a:p>
        </p:txBody>
      </p:sp>
      <p:sp>
        <p:nvSpPr>
          <p:cNvPr id="18" name="Titel 7"/>
          <p:cNvSpPr>
            <a:spLocks noGrp="1"/>
          </p:cNvSpPr>
          <p:nvPr>
            <p:ph type="title" hasCustomPrompt="1"/>
          </p:nvPr>
        </p:nvSpPr>
        <p:spPr>
          <a:xfrm>
            <a:off x="611188" y="2276872"/>
            <a:ext cx="8075612" cy="1143000"/>
          </a:xfrm>
        </p:spPr>
        <p:txBody>
          <a:bodyPr anchor="b" anchorCtr="0"/>
          <a:lstStyle>
            <a:lvl1pPr>
              <a:defRPr sz="6600">
                <a:solidFill>
                  <a:schemeClr val="bg2"/>
                </a:solidFill>
              </a:defRPr>
            </a:lvl1pPr>
          </a:lstStyle>
          <a:p>
            <a:r>
              <a:rPr lang="nl-NL" dirty="0" smtClean="0"/>
              <a:t>Hier komt de titel</a:t>
            </a:r>
            <a:endParaRPr lang="nl-NL" dirty="0"/>
          </a:p>
        </p:txBody>
      </p:sp>
      <p:pic>
        <p:nvPicPr>
          <p:cNvPr id="19" name="Afbeelding 18"/>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79308" y="6134114"/>
            <a:ext cx="1712835" cy="524213"/>
          </a:xfrm>
          <a:prstGeom prst="rect">
            <a:avLst/>
          </a:prstGeom>
        </p:spPr>
      </p:pic>
    </p:spTree>
    <p:extLst>
      <p:ext uri="{BB962C8B-B14F-4D97-AF65-F5344CB8AC3E}">
        <p14:creationId xmlns:p14="http://schemas.microsoft.com/office/powerpoint/2010/main" val="124433285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Grote afbeelding met titel erover">
    <p:spTree>
      <p:nvGrpSpPr>
        <p:cNvPr id="1" name=""/>
        <p:cNvGrpSpPr/>
        <p:nvPr/>
      </p:nvGrpSpPr>
      <p:grpSpPr>
        <a:xfrm>
          <a:off x="0" y="0"/>
          <a:ext cx="0" cy="0"/>
          <a:chOff x="0" y="0"/>
          <a:chExt cx="0" cy="0"/>
        </a:xfrm>
      </p:grpSpPr>
      <p:sp>
        <p:nvSpPr>
          <p:cNvPr id="3" name="Tijdelijke aanduiding voor afbeelding 2"/>
          <p:cNvSpPr>
            <a:spLocks noGrp="1"/>
          </p:cNvSpPr>
          <p:nvPr>
            <p:ph type="pic" idx="1" hasCustomPrompt="1"/>
          </p:nvPr>
        </p:nvSpPr>
        <p:spPr>
          <a:xfrm>
            <a:off x="611559" y="355600"/>
            <a:ext cx="8187953" cy="5816600"/>
          </a:xfrm>
          <a:solidFill>
            <a:schemeClr val="bg2">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dirty="0" smtClean="0"/>
              <a:t>Hier komt een grote afbeelding</a:t>
            </a:r>
            <a:endParaRPr lang="nl-NL" dirty="0"/>
          </a:p>
        </p:txBody>
      </p:sp>
      <p:sp>
        <p:nvSpPr>
          <p:cNvPr id="2" name="Titel 1"/>
          <p:cNvSpPr>
            <a:spLocks noGrp="1"/>
          </p:cNvSpPr>
          <p:nvPr>
            <p:ph type="title" hasCustomPrompt="1"/>
          </p:nvPr>
        </p:nvSpPr>
        <p:spPr>
          <a:xfrm>
            <a:off x="2539848" y="1543768"/>
            <a:ext cx="4727891" cy="405102"/>
          </a:xfrm>
        </p:spPr>
        <p:txBody>
          <a:bodyPr anchor="b">
            <a:normAutofit/>
          </a:bodyPr>
          <a:lstStyle>
            <a:lvl1pPr algn="l">
              <a:defRPr sz="2400" b="0" baseline="0"/>
            </a:lvl1pPr>
          </a:lstStyle>
          <a:p>
            <a:r>
              <a:rPr lang="nl-NL" dirty="0" smtClean="0"/>
              <a:t>Deze titel loopt over de afbeelding heen. Je kunt hem overal neerzetten.</a:t>
            </a:r>
            <a:endParaRPr lang="nl-NL" dirty="0"/>
          </a:p>
        </p:txBody>
      </p:sp>
      <p:sp>
        <p:nvSpPr>
          <p:cNvPr id="4" name="Tijdelijke aanduiding voor tekst 3"/>
          <p:cNvSpPr>
            <a:spLocks noGrp="1"/>
          </p:cNvSpPr>
          <p:nvPr>
            <p:ph type="body" sz="half" idx="2" hasCustomPrompt="1"/>
          </p:nvPr>
        </p:nvSpPr>
        <p:spPr>
          <a:xfrm>
            <a:off x="2550796" y="2025512"/>
            <a:ext cx="4727892" cy="610254"/>
          </a:xfrm>
        </p:spPr>
        <p:txBody>
          <a:bodyPr/>
          <a:lstStyle>
            <a:lvl1pPr marL="0" indent="0">
              <a:buNone/>
              <a:defRPr sz="1400" baseline="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dirty="0" smtClean="0"/>
              <a:t>Dit bijschriftje mag je ook plaatsen waar je wilt. Let wel op voldoende contrast met de afbeelding die je uitzoekt.</a:t>
            </a:r>
          </a:p>
        </p:txBody>
      </p:sp>
      <p:sp>
        <p:nvSpPr>
          <p:cNvPr id="5" name="Tijdelijke aanduiding voor datum 4"/>
          <p:cNvSpPr>
            <a:spLocks noGrp="1"/>
          </p:cNvSpPr>
          <p:nvPr>
            <p:ph type="dt" sz="half" idx="10"/>
          </p:nvPr>
        </p:nvSpPr>
        <p:spPr/>
        <p:txBody>
          <a:bodyPr/>
          <a:lstStyle/>
          <a:p>
            <a:r>
              <a:rPr lang="nl-NL" smtClean="0"/>
              <a:t>dd-mm-jj</a:t>
            </a:r>
            <a:endParaRPr lang="nl-NL"/>
          </a:p>
        </p:txBody>
      </p:sp>
      <p:sp>
        <p:nvSpPr>
          <p:cNvPr id="6" name="Tijdelijke aanduiding voor voettekst 5"/>
          <p:cNvSpPr>
            <a:spLocks noGrp="1"/>
          </p:cNvSpPr>
          <p:nvPr>
            <p:ph type="ftr" sz="quarter" idx="11"/>
          </p:nvPr>
        </p:nvSpPr>
        <p:spPr/>
        <p:txBody>
          <a:bodyPr/>
          <a:lstStyle/>
          <a:p>
            <a:r>
              <a:rPr lang="nl-NL" smtClean="0"/>
              <a:t>je presentatietitel hier </a:t>
            </a:r>
            <a:endParaRPr lang="nl-NL"/>
          </a:p>
        </p:txBody>
      </p:sp>
      <p:sp>
        <p:nvSpPr>
          <p:cNvPr id="7" name="Tijdelijke aanduiding voor dianummer 6"/>
          <p:cNvSpPr>
            <a:spLocks noGrp="1"/>
          </p:cNvSpPr>
          <p:nvPr>
            <p:ph type="sldNum" sz="quarter" idx="12"/>
          </p:nvPr>
        </p:nvSpPr>
        <p:spPr/>
        <p:txBody>
          <a:bodyPr/>
          <a:lstStyle/>
          <a:p>
            <a:fld id="{E4CF7DCE-037D-EA46-95EA-FAE57EEEFD75}" type="slidenum">
              <a:rPr lang="nl-NL" smtClean="0"/>
              <a:t>‹nr.›</a:t>
            </a:fld>
            <a:endParaRPr lang="nl-NL"/>
          </a:p>
        </p:txBody>
      </p:sp>
    </p:spTree>
    <p:extLst>
      <p:ext uri="{BB962C8B-B14F-4D97-AF65-F5344CB8AC3E}">
        <p14:creationId xmlns:p14="http://schemas.microsoft.com/office/powerpoint/2010/main" val="2863876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cSld name="Titel, tekst en inhoud">
    <p:spTree>
      <p:nvGrpSpPr>
        <p:cNvPr id="1" name=""/>
        <p:cNvGrpSpPr/>
        <p:nvPr/>
      </p:nvGrpSpPr>
      <p:grpSpPr>
        <a:xfrm>
          <a:off x="0" y="0"/>
          <a:ext cx="0" cy="0"/>
          <a:chOff x="0" y="0"/>
          <a:chExt cx="0" cy="0"/>
        </a:xfrm>
      </p:grpSpPr>
      <p:sp>
        <p:nvSpPr>
          <p:cNvPr id="2" name="Titel 1"/>
          <p:cNvSpPr>
            <a:spLocks noGrp="1"/>
          </p:cNvSpPr>
          <p:nvPr>
            <p:ph type="title"/>
          </p:nvPr>
        </p:nvSpPr>
        <p:spPr>
          <a:xfrm>
            <a:off x="685800" y="304800"/>
            <a:ext cx="7772400" cy="1143000"/>
          </a:xfrm>
        </p:spPr>
        <p:txBody>
          <a:bodyPr/>
          <a:lstStyle/>
          <a:p>
            <a:r>
              <a:rPr lang="nl-NL" smtClean="0"/>
              <a:t>Klik om de stijl te bewerken</a:t>
            </a:r>
            <a:endParaRPr lang="nl-NL"/>
          </a:p>
        </p:txBody>
      </p:sp>
      <p:sp>
        <p:nvSpPr>
          <p:cNvPr id="3" name="Tijdelijke aanduiding voor tekst 2"/>
          <p:cNvSpPr>
            <a:spLocks noGrp="1"/>
          </p:cNvSpPr>
          <p:nvPr>
            <p:ph type="body" sz="half" idx="1"/>
          </p:nvPr>
        </p:nvSpPr>
        <p:spPr>
          <a:xfrm>
            <a:off x="685800" y="1600200"/>
            <a:ext cx="3810000" cy="411480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3810000" cy="411480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Rectangle 5"/>
          <p:cNvSpPr>
            <a:spLocks noGrp="1" noChangeArrowheads="1"/>
          </p:cNvSpPr>
          <p:nvPr>
            <p:ph type="dt" sz="half" idx="10"/>
          </p:nvPr>
        </p:nvSpPr>
        <p:spPr>
          <a:ln/>
        </p:spPr>
        <p:txBody>
          <a:bodyPr/>
          <a:lstStyle>
            <a:lvl1pPr>
              <a:defRPr/>
            </a:lvl1pPr>
          </a:lstStyle>
          <a:p>
            <a:pPr>
              <a:defRPr/>
            </a:pPr>
            <a:endParaRPr lang="nl-NL"/>
          </a:p>
        </p:txBody>
      </p:sp>
      <p:sp>
        <p:nvSpPr>
          <p:cNvPr id="6" name="Rectangle 6"/>
          <p:cNvSpPr>
            <a:spLocks noGrp="1" noChangeArrowheads="1"/>
          </p:cNvSpPr>
          <p:nvPr>
            <p:ph type="ftr" sz="quarter" idx="11"/>
          </p:nvPr>
        </p:nvSpPr>
        <p:spPr>
          <a:ln/>
        </p:spPr>
        <p:txBody>
          <a:bodyPr/>
          <a:lstStyle>
            <a:lvl1pPr>
              <a:defRPr/>
            </a:lvl1pPr>
          </a:lstStyle>
          <a:p>
            <a:pPr>
              <a:defRPr/>
            </a:pPr>
            <a:endParaRPr lang="nl-NL"/>
          </a:p>
        </p:txBody>
      </p:sp>
      <p:sp>
        <p:nvSpPr>
          <p:cNvPr id="7" name="Rectangle 7"/>
          <p:cNvSpPr>
            <a:spLocks noGrp="1" noChangeArrowheads="1"/>
          </p:cNvSpPr>
          <p:nvPr>
            <p:ph type="sldNum" sz="quarter" idx="12"/>
          </p:nvPr>
        </p:nvSpPr>
        <p:spPr>
          <a:ln/>
        </p:spPr>
        <p:txBody>
          <a:bodyPr/>
          <a:lstStyle>
            <a:lvl1pPr>
              <a:defRPr/>
            </a:lvl1pPr>
          </a:lstStyle>
          <a:p>
            <a:fld id="{59C09834-E594-8D42-8BD6-24FEBD2C1D5A}" type="slidenum">
              <a:rPr lang="nl-NL"/>
              <a:pPr/>
              <a:t>‹nr.›</a:t>
            </a:fld>
            <a:endParaRPr lang="nl-NL"/>
          </a:p>
        </p:txBody>
      </p:sp>
    </p:spTree>
    <p:extLst>
      <p:ext uri="{BB962C8B-B14F-4D97-AF65-F5344CB8AC3E}">
        <p14:creationId xmlns:p14="http://schemas.microsoft.com/office/powerpoint/2010/main" val="33563531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Rectangle 5"/>
          <p:cNvSpPr>
            <a:spLocks noGrp="1" noChangeArrowheads="1"/>
          </p:cNvSpPr>
          <p:nvPr>
            <p:ph type="dt" sz="half" idx="10"/>
          </p:nvPr>
        </p:nvSpPr>
        <p:spPr>
          <a:ln/>
        </p:spPr>
        <p:txBody>
          <a:bodyPr/>
          <a:lstStyle>
            <a:lvl1pPr>
              <a:defRPr/>
            </a:lvl1pPr>
          </a:lstStyle>
          <a:p>
            <a:pPr>
              <a:defRPr/>
            </a:pPr>
            <a:endParaRPr lang="nl-NL"/>
          </a:p>
        </p:txBody>
      </p:sp>
      <p:sp>
        <p:nvSpPr>
          <p:cNvPr id="4" name="Rectangle 6"/>
          <p:cNvSpPr>
            <a:spLocks noGrp="1" noChangeArrowheads="1"/>
          </p:cNvSpPr>
          <p:nvPr>
            <p:ph type="ftr" sz="quarter" idx="11"/>
          </p:nvPr>
        </p:nvSpPr>
        <p:spPr>
          <a:ln/>
        </p:spPr>
        <p:txBody>
          <a:bodyPr/>
          <a:lstStyle>
            <a:lvl1pPr>
              <a:defRPr/>
            </a:lvl1pPr>
          </a:lstStyle>
          <a:p>
            <a:pPr>
              <a:defRPr/>
            </a:pPr>
            <a:endParaRPr lang="nl-NL"/>
          </a:p>
        </p:txBody>
      </p:sp>
      <p:sp>
        <p:nvSpPr>
          <p:cNvPr id="5" name="Rectangle 7"/>
          <p:cNvSpPr>
            <a:spLocks noGrp="1" noChangeArrowheads="1"/>
          </p:cNvSpPr>
          <p:nvPr>
            <p:ph type="sldNum" sz="quarter" idx="12"/>
          </p:nvPr>
        </p:nvSpPr>
        <p:spPr>
          <a:ln/>
        </p:spPr>
        <p:txBody>
          <a:bodyPr/>
          <a:lstStyle>
            <a:lvl1pPr>
              <a:defRPr/>
            </a:lvl1pPr>
          </a:lstStyle>
          <a:p>
            <a:fld id="{43EDE1AF-950C-E540-9102-EA7E8A748D9C}" type="slidenum">
              <a:rPr lang="nl-NL"/>
              <a:pPr/>
              <a:t>‹nr.›</a:t>
            </a:fld>
            <a:endParaRPr lang="nl-NL"/>
          </a:p>
        </p:txBody>
      </p:sp>
    </p:spTree>
    <p:extLst>
      <p:ext uri="{BB962C8B-B14F-4D97-AF65-F5344CB8AC3E}">
        <p14:creationId xmlns:p14="http://schemas.microsoft.com/office/powerpoint/2010/main" val="23018331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el, tekst en 2 inhoudselementen">
    <p:spTree>
      <p:nvGrpSpPr>
        <p:cNvPr id="1" name=""/>
        <p:cNvGrpSpPr/>
        <p:nvPr/>
      </p:nvGrpSpPr>
      <p:grpSpPr>
        <a:xfrm>
          <a:off x="0" y="0"/>
          <a:ext cx="0" cy="0"/>
          <a:chOff x="0" y="0"/>
          <a:chExt cx="0" cy="0"/>
        </a:xfrm>
      </p:grpSpPr>
      <p:sp>
        <p:nvSpPr>
          <p:cNvPr id="2" name="Titel 1"/>
          <p:cNvSpPr>
            <a:spLocks noGrp="1"/>
          </p:cNvSpPr>
          <p:nvPr>
            <p:ph type="title"/>
          </p:nvPr>
        </p:nvSpPr>
        <p:spPr>
          <a:xfrm>
            <a:off x="685800" y="304800"/>
            <a:ext cx="7772400" cy="1143000"/>
          </a:xfrm>
        </p:spPr>
        <p:txBody>
          <a:bodyPr/>
          <a:lstStyle/>
          <a:p>
            <a:r>
              <a:rPr lang="nl-NL" smtClean="0"/>
              <a:t>Klik om de stijl te bewerken</a:t>
            </a:r>
            <a:endParaRPr lang="nl-NL"/>
          </a:p>
        </p:txBody>
      </p:sp>
      <p:sp>
        <p:nvSpPr>
          <p:cNvPr id="3" name="Tijdelijke aanduiding voor tekst 2"/>
          <p:cNvSpPr>
            <a:spLocks noGrp="1"/>
          </p:cNvSpPr>
          <p:nvPr>
            <p:ph type="body" sz="half" idx="1"/>
          </p:nvPr>
        </p:nvSpPr>
        <p:spPr>
          <a:xfrm>
            <a:off x="685800" y="1600200"/>
            <a:ext cx="3810000" cy="411480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quarter" idx="2"/>
          </p:nvPr>
        </p:nvSpPr>
        <p:spPr>
          <a:xfrm>
            <a:off x="4648200" y="1600200"/>
            <a:ext cx="3810000" cy="198120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inhoud 4"/>
          <p:cNvSpPr>
            <a:spLocks noGrp="1"/>
          </p:cNvSpPr>
          <p:nvPr>
            <p:ph sz="quarter" idx="3"/>
          </p:nvPr>
        </p:nvSpPr>
        <p:spPr>
          <a:xfrm>
            <a:off x="4648200" y="3733800"/>
            <a:ext cx="3810000" cy="198120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Rectangle 5"/>
          <p:cNvSpPr>
            <a:spLocks noGrp="1" noChangeArrowheads="1"/>
          </p:cNvSpPr>
          <p:nvPr>
            <p:ph type="dt" sz="half" idx="10"/>
          </p:nvPr>
        </p:nvSpPr>
        <p:spPr>
          <a:ln/>
        </p:spPr>
        <p:txBody>
          <a:bodyPr/>
          <a:lstStyle>
            <a:lvl1pPr>
              <a:defRPr/>
            </a:lvl1pPr>
          </a:lstStyle>
          <a:p>
            <a:pPr>
              <a:defRPr/>
            </a:pPr>
            <a:endParaRPr lang="nl-NL"/>
          </a:p>
        </p:txBody>
      </p:sp>
      <p:sp>
        <p:nvSpPr>
          <p:cNvPr id="7" name="Rectangle 6"/>
          <p:cNvSpPr>
            <a:spLocks noGrp="1" noChangeArrowheads="1"/>
          </p:cNvSpPr>
          <p:nvPr>
            <p:ph type="ftr" sz="quarter" idx="11"/>
          </p:nvPr>
        </p:nvSpPr>
        <p:spPr>
          <a:ln/>
        </p:spPr>
        <p:txBody>
          <a:bodyPr/>
          <a:lstStyle>
            <a:lvl1pPr>
              <a:defRPr/>
            </a:lvl1pPr>
          </a:lstStyle>
          <a:p>
            <a:pPr>
              <a:defRPr/>
            </a:pPr>
            <a:endParaRPr lang="nl-NL"/>
          </a:p>
        </p:txBody>
      </p:sp>
      <p:sp>
        <p:nvSpPr>
          <p:cNvPr id="8" name="Rectangle 7"/>
          <p:cNvSpPr>
            <a:spLocks noGrp="1" noChangeArrowheads="1"/>
          </p:cNvSpPr>
          <p:nvPr>
            <p:ph type="sldNum" sz="quarter" idx="12"/>
          </p:nvPr>
        </p:nvSpPr>
        <p:spPr>
          <a:ln/>
        </p:spPr>
        <p:txBody>
          <a:bodyPr/>
          <a:lstStyle>
            <a:lvl1pPr>
              <a:defRPr/>
            </a:lvl1pPr>
          </a:lstStyle>
          <a:p>
            <a:fld id="{B04993E3-204D-DF4F-9333-573BC2A4B6F3}" type="slidenum">
              <a:rPr lang="nl-NL"/>
              <a:pPr/>
              <a:t>‹nr.›</a:t>
            </a:fld>
            <a:endParaRPr lang="nl-NL"/>
          </a:p>
        </p:txBody>
      </p:sp>
    </p:spTree>
    <p:extLst>
      <p:ext uri="{BB962C8B-B14F-4D97-AF65-F5344CB8AC3E}">
        <p14:creationId xmlns:p14="http://schemas.microsoft.com/office/powerpoint/2010/main" val="16812273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cSld name="Titel, tekst en illustratie">
    <p:spTree>
      <p:nvGrpSpPr>
        <p:cNvPr id="1" name=""/>
        <p:cNvGrpSpPr/>
        <p:nvPr/>
      </p:nvGrpSpPr>
      <p:grpSpPr>
        <a:xfrm>
          <a:off x="0" y="0"/>
          <a:ext cx="0" cy="0"/>
          <a:chOff x="0" y="0"/>
          <a:chExt cx="0" cy="0"/>
        </a:xfrm>
      </p:grpSpPr>
      <p:sp>
        <p:nvSpPr>
          <p:cNvPr id="2" name="Titel 1"/>
          <p:cNvSpPr>
            <a:spLocks noGrp="1"/>
          </p:cNvSpPr>
          <p:nvPr>
            <p:ph type="title"/>
          </p:nvPr>
        </p:nvSpPr>
        <p:spPr>
          <a:xfrm>
            <a:off x="685800" y="304800"/>
            <a:ext cx="7772400" cy="1143000"/>
          </a:xfrm>
        </p:spPr>
        <p:txBody>
          <a:bodyPr/>
          <a:lstStyle/>
          <a:p>
            <a:r>
              <a:rPr lang="nl-NL" smtClean="0"/>
              <a:t>Klik om de stijl te bewerken</a:t>
            </a:r>
            <a:endParaRPr lang="nl-NL"/>
          </a:p>
        </p:txBody>
      </p:sp>
      <p:sp>
        <p:nvSpPr>
          <p:cNvPr id="3" name="Tijdelijke aanduiding voor tekst 2"/>
          <p:cNvSpPr>
            <a:spLocks noGrp="1"/>
          </p:cNvSpPr>
          <p:nvPr>
            <p:ph type="body" sz="half" idx="1"/>
          </p:nvPr>
        </p:nvSpPr>
        <p:spPr>
          <a:xfrm>
            <a:off x="685800" y="1600200"/>
            <a:ext cx="3810000" cy="411480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llustratie 3"/>
          <p:cNvSpPr>
            <a:spLocks noGrp="1"/>
          </p:cNvSpPr>
          <p:nvPr>
            <p:ph type="clipArt" sz="half" idx="2"/>
          </p:nvPr>
        </p:nvSpPr>
        <p:spPr>
          <a:xfrm>
            <a:off x="4648200" y="1600200"/>
            <a:ext cx="3810000" cy="4114800"/>
          </a:xfrm>
        </p:spPr>
        <p:txBody>
          <a:bodyPr/>
          <a:lstStyle/>
          <a:p>
            <a:pPr lvl="0"/>
            <a:endParaRPr lang="nl-NL" noProof="0" smtClean="0"/>
          </a:p>
        </p:txBody>
      </p:sp>
      <p:sp>
        <p:nvSpPr>
          <p:cNvPr id="5" name="Rectangle 5"/>
          <p:cNvSpPr>
            <a:spLocks noGrp="1" noChangeArrowheads="1"/>
          </p:cNvSpPr>
          <p:nvPr>
            <p:ph type="dt" sz="half" idx="10"/>
          </p:nvPr>
        </p:nvSpPr>
        <p:spPr>
          <a:ln/>
        </p:spPr>
        <p:txBody>
          <a:bodyPr/>
          <a:lstStyle>
            <a:lvl1pPr>
              <a:defRPr/>
            </a:lvl1pPr>
          </a:lstStyle>
          <a:p>
            <a:pPr>
              <a:defRPr/>
            </a:pPr>
            <a:endParaRPr lang="nl-NL"/>
          </a:p>
        </p:txBody>
      </p:sp>
      <p:sp>
        <p:nvSpPr>
          <p:cNvPr id="6" name="Rectangle 6"/>
          <p:cNvSpPr>
            <a:spLocks noGrp="1" noChangeArrowheads="1"/>
          </p:cNvSpPr>
          <p:nvPr>
            <p:ph type="ftr" sz="quarter" idx="11"/>
          </p:nvPr>
        </p:nvSpPr>
        <p:spPr>
          <a:ln/>
        </p:spPr>
        <p:txBody>
          <a:bodyPr/>
          <a:lstStyle>
            <a:lvl1pPr>
              <a:defRPr/>
            </a:lvl1pPr>
          </a:lstStyle>
          <a:p>
            <a:pPr>
              <a:defRPr/>
            </a:pPr>
            <a:endParaRPr lang="nl-NL"/>
          </a:p>
        </p:txBody>
      </p:sp>
      <p:sp>
        <p:nvSpPr>
          <p:cNvPr id="7" name="Rectangle 7"/>
          <p:cNvSpPr>
            <a:spLocks noGrp="1" noChangeArrowheads="1"/>
          </p:cNvSpPr>
          <p:nvPr>
            <p:ph type="sldNum" sz="quarter" idx="12"/>
          </p:nvPr>
        </p:nvSpPr>
        <p:spPr>
          <a:ln/>
        </p:spPr>
        <p:txBody>
          <a:bodyPr/>
          <a:lstStyle>
            <a:lvl1pPr>
              <a:defRPr/>
            </a:lvl1pPr>
          </a:lstStyle>
          <a:p>
            <a:fld id="{4FF4B85A-19ED-5948-A1FE-FD0C4F32651D}" type="slidenum">
              <a:rPr lang="nl-NL"/>
              <a:pPr/>
              <a:t>‹nr.›</a:t>
            </a:fld>
            <a:endParaRPr lang="nl-NL"/>
          </a:p>
        </p:txBody>
      </p:sp>
    </p:spTree>
    <p:extLst>
      <p:ext uri="{BB962C8B-B14F-4D97-AF65-F5344CB8AC3E}">
        <p14:creationId xmlns:p14="http://schemas.microsoft.com/office/powerpoint/2010/main" val="586005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lipArtAndTx">
  <p:cSld name="Titel, illustratie en tekst">
    <p:spTree>
      <p:nvGrpSpPr>
        <p:cNvPr id="1" name=""/>
        <p:cNvGrpSpPr/>
        <p:nvPr/>
      </p:nvGrpSpPr>
      <p:grpSpPr>
        <a:xfrm>
          <a:off x="0" y="0"/>
          <a:ext cx="0" cy="0"/>
          <a:chOff x="0" y="0"/>
          <a:chExt cx="0" cy="0"/>
        </a:xfrm>
      </p:grpSpPr>
      <p:sp>
        <p:nvSpPr>
          <p:cNvPr id="2" name="Titel 1"/>
          <p:cNvSpPr>
            <a:spLocks noGrp="1"/>
          </p:cNvSpPr>
          <p:nvPr>
            <p:ph type="title"/>
          </p:nvPr>
        </p:nvSpPr>
        <p:spPr>
          <a:xfrm>
            <a:off x="685800" y="304800"/>
            <a:ext cx="7772400" cy="1143000"/>
          </a:xfrm>
        </p:spPr>
        <p:txBody>
          <a:bodyPr/>
          <a:lstStyle/>
          <a:p>
            <a:r>
              <a:rPr lang="nl-NL" smtClean="0"/>
              <a:t>Klik om de stijl te bewerken</a:t>
            </a:r>
            <a:endParaRPr lang="nl-NL"/>
          </a:p>
        </p:txBody>
      </p:sp>
      <p:sp>
        <p:nvSpPr>
          <p:cNvPr id="3" name="Tijdelijke aanduiding voor illustratie 2"/>
          <p:cNvSpPr>
            <a:spLocks noGrp="1"/>
          </p:cNvSpPr>
          <p:nvPr>
            <p:ph type="clipArt" sz="half" idx="1"/>
          </p:nvPr>
        </p:nvSpPr>
        <p:spPr>
          <a:xfrm>
            <a:off x="685800" y="1600200"/>
            <a:ext cx="3810000" cy="4114800"/>
          </a:xfrm>
        </p:spPr>
        <p:txBody>
          <a:bodyPr/>
          <a:lstStyle/>
          <a:p>
            <a:pPr lvl="0"/>
            <a:endParaRPr lang="nl-NL" noProof="0" smtClean="0"/>
          </a:p>
        </p:txBody>
      </p:sp>
      <p:sp>
        <p:nvSpPr>
          <p:cNvPr id="4" name="Tijdelijke aanduiding voor tekst 3"/>
          <p:cNvSpPr>
            <a:spLocks noGrp="1"/>
          </p:cNvSpPr>
          <p:nvPr>
            <p:ph type="body" sz="half" idx="2"/>
          </p:nvPr>
        </p:nvSpPr>
        <p:spPr>
          <a:xfrm>
            <a:off x="4648200" y="1600200"/>
            <a:ext cx="3810000" cy="411480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Rectangle 5"/>
          <p:cNvSpPr>
            <a:spLocks noGrp="1" noChangeArrowheads="1"/>
          </p:cNvSpPr>
          <p:nvPr>
            <p:ph type="dt" sz="half" idx="10"/>
          </p:nvPr>
        </p:nvSpPr>
        <p:spPr>
          <a:ln/>
        </p:spPr>
        <p:txBody>
          <a:bodyPr/>
          <a:lstStyle>
            <a:lvl1pPr>
              <a:defRPr/>
            </a:lvl1pPr>
          </a:lstStyle>
          <a:p>
            <a:pPr>
              <a:defRPr/>
            </a:pPr>
            <a:endParaRPr lang="nl-NL"/>
          </a:p>
        </p:txBody>
      </p:sp>
      <p:sp>
        <p:nvSpPr>
          <p:cNvPr id="6" name="Rectangle 6"/>
          <p:cNvSpPr>
            <a:spLocks noGrp="1" noChangeArrowheads="1"/>
          </p:cNvSpPr>
          <p:nvPr>
            <p:ph type="ftr" sz="quarter" idx="11"/>
          </p:nvPr>
        </p:nvSpPr>
        <p:spPr>
          <a:ln/>
        </p:spPr>
        <p:txBody>
          <a:bodyPr/>
          <a:lstStyle>
            <a:lvl1pPr>
              <a:defRPr/>
            </a:lvl1pPr>
          </a:lstStyle>
          <a:p>
            <a:pPr>
              <a:defRPr/>
            </a:pPr>
            <a:endParaRPr lang="nl-NL"/>
          </a:p>
        </p:txBody>
      </p:sp>
      <p:sp>
        <p:nvSpPr>
          <p:cNvPr id="7" name="Rectangle 7"/>
          <p:cNvSpPr>
            <a:spLocks noGrp="1" noChangeArrowheads="1"/>
          </p:cNvSpPr>
          <p:nvPr>
            <p:ph type="sldNum" sz="quarter" idx="12"/>
          </p:nvPr>
        </p:nvSpPr>
        <p:spPr>
          <a:ln/>
        </p:spPr>
        <p:txBody>
          <a:bodyPr/>
          <a:lstStyle>
            <a:lvl1pPr>
              <a:defRPr/>
            </a:lvl1pPr>
          </a:lstStyle>
          <a:p>
            <a:fld id="{613500B3-E45E-7C4F-8C8B-5CFE97D9AA8A}" type="slidenum">
              <a:rPr lang="nl-NL"/>
              <a:pPr/>
              <a:t>‹nr.›</a:t>
            </a:fld>
            <a:endParaRPr lang="nl-NL"/>
          </a:p>
        </p:txBody>
      </p:sp>
    </p:spTree>
    <p:extLst>
      <p:ext uri="{BB962C8B-B14F-4D97-AF65-F5344CB8AC3E}">
        <p14:creationId xmlns:p14="http://schemas.microsoft.com/office/powerpoint/2010/main" val="4087874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Wellant basis tekstdia">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dirty="0"/>
          </a:p>
        </p:txBody>
      </p:sp>
      <p:sp>
        <p:nvSpPr>
          <p:cNvPr id="3" name="Tijdelijke aanduiding voor inhoud 2"/>
          <p:cNvSpPr>
            <a:spLocks noGrp="1"/>
          </p:cNvSpPr>
          <p:nvPr>
            <p:ph idx="1"/>
          </p:nvPr>
        </p:nvSpPr>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dirty="0"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‹nr.›</a:t>
            </a:fld>
            <a:endParaRPr lang="nl-NL" dirty="0"/>
          </a:p>
        </p:txBody>
      </p:sp>
    </p:spTree>
    <p:extLst>
      <p:ext uri="{BB962C8B-B14F-4D97-AF65-F5344CB8AC3E}">
        <p14:creationId xmlns:p14="http://schemas.microsoft.com/office/powerpoint/2010/main" val="1932249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oor een hele grote afbeelding">
    <p:spTree>
      <p:nvGrpSpPr>
        <p:cNvPr id="1" name=""/>
        <p:cNvGrpSpPr/>
        <p:nvPr/>
      </p:nvGrpSpPr>
      <p:grpSpPr>
        <a:xfrm>
          <a:off x="0" y="0"/>
          <a:ext cx="0" cy="0"/>
          <a:chOff x="0" y="0"/>
          <a:chExt cx="0" cy="0"/>
        </a:xfrm>
      </p:grpSpPr>
      <p:sp>
        <p:nvSpPr>
          <p:cNvPr id="3" name="Tijdelijke aanduiding voor inhoud 2"/>
          <p:cNvSpPr>
            <a:spLocks noGrp="1"/>
          </p:cNvSpPr>
          <p:nvPr>
            <p:ph idx="1" hasCustomPrompt="1"/>
          </p:nvPr>
        </p:nvSpPr>
        <p:spPr>
          <a:xfrm>
            <a:off x="79376" y="0"/>
            <a:ext cx="9064624" cy="6126163"/>
          </a:xfrm>
        </p:spPr>
        <p:txBody>
          <a:bodyPr/>
          <a:lstStyle>
            <a:lvl1pPr>
              <a:defRPr baseline="0"/>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nl-NL" dirty="0" smtClean="0"/>
              <a:t>Hier een heel groot beeld om af te wisselen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13" name="Tijdelijke aanduiding voor datum 3"/>
          <p:cNvSpPr>
            <a:spLocks noGrp="1"/>
          </p:cNvSpPr>
          <p:nvPr>
            <p:ph type="dt" sz="half" idx="2"/>
          </p:nvPr>
        </p:nvSpPr>
        <p:spPr>
          <a:xfrm>
            <a:off x="7508439" y="6309320"/>
            <a:ext cx="754271" cy="365125"/>
          </a:xfrm>
          <a:prstGeom prst="rect">
            <a:avLst/>
          </a:prstGeom>
        </p:spPr>
        <p:txBody>
          <a:bodyPr vert="horz" lIns="0" tIns="0" rIns="0" bIns="0" rtlCol="0" anchor="t" anchorCtr="0"/>
          <a:lstStyle>
            <a:lvl1pPr marL="0" algn="l">
              <a:defRPr sz="1200">
                <a:solidFill>
                  <a:schemeClr val="tx1"/>
                </a:solidFill>
              </a:defRPr>
            </a:lvl1pPr>
          </a:lstStyle>
          <a:p>
            <a:r>
              <a:rPr lang="nl-NL" smtClean="0"/>
              <a:t>dd-mm-jj</a:t>
            </a:r>
            <a:endParaRPr lang="nl-NL" dirty="0"/>
          </a:p>
        </p:txBody>
      </p:sp>
      <p:sp>
        <p:nvSpPr>
          <p:cNvPr id="14" name="Tijdelijke aanduiding voor voettekst 4"/>
          <p:cNvSpPr>
            <a:spLocks noGrp="1"/>
          </p:cNvSpPr>
          <p:nvPr>
            <p:ph type="ftr" sz="quarter" idx="3"/>
          </p:nvPr>
        </p:nvSpPr>
        <p:spPr>
          <a:xfrm>
            <a:off x="2444048" y="6309320"/>
            <a:ext cx="4835800" cy="365125"/>
          </a:xfrm>
          <a:prstGeom prst="rect">
            <a:avLst/>
          </a:prstGeom>
        </p:spPr>
        <p:txBody>
          <a:bodyPr vert="horz" lIns="91440" tIns="0" rIns="91440" bIns="0" rtlCol="0" anchor="t" anchorCtr="0"/>
          <a:lstStyle>
            <a:lvl1pPr algn="l">
              <a:defRPr sz="1200">
                <a:solidFill>
                  <a:schemeClr val="tx1"/>
                </a:solidFill>
              </a:defRPr>
            </a:lvl1pPr>
          </a:lstStyle>
          <a:p>
            <a:r>
              <a:rPr lang="nl-NL" smtClean="0"/>
              <a:t>je presentatietitel hier </a:t>
            </a:r>
            <a:endParaRPr lang="nl-NL" dirty="0"/>
          </a:p>
        </p:txBody>
      </p:sp>
      <p:sp>
        <p:nvSpPr>
          <p:cNvPr id="15" name="Tijdelijke aanduiding voor dianummer 5"/>
          <p:cNvSpPr>
            <a:spLocks noGrp="1"/>
          </p:cNvSpPr>
          <p:nvPr>
            <p:ph type="sldNum" sz="quarter" idx="4"/>
          </p:nvPr>
        </p:nvSpPr>
        <p:spPr>
          <a:xfrm>
            <a:off x="8273412" y="6309320"/>
            <a:ext cx="528063" cy="365125"/>
          </a:xfrm>
          <a:prstGeom prst="rect">
            <a:avLst/>
          </a:prstGeom>
        </p:spPr>
        <p:txBody>
          <a:bodyPr vert="horz" lIns="91440" tIns="0" rIns="91440" bIns="0" rtlCol="0" anchor="t" anchorCtr="0"/>
          <a:lstStyle>
            <a:lvl1pPr algn="l">
              <a:defRPr sz="1200">
                <a:solidFill>
                  <a:schemeClr val="tx1"/>
                </a:solidFill>
              </a:defRPr>
            </a:lvl1pPr>
          </a:lstStyle>
          <a:p>
            <a:fld id="{E4CF7DCE-037D-EA46-95EA-FAE57EEEFD75}" type="slidenum">
              <a:rPr lang="nl-NL" smtClean="0"/>
              <a:pPr/>
              <a:t>‹nr.›</a:t>
            </a:fld>
            <a:endParaRPr lang="nl-NL" dirty="0"/>
          </a:p>
        </p:txBody>
      </p:sp>
      <p:cxnSp>
        <p:nvCxnSpPr>
          <p:cNvPr id="16" name="Rechte verbindingslijn 15"/>
          <p:cNvCxnSpPr/>
          <p:nvPr userDrawn="1"/>
        </p:nvCxnSpPr>
        <p:spPr>
          <a:xfrm>
            <a:off x="8262710" y="6331202"/>
            <a:ext cx="0" cy="322919"/>
          </a:xfrm>
          <a:prstGeom prst="line">
            <a:avLst/>
          </a:prstGeom>
          <a:ln w="9525" cap="flat" cmpd="sng">
            <a:solidFill>
              <a:schemeClr val="bg2">
                <a:alpha val="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Rechte verbindingslijn 16"/>
          <p:cNvCxnSpPr/>
          <p:nvPr userDrawn="1"/>
        </p:nvCxnSpPr>
        <p:spPr>
          <a:xfrm>
            <a:off x="7405950" y="6331202"/>
            <a:ext cx="0" cy="322919"/>
          </a:xfrm>
          <a:prstGeom prst="line">
            <a:avLst/>
          </a:prstGeom>
          <a:ln w="9525" cap="flat" cmpd="sng">
            <a:solidFill>
              <a:schemeClr val="bg2">
                <a:alpha val="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8" name="Rechte verbindingslijn 17"/>
          <p:cNvCxnSpPr/>
          <p:nvPr userDrawn="1"/>
        </p:nvCxnSpPr>
        <p:spPr>
          <a:xfrm flipH="1">
            <a:off x="2336295" y="6331202"/>
            <a:ext cx="3680" cy="333251"/>
          </a:xfrm>
          <a:prstGeom prst="line">
            <a:avLst/>
          </a:prstGeom>
          <a:ln w="9525" cap="flat" cmpd="sng">
            <a:solidFill>
              <a:schemeClr val="bg2">
                <a:alpha val="0"/>
              </a:schemeClr>
            </a:solidFill>
            <a:prstDash val="das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78091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Wellant vmbo tussenpagina">
    <p:spTree>
      <p:nvGrpSpPr>
        <p:cNvPr id="1" name=""/>
        <p:cNvGrpSpPr/>
        <p:nvPr/>
      </p:nvGrpSpPr>
      <p:grpSpPr>
        <a:xfrm>
          <a:off x="0" y="0"/>
          <a:ext cx="0" cy="0"/>
          <a:chOff x="0" y="0"/>
          <a:chExt cx="0" cy="0"/>
        </a:xfrm>
      </p:grpSpPr>
      <p:sp>
        <p:nvSpPr>
          <p:cNvPr id="25" name="Rechthoek 24"/>
          <p:cNvSpPr/>
          <p:nvPr userDrawn="1"/>
        </p:nvSpPr>
        <p:spPr>
          <a:xfrm>
            <a:off x="82667" y="0"/>
            <a:ext cx="9061332" cy="6857999"/>
          </a:xfrm>
          <a:prstGeom prst="rect">
            <a:avLst/>
          </a:prstGeom>
          <a:solidFill>
            <a:schemeClr val="bg1"/>
          </a:solidFill>
          <a:ln>
            <a:noFill/>
          </a:ln>
          <a:effectLst>
            <a:outerShdw blurRad="53975" dir="10800000" algn="tl" rotWithShape="0">
              <a:prstClr val="black">
                <a:alpha val="33000"/>
              </a:prstClr>
            </a:outerShdw>
          </a:effectLst>
        </p:spPr>
        <p:style>
          <a:lnRef idx="1">
            <a:schemeClr val="accent1"/>
          </a:lnRef>
          <a:fillRef idx="3">
            <a:schemeClr val="accent1"/>
          </a:fillRef>
          <a:effectRef idx="2">
            <a:schemeClr val="accent1"/>
          </a:effectRef>
          <a:fontRef idx="minor">
            <a:schemeClr val="lt1"/>
          </a:fontRef>
        </p:style>
        <p:txBody>
          <a:bodyPr/>
          <a:lstStyle/>
          <a:p>
            <a:endParaRPr lang="nl-NL"/>
          </a:p>
        </p:txBody>
      </p:sp>
      <p:sp>
        <p:nvSpPr>
          <p:cNvPr id="2" name="Titel 1"/>
          <p:cNvSpPr>
            <a:spLocks noGrp="1"/>
          </p:cNvSpPr>
          <p:nvPr>
            <p:ph type="title"/>
          </p:nvPr>
        </p:nvSpPr>
        <p:spPr/>
        <p:txBody>
          <a:bodyPr/>
          <a:lstStyle>
            <a:lvl1pPr>
              <a:defRPr>
                <a:solidFill>
                  <a:schemeClr val="bg2"/>
                </a:solidFill>
              </a:defRPr>
            </a:lvl1pPr>
          </a:lstStyle>
          <a:p>
            <a:r>
              <a:rPr lang="nl-NL" smtClean="0"/>
              <a:t>Titelstijl van model bewerken</a:t>
            </a:r>
            <a:endParaRPr lang="nl-NL" dirty="0"/>
          </a:p>
        </p:txBody>
      </p:sp>
      <p:sp>
        <p:nvSpPr>
          <p:cNvPr id="3" name="Tijdelijke aanduiding voor inhoud 2"/>
          <p:cNvSpPr>
            <a:spLocks noGrp="1"/>
          </p:cNvSpPr>
          <p:nvPr>
            <p:ph idx="1"/>
          </p:nvPr>
        </p:nvSpPr>
        <p:spPr/>
        <p:txBody>
          <a:bodyPr/>
          <a:lstStyle>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3" name="Tijdelijke aanduiding voor datum 3"/>
          <p:cNvSpPr>
            <a:spLocks noGrp="1"/>
          </p:cNvSpPr>
          <p:nvPr>
            <p:ph type="dt" sz="half" idx="2"/>
          </p:nvPr>
        </p:nvSpPr>
        <p:spPr>
          <a:xfrm>
            <a:off x="7508439" y="6309320"/>
            <a:ext cx="754271" cy="365125"/>
          </a:xfrm>
          <a:prstGeom prst="rect">
            <a:avLst/>
          </a:prstGeom>
        </p:spPr>
        <p:txBody>
          <a:bodyPr vert="horz" lIns="0" tIns="0" rIns="0" bIns="0" rtlCol="0" anchor="t" anchorCtr="0"/>
          <a:lstStyle>
            <a:lvl1pPr marL="0" algn="l">
              <a:defRPr sz="1200">
                <a:solidFill>
                  <a:schemeClr val="bg2"/>
                </a:solidFill>
              </a:defRPr>
            </a:lvl1pPr>
          </a:lstStyle>
          <a:p>
            <a:r>
              <a:rPr lang="nl-NL" smtClean="0"/>
              <a:t>dd-mm-jj</a:t>
            </a:r>
            <a:endParaRPr lang="nl-NL" dirty="0"/>
          </a:p>
        </p:txBody>
      </p:sp>
      <p:sp>
        <p:nvSpPr>
          <p:cNvPr id="14" name="Tijdelijke aanduiding voor voettekst 4"/>
          <p:cNvSpPr>
            <a:spLocks noGrp="1"/>
          </p:cNvSpPr>
          <p:nvPr>
            <p:ph type="ftr" sz="quarter" idx="3"/>
          </p:nvPr>
        </p:nvSpPr>
        <p:spPr>
          <a:xfrm>
            <a:off x="2444048" y="6309320"/>
            <a:ext cx="4835800" cy="365125"/>
          </a:xfrm>
          <a:prstGeom prst="rect">
            <a:avLst/>
          </a:prstGeom>
        </p:spPr>
        <p:txBody>
          <a:bodyPr vert="horz" lIns="91440" tIns="0" rIns="91440" bIns="0" rtlCol="0" anchor="t" anchorCtr="0"/>
          <a:lstStyle>
            <a:lvl1pPr algn="l">
              <a:defRPr sz="1200">
                <a:solidFill>
                  <a:schemeClr val="bg2"/>
                </a:solidFill>
              </a:defRPr>
            </a:lvl1pPr>
          </a:lstStyle>
          <a:p>
            <a:r>
              <a:rPr lang="nl-NL" dirty="0" smtClean="0"/>
              <a:t>je presentatietitel hier </a:t>
            </a:r>
            <a:endParaRPr lang="nl-NL" dirty="0"/>
          </a:p>
        </p:txBody>
      </p:sp>
      <p:sp>
        <p:nvSpPr>
          <p:cNvPr id="15" name="Tijdelijke aanduiding voor dianummer 5"/>
          <p:cNvSpPr>
            <a:spLocks noGrp="1"/>
          </p:cNvSpPr>
          <p:nvPr>
            <p:ph type="sldNum" sz="quarter" idx="4"/>
          </p:nvPr>
        </p:nvSpPr>
        <p:spPr>
          <a:xfrm>
            <a:off x="8273412" y="6309320"/>
            <a:ext cx="528063" cy="365125"/>
          </a:xfrm>
          <a:prstGeom prst="rect">
            <a:avLst/>
          </a:prstGeom>
        </p:spPr>
        <p:txBody>
          <a:bodyPr vert="horz" lIns="91440" tIns="0" rIns="91440" bIns="0" rtlCol="0" anchor="t" anchorCtr="0"/>
          <a:lstStyle>
            <a:lvl1pPr algn="l">
              <a:defRPr sz="1200">
                <a:solidFill>
                  <a:schemeClr val="bg2"/>
                </a:solidFill>
              </a:defRPr>
            </a:lvl1pPr>
          </a:lstStyle>
          <a:p>
            <a:fld id="{E4CF7DCE-037D-EA46-95EA-FAE57EEEFD75}" type="slidenum">
              <a:rPr lang="nl-NL" smtClean="0"/>
              <a:pPr/>
              <a:t>‹nr.›</a:t>
            </a:fld>
            <a:endParaRPr lang="nl-NL" dirty="0"/>
          </a:p>
        </p:txBody>
      </p:sp>
      <p:cxnSp>
        <p:nvCxnSpPr>
          <p:cNvPr id="16" name="Rechte verbindingslijn 15"/>
          <p:cNvCxnSpPr/>
          <p:nvPr userDrawn="1"/>
        </p:nvCxnSpPr>
        <p:spPr>
          <a:xfrm>
            <a:off x="8262710" y="6331202"/>
            <a:ext cx="0" cy="322919"/>
          </a:xfrm>
          <a:prstGeom prst="line">
            <a:avLst/>
          </a:prstGeom>
          <a:ln w="9525" cap="flat" cmpd="sng">
            <a:solidFill>
              <a:schemeClr val="bg2">
                <a:alpha val="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Rechte verbindingslijn 16"/>
          <p:cNvCxnSpPr/>
          <p:nvPr userDrawn="1"/>
        </p:nvCxnSpPr>
        <p:spPr>
          <a:xfrm>
            <a:off x="7405950" y="6331202"/>
            <a:ext cx="0" cy="322919"/>
          </a:xfrm>
          <a:prstGeom prst="line">
            <a:avLst/>
          </a:prstGeom>
          <a:ln w="9525" cap="flat" cmpd="sng">
            <a:solidFill>
              <a:schemeClr val="bg2">
                <a:alpha val="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8" name="Rechte verbindingslijn 17"/>
          <p:cNvCxnSpPr/>
          <p:nvPr userDrawn="1"/>
        </p:nvCxnSpPr>
        <p:spPr>
          <a:xfrm flipH="1">
            <a:off x="2336295" y="6331202"/>
            <a:ext cx="3680" cy="333251"/>
          </a:xfrm>
          <a:prstGeom prst="line">
            <a:avLst/>
          </a:prstGeom>
          <a:ln w="9525" cap="flat" cmpd="sng">
            <a:solidFill>
              <a:schemeClr val="bg2">
                <a:alpha val="0"/>
              </a:scheme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 name="Rechte verbindingslijn 11"/>
          <p:cNvCxnSpPr/>
          <p:nvPr userDrawn="1"/>
        </p:nvCxnSpPr>
        <p:spPr>
          <a:xfrm>
            <a:off x="8272786" y="6330316"/>
            <a:ext cx="0" cy="322919"/>
          </a:xfrm>
          <a:prstGeom prst="line">
            <a:avLst/>
          </a:prstGeom>
          <a:ln w="9525" cap="flat" cmpd="sng">
            <a:solidFill>
              <a:srgbClr val="000B06">
                <a:alpha val="50000"/>
              </a:srgb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9" name="Rechte verbindingslijn 18"/>
          <p:cNvCxnSpPr/>
          <p:nvPr userDrawn="1"/>
        </p:nvCxnSpPr>
        <p:spPr>
          <a:xfrm>
            <a:off x="7416026" y="6330316"/>
            <a:ext cx="0" cy="322919"/>
          </a:xfrm>
          <a:prstGeom prst="line">
            <a:avLst/>
          </a:prstGeom>
          <a:ln w="9525" cap="flat" cmpd="sng">
            <a:solidFill>
              <a:srgbClr val="000B06">
                <a:alpha val="50000"/>
              </a:srgb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20" name="Rechte verbindingslijn 19"/>
          <p:cNvCxnSpPr/>
          <p:nvPr userDrawn="1"/>
        </p:nvCxnSpPr>
        <p:spPr>
          <a:xfrm flipH="1">
            <a:off x="2346371" y="6330316"/>
            <a:ext cx="3680" cy="333251"/>
          </a:xfrm>
          <a:prstGeom prst="line">
            <a:avLst/>
          </a:prstGeom>
          <a:ln w="9525" cap="flat" cmpd="sng">
            <a:solidFill>
              <a:srgbClr val="000B06">
                <a:alpha val="50000"/>
              </a:srgbClr>
            </a:solidFill>
            <a:prstDash val="dash"/>
          </a:ln>
          <a:effectLst/>
        </p:spPr>
        <p:style>
          <a:lnRef idx="2">
            <a:schemeClr val="accent1"/>
          </a:lnRef>
          <a:fillRef idx="0">
            <a:schemeClr val="accent1"/>
          </a:fillRef>
          <a:effectRef idx="1">
            <a:schemeClr val="accent1"/>
          </a:effectRef>
          <a:fontRef idx="minor">
            <a:schemeClr val="tx1"/>
          </a:fontRef>
        </p:style>
      </p:cxnSp>
      <p:pic>
        <p:nvPicPr>
          <p:cNvPr id="21" name="Afbeelding 20"/>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79308" y="6134114"/>
            <a:ext cx="1712835" cy="524213"/>
          </a:xfrm>
          <a:prstGeom prst="rect">
            <a:avLst/>
          </a:prstGeom>
        </p:spPr>
      </p:pic>
    </p:spTree>
    <p:extLst>
      <p:ext uri="{BB962C8B-B14F-4D97-AF65-F5344CB8AC3E}">
        <p14:creationId xmlns:p14="http://schemas.microsoft.com/office/powerpoint/2010/main" val="2454195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Tijdelijke aanduiding voor inhoud 2"/>
          <p:cNvSpPr>
            <a:spLocks noGrp="1"/>
          </p:cNvSpPr>
          <p:nvPr>
            <p:ph sz="half" idx="1"/>
          </p:nvPr>
        </p:nvSpPr>
        <p:spPr>
          <a:xfrm>
            <a:off x="611188" y="1600200"/>
            <a:ext cx="38846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795639" y="1600200"/>
            <a:ext cx="38846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r>
              <a:rPr lang="nl-NL" smtClean="0"/>
              <a:t>dd-mm-jj</a:t>
            </a:r>
            <a:endParaRPr lang="nl-NL"/>
          </a:p>
        </p:txBody>
      </p:sp>
      <p:sp>
        <p:nvSpPr>
          <p:cNvPr id="6" name="Tijdelijke aanduiding voor voettekst 5"/>
          <p:cNvSpPr>
            <a:spLocks noGrp="1"/>
          </p:cNvSpPr>
          <p:nvPr>
            <p:ph type="ftr" sz="quarter" idx="11"/>
          </p:nvPr>
        </p:nvSpPr>
        <p:spPr/>
        <p:txBody>
          <a:bodyPr/>
          <a:lstStyle/>
          <a:p>
            <a:r>
              <a:rPr lang="nl-NL" smtClean="0"/>
              <a:t>je presentatietitel hier </a:t>
            </a:r>
            <a:endParaRPr lang="nl-NL"/>
          </a:p>
        </p:txBody>
      </p:sp>
      <p:sp>
        <p:nvSpPr>
          <p:cNvPr id="7" name="Tijdelijke aanduiding voor dianummer 6"/>
          <p:cNvSpPr>
            <a:spLocks noGrp="1"/>
          </p:cNvSpPr>
          <p:nvPr>
            <p:ph type="sldNum" sz="quarter" idx="12"/>
          </p:nvPr>
        </p:nvSpPr>
        <p:spPr/>
        <p:txBody>
          <a:bodyPr/>
          <a:lstStyle/>
          <a:p>
            <a:fld id="{E4CF7DCE-037D-EA46-95EA-FAE57EEEFD75}" type="slidenum">
              <a:rPr lang="nl-NL" smtClean="0"/>
              <a:t>‹nr.›</a:t>
            </a:fld>
            <a:endParaRPr lang="nl-NL"/>
          </a:p>
        </p:txBody>
      </p:sp>
    </p:spTree>
    <p:extLst>
      <p:ext uri="{BB962C8B-B14F-4D97-AF65-F5344CB8AC3E}">
        <p14:creationId xmlns:p14="http://schemas.microsoft.com/office/powerpoint/2010/main" val="31906950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Titelstijl van model bewerken</a:t>
            </a:r>
            <a:endParaRPr lang="nl-NL"/>
          </a:p>
        </p:txBody>
      </p:sp>
      <p:sp>
        <p:nvSpPr>
          <p:cNvPr id="3" name="Tijdelijke aanduiding voor tekst 2"/>
          <p:cNvSpPr>
            <a:spLocks noGrp="1"/>
          </p:cNvSpPr>
          <p:nvPr>
            <p:ph type="body" idx="1"/>
          </p:nvPr>
        </p:nvSpPr>
        <p:spPr>
          <a:xfrm>
            <a:off x="611188" y="1535113"/>
            <a:ext cx="38862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4" name="Tijdelijke aanduiding voor inhoud 3"/>
          <p:cNvSpPr>
            <a:spLocks noGrp="1"/>
          </p:cNvSpPr>
          <p:nvPr>
            <p:ph sz="half" idx="2"/>
          </p:nvPr>
        </p:nvSpPr>
        <p:spPr>
          <a:xfrm>
            <a:off x="611188" y="2174875"/>
            <a:ext cx="38862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7" name="Tijdelijke aanduiding voor datum 6"/>
          <p:cNvSpPr>
            <a:spLocks noGrp="1"/>
          </p:cNvSpPr>
          <p:nvPr>
            <p:ph type="dt" sz="half" idx="10"/>
          </p:nvPr>
        </p:nvSpPr>
        <p:spPr/>
        <p:txBody>
          <a:bodyPr/>
          <a:lstStyle/>
          <a:p>
            <a:r>
              <a:rPr lang="nl-NL" smtClean="0"/>
              <a:t>dd-mm-jj</a:t>
            </a:r>
            <a:endParaRPr lang="nl-NL"/>
          </a:p>
        </p:txBody>
      </p:sp>
      <p:sp>
        <p:nvSpPr>
          <p:cNvPr id="8" name="Tijdelijke aanduiding voor voettekst 7"/>
          <p:cNvSpPr>
            <a:spLocks noGrp="1"/>
          </p:cNvSpPr>
          <p:nvPr>
            <p:ph type="ftr" sz="quarter" idx="11"/>
          </p:nvPr>
        </p:nvSpPr>
        <p:spPr/>
        <p:txBody>
          <a:bodyPr/>
          <a:lstStyle/>
          <a:p>
            <a:r>
              <a:rPr lang="nl-NL" smtClean="0"/>
              <a:t>je presentatietitel hier </a:t>
            </a:r>
            <a:endParaRPr lang="nl-NL"/>
          </a:p>
        </p:txBody>
      </p:sp>
      <p:sp>
        <p:nvSpPr>
          <p:cNvPr id="9" name="Tijdelijke aanduiding voor dianummer 8"/>
          <p:cNvSpPr>
            <a:spLocks noGrp="1"/>
          </p:cNvSpPr>
          <p:nvPr>
            <p:ph type="sldNum" sz="quarter" idx="12"/>
          </p:nvPr>
        </p:nvSpPr>
        <p:spPr/>
        <p:txBody>
          <a:bodyPr/>
          <a:lstStyle/>
          <a:p>
            <a:fld id="{E4CF7DCE-037D-EA46-95EA-FAE57EEEFD75}" type="slidenum">
              <a:rPr lang="nl-NL" smtClean="0"/>
              <a:t>‹nr.›</a:t>
            </a:fld>
            <a:endParaRPr lang="nl-NL"/>
          </a:p>
        </p:txBody>
      </p:sp>
      <p:sp>
        <p:nvSpPr>
          <p:cNvPr id="10" name="Tijdelijke aanduiding voor tekst 2"/>
          <p:cNvSpPr>
            <a:spLocks noGrp="1"/>
          </p:cNvSpPr>
          <p:nvPr>
            <p:ph type="body" idx="13"/>
          </p:nvPr>
        </p:nvSpPr>
        <p:spPr>
          <a:xfrm>
            <a:off x="4797842" y="1535113"/>
            <a:ext cx="38862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11" name="Tijdelijke aanduiding voor inhoud 3"/>
          <p:cNvSpPr>
            <a:spLocks noGrp="1"/>
          </p:cNvSpPr>
          <p:nvPr>
            <p:ph sz="half" idx="14"/>
          </p:nvPr>
        </p:nvSpPr>
        <p:spPr>
          <a:xfrm>
            <a:off x="4797842" y="2174875"/>
            <a:ext cx="38862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extLst>
      <p:ext uri="{BB962C8B-B14F-4D97-AF65-F5344CB8AC3E}">
        <p14:creationId xmlns:p14="http://schemas.microsoft.com/office/powerpoint/2010/main" val="1868296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ge pagina">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NL" smtClean="0"/>
              <a:t>dd-mm-jj</a:t>
            </a:r>
            <a:endParaRPr lang="nl-NL"/>
          </a:p>
        </p:txBody>
      </p:sp>
      <p:sp>
        <p:nvSpPr>
          <p:cNvPr id="3" name="Tijdelijke aanduiding voor voettekst 2"/>
          <p:cNvSpPr>
            <a:spLocks noGrp="1"/>
          </p:cNvSpPr>
          <p:nvPr>
            <p:ph type="ftr" sz="quarter" idx="11"/>
          </p:nvPr>
        </p:nvSpPr>
        <p:spPr/>
        <p:txBody>
          <a:bodyPr/>
          <a:lstStyle/>
          <a:p>
            <a:r>
              <a:rPr lang="nl-NL" smtClean="0"/>
              <a:t>je presentatietitel hier </a:t>
            </a:r>
            <a:endParaRPr lang="nl-NL"/>
          </a:p>
        </p:txBody>
      </p:sp>
      <p:sp>
        <p:nvSpPr>
          <p:cNvPr id="4" name="Tijdelijke aanduiding voor dianummer 3"/>
          <p:cNvSpPr>
            <a:spLocks noGrp="1"/>
          </p:cNvSpPr>
          <p:nvPr>
            <p:ph type="sldNum" sz="quarter" idx="12"/>
          </p:nvPr>
        </p:nvSpPr>
        <p:spPr/>
        <p:txBody>
          <a:bodyPr/>
          <a:lstStyle/>
          <a:p>
            <a:fld id="{E4CF7DCE-037D-EA46-95EA-FAE57EEEFD75}" type="slidenum">
              <a:rPr lang="nl-NL" smtClean="0"/>
              <a:t>‹nr.›</a:t>
            </a:fld>
            <a:endParaRPr lang="nl-NL"/>
          </a:p>
        </p:txBody>
      </p:sp>
    </p:spTree>
    <p:extLst>
      <p:ext uri="{BB962C8B-B14F-4D97-AF65-F5344CB8AC3E}">
        <p14:creationId xmlns:p14="http://schemas.microsoft.com/office/powerpoint/2010/main" val="2887349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Afbeelding met teks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11560" y="344488"/>
            <a:ext cx="2853953" cy="1090612"/>
          </a:xfrm>
        </p:spPr>
        <p:txBody>
          <a:bodyPr anchor="b"/>
          <a:lstStyle>
            <a:lvl1pPr algn="l">
              <a:defRPr sz="2000" b="0" baseline="0"/>
            </a:lvl1pPr>
          </a:lstStyle>
          <a:p>
            <a:r>
              <a:rPr lang="nl-NL" dirty="0" smtClean="0"/>
              <a:t>Hier komt een titel</a:t>
            </a:r>
            <a:endParaRPr lang="nl-NL" dirty="0"/>
          </a:p>
        </p:txBody>
      </p:sp>
      <p:sp>
        <p:nvSpPr>
          <p:cNvPr id="3" name="Tijdelijke aanduiding voor inhoud 2"/>
          <p:cNvSpPr>
            <a:spLocks noGrp="1"/>
          </p:cNvSpPr>
          <p:nvPr>
            <p:ph idx="1" hasCustomPrompt="1"/>
          </p:nvPr>
        </p:nvSpPr>
        <p:spPr>
          <a:xfrm>
            <a:off x="3575049" y="344488"/>
            <a:ext cx="5224463" cy="57816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nl-NL" dirty="0" smtClean="0"/>
              <a:t>Hier komt een grote afbeelding</a:t>
            </a:r>
            <a:endParaRPr lang="nl-NL" dirty="0"/>
          </a:p>
        </p:txBody>
      </p:sp>
      <p:sp>
        <p:nvSpPr>
          <p:cNvPr id="4" name="Tijdelijke aanduiding voor tekst 3"/>
          <p:cNvSpPr>
            <a:spLocks noGrp="1"/>
          </p:cNvSpPr>
          <p:nvPr>
            <p:ph type="body" sz="half" idx="2" hasCustomPrompt="1"/>
          </p:nvPr>
        </p:nvSpPr>
        <p:spPr>
          <a:xfrm>
            <a:off x="611560" y="1556792"/>
            <a:ext cx="2853953" cy="456937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dirty="0" smtClean="0"/>
              <a:t>Hier komt tekst</a:t>
            </a:r>
          </a:p>
        </p:txBody>
      </p:sp>
      <p:sp>
        <p:nvSpPr>
          <p:cNvPr id="5" name="Tijdelijke aanduiding voor datum 4"/>
          <p:cNvSpPr>
            <a:spLocks noGrp="1"/>
          </p:cNvSpPr>
          <p:nvPr>
            <p:ph type="dt" sz="half" idx="10"/>
          </p:nvPr>
        </p:nvSpPr>
        <p:spPr/>
        <p:txBody>
          <a:bodyPr/>
          <a:lstStyle/>
          <a:p>
            <a:r>
              <a:rPr lang="nl-NL" smtClean="0"/>
              <a:t>dd-mm-jj</a:t>
            </a:r>
            <a:endParaRPr lang="nl-NL"/>
          </a:p>
        </p:txBody>
      </p:sp>
      <p:sp>
        <p:nvSpPr>
          <p:cNvPr id="6" name="Tijdelijke aanduiding voor voettekst 5"/>
          <p:cNvSpPr>
            <a:spLocks noGrp="1"/>
          </p:cNvSpPr>
          <p:nvPr>
            <p:ph type="ftr" sz="quarter" idx="11"/>
          </p:nvPr>
        </p:nvSpPr>
        <p:spPr/>
        <p:txBody>
          <a:bodyPr/>
          <a:lstStyle/>
          <a:p>
            <a:r>
              <a:rPr lang="nl-NL" smtClean="0"/>
              <a:t>je presentatietitel hier </a:t>
            </a:r>
            <a:endParaRPr lang="nl-NL"/>
          </a:p>
        </p:txBody>
      </p:sp>
      <p:sp>
        <p:nvSpPr>
          <p:cNvPr id="7" name="Tijdelijke aanduiding voor dianummer 6"/>
          <p:cNvSpPr>
            <a:spLocks noGrp="1"/>
          </p:cNvSpPr>
          <p:nvPr>
            <p:ph type="sldNum" sz="quarter" idx="12"/>
          </p:nvPr>
        </p:nvSpPr>
        <p:spPr/>
        <p:txBody>
          <a:bodyPr/>
          <a:lstStyle/>
          <a:p>
            <a:fld id="{E4CF7DCE-037D-EA46-95EA-FAE57EEEFD75}" type="slidenum">
              <a:rPr lang="nl-NL" smtClean="0"/>
              <a:t>‹nr.›</a:t>
            </a:fld>
            <a:endParaRPr lang="nl-NL"/>
          </a:p>
        </p:txBody>
      </p:sp>
    </p:spTree>
    <p:extLst>
      <p:ext uri="{BB962C8B-B14F-4D97-AF65-F5344CB8AC3E}">
        <p14:creationId xmlns:p14="http://schemas.microsoft.com/office/powerpoint/2010/main" val="14898501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3" name="Tijdelijke aanduiding voor afbeelding 2"/>
          <p:cNvSpPr>
            <a:spLocks noGrp="1"/>
          </p:cNvSpPr>
          <p:nvPr>
            <p:ph type="pic" idx="1" hasCustomPrompt="1"/>
          </p:nvPr>
        </p:nvSpPr>
        <p:spPr>
          <a:xfrm>
            <a:off x="1792288" y="355600"/>
            <a:ext cx="5486400" cy="47136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dirty="0" smtClean="0"/>
              <a:t>Hier komt een grote afbeelding</a:t>
            </a:r>
            <a:endParaRPr lang="nl-NL" dirty="0"/>
          </a:p>
        </p:txBody>
      </p:sp>
      <p:sp>
        <p:nvSpPr>
          <p:cNvPr id="5" name="Tijdelijke aanduiding voor datum 4"/>
          <p:cNvSpPr>
            <a:spLocks noGrp="1"/>
          </p:cNvSpPr>
          <p:nvPr>
            <p:ph type="dt" sz="half" idx="10"/>
          </p:nvPr>
        </p:nvSpPr>
        <p:spPr/>
        <p:txBody>
          <a:bodyPr/>
          <a:lstStyle/>
          <a:p>
            <a:r>
              <a:rPr lang="nl-NL" smtClean="0"/>
              <a:t>dd-mm-jj</a:t>
            </a:r>
            <a:endParaRPr lang="nl-NL"/>
          </a:p>
        </p:txBody>
      </p:sp>
      <p:sp>
        <p:nvSpPr>
          <p:cNvPr id="6" name="Tijdelijke aanduiding voor voettekst 5"/>
          <p:cNvSpPr>
            <a:spLocks noGrp="1"/>
          </p:cNvSpPr>
          <p:nvPr>
            <p:ph type="ftr" sz="quarter" idx="11"/>
          </p:nvPr>
        </p:nvSpPr>
        <p:spPr/>
        <p:txBody>
          <a:bodyPr/>
          <a:lstStyle/>
          <a:p>
            <a:r>
              <a:rPr lang="nl-NL" smtClean="0"/>
              <a:t>je presentatietitel hier </a:t>
            </a:r>
            <a:endParaRPr lang="nl-NL"/>
          </a:p>
        </p:txBody>
      </p:sp>
      <p:sp>
        <p:nvSpPr>
          <p:cNvPr id="7" name="Tijdelijke aanduiding voor dianummer 6"/>
          <p:cNvSpPr>
            <a:spLocks noGrp="1"/>
          </p:cNvSpPr>
          <p:nvPr>
            <p:ph type="sldNum" sz="quarter" idx="12"/>
          </p:nvPr>
        </p:nvSpPr>
        <p:spPr/>
        <p:txBody>
          <a:bodyPr/>
          <a:lstStyle/>
          <a:p>
            <a:fld id="{E4CF7DCE-037D-EA46-95EA-FAE57EEEFD75}" type="slidenum">
              <a:rPr lang="nl-NL" smtClean="0"/>
              <a:t>‹nr.›</a:t>
            </a:fld>
            <a:endParaRPr lang="nl-NL"/>
          </a:p>
        </p:txBody>
      </p:sp>
      <p:sp>
        <p:nvSpPr>
          <p:cNvPr id="8" name="Titel 1"/>
          <p:cNvSpPr>
            <a:spLocks noGrp="1"/>
          </p:cNvSpPr>
          <p:nvPr>
            <p:ph type="title" hasCustomPrompt="1"/>
          </p:nvPr>
        </p:nvSpPr>
        <p:spPr>
          <a:xfrm>
            <a:off x="1792288" y="5080202"/>
            <a:ext cx="5486399" cy="405102"/>
          </a:xfrm>
        </p:spPr>
        <p:txBody>
          <a:bodyPr anchor="b">
            <a:normAutofit/>
          </a:bodyPr>
          <a:lstStyle>
            <a:lvl1pPr algn="l">
              <a:defRPr sz="2400" b="0"/>
            </a:lvl1pPr>
          </a:lstStyle>
          <a:p>
            <a:r>
              <a:rPr lang="nl-NL" dirty="0" smtClean="0"/>
              <a:t>Hier kan een titel </a:t>
            </a:r>
            <a:endParaRPr lang="nl-NL" dirty="0"/>
          </a:p>
        </p:txBody>
      </p:sp>
      <p:sp>
        <p:nvSpPr>
          <p:cNvPr id="9" name="Tijdelijke aanduiding voor tekst 3"/>
          <p:cNvSpPr>
            <a:spLocks noGrp="1"/>
          </p:cNvSpPr>
          <p:nvPr>
            <p:ph type="body" sz="half" idx="2" hasCustomPrompt="1"/>
          </p:nvPr>
        </p:nvSpPr>
        <p:spPr>
          <a:xfrm>
            <a:off x="1792286" y="5561946"/>
            <a:ext cx="5486401" cy="6102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dirty="0" smtClean="0"/>
              <a:t>Hier kan een bijschrift</a:t>
            </a:r>
          </a:p>
        </p:txBody>
      </p:sp>
    </p:spTree>
    <p:extLst>
      <p:ext uri="{BB962C8B-B14F-4D97-AF65-F5344CB8AC3E}">
        <p14:creationId xmlns:p14="http://schemas.microsoft.com/office/powerpoint/2010/main" val="423484178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11187" y="343649"/>
            <a:ext cx="8075612" cy="1143000"/>
          </a:xfrm>
          <a:prstGeom prst="rect">
            <a:avLst/>
          </a:prstGeom>
        </p:spPr>
        <p:txBody>
          <a:bodyPr vert="horz" lIns="0" tIns="0" rIns="0" bIns="0" rtlCol="0" anchor="ctr" anchorCtr="0">
            <a:noAutofit/>
          </a:bodyPr>
          <a:lstStyle/>
          <a:p>
            <a:r>
              <a:rPr lang="nl-NL" dirty="0" smtClean="0"/>
              <a:t>Titelstijl van model bewerken</a:t>
            </a:r>
            <a:endParaRPr lang="nl-NL" dirty="0"/>
          </a:p>
        </p:txBody>
      </p:sp>
      <p:sp>
        <p:nvSpPr>
          <p:cNvPr id="3" name="Tijdelijke aanduiding voor tekst 2"/>
          <p:cNvSpPr>
            <a:spLocks noGrp="1"/>
          </p:cNvSpPr>
          <p:nvPr>
            <p:ph type="body" idx="1"/>
          </p:nvPr>
        </p:nvSpPr>
        <p:spPr>
          <a:xfrm>
            <a:off x="611188" y="1600200"/>
            <a:ext cx="8075611" cy="4525963"/>
          </a:xfrm>
          <a:prstGeom prst="rect">
            <a:avLst/>
          </a:prstGeom>
        </p:spPr>
        <p:txBody>
          <a:bodyPr vert="horz" lIns="0" tIns="0" rIns="0" bIns="0" rtlCol="0">
            <a:noAutofit/>
          </a:bodyPr>
          <a:lstStyle/>
          <a:p>
            <a:pPr lvl="0"/>
            <a:r>
              <a:rPr lang="nl-NL" dirty="0" smtClean="0"/>
              <a:t>Klik om de tekststijl van het model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4" name="Tijdelijke aanduiding voor datum 3"/>
          <p:cNvSpPr>
            <a:spLocks noGrp="1"/>
          </p:cNvSpPr>
          <p:nvPr>
            <p:ph type="dt" sz="half" idx="2"/>
          </p:nvPr>
        </p:nvSpPr>
        <p:spPr>
          <a:xfrm>
            <a:off x="7508439" y="6309320"/>
            <a:ext cx="754271" cy="365125"/>
          </a:xfrm>
          <a:prstGeom prst="rect">
            <a:avLst/>
          </a:prstGeom>
        </p:spPr>
        <p:txBody>
          <a:bodyPr vert="horz" lIns="0" tIns="0" rIns="0" bIns="0" rtlCol="0" anchor="t" anchorCtr="0"/>
          <a:lstStyle>
            <a:lvl1pPr marL="0" algn="l">
              <a:defRPr sz="1200">
                <a:solidFill>
                  <a:schemeClr val="tx1">
                    <a:tint val="75000"/>
                  </a:schemeClr>
                </a:solidFill>
              </a:defRPr>
            </a:lvl1pPr>
          </a:lstStyle>
          <a:p>
            <a:r>
              <a:rPr lang="nl-NL" smtClean="0"/>
              <a:t>dd-mm-jj</a:t>
            </a:r>
            <a:endParaRPr lang="nl-NL" dirty="0"/>
          </a:p>
        </p:txBody>
      </p:sp>
      <p:sp>
        <p:nvSpPr>
          <p:cNvPr id="5" name="Tijdelijke aanduiding voor voettekst 4"/>
          <p:cNvSpPr>
            <a:spLocks noGrp="1"/>
          </p:cNvSpPr>
          <p:nvPr>
            <p:ph type="ftr" sz="quarter" idx="3"/>
          </p:nvPr>
        </p:nvSpPr>
        <p:spPr>
          <a:xfrm>
            <a:off x="2444048" y="6309320"/>
            <a:ext cx="4835800" cy="365125"/>
          </a:xfrm>
          <a:prstGeom prst="rect">
            <a:avLst/>
          </a:prstGeom>
        </p:spPr>
        <p:txBody>
          <a:bodyPr vert="horz" lIns="91440" tIns="0" rIns="91440" bIns="0" rtlCol="0" anchor="t" anchorCtr="0"/>
          <a:lstStyle>
            <a:lvl1pPr algn="l">
              <a:defRPr sz="1200">
                <a:solidFill>
                  <a:schemeClr val="tx1">
                    <a:tint val="75000"/>
                  </a:schemeClr>
                </a:solidFill>
              </a:defRPr>
            </a:lvl1pPr>
          </a:lstStyle>
          <a:p>
            <a:r>
              <a:rPr lang="nl-NL" dirty="0" smtClean="0"/>
              <a:t>je presentatietitel hier </a:t>
            </a:r>
            <a:endParaRPr lang="nl-NL" dirty="0"/>
          </a:p>
        </p:txBody>
      </p:sp>
      <p:sp>
        <p:nvSpPr>
          <p:cNvPr id="6" name="Tijdelijke aanduiding voor dianummer 5"/>
          <p:cNvSpPr>
            <a:spLocks noGrp="1"/>
          </p:cNvSpPr>
          <p:nvPr>
            <p:ph type="sldNum" sz="quarter" idx="4"/>
          </p:nvPr>
        </p:nvSpPr>
        <p:spPr>
          <a:xfrm>
            <a:off x="8273412" y="6309320"/>
            <a:ext cx="528063" cy="365125"/>
          </a:xfrm>
          <a:prstGeom prst="rect">
            <a:avLst/>
          </a:prstGeom>
        </p:spPr>
        <p:txBody>
          <a:bodyPr vert="horz" lIns="91440" tIns="0" rIns="91440" bIns="0" rtlCol="0" anchor="t" anchorCtr="0"/>
          <a:lstStyle>
            <a:lvl1pPr algn="l">
              <a:defRPr sz="1200">
                <a:solidFill>
                  <a:schemeClr val="tx1">
                    <a:tint val="75000"/>
                  </a:schemeClr>
                </a:solidFill>
              </a:defRPr>
            </a:lvl1pPr>
          </a:lstStyle>
          <a:p>
            <a:fld id="{E4CF7DCE-037D-EA46-95EA-FAE57EEEFD75}" type="slidenum">
              <a:rPr lang="nl-NL" smtClean="0"/>
              <a:pPr/>
              <a:t>‹nr.›</a:t>
            </a:fld>
            <a:endParaRPr lang="nl-NL" dirty="0"/>
          </a:p>
        </p:txBody>
      </p:sp>
      <p:cxnSp>
        <p:nvCxnSpPr>
          <p:cNvPr id="22" name="Rechte verbindingslijn 21"/>
          <p:cNvCxnSpPr/>
          <p:nvPr/>
        </p:nvCxnSpPr>
        <p:spPr>
          <a:xfrm>
            <a:off x="8262710" y="6331202"/>
            <a:ext cx="0" cy="322919"/>
          </a:xfrm>
          <a:prstGeom prst="line">
            <a:avLst/>
          </a:prstGeom>
          <a:ln w="9525" cap="flat" cmpd="sng">
            <a:solidFill>
              <a:srgbClr val="000B06">
                <a:alpha val="50000"/>
              </a:srgb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23" name="Rechte verbindingslijn 22"/>
          <p:cNvCxnSpPr/>
          <p:nvPr/>
        </p:nvCxnSpPr>
        <p:spPr>
          <a:xfrm>
            <a:off x="7405950" y="6331202"/>
            <a:ext cx="0" cy="322919"/>
          </a:xfrm>
          <a:prstGeom prst="line">
            <a:avLst/>
          </a:prstGeom>
          <a:ln w="9525" cap="flat" cmpd="sng">
            <a:solidFill>
              <a:srgbClr val="000B06">
                <a:alpha val="50000"/>
              </a:srgbClr>
            </a:solidFill>
            <a:prstDash val="dash"/>
          </a:ln>
          <a:effectLst/>
        </p:spPr>
        <p:style>
          <a:lnRef idx="2">
            <a:schemeClr val="accent1"/>
          </a:lnRef>
          <a:fillRef idx="0">
            <a:schemeClr val="accent1"/>
          </a:fillRef>
          <a:effectRef idx="1">
            <a:schemeClr val="accent1"/>
          </a:effectRef>
          <a:fontRef idx="minor">
            <a:schemeClr val="tx1"/>
          </a:fontRef>
        </p:style>
      </p:cxnSp>
      <p:cxnSp>
        <p:nvCxnSpPr>
          <p:cNvPr id="24" name="Rechte verbindingslijn 23"/>
          <p:cNvCxnSpPr/>
          <p:nvPr/>
        </p:nvCxnSpPr>
        <p:spPr>
          <a:xfrm flipH="1">
            <a:off x="2336295" y="6331202"/>
            <a:ext cx="3680" cy="333251"/>
          </a:xfrm>
          <a:prstGeom prst="line">
            <a:avLst/>
          </a:prstGeom>
          <a:ln w="9525" cap="flat" cmpd="sng">
            <a:solidFill>
              <a:srgbClr val="000B06">
                <a:alpha val="50000"/>
              </a:srgbClr>
            </a:solidFill>
            <a:prstDash val="dash"/>
          </a:ln>
          <a:effectLst/>
        </p:spPr>
        <p:style>
          <a:lnRef idx="2">
            <a:schemeClr val="accent1"/>
          </a:lnRef>
          <a:fillRef idx="0">
            <a:schemeClr val="accent1"/>
          </a:fillRef>
          <a:effectRef idx="1">
            <a:schemeClr val="accent1"/>
          </a:effectRef>
          <a:fontRef idx="minor">
            <a:schemeClr val="tx1"/>
          </a:fontRef>
        </p:style>
      </p:cxnSp>
      <p:grpSp>
        <p:nvGrpSpPr>
          <p:cNvPr id="8" name="Groeperen 7"/>
          <p:cNvGrpSpPr/>
          <p:nvPr/>
        </p:nvGrpSpPr>
        <p:grpSpPr>
          <a:xfrm>
            <a:off x="1" y="1600200"/>
            <a:ext cx="82666" cy="5257800"/>
            <a:chOff x="1" y="1600200"/>
            <a:chExt cx="82666" cy="4781128"/>
          </a:xfrm>
        </p:grpSpPr>
        <p:sp>
          <p:nvSpPr>
            <p:cNvPr id="12" name="Rechthoek 11"/>
            <p:cNvSpPr/>
            <p:nvPr userDrawn="1"/>
          </p:nvSpPr>
          <p:spPr>
            <a:xfrm>
              <a:off x="1" y="1600200"/>
              <a:ext cx="82666" cy="1600200"/>
            </a:xfrm>
            <a:prstGeom prst="rect">
              <a:avLst/>
            </a:prstGeom>
            <a:gradFill>
              <a:gsLst>
                <a:gs pos="0">
                  <a:schemeClr val="bg1"/>
                </a:gs>
                <a:gs pos="100000">
                  <a:schemeClr val="accent2"/>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13" name="Rechthoek 12"/>
            <p:cNvSpPr/>
            <p:nvPr userDrawn="1"/>
          </p:nvSpPr>
          <p:spPr>
            <a:xfrm>
              <a:off x="1" y="3200400"/>
              <a:ext cx="82666" cy="1600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18" name="Rechthoek 17"/>
            <p:cNvSpPr/>
            <p:nvPr userDrawn="1"/>
          </p:nvSpPr>
          <p:spPr>
            <a:xfrm>
              <a:off x="1" y="4781128"/>
              <a:ext cx="82666" cy="16002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dirty="0">
                <a:solidFill>
                  <a:schemeClr val="accent3"/>
                </a:solidFill>
              </a:endParaRPr>
            </a:p>
          </p:txBody>
        </p:sp>
      </p:grpSp>
      <p:pic>
        <p:nvPicPr>
          <p:cNvPr id="15" name="Afbeelding 14"/>
          <p:cNvPicPr>
            <a:picLocks noChangeAspect="1"/>
          </p:cNvPicPr>
          <p:nvPr userDrawn="1"/>
        </p:nvPicPr>
        <p:blipFill>
          <a:blip r:embed="rId17" cstate="email">
            <a:extLst>
              <a:ext uri="{28A0092B-C50C-407E-A947-70E740481C1C}">
                <a14:useLocalDpi xmlns:a14="http://schemas.microsoft.com/office/drawing/2010/main" val="0"/>
              </a:ext>
            </a:extLst>
          </a:blip>
          <a:stretch>
            <a:fillRect/>
          </a:stretch>
        </p:blipFill>
        <p:spPr>
          <a:xfrm>
            <a:off x="486580" y="6136004"/>
            <a:ext cx="1706739" cy="518117"/>
          </a:xfrm>
          <a:prstGeom prst="rect">
            <a:avLst/>
          </a:prstGeom>
        </p:spPr>
      </p:pic>
    </p:spTree>
    <p:extLst>
      <p:ext uri="{BB962C8B-B14F-4D97-AF65-F5344CB8AC3E}">
        <p14:creationId xmlns:p14="http://schemas.microsoft.com/office/powerpoint/2010/main" val="1211309543"/>
      </p:ext>
    </p:extLst>
  </p:cSld>
  <p:clrMap bg1="lt1" tx1="dk1" bg2="lt2" tx2="dk2" accent1="accent1" accent2="accent2" accent3="accent3" accent4="accent4" accent5="accent5" accent6="accent6" hlink="hlink" folHlink="folHlink"/>
  <p:sldLayoutIdLst>
    <p:sldLayoutId id="2147484310" r:id="rId1"/>
    <p:sldLayoutId id="2147484051" r:id="rId2"/>
    <p:sldLayoutId id="2147484311" r:id="rId3"/>
    <p:sldLayoutId id="2147484307" r:id="rId4"/>
    <p:sldLayoutId id="2147484053" r:id="rId5"/>
    <p:sldLayoutId id="2147484054" r:id="rId6"/>
    <p:sldLayoutId id="2147484056" r:id="rId7"/>
    <p:sldLayoutId id="2147484057" r:id="rId8"/>
    <p:sldLayoutId id="2147484058" r:id="rId9"/>
    <p:sldLayoutId id="2147484306" r:id="rId10"/>
    <p:sldLayoutId id="2147484313" r:id="rId11"/>
    <p:sldLayoutId id="2147484314" r:id="rId12"/>
    <p:sldLayoutId id="2147484315" r:id="rId13"/>
    <p:sldLayoutId id="2147484316" r:id="rId14"/>
    <p:sldLayoutId id="2147484317" r:id="rId15"/>
  </p:sldLayoutIdLst>
  <p:hf hdr="0"/>
  <p:txStyles>
    <p:titleStyle>
      <a:lvl1pPr marL="0" algn="l" defTabSz="457200" rtl="0" eaLnBrk="1" latinLnBrk="0" hangingPunct="1">
        <a:spcBef>
          <a:spcPct val="0"/>
        </a:spcBef>
        <a:buNone/>
        <a:defRPr sz="4400" kern="1200">
          <a:solidFill>
            <a:schemeClr val="bg1"/>
          </a:solidFill>
          <a:latin typeface="+mj-lt"/>
          <a:ea typeface="+mj-ea"/>
          <a:cs typeface="+mj-cs"/>
        </a:defRPr>
      </a:lvl1pPr>
    </p:titleStyle>
    <p:bodyStyle>
      <a:lvl1pPr marL="0" indent="0" algn="l" defTabSz="457200" rtl="0" eaLnBrk="1" latinLnBrk="0" hangingPunct="1">
        <a:spcBef>
          <a:spcPct val="20000"/>
        </a:spcBef>
        <a:buFontTx/>
        <a:buNone/>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maken.wikiwijs.nl/118128/PGO_Verloskunde"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maken.wikiwijs.nl/?id=15&amp;arrangement=118128"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1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1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13.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1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1" Type="http://schemas.openxmlformats.org/officeDocument/2006/relationships/slideLayout" Target="../slideLayouts/slideLayout13.xml"/><Relationship Id="rId2" Type="http://schemas.openxmlformats.org/officeDocument/2006/relationships/notesSlide" Target="../notesSlides/notesSlide2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http://www.google.nl/url?sa=i&amp;rct=j&amp;q=&amp;esrc=s&amp;frm=1&amp;source=images&amp;cd=&amp;cad=rja&amp;docid=uFoIz67HcN1vjM&amp;tbnid=FIdXdJyyE-LNoM:&amp;ved=0CAUQjRw&amp;url=http://www.ansci.wisc.edu/jjp1/ansci_repro/lec/lec_26/lec26out.htm&amp;ei=fFV7Ut2PA-Kw0AWH_YDYCA&amp;bvm=bv.56146854,d.d2k&amp;psig=AFQjCNHZe_3M75xivnuT92Ie3K5fFk9WOw&amp;ust=1383900919393369" TargetMode="External"/><Relationship Id="rId3" Type="http://schemas.openxmlformats.org/officeDocument/2006/relationships/image" Target="../media/image18.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21.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2.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2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1" Type="http://schemas.openxmlformats.org/officeDocument/2006/relationships/slideLayout" Target="../slideLayouts/slideLayout5.xml"/><Relationship Id="rId2" Type="http://schemas.openxmlformats.org/officeDocument/2006/relationships/notesSlide" Target="../notesSlides/notesSlide3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1.jpeg"/><Relationship Id="rId3" Type="http://schemas.openxmlformats.org/officeDocument/2006/relationships/image" Target="../media/image3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 Id="rId3" Type="http://schemas.openxmlformats.org/officeDocument/2006/relationships/image" Target="../media/image3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7.xml"/><Relationship Id="rId3" Type="http://schemas.openxmlformats.org/officeDocument/2006/relationships/image" Target="../media/image3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0.xml"/><Relationship Id="rId3" Type="http://schemas.openxmlformats.org/officeDocument/2006/relationships/image" Target="../media/image36.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1.xml"/><Relationship Id="rId3" Type="http://schemas.openxmlformats.org/officeDocument/2006/relationships/image" Target="../media/image3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8.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39.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40.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3.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4.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6.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7.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8.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49.jpeg"/><Relationship Id="rId3" Type="http://schemas.openxmlformats.org/officeDocument/2006/relationships/image" Target="../media/image50.png"/></Relationships>
</file>

<file path=ppt/slides/_rels/slide76.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53.jpeg"/><Relationship Id="rId5" Type="http://schemas.openxmlformats.org/officeDocument/2006/relationships/image" Target="../media/image54.jpeg"/><Relationship Id="rId6" Type="http://schemas.openxmlformats.org/officeDocument/2006/relationships/image" Target="../media/image55.jpeg"/><Relationship Id="rId1" Type="http://schemas.openxmlformats.org/officeDocument/2006/relationships/slideLayout" Target="../slideLayouts/slideLayout2.xml"/><Relationship Id="rId2" Type="http://schemas.openxmlformats.org/officeDocument/2006/relationships/image" Target="../media/image51.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 Id="rId3" Type="http://schemas.openxmlformats.org/officeDocument/2006/relationships/image" Target="../media/image57.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jpeg"/><Relationship Id="rId1" Type="http://schemas.openxmlformats.org/officeDocument/2006/relationships/slideLayout" Target="../slideLayouts/slideLayout13.xml"/><Relationship Id="rId2" Type="http://schemas.openxmlformats.org/officeDocument/2006/relationships/notesSlide" Target="../notesSlides/notesSlide4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7.xml"/><Relationship Id="rId3" Type="http://schemas.openxmlformats.org/officeDocument/2006/relationships/image" Target="../media/image60.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8.xml"/><Relationship Id="rId3" Type="http://schemas.openxmlformats.org/officeDocument/2006/relationships/image" Target="../media/image61.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2.jpeg"/><Relationship Id="rId3" Type="http://schemas.openxmlformats.org/officeDocument/2006/relationships/image" Target="../media/image63.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1.xml"/><Relationship Id="rId3" Type="http://schemas.openxmlformats.org/officeDocument/2006/relationships/image" Target="../media/image64.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el 2"/>
          <p:cNvSpPr>
            <a:spLocks noGrp="1"/>
          </p:cNvSpPr>
          <p:nvPr>
            <p:ph type="subTitle" idx="1"/>
          </p:nvPr>
        </p:nvSpPr>
        <p:spPr>
          <a:xfrm>
            <a:off x="2699635" y="5208762"/>
            <a:ext cx="3851955" cy="1006837"/>
          </a:xfrm>
        </p:spPr>
        <p:txBody>
          <a:bodyPr/>
          <a:lstStyle/>
          <a:p>
            <a:pPr algn="ctr"/>
            <a:r>
              <a:rPr lang="nl-NL" dirty="0" smtClean="0">
                <a:solidFill>
                  <a:schemeClr val="tx2">
                    <a:lumMod val="50000"/>
                  </a:schemeClr>
                </a:solidFill>
              </a:rPr>
              <a:t>Hond &amp; kat</a:t>
            </a:r>
            <a:endParaRPr lang="nl-NL" dirty="0">
              <a:solidFill>
                <a:schemeClr val="tx2">
                  <a:lumMod val="50000"/>
                </a:schemeClr>
              </a:solidFill>
            </a:endParaRPr>
          </a:p>
        </p:txBody>
      </p:sp>
      <p:sp>
        <p:nvSpPr>
          <p:cNvPr id="4" name="Tijdelijke aanduiding voor datum 3"/>
          <p:cNvSpPr>
            <a:spLocks noGrp="1"/>
          </p:cNvSpPr>
          <p:nvPr>
            <p:ph type="dt" sz="half" idx="14"/>
          </p:nvPr>
        </p:nvSpPr>
        <p:spPr/>
        <p:txBody>
          <a:bodyPr/>
          <a:lstStyle/>
          <a:p>
            <a:r>
              <a:rPr lang="nl-NL" smtClean="0"/>
              <a:t>dd-mm-jj</a:t>
            </a:r>
            <a:endParaRPr lang="nl-NL"/>
          </a:p>
        </p:txBody>
      </p:sp>
      <p:sp>
        <p:nvSpPr>
          <p:cNvPr id="5" name="Tijdelijke aanduiding voor voettekst 4"/>
          <p:cNvSpPr>
            <a:spLocks noGrp="1"/>
          </p:cNvSpPr>
          <p:nvPr>
            <p:ph type="ftr" sz="quarter" idx="15"/>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6"/>
          </p:nvPr>
        </p:nvSpPr>
        <p:spPr/>
        <p:txBody>
          <a:bodyPr/>
          <a:lstStyle/>
          <a:p>
            <a:fld id="{E4CF7DCE-037D-EA46-95EA-FAE57EEEFD75}" type="slidenum">
              <a:rPr lang="nl-NL" smtClean="0"/>
              <a:t>1</a:t>
            </a:fld>
            <a:endParaRPr lang="nl-NL" dirty="0"/>
          </a:p>
        </p:txBody>
      </p:sp>
      <p:sp>
        <p:nvSpPr>
          <p:cNvPr id="2" name="Titel 1"/>
          <p:cNvSpPr>
            <a:spLocks noGrp="1"/>
          </p:cNvSpPr>
          <p:nvPr>
            <p:ph type="title"/>
          </p:nvPr>
        </p:nvSpPr>
        <p:spPr>
          <a:xfrm>
            <a:off x="587807" y="164593"/>
            <a:ext cx="8075612" cy="1696864"/>
          </a:xfrm>
        </p:spPr>
        <p:txBody>
          <a:bodyPr/>
          <a:lstStyle/>
          <a:p>
            <a:pPr algn="ctr"/>
            <a:r>
              <a:rPr lang="nl-NL" smtClean="0"/>
              <a:t>PGO </a:t>
            </a:r>
            <a:br>
              <a:rPr lang="nl-NL" smtClean="0"/>
            </a:br>
            <a:r>
              <a:rPr lang="nl-NL" sz="3200" smtClean="0"/>
              <a:t>Verloskunde</a:t>
            </a:r>
            <a:endParaRPr lang="nl-NL" sz="3200" dirty="0"/>
          </a:p>
        </p:txBody>
      </p:sp>
      <p:pic>
        <p:nvPicPr>
          <p:cNvPr id="9" name="Afbeelding 8"/>
          <p:cNvPicPr>
            <a:picLocks noChangeAspect="1"/>
          </p:cNvPicPr>
          <p:nvPr/>
        </p:nvPicPr>
        <p:blipFill>
          <a:blip r:embed="rId2"/>
          <a:stretch>
            <a:fillRect/>
          </a:stretch>
        </p:blipFill>
        <p:spPr>
          <a:xfrm>
            <a:off x="1186996" y="2048898"/>
            <a:ext cx="7075714" cy="3066143"/>
          </a:xfrm>
          <a:prstGeom prst="rect">
            <a:avLst/>
          </a:prstGeom>
        </p:spPr>
      </p:pic>
    </p:spTree>
    <p:extLst>
      <p:ext uri="{BB962C8B-B14F-4D97-AF65-F5344CB8AC3E}">
        <p14:creationId xmlns:p14="http://schemas.microsoft.com/office/powerpoint/2010/main" val="18071174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Orkestspel</a:t>
            </a:r>
            <a:endParaRPr lang="nl-NL" dirty="0"/>
          </a:p>
        </p:txBody>
      </p:sp>
      <p:sp>
        <p:nvSpPr>
          <p:cNvPr id="3" name="Tijdelijke aanduiding voor inhoud 2"/>
          <p:cNvSpPr>
            <a:spLocks noGrp="1"/>
          </p:cNvSpPr>
          <p:nvPr>
            <p:ph idx="1"/>
          </p:nvPr>
        </p:nvSpPr>
        <p:spPr/>
        <p:txBody>
          <a:bodyPr/>
          <a:lstStyle/>
          <a:p>
            <a:pPr marL="457200" indent="-457200">
              <a:buFont typeface="Arial" charset="0"/>
              <a:buChar char="•"/>
            </a:pPr>
            <a:r>
              <a:rPr lang="nl-NL" sz="2800" dirty="0" smtClean="0"/>
              <a:t>Om meer inzicht te krijgen welke rollen je kunt inzetten bij het de samenwerking in een groep</a:t>
            </a:r>
          </a:p>
          <a:p>
            <a:pPr marL="457200" indent="-457200">
              <a:buFont typeface="Arial" charset="0"/>
              <a:buChar char="•"/>
            </a:pPr>
            <a:r>
              <a:rPr lang="nl-NL" sz="2800" dirty="0" smtClean="0"/>
              <a:t>Wikiwijs: </a:t>
            </a:r>
            <a:r>
              <a:rPr lang="nl-NL" sz="2400" dirty="0" smtClean="0">
                <a:hlinkClick r:id="rId3" tooltip="https://maken.wikiwijs.nl/118128/PGO_Verloskunde&#10;Cmd+Klik of tik om de koppeling te volgen"/>
              </a:rPr>
              <a:t>https://maken.wikiwijs.nl/118128/PGO_Verloskunde</a:t>
            </a:r>
            <a:endParaRPr lang="nl-NL" sz="2400" dirty="0" smtClean="0"/>
          </a:p>
          <a:p>
            <a:pPr marL="457200" indent="-457200">
              <a:buFont typeface="Arial" charset="0"/>
              <a:buChar char="•"/>
            </a:pPr>
            <a:endParaRPr lang="nl-NL" sz="2600" dirty="0"/>
          </a:p>
          <a:p>
            <a:pPr marL="457200" indent="-457200">
              <a:buFont typeface="Arial" charset="0"/>
              <a:buChar char="•"/>
            </a:pPr>
            <a:r>
              <a:rPr lang="nl-NL" sz="2800" dirty="0" smtClean="0"/>
              <a:t>Opdracht:</a:t>
            </a:r>
          </a:p>
          <a:p>
            <a:pPr marL="1200150" lvl="1" indent="-457200">
              <a:buFont typeface="Arial" charset="0"/>
              <a:buChar char="•"/>
            </a:pPr>
            <a:r>
              <a:rPr lang="nl-NL" sz="2200" dirty="0" smtClean="0"/>
              <a:t>Persoonlijke uitslag orkestspel evalueren in de groep</a:t>
            </a:r>
          </a:p>
          <a:p>
            <a:pPr marL="1200150" lvl="1" indent="-457200">
              <a:buFont typeface="Arial" charset="0"/>
              <a:buChar char="•"/>
            </a:pPr>
            <a:r>
              <a:rPr lang="nl-NL" sz="2200" dirty="0" smtClean="0"/>
              <a:t>Welke rollen zijn goed vertegenwoordigd</a:t>
            </a:r>
          </a:p>
          <a:p>
            <a:pPr marL="1200150" lvl="1" indent="-457200">
              <a:buFont typeface="Arial" charset="0"/>
              <a:buChar char="•"/>
            </a:pPr>
            <a:r>
              <a:rPr lang="nl-NL" sz="2200" dirty="0" smtClean="0"/>
              <a:t>Welke rollen missen, is dat een probleem? (</a:t>
            </a:r>
            <a:r>
              <a:rPr lang="nl-NL" sz="2200" dirty="0" err="1" smtClean="0"/>
              <a:t>evt</a:t>
            </a:r>
            <a:r>
              <a:rPr lang="nl-NL" sz="2200" dirty="0" smtClean="0"/>
              <a:t> oplossingen)</a:t>
            </a:r>
          </a:p>
          <a:p>
            <a:pPr marL="1200150" lvl="1" indent="-457200">
              <a:buFont typeface="Arial" charset="0"/>
              <a:buChar char="•"/>
            </a:pPr>
            <a:r>
              <a:rPr lang="nl-NL" sz="2200" dirty="0" smtClean="0"/>
              <a:t>Rollen verdelen binnen de groep</a:t>
            </a:r>
          </a:p>
          <a:p>
            <a:endParaRPr lang="nl-NL"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10</a:t>
            </a:fld>
            <a:endParaRPr lang="nl-NL" dirty="0"/>
          </a:p>
        </p:txBody>
      </p:sp>
    </p:spTree>
    <p:extLst>
      <p:ext uri="{BB962C8B-B14F-4D97-AF65-F5344CB8AC3E}">
        <p14:creationId xmlns:p14="http://schemas.microsoft.com/office/powerpoint/2010/main" val="13831508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sp>
        <p:nvSpPr>
          <p:cNvPr id="3" name="Tijdelijke aanduiding voor inhoud 2"/>
          <p:cNvSpPr>
            <a:spLocks noGrp="1"/>
          </p:cNvSpPr>
          <p:nvPr>
            <p:ph idx="1"/>
          </p:nvPr>
        </p:nvSpPr>
        <p:spPr>
          <a:xfrm>
            <a:off x="611187" y="1618488"/>
            <a:ext cx="8075611" cy="4525963"/>
          </a:xfrm>
        </p:spPr>
        <p:txBody>
          <a:bodyPr/>
          <a:lstStyle/>
          <a:p>
            <a:pPr algn="ctr"/>
            <a:endParaRPr lang="nl-NL" sz="4400" dirty="0" smtClean="0"/>
          </a:p>
          <a:p>
            <a:pPr algn="ctr"/>
            <a:r>
              <a:rPr lang="nl-NL" sz="4400" dirty="0" smtClean="0">
                <a:solidFill>
                  <a:schemeClr val="bg1"/>
                </a:solidFill>
              </a:rPr>
              <a:t>Wat </a:t>
            </a:r>
            <a:r>
              <a:rPr lang="nl-NL" sz="4400" dirty="0">
                <a:solidFill>
                  <a:schemeClr val="bg1"/>
                </a:solidFill>
              </a:rPr>
              <a:t>weten jullie van verloskunde</a:t>
            </a:r>
            <a:r>
              <a:rPr lang="nl-NL" sz="4400" dirty="0" smtClean="0">
                <a:solidFill>
                  <a:schemeClr val="bg1"/>
                </a:solidFill>
              </a:rPr>
              <a:t>?</a:t>
            </a:r>
          </a:p>
          <a:p>
            <a:pPr algn="ctr"/>
            <a:r>
              <a:rPr lang="nl-NL" sz="2800" dirty="0" smtClean="0"/>
              <a:t>(</a:t>
            </a:r>
            <a:r>
              <a:rPr lang="nl-NL" sz="2800" dirty="0" err="1" smtClean="0"/>
              <a:t>Kahoot</a:t>
            </a:r>
            <a:r>
              <a:rPr lang="nl-NL" sz="2800" dirty="0" smtClean="0"/>
              <a:t> </a:t>
            </a:r>
            <a:r>
              <a:rPr lang="nl-NL" sz="2800" dirty="0" err="1" smtClean="0"/>
              <a:t>challenge</a:t>
            </a:r>
            <a:r>
              <a:rPr lang="nl-NL" sz="2800" dirty="0" smtClean="0"/>
              <a:t>)</a:t>
            </a:r>
            <a:endParaRPr lang="nl-NL" sz="2800"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11</a:t>
            </a:fld>
            <a:endParaRPr lang="nl-NL" dirty="0"/>
          </a:p>
        </p:txBody>
      </p:sp>
    </p:spTree>
    <p:extLst>
      <p:ext uri="{BB962C8B-B14F-4D97-AF65-F5344CB8AC3E}">
        <p14:creationId xmlns:p14="http://schemas.microsoft.com/office/powerpoint/2010/main" val="194546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Opdracht </a:t>
            </a:r>
            <a:endParaRPr lang="nl-NL" dirty="0"/>
          </a:p>
        </p:txBody>
      </p:sp>
      <p:sp>
        <p:nvSpPr>
          <p:cNvPr id="3" name="Tijdelijke aanduiding voor inhoud 2"/>
          <p:cNvSpPr>
            <a:spLocks noGrp="1"/>
          </p:cNvSpPr>
          <p:nvPr>
            <p:ph idx="1"/>
          </p:nvPr>
        </p:nvSpPr>
        <p:spPr/>
        <p:txBody>
          <a:bodyPr/>
          <a:lstStyle/>
          <a:p>
            <a:pPr marL="457200" indent="-457200">
              <a:buFont typeface="Arial"/>
              <a:buChar char="•"/>
            </a:pPr>
            <a:r>
              <a:rPr lang="nl-NL" dirty="0" smtClean="0"/>
              <a:t>Uit welke onderdelen bestaat het vrouwelijk geslachtsapparaat?</a:t>
            </a:r>
          </a:p>
          <a:p>
            <a:pPr marL="457200" indent="-457200">
              <a:buFont typeface="Arial"/>
              <a:buChar char="•"/>
            </a:pPr>
            <a:r>
              <a:rPr lang="nl-NL" dirty="0" smtClean="0"/>
              <a:t>Benoem de Nederlandse en de Latijnse naam</a:t>
            </a:r>
          </a:p>
          <a:p>
            <a:pPr marL="457200" indent="-457200">
              <a:buFont typeface="Arial"/>
              <a:buChar char="•"/>
            </a:pPr>
            <a:r>
              <a:rPr lang="nl-NL" dirty="0" smtClean="0"/>
              <a:t>Is er verschil tussen hond en kat?</a:t>
            </a:r>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12</a:t>
            </a:fld>
            <a:endParaRPr lang="nl-NL" dirty="0"/>
          </a:p>
        </p:txBody>
      </p:sp>
    </p:spTree>
    <p:extLst>
      <p:ext uri="{BB962C8B-B14F-4D97-AF65-F5344CB8AC3E}">
        <p14:creationId xmlns:p14="http://schemas.microsoft.com/office/powerpoint/2010/main" val="2643809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p:txBody>
          <a:bodyPr/>
          <a:lstStyle/>
          <a:p>
            <a:pPr eaLnBrk="1" hangingPunct="1"/>
            <a:r>
              <a:rPr lang="en-US">
                <a:latin typeface="Arial" charset="0"/>
              </a:rPr>
              <a:t>Vrouwelijk geslachtsapparaat</a:t>
            </a:r>
          </a:p>
        </p:txBody>
      </p:sp>
      <p:sp>
        <p:nvSpPr>
          <p:cNvPr id="25603" name="Rectangle 3"/>
          <p:cNvSpPr>
            <a:spLocks noGrp="1" noChangeArrowheads="1"/>
          </p:cNvSpPr>
          <p:nvPr>
            <p:ph type="body" sz="half" idx="4294967295"/>
          </p:nvPr>
        </p:nvSpPr>
        <p:spPr>
          <a:xfrm>
            <a:off x="611187" y="1646238"/>
            <a:ext cx="4414384" cy="4703762"/>
          </a:xfrm>
        </p:spPr>
        <p:txBody>
          <a:bodyPr/>
          <a:lstStyle/>
          <a:p>
            <a:pPr eaLnBrk="1" hangingPunct="1"/>
            <a:r>
              <a:rPr lang="en-US" sz="2600" dirty="0" err="1" smtClean="0">
                <a:latin typeface="Arial" charset="0"/>
              </a:rPr>
              <a:t>Anatomie</a:t>
            </a:r>
            <a:endParaRPr lang="en-US" sz="2600" dirty="0">
              <a:latin typeface="Arial" charset="0"/>
            </a:endParaRPr>
          </a:p>
          <a:p>
            <a:pPr marL="171450" indent="-457200">
              <a:buFont typeface="Arial"/>
              <a:buChar char="•"/>
            </a:pPr>
            <a:r>
              <a:rPr lang="en-US" sz="2200" dirty="0">
                <a:latin typeface="Arial" charset="0"/>
              </a:rPr>
              <a:t>2 </a:t>
            </a:r>
            <a:r>
              <a:rPr lang="en-US" sz="2200" dirty="0" err="1" smtClean="0">
                <a:latin typeface="Arial" charset="0"/>
              </a:rPr>
              <a:t>eierstokken</a:t>
            </a:r>
            <a:r>
              <a:rPr lang="en-US" sz="2200" dirty="0" smtClean="0">
                <a:latin typeface="Arial" charset="0"/>
              </a:rPr>
              <a:t> - </a:t>
            </a:r>
            <a:r>
              <a:rPr lang="en-US" sz="2200" i="1" dirty="0" err="1" smtClean="0">
                <a:latin typeface="Arial" charset="0"/>
              </a:rPr>
              <a:t>ovaria</a:t>
            </a:r>
            <a:endParaRPr lang="en-US" sz="2200" i="1" dirty="0">
              <a:latin typeface="Arial" charset="0"/>
            </a:endParaRPr>
          </a:p>
          <a:p>
            <a:pPr marL="171450" indent="-457200">
              <a:buFont typeface="Arial"/>
              <a:buChar char="•"/>
            </a:pPr>
            <a:r>
              <a:rPr lang="en-US" sz="2200" dirty="0">
                <a:latin typeface="Arial" charset="0"/>
              </a:rPr>
              <a:t>2 </a:t>
            </a:r>
            <a:r>
              <a:rPr lang="en-US" sz="2200" dirty="0" err="1" smtClean="0">
                <a:latin typeface="Arial" charset="0"/>
              </a:rPr>
              <a:t>eileiders</a:t>
            </a:r>
            <a:r>
              <a:rPr lang="en-US" sz="2200" dirty="0" smtClean="0">
                <a:latin typeface="Arial" charset="0"/>
              </a:rPr>
              <a:t> - </a:t>
            </a:r>
            <a:r>
              <a:rPr lang="en-US" sz="2200" i="1" dirty="0" smtClean="0">
                <a:latin typeface="Arial" charset="0"/>
              </a:rPr>
              <a:t>tuba </a:t>
            </a:r>
            <a:r>
              <a:rPr lang="en-US" sz="2200" i="1" dirty="0" err="1" smtClean="0">
                <a:latin typeface="Arial" charset="0"/>
              </a:rPr>
              <a:t>uterina</a:t>
            </a:r>
            <a:endParaRPr lang="en-US" sz="2200" i="1" dirty="0">
              <a:latin typeface="Arial" charset="0"/>
            </a:endParaRPr>
          </a:p>
          <a:p>
            <a:pPr marL="171450" indent="-457200">
              <a:buFont typeface="Arial"/>
              <a:buChar char="•"/>
            </a:pPr>
            <a:r>
              <a:rPr lang="en-US" sz="2200" dirty="0" smtClean="0">
                <a:latin typeface="Arial" charset="0"/>
              </a:rPr>
              <a:t>2 </a:t>
            </a:r>
            <a:r>
              <a:rPr lang="en-US" sz="2200" dirty="0" err="1" smtClean="0">
                <a:latin typeface="Arial" charset="0"/>
              </a:rPr>
              <a:t>baarmoederhoornen</a:t>
            </a:r>
            <a:r>
              <a:rPr lang="en-US" sz="2200" dirty="0" smtClean="0">
                <a:latin typeface="Arial" charset="0"/>
              </a:rPr>
              <a:t> - </a:t>
            </a:r>
            <a:r>
              <a:rPr lang="en-US" sz="2200" i="1" dirty="0" err="1" smtClean="0">
                <a:latin typeface="Arial" charset="0"/>
              </a:rPr>
              <a:t>cornu</a:t>
            </a:r>
            <a:r>
              <a:rPr lang="en-US" sz="2200" i="1" dirty="0" smtClean="0">
                <a:latin typeface="Arial" charset="0"/>
              </a:rPr>
              <a:t> 	uteri</a:t>
            </a:r>
            <a:endParaRPr lang="en-US" sz="2200" i="1" dirty="0">
              <a:latin typeface="Arial" charset="0"/>
            </a:endParaRPr>
          </a:p>
          <a:p>
            <a:pPr marL="171450" indent="-457200">
              <a:buFont typeface="Arial"/>
              <a:buChar char="•"/>
            </a:pPr>
            <a:r>
              <a:rPr lang="en-US" sz="2200" dirty="0" err="1" smtClean="0">
                <a:latin typeface="Arial" charset="0"/>
              </a:rPr>
              <a:t>Baarmoederlichaam</a:t>
            </a:r>
            <a:r>
              <a:rPr lang="en-US" sz="2200" dirty="0" smtClean="0">
                <a:latin typeface="Arial" charset="0"/>
              </a:rPr>
              <a:t> - 	</a:t>
            </a:r>
            <a:r>
              <a:rPr lang="en-US" sz="2200" i="1" dirty="0" smtClean="0">
                <a:latin typeface="Arial" charset="0"/>
              </a:rPr>
              <a:t>corpus uteri</a:t>
            </a:r>
          </a:p>
          <a:p>
            <a:pPr marL="171450" indent="-457200">
              <a:buFont typeface="Arial"/>
              <a:buChar char="•"/>
            </a:pPr>
            <a:r>
              <a:rPr lang="en-US" sz="2200" dirty="0" err="1" smtClean="0">
                <a:latin typeface="Arial" charset="0"/>
              </a:rPr>
              <a:t>Baarmoederhals</a:t>
            </a:r>
            <a:r>
              <a:rPr lang="en-US" sz="2200" dirty="0" smtClean="0">
                <a:latin typeface="Arial" charset="0"/>
              </a:rPr>
              <a:t> - </a:t>
            </a:r>
          </a:p>
          <a:p>
            <a:r>
              <a:rPr lang="en-US" sz="2200" dirty="0">
                <a:latin typeface="Arial" charset="0"/>
              </a:rPr>
              <a:t>	</a:t>
            </a:r>
            <a:r>
              <a:rPr lang="en-US" sz="2200" i="1" dirty="0" smtClean="0">
                <a:latin typeface="Arial" charset="0"/>
              </a:rPr>
              <a:t>cervix uteri</a:t>
            </a:r>
            <a:endParaRPr lang="en-US" sz="2200" i="1" dirty="0">
              <a:latin typeface="Arial" charset="0"/>
            </a:endParaRPr>
          </a:p>
          <a:p>
            <a:pPr marL="171450" indent="-457200">
              <a:buFont typeface="Arial"/>
              <a:buChar char="•"/>
            </a:pPr>
            <a:r>
              <a:rPr lang="en-US" sz="2200" dirty="0" err="1">
                <a:latin typeface="Arial" charset="0"/>
              </a:rPr>
              <a:t>Schede</a:t>
            </a:r>
            <a:r>
              <a:rPr lang="en-US" sz="2200" dirty="0">
                <a:latin typeface="Arial" charset="0"/>
              </a:rPr>
              <a:t> </a:t>
            </a:r>
            <a:r>
              <a:rPr lang="en-US" sz="2200" dirty="0" smtClean="0">
                <a:latin typeface="Arial" charset="0"/>
              </a:rPr>
              <a:t>- vagina</a:t>
            </a:r>
            <a:endParaRPr lang="en-US" sz="2200" dirty="0">
              <a:latin typeface="Arial" charset="0"/>
            </a:endParaRPr>
          </a:p>
          <a:p>
            <a:pPr marL="171450" indent="-457200">
              <a:buFont typeface="Arial"/>
              <a:buChar char="•"/>
            </a:pPr>
            <a:r>
              <a:rPr lang="en-US" sz="2200" dirty="0" smtClean="0">
                <a:latin typeface="Arial" charset="0"/>
              </a:rPr>
              <a:t>Vulva</a:t>
            </a:r>
            <a:endParaRPr lang="en-US" sz="2200" dirty="0">
              <a:latin typeface="Arial" charset="0"/>
            </a:endParaRPr>
          </a:p>
        </p:txBody>
      </p:sp>
      <p:pic>
        <p:nvPicPr>
          <p:cNvPr id="25604" name="Picture 4" descr="ovariohysterectomy_en"/>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l="73" b="23074"/>
          <a:stretch>
            <a:fillRect/>
          </a:stretch>
        </p:blipFill>
        <p:spPr>
          <a:xfrm>
            <a:off x="4794169" y="1773239"/>
            <a:ext cx="4143455" cy="4195762"/>
          </a:xfrm>
          <a:noFill/>
        </p:spPr>
      </p:pic>
    </p:spTree>
    <p:extLst>
      <p:ext uri="{BB962C8B-B14F-4D97-AF65-F5344CB8AC3E}">
        <p14:creationId xmlns:p14="http://schemas.microsoft.com/office/powerpoint/2010/main" val="21643661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p:txBody>
          <a:bodyPr/>
          <a:lstStyle/>
          <a:p>
            <a:r>
              <a:rPr lang="nl-NL">
                <a:latin typeface="Arial" charset="0"/>
              </a:rPr>
              <a:t>Teef</a:t>
            </a:r>
          </a:p>
        </p:txBody>
      </p:sp>
      <p:pic>
        <p:nvPicPr>
          <p:cNvPr id="4099" name="Picture 7" descr="hond urogenitaal vrwl colo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6613"/>
          <a:stretch>
            <a:fillRect/>
          </a:stretch>
        </p:blipFill>
        <p:spPr>
          <a:xfrm>
            <a:off x="1320800" y="1616075"/>
            <a:ext cx="6500813" cy="408305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val="25629036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Grp="1" noChangeArrowheads="1"/>
          </p:cNvSpPr>
          <p:nvPr>
            <p:ph type="title"/>
          </p:nvPr>
        </p:nvSpPr>
        <p:spPr/>
        <p:txBody>
          <a:bodyPr/>
          <a:lstStyle/>
          <a:p>
            <a:r>
              <a:rPr lang="nl-NL">
                <a:latin typeface="Arial" charset="0"/>
              </a:rPr>
              <a:t>Poes</a:t>
            </a:r>
          </a:p>
        </p:txBody>
      </p:sp>
      <p:pic>
        <p:nvPicPr>
          <p:cNvPr id="22531" name="Picture 7" descr="kat urogenitaal vrwl colo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3070" t="10240" r="3973" b="6395"/>
          <a:stretch>
            <a:fillRect/>
          </a:stretch>
        </p:blipFill>
        <p:spPr>
          <a:xfrm>
            <a:off x="2578100" y="1846263"/>
            <a:ext cx="3986213" cy="3621087"/>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val="4830369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u="sng" dirty="0" smtClean="0"/>
              <a:t>Casus</a:t>
            </a:r>
            <a:endParaRPr lang="nl-NL" u="sng" dirty="0"/>
          </a:p>
        </p:txBody>
      </p:sp>
      <p:sp>
        <p:nvSpPr>
          <p:cNvPr id="3" name="Tijdelijke aanduiding voor inhoud 2"/>
          <p:cNvSpPr>
            <a:spLocks noGrp="1"/>
          </p:cNvSpPr>
          <p:nvPr>
            <p:ph idx="1"/>
          </p:nvPr>
        </p:nvSpPr>
        <p:spPr/>
        <p:txBody>
          <a:bodyPr/>
          <a:lstStyle/>
          <a:p>
            <a:pPr marL="457200" indent="-457200">
              <a:buFont typeface="Arial" charset="0"/>
              <a:buChar char="•"/>
            </a:pPr>
            <a:r>
              <a:rPr lang="nl-NL" sz="2200" dirty="0"/>
              <a:t>Stap 1: Ophelderen van onduidelijke termen en </a:t>
            </a:r>
            <a:r>
              <a:rPr lang="nl-NL" sz="2200" dirty="0" smtClean="0"/>
              <a:t>begrippen</a:t>
            </a:r>
          </a:p>
          <a:p>
            <a:pPr marL="1200150" lvl="1" indent="-457200">
              <a:buFont typeface="Arial" charset="0"/>
              <a:buChar char="•"/>
            </a:pPr>
            <a:r>
              <a:rPr lang="nl-NL" sz="1800" dirty="0" smtClean="0"/>
              <a:t>Doel: in eigen woorden vertellen wat er in de tekst staat</a:t>
            </a:r>
            <a:endParaRPr lang="nl-NL" sz="1800" dirty="0"/>
          </a:p>
          <a:p>
            <a:pPr marL="457200" indent="-457200">
              <a:buFont typeface="Arial" charset="0"/>
              <a:buChar char="•"/>
            </a:pPr>
            <a:endParaRPr lang="nl-NL" sz="800" dirty="0"/>
          </a:p>
          <a:p>
            <a:pPr marL="457200" indent="-457200">
              <a:buFont typeface="Arial" charset="0"/>
              <a:buChar char="•"/>
            </a:pPr>
            <a:r>
              <a:rPr lang="nl-NL" sz="2200" dirty="0"/>
              <a:t>Stap 2: gezamenlijk het probleem </a:t>
            </a:r>
            <a:r>
              <a:rPr lang="nl-NL" sz="2200" dirty="0" smtClean="0"/>
              <a:t>vaststellen</a:t>
            </a:r>
          </a:p>
          <a:p>
            <a:pPr marL="1200150" lvl="1" indent="-457200">
              <a:buFont typeface="Arial" charset="0"/>
              <a:buChar char="•"/>
            </a:pPr>
            <a:r>
              <a:rPr lang="nl-NL" sz="1800" dirty="0" smtClean="0"/>
              <a:t>Doel: formuleer een vraag</a:t>
            </a:r>
            <a:endParaRPr lang="nl-NL" sz="1800" dirty="0"/>
          </a:p>
          <a:p>
            <a:pPr marL="457200" indent="-457200">
              <a:buFont typeface="Arial" charset="0"/>
              <a:buChar char="•"/>
            </a:pPr>
            <a:endParaRPr lang="nl-NL" sz="800" dirty="0"/>
          </a:p>
          <a:p>
            <a:pPr marL="457200" indent="-457200">
              <a:buFont typeface="Arial" charset="0"/>
              <a:buChar char="•"/>
            </a:pPr>
            <a:r>
              <a:rPr lang="nl-NL" sz="2200" dirty="0"/>
              <a:t>Stap 3: probleemanalyse </a:t>
            </a:r>
            <a:r>
              <a:rPr lang="nl-NL" sz="2200" dirty="0">
                <a:sym typeface="Wingdings"/>
              </a:rPr>
              <a:t> b</a:t>
            </a:r>
            <a:r>
              <a:rPr lang="nl-NL" sz="2200" dirty="0"/>
              <a:t>rainstormen over mogelijke </a:t>
            </a:r>
            <a:r>
              <a:rPr lang="nl-NL" sz="2200" dirty="0" smtClean="0"/>
              <a:t>oplossingen</a:t>
            </a:r>
          </a:p>
          <a:p>
            <a:pPr marL="1200150" lvl="1" indent="-457200">
              <a:buFont typeface="Arial" charset="0"/>
              <a:buChar char="•"/>
            </a:pPr>
            <a:r>
              <a:rPr lang="nl-NL" sz="1800" dirty="0" smtClean="0"/>
              <a:t>Doel: allemaal verschillende antwoorden op de vraag</a:t>
            </a:r>
            <a:endParaRPr lang="nl-NL" sz="1800" dirty="0"/>
          </a:p>
          <a:p>
            <a:pPr marL="457200" indent="-457200">
              <a:buFont typeface="Arial" charset="0"/>
              <a:buChar char="•"/>
            </a:pPr>
            <a:endParaRPr lang="nl-NL" sz="800" dirty="0"/>
          </a:p>
          <a:p>
            <a:pPr marL="457200" indent="-457200">
              <a:buFont typeface="Arial" charset="0"/>
              <a:buChar char="•"/>
            </a:pPr>
            <a:r>
              <a:rPr lang="nl-NL" sz="2200" dirty="0"/>
              <a:t>Stap 4: worden alle punten van de brainstorm besproken en </a:t>
            </a:r>
            <a:r>
              <a:rPr lang="nl-NL" sz="2200" dirty="0" smtClean="0"/>
              <a:t>geordend</a:t>
            </a:r>
          </a:p>
          <a:p>
            <a:pPr marL="1200150" lvl="1" indent="-457200">
              <a:buFont typeface="Arial" charset="0"/>
              <a:buChar char="•"/>
            </a:pPr>
            <a:r>
              <a:rPr lang="nl-NL" sz="1800" dirty="0" smtClean="0"/>
              <a:t>Doel: maak een keus met welk antwoord je verder gaat werken</a:t>
            </a:r>
          </a:p>
          <a:p>
            <a:pPr marL="457200" indent="-457200">
              <a:buFont typeface="Arial" charset="0"/>
              <a:buChar char="•"/>
            </a:pPr>
            <a:endParaRPr lang="nl-NL" sz="800" dirty="0" smtClean="0"/>
          </a:p>
          <a:p>
            <a:pPr marL="457200" indent="-457200">
              <a:buFont typeface="Arial" charset="0"/>
              <a:buChar char="•"/>
            </a:pPr>
            <a:r>
              <a:rPr lang="nl-NL" sz="2200" dirty="0"/>
              <a:t>Stap 5: Formuleren </a:t>
            </a:r>
            <a:r>
              <a:rPr lang="nl-NL" sz="2200" dirty="0" smtClean="0"/>
              <a:t>en verdelen van </a:t>
            </a:r>
            <a:r>
              <a:rPr lang="nl-NL" sz="2200" dirty="0"/>
              <a:t>de </a:t>
            </a:r>
            <a:r>
              <a:rPr lang="nl-NL" sz="2200" dirty="0" smtClean="0"/>
              <a:t>leervragen</a:t>
            </a:r>
            <a:endParaRPr lang="nl-NL" sz="1800" dirty="0"/>
          </a:p>
          <a:p>
            <a:pPr marL="457200" indent="-457200">
              <a:buFont typeface="Arial" charset="0"/>
              <a:buChar char="•"/>
            </a:pPr>
            <a:endParaRPr lang="nl-NL" sz="800"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16</a:t>
            </a:fld>
            <a:endParaRPr lang="nl-NL" dirty="0"/>
          </a:p>
        </p:txBody>
      </p:sp>
    </p:spTree>
    <p:extLst>
      <p:ext uri="{BB962C8B-B14F-4D97-AF65-F5344CB8AC3E}">
        <p14:creationId xmlns:p14="http://schemas.microsoft.com/office/powerpoint/2010/main" val="3313819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u="sng" dirty="0" smtClean="0"/>
              <a:t>Casus</a:t>
            </a:r>
            <a:endParaRPr lang="nl-NL" u="sng" dirty="0"/>
          </a:p>
        </p:txBody>
      </p:sp>
      <p:sp>
        <p:nvSpPr>
          <p:cNvPr id="3" name="Tijdelijke aanduiding voor inhoud 2"/>
          <p:cNvSpPr>
            <a:spLocks noGrp="1"/>
          </p:cNvSpPr>
          <p:nvPr>
            <p:ph idx="1"/>
          </p:nvPr>
        </p:nvSpPr>
        <p:spPr/>
        <p:txBody>
          <a:bodyPr/>
          <a:lstStyle/>
          <a:p>
            <a:pPr marL="457200" indent="-457200">
              <a:buFont typeface="Arial" charset="0"/>
              <a:buChar char="•"/>
            </a:pPr>
            <a:r>
              <a:rPr lang="nl-NL" sz="2200" dirty="0" smtClean="0"/>
              <a:t>Stap 6: Zelfstudie </a:t>
            </a:r>
            <a:r>
              <a:rPr lang="nl-NL" sz="2200" dirty="0"/>
              <a:t>/ zoeken van informatie buiten de groep </a:t>
            </a:r>
            <a:endParaRPr lang="nl-NL" sz="2200" dirty="0" smtClean="0"/>
          </a:p>
          <a:p>
            <a:pPr marL="1200150" lvl="1" indent="-457200">
              <a:buFont typeface="Arial" charset="0"/>
              <a:buChar char="•"/>
            </a:pPr>
            <a:r>
              <a:rPr lang="nl-NL" sz="1800" dirty="0" smtClean="0"/>
              <a:t>Zoeken </a:t>
            </a:r>
            <a:r>
              <a:rPr lang="nl-NL" sz="1800" dirty="0"/>
              <a:t>van informatie buiten de groep/zelfstudie </a:t>
            </a:r>
            <a:r>
              <a:rPr lang="nl-NL" sz="1800" dirty="0">
                <a:sym typeface="Wingdings" charset="2"/>
              </a:rPr>
              <a:t></a:t>
            </a:r>
            <a:r>
              <a:rPr lang="nl-NL" sz="1800" dirty="0"/>
              <a:t> verschillende onderwerpen/leervragen verdelen en afspreken wanneer ze weer bij elkaar komen om het te bespreken. </a:t>
            </a:r>
          </a:p>
          <a:p>
            <a:pPr marL="1200150" lvl="1" indent="-457200">
              <a:buFont typeface="Arial" charset="0"/>
              <a:buChar char="•"/>
            </a:pPr>
            <a:endParaRPr lang="nl-NL" sz="1800" smtClean="0"/>
          </a:p>
          <a:p>
            <a:pPr marL="1200150" lvl="1" indent="-457200">
              <a:buFont typeface="Arial" charset="0"/>
              <a:buChar char="•"/>
            </a:pPr>
            <a:endParaRPr lang="nl-NL" sz="1800" dirty="0" smtClean="0"/>
          </a:p>
          <a:p>
            <a:pPr marL="457200" indent="-457200">
              <a:buFont typeface="Arial" charset="0"/>
              <a:buChar char="•"/>
            </a:pPr>
            <a:r>
              <a:rPr lang="nl-NL" sz="2200" dirty="0" smtClean="0"/>
              <a:t>Stap 7: </a:t>
            </a:r>
            <a:r>
              <a:rPr lang="nl-NL" sz="2200" dirty="0"/>
              <a:t>Synthetiseren en testen van de nieuwe informatie </a:t>
            </a:r>
            <a:endParaRPr lang="nl-NL" sz="2200" dirty="0" smtClean="0"/>
          </a:p>
          <a:p>
            <a:pPr marL="1200150" lvl="1" indent="-457200">
              <a:buFont typeface="Arial" charset="0"/>
              <a:buChar char="•"/>
            </a:pPr>
            <a:r>
              <a:rPr lang="nl-NL" sz="1800" dirty="0"/>
              <a:t>antwoorden en oplossingen op/van de afzonderlijke leervragen bij elkaar leggen om tot een compleet eindproduct te komen en evalueren van hoe het stappenplan doorlopen is en het evalueren van het product </a:t>
            </a:r>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17</a:t>
            </a:fld>
            <a:endParaRPr lang="nl-NL" dirty="0"/>
          </a:p>
        </p:txBody>
      </p:sp>
    </p:spTree>
    <p:extLst>
      <p:ext uri="{BB962C8B-B14F-4D97-AF65-F5344CB8AC3E}">
        <p14:creationId xmlns:p14="http://schemas.microsoft.com/office/powerpoint/2010/main" val="855793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endParaRPr lang="nl-NL">
              <a:latin typeface="Arial" charset="0"/>
            </a:endParaRPr>
          </a:p>
        </p:txBody>
      </p:sp>
      <p:pic>
        <p:nvPicPr>
          <p:cNvPr id="9219" name="Picture 4" descr="HONDKAT FIGUUR03"/>
          <p:cNvPicPr>
            <a:picLocks noChangeAspect="1" noChangeArrowheads="1"/>
          </p:cNvPicPr>
          <p:nvPr/>
        </p:nvPicPr>
        <p:blipFill>
          <a:blip r:embed="rId2">
            <a:extLst>
              <a:ext uri="{28A0092B-C50C-407E-A947-70E740481C1C}">
                <a14:useLocalDpi xmlns:a14="http://schemas.microsoft.com/office/drawing/2010/main" val="0"/>
              </a:ext>
            </a:extLst>
          </a:blip>
          <a:srcRect t="2423" r="604"/>
          <a:stretch>
            <a:fillRect/>
          </a:stretch>
        </p:blipFill>
        <p:spPr bwMode="auto">
          <a:xfrm>
            <a:off x="0" y="3387725"/>
            <a:ext cx="9144000" cy="3470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0" name="Picture 8" descr="HONDKAT FIGUUR04"/>
          <p:cNvPicPr>
            <a:picLocks noChangeAspect="1" noChangeArrowheads="1"/>
          </p:cNvPicPr>
          <p:nvPr/>
        </p:nvPicPr>
        <p:blipFill>
          <a:blip r:embed="rId3">
            <a:extLst>
              <a:ext uri="{28A0092B-C50C-407E-A947-70E740481C1C}">
                <a14:useLocalDpi xmlns:a14="http://schemas.microsoft.com/office/drawing/2010/main" val="0"/>
              </a:ext>
            </a:extLst>
          </a:blip>
          <a:srcRect b="23868"/>
          <a:stretch>
            <a:fillRect/>
          </a:stretch>
        </p:blipFill>
        <p:spPr bwMode="auto">
          <a:xfrm>
            <a:off x="0" y="0"/>
            <a:ext cx="91440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0299271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Opdracht sorteren</a:t>
            </a:r>
            <a:endParaRPr lang="nl-NL" dirty="0"/>
          </a:p>
        </p:txBody>
      </p:sp>
      <p:sp>
        <p:nvSpPr>
          <p:cNvPr id="3" name="Tijdelijke aanduiding voor datum 2"/>
          <p:cNvSpPr>
            <a:spLocks noGrp="1"/>
          </p:cNvSpPr>
          <p:nvPr>
            <p:ph type="dt" sz="half" idx="10"/>
          </p:nvPr>
        </p:nvSpPr>
        <p:spPr/>
        <p:txBody>
          <a:bodyPr/>
          <a:lstStyle/>
          <a:p>
            <a:pPr>
              <a:defRPr/>
            </a:pPr>
            <a:endParaRPr lang="nl-NL"/>
          </a:p>
        </p:txBody>
      </p:sp>
      <p:sp>
        <p:nvSpPr>
          <p:cNvPr id="4" name="Tijdelijke aanduiding voor voettekst 3"/>
          <p:cNvSpPr>
            <a:spLocks noGrp="1"/>
          </p:cNvSpPr>
          <p:nvPr>
            <p:ph type="ftr" sz="quarter" idx="11"/>
          </p:nvPr>
        </p:nvSpPr>
        <p:spPr/>
        <p:txBody>
          <a:bodyPr/>
          <a:lstStyle/>
          <a:p>
            <a:pPr>
              <a:defRPr/>
            </a:pPr>
            <a:endParaRPr lang="nl-NL"/>
          </a:p>
        </p:txBody>
      </p:sp>
      <p:sp>
        <p:nvSpPr>
          <p:cNvPr id="5" name="Tijdelijke aanduiding voor dianummer 4"/>
          <p:cNvSpPr>
            <a:spLocks noGrp="1"/>
          </p:cNvSpPr>
          <p:nvPr>
            <p:ph type="sldNum" sz="quarter" idx="12"/>
          </p:nvPr>
        </p:nvSpPr>
        <p:spPr/>
        <p:txBody>
          <a:bodyPr/>
          <a:lstStyle/>
          <a:p>
            <a:fld id="{43EDE1AF-950C-E540-9102-EA7E8A748D9C}" type="slidenum">
              <a:rPr lang="nl-NL" smtClean="0"/>
              <a:pPr/>
              <a:t>19</a:t>
            </a:fld>
            <a:endParaRPr lang="nl-NL"/>
          </a:p>
        </p:txBody>
      </p:sp>
    </p:spTree>
    <p:extLst>
      <p:ext uri="{BB962C8B-B14F-4D97-AF65-F5344CB8AC3E}">
        <p14:creationId xmlns:p14="http://schemas.microsoft.com/office/powerpoint/2010/main" val="9383863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Wat gaan we doen?</a:t>
            </a:r>
            <a:endParaRPr lang="nl-NL" dirty="0"/>
          </a:p>
        </p:txBody>
      </p:sp>
      <p:sp>
        <p:nvSpPr>
          <p:cNvPr id="3" name="Tijdelijke aanduiding voor inhoud 2"/>
          <p:cNvSpPr>
            <a:spLocks noGrp="1"/>
          </p:cNvSpPr>
          <p:nvPr>
            <p:ph idx="1"/>
          </p:nvPr>
        </p:nvSpPr>
        <p:spPr/>
        <p:txBody>
          <a:bodyPr/>
          <a:lstStyle/>
          <a:p>
            <a:pPr marL="457200" indent="-457200">
              <a:buFont typeface="Arial"/>
              <a:buChar char="•"/>
            </a:pPr>
            <a:r>
              <a:rPr lang="nl-NL" dirty="0" smtClean="0"/>
              <a:t>Projectonderwijs</a:t>
            </a:r>
          </a:p>
          <a:p>
            <a:pPr marL="457200" indent="-457200">
              <a:buFont typeface="Arial"/>
              <a:buChar char="•"/>
            </a:pPr>
            <a:r>
              <a:rPr lang="nl-NL" dirty="0" smtClean="0"/>
              <a:t>Geen WAF</a:t>
            </a:r>
          </a:p>
          <a:p>
            <a:pPr marL="457200" indent="-457200">
              <a:buFont typeface="Arial"/>
              <a:buChar char="•"/>
            </a:pPr>
            <a:r>
              <a:rPr lang="nl-NL" dirty="0" smtClean="0"/>
              <a:t>Eerste </a:t>
            </a:r>
            <a:r>
              <a:rPr lang="nl-NL" dirty="0"/>
              <a:t>deel </a:t>
            </a:r>
            <a:r>
              <a:rPr lang="nl-NL" dirty="0" smtClean="0"/>
              <a:t>verloskunde</a:t>
            </a:r>
          </a:p>
          <a:p>
            <a:pPr marL="457200" indent="-457200">
              <a:buFont typeface="Arial"/>
              <a:buChar char="•"/>
            </a:pPr>
            <a:r>
              <a:rPr lang="nl-NL" dirty="0"/>
              <a:t>Wikiwijs </a:t>
            </a:r>
            <a:r>
              <a:rPr lang="nl-NL" sz="2400" dirty="0">
                <a:hlinkClick r:id="rId2"/>
              </a:rPr>
              <a:t>https://maken.wikiwijs.nl/?</a:t>
            </a:r>
            <a:r>
              <a:rPr lang="nl-NL" sz="2400" dirty="0" smtClean="0">
                <a:hlinkClick r:id="rId2"/>
              </a:rPr>
              <a:t>id=15&amp;arrangement=118128</a:t>
            </a:r>
            <a:r>
              <a:rPr lang="nl-NL" sz="2400" dirty="0" smtClean="0"/>
              <a:t> </a:t>
            </a:r>
            <a:endParaRPr lang="nl-NL" sz="2400" dirty="0"/>
          </a:p>
        </p:txBody>
      </p:sp>
    </p:spTree>
    <p:extLst>
      <p:ext uri="{BB962C8B-B14F-4D97-AF65-F5344CB8AC3E}">
        <p14:creationId xmlns:p14="http://schemas.microsoft.com/office/powerpoint/2010/main" val="15352757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Opdracht</a:t>
            </a:r>
            <a:endParaRPr lang="nl-NL" dirty="0"/>
          </a:p>
        </p:txBody>
      </p:sp>
      <p:sp>
        <p:nvSpPr>
          <p:cNvPr id="3" name="Tijdelijke aanduiding voor inhoud 2"/>
          <p:cNvSpPr>
            <a:spLocks noGrp="1"/>
          </p:cNvSpPr>
          <p:nvPr>
            <p:ph idx="1"/>
          </p:nvPr>
        </p:nvSpPr>
        <p:spPr>
          <a:xfrm>
            <a:off x="1233714" y="4118429"/>
            <a:ext cx="7453085" cy="1687285"/>
          </a:xfrm>
        </p:spPr>
        <p:txBody>
          <a:bodyPr/>
          <a:lstStyle/>
          <a:p>
            <a:pPr algn="ctr"/>
            <a:endParaRPr lang="nl-NL" dirty="0" smtClean="0"/>
          </a:p>
          <a:p>
            <a:pPr algn="ctr"/>
            <a:r>
              <a:rPr lang="nl-NL" dirty="0" smtClean="0"/>
              <a:t>Maken opdracht hormonen</a:t>
            </a:r>
            <a:endParaRPr lang="nl-NL"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20</a:t>
            </a:fld>
            <a:endParaRPr lang="nl-NL" dirty="0"/>
          </a:p>
        </p:txBody>
      </p:sp>
      <p:pic>
        <p:nvPicPr>
          <p:cNvPr id="7" name="Afbeelding 6"/>
          <p:cNvPicPr>
            <a:picLocks noChangeAspect="1"/>
          </p:cNvPicPr>
          <p:nvPr/>
        </p:nvPicPr>
        <p:blipFill>
          <a:blip r:embed="rId2"/>
          <a:stretch>
            <a:fillRect/>
          </a:stretch>
        </p:blipFill>
        <p:spPr>
          <a:xfrm>
            <a:off x="2444048" y="1906815"/>
            <a:ext cx="4406900" cy="2451100"/>
          </a:xfrm>
          <a:prstGeom prst="rect">
            <a:avLst/>
          </a:prstGeom>
        </p:spPr>
      </p:pic>
    </p:spTree>
    <p:extLst>
      <p:ext uri="{BB962C8B-B14F-4D97-AF65-F5344CB8AC3E}">
        <p14:creationId xmlns:p14="http://schemas.microsoft.com/office/powerpoint/2010/main" val="27005614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Fokadvies?</a:t>
            </a:r>
            <a:endParaRPr lang="nl-NL" dirty="0"/>
          </a:p>
        </p:txBody>
      </p:sp>
      <p:sp>
        <p:nvSpPr>
          <p:cNvPr id="3" name="Tijdelijke aanduiding voor inhoud 2"/>
          <p:cNvSpPr>
            <a:spLocks noGrp="1"/>
          </p:cNvSpPr>
          <p:nvPr>
            <p:ph idx="1"/>
          </p:nvPr>
        </p:nvSpPr>
        <p:spPr/>
        <p:txBody>
          <a:bodyPr/>
          <a:lstStyle/>
          <a:p>
            <a:r>
              <a:rPr lang="nl-NL" dirty="0" smtClean="0"/>
              <a:t>Welk advies geef je een eigenaar van een hond die voor het eerst een nestje wil?</a:t>
            </a:r>
          </a:p>
          <a:p>
            <a:pPr marL="0" lvl="1" indent="-514350">
              <a:buFont typeface="+mj-lt"/>
              <a:buAutoNum type="arabicPeriod"/>
            </a:pPr>
            <a:r>
              <a:rPr lang="nl-NL" dirty="0" smtClean="0"/>
              <a:t>Overwegingen voorafgaande aan het fokken</a:t>
            </a:r>
          </a:p>
          <a:p>
            <a:pPr marL="0" lvl="1" indent="-514350">
              <a:buFont typeface="+mj-lt"/>
              <a:buAutoNum type="arabicPeriod"/>
            </a:pPr>
            <a:r>
              <a:rPr lang="nl-NL" dirty="0" smtClean="0"/>
              <a:t>Informatie over de cyclus</a:t>
            </a:r>
          </a:p>
          <a:p>
            <a:pPr marL="0" lvl="1" indent="-514350">
              <a:buFont typeface="+mj-lt"/>
              <a:buAutoNum type="arabicPeriod"/>
            </a:pPr>
            <a:r>
              <a:rPr lang="nl-NL" dirty="0" smtClean="0"/>
              <a:t>Ideale leeftijd voor eerste nest?</a:t>
            </a:r>
          </a:p>
          <a:p>
            <a:pPr marL="828000" lvl="2" indent="-298800"/>
            <a:r>
              <a:rPr lang="nl-NL" dirty="0" smtClean="0"/>
              <a:t>Tussen de 2-6 jaar</a:t>
            </a:r>
          </a:p>
          <a:p>
            <a:pPr marL="0" lvl="1" indent="-514350">
              <a:buFont typeface="+mj-lt"/>
              <a:buAutoNum type="arabicPeriod"/>
            </a:pPr>
            <a:r>
              <a:rPr lang="nl-NL" dirty="0" smtClean="0"/>
              <a:t>Inenten?</a:t>
            </a:r>
          </a:p>
          <a:p>
            <a:pPr marL="0" lvl="1" indent="-514350">
              <a:buFont typeface="+mj-lt"/>
              <a:buAutoNum type="arabicPeriod"/>
            </a:pPr>
            <a:r>
              <a:rPr lang="nl-NL" dirty="0" smtClean="0"/>
              <a:t>Informatie over het optimale </a:t>
            </a:r>
            <a:r>
              <a:rPr lang="nl-NL" dirty="0" err="1" smtClean="0"/>
              <a:t>dektijdstip</a:t>
            </a:r>
            <a:endParaRPr lang="nl-NL" dirty="0" smtClean="0"/>
          </a:p>
          <a:p>
            <a:pPr marL="457200" indent="-457200">
              <a:buFont typeface="Arial"/>
              <a:buChar char="•"/>
            </a:pPr>
            <a:endParaRPr lang="nl-NL" dirty="0" smtClean="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21</a:t>
            </a:fld>
            <a:endParaRPr lang="nl-NL" dirty="0"/>
          </a:p>
        </p:txBody>
      </p:sp>
    </p:spTree>
    <p:extLst>
      <p:ext uri="{BB962C8B-B14F-4D97-AF65-F5344CB8AC3E}">
        <p14:creationId xmlns:p14="http://schemas.microsoft.com/office/powerpoint/2010/main" val="26862689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3074" name="Rectangle 1026"/>
          <p:cNvSpPr>
            <a:spLocks noGrp="1" noChangeArrowheads="1"/>
          </p:cNvSpPr>
          <p:nvPr>
            <p:ph type="title"/>
          </p:nvPr>
        </p:nvSpPr>
        <p:spPr>
          <a:xfrm>
            <a:off x="399143" y="0"/>
            <a:ext cx="8336997" cy="1600200"/>
          </a:xfrm>
        </p:spPr>
        <p:txBody>
          <a:bodyPr/>
          <a:lstStyle/>
          <a:p>
            <a:pPr algn="ctr"/>
            <a:r>
              <a:rPr lang="en-US" dirty="0" err="1">
                <a:latin typeface="Calibri"/>
                <a:cs typeface="Calibri"/>
              </a:rPr>
              <a:t>Overwegingen</a:t>
            </a:r>
            <a:r>
              <a:rPr lang="en-US" dirty="0">
                <a:latin typeface="Calibri"/>
                <a:cs typeface="Calibri"/>
              </a:rPr>
              <a:t> </a:t>
            </a:r>
            <a:r>
              <a:rPr lang="en-US" dirty="0" err="1">
                <a:latin typeface="Calibri"/>
                <a:cs typeface="Calibri"/>
              </a:rPr>
              <a:t>voorafgaand</a:t>
            </a:r>
            <a:r>
              <a:rPr lang="en-US" dirty="0">
                <a:latin typeface="Calibri"/>
                <a:cs typeface="Calibri"/>
              </a:rPr>
              <a:t> </a:t>
            </a:r>
            <a:r>
              <a:rPr lang="en-US" dirty="0" smtClean="0">
                <a:latin typeface="Calibri"/>
                <a:cs typeface="Calibri"/>
              </a:rPr>
              <a:t/>
            </a:r>
            <a:br>
              <a:rPr lang="en-US" dirty="0" smtClean="0">
                <a:latin typeface="Calibri"/>
                <a:cs typeface="Calibri"/>
              </a:rPr>
            </a:br>
            <a:r>
              <a:rPr lang="en-US" dirty="0" err="1" smtClean="0">
                <a:latin typeface="Calibri"/>
                <a:cs typeface="Calibri"/>
              </a:rPr>
              <a:t>aan</a:t>
            </a:r>
            <a:r>
              <a:rPr lang="en-US" dirty="0" smtClean="0">
                <a:latin typeface="Calibri"/>
                <a:cs typeface="Calibri"/>
              </a:rPr>
              <a:t> </a:t>
            </a:r>
            <a:r>
              <a:rPr lang="en-US" dirty="0">
                <a:latin typeface="Calibri"/>
                <a:cs typeface="Calibri"/>
              </a:rPr>
              <a:t>het </a:t>
            </a:r>
            <a:r>
              <a:rPr lang="en-US" dirty="0" err="1">
                <a:latin typeface="Calibri"/>
                <a:cs typeface="Calibri"/>
              </a:rPr>
              <a:t>fokken</a:t>
            </a:r>
            <a:endParaRPr lang="nl-NL" dirty="0">
              <a:latin typeface="Calibri"/>
              <a:cs typeface="Calibri"/>
            </a:endParaRPr>
          </a:p>
        </p:txBody>
      </p:sp>
      <p:sp>
        <p:nvSpPr>
          <p:cNvPr id="209923" name="Rectangle 1027"/>
          <p:cNvSpPr>
            <a:spLocks noGrp="1" noChangeArrowheads="1"/>
          </p:cNvSpPr>
          <p:nvPr>
            <p:ph type="body" sz="half" idx="1"/>
          </p:nvPr>
        </p:nvSpPr>
        <p:spPr>
          <a:xfrm>
            <a:off x="399143" y="1843315"/>
            <a:ext cx="3884612" cy="3788229"/>
          </a:xfrm>
        </p:spPr>
        <p:txBody>
          <a:bodyPr/>
          <a:lstStyle/>
          <a:p>
            <a:pPr marL="457200" indent="-457200">
              <a:lnSpc>
                <a:spcPct val="110000"/>
              </a:lnSpc>
              <a:buFont typeface="Arial"/>
              <a:buChar char="•"/>
            </a:pPr>
            <a:r>
              <a:rPr lang="en-US" sz="2400" dirty="0" err="1">
                <a:latin typeface="Calibri"/>
                <a:cs typeface="Calibri"/>
              </a:rPr>
              <a:t>Voldoende</a:t>
            </a:r>
            <a:r>
              <a:rPr lang="en-US" sz="2400" dirty="0">
                <a:latin typeface="Calibri"/>
                <a:cs typeface="Calibri"/>
              </a:rPr>
              <a:t> </a:t>
            </a:r>
            <a:r>
              <a:rPr lang="en-US" sz="2400" dirty="0" err="1" smtClean="0">
                <a:latin typeface="Calibri"/>
                <a:cs typeface="Calibri"/>
              </a:rPr>
              <a:t>tehuizen</a:t>
            </a:r>
            <a:endParaRPr lang="en-US" sz="2400" dirty="0" smtClean="0">
              <a:latin typeface="Calibri"/>
              <a:cs typeface="Calibri"/>
            </a:endParaRPr>
          </a:p>
          <a:p>
            <a:pPr marL="457200" indent="-457200">
              <a:lnSpc>
                <a:spcPct val="110000"/>
              </a:lnSpc>
              <a:buFont typeface="Arial"/>
              <a:buChar char="•"/>
            </a:pPr>
            <a:r>
              <a:rPr lang="en-US" sz="2400" dirty="0" err="1" smtClean="0">
                <a:latin typeface="Calibri"/>
                <a:cs typeface="Calibri"/>
              </a:rPr>
              <a:t>Voldoende</a:t>
            </a:r>
            <a:r>
              <a:rPr lang="en-US" sz="2400" dirty="0" smtClean="0">
                <a:latin typeface="Calibri"/>
                <a:cs typeface="Calibri"/>
              </a:rPr>
              <a:t> </a:t>
            </a:r>
            <a:r>
              <a:rPr lang="en-US" sz="2400" dirty="0" err="1">
                <a:latin typeface="Calibri"/>
                <a:cs typeface="Calibri"/>
              </a:rPr>
              <a:t>tijd</a:t>
            </a:r>
            <a:r>
              <a:rPr lang="en-US" sz="2400" dirty="0">
                <a:latin typeface="Calibri"/>
                <a:cs typeface="Calibri"/>
              </a:rPr>
              <a:t> </a:t>
            </a:r>
            <a:r>
              <a:rPr lang="en-US" sz="2400" dirty="0" err="1">
                <a:latin typeface="Calibri"/>
                <a:cs typeface="Calibri"/>
              </a:rPr>
              <a:t>voor</a:t>
            </a:r>
            <a:r>
              <a:rPr lang="en-US" sz="2400" dirty="0">
                <a:latin typeface="Calibri"/>
                <a:cs typeface="Calibri"/>
              </a:rPr>
              <a:t> </a:t>
            </a:r>
            <a:r>
              <a:rPr lang="en-US" sz="2400" dirty="0" smtClean="0">
                <a:latin typeface="Calibri"/>
                <a:cs typeface="Calibri"/>
              </a:rPr>
              <a:t>nest</a:t>
            </a:r>
          </a:p>
          <a:p>
            <a:pPr marL="457200" indent="-457200">
              <a:lnSpc>
                <a:spcPct val="110000"/>
              </a:lnSpc>
              <a:buFont typeface="Arial"/>
              <a:buChar char="•"/>
            </a:pPr>
            <a:r>
              <a:rPr lang="en-US" sz="2400" dirty="0" err="1" smtClean="0">
                <a:latin typeface="Calibri"/>
                <a:cs typeface="Calibri"/>
              </a:rPr>
              <a:t>Controle</a:t>
            </a:r>
            <a:r>
              <a:rPr lang="en-US" sz="2400" dirty="0" smtClean="0">
                <a:latin typeface="Calibri"/>
                <a:cs typeface="Calibri"/>
              </a:rPr>
              <a:t> </a:t>
            </a:r>
            <a:r>
              <a:rPr lang="en-US" sz="2400" dirty="0" err="1">
                <a:latin typeface="Calibri"/>
                <a:cs typeface="Calibri"/>
              </a:rPr>
              <a:t>stamboom</a:t>
            </a:r>
            <a:r>
              <a:rPr lang="en-US" sz="2400" dirty="0">
                <a:latin typeface="Calibri"/>
                <a:cs typeface="Calibri"/>
              </a:rPr>
              <a:t> - op </a:t>
            </a:r>
            <a:r>
              <a:rPr lang="en-US" sz="2400" dirty="0" err="1">
                <a:latin typeface="Calibri"/>
                <a:cs typeface="Calibri"/>
              </a:rPr>
              <a:t>erfelijke</a:t>
            </a:r>
            <a:r>
              <a:rPr lang="en-US" sz="2400" dirty="0">
                <a:latin typeface="Calibri"/>
                <a:cs typeface="Calibri"/>
              </a:rPr>
              <a:t> </a:t>
            </a:r>
            <a:r>
              <a:rPr lang="en-US" sz="2400" dirty="0" err="1" smtClean="0">
                <a:latin typeface="Calibri"/>
                <a:cs typeface="Calibri"/>
              </a:rPr>
              <a:t>afwijkingen</a:t>
            </a:r>
            <a:endParaRPr lang="en-US" sz="2400" dirty="0" smtClean="0">
              <a:latin typeface="Calibri"/>
              <a:cs typeface="Calibri"/>
            </a:endParaRPr>
          </a:p>
          <a:p>
            <a:pPr marL="457200" indent="-457200">
              <a:lnSpc>
                <a:spcPct val="110000"/>
              </a:lnSpc>
              <a:buFont typeface="Arial"/>
              <a:buChar char="•"/>
            </a:pPr>
            <a:r>
              <a:rPr lang="en-US" sz="2400" dirty="0" err="1" smtClean="0">
                <a:latin typeface="Calibri"/>
                <a:cs typeface="Calibri"/>
              </a:rPr>
              <a:t>FeLV</a:t>
            </a:r>
            <a:r>
              <a:rPr lang="en-US" sz="2400" dirty="0">
                <a:latin typeface="Calibri"/>
                <a:cs typeface="Calibri"/>
              </a:rPr>
              <a:t>/FIV test</a:t>
            </a:r>
          </a:p>
          <a:p>
            <a:pPr marL="457200" indent="-457200">
              <a:lnSpc>
                <a:spcPct val="110000"/>
              </a:lnSpc>
              <a:buFont typeface="Arial"/>
              <a:buChar char="•"/>
            </a:pPr>
            <a:r>
              <a:rPr lang="en-US" sz="2400" dirty="0" err="1" smtClean="0">
                <a:latin typeface="Calibri"/>
                <a:cs typeface="Calibri"/>
              </a:rPr>
              <a:t>Dier</a:t>
            </a:r>
            <a:r>
              <a:rPr lang="en-US" sz="2400" dirty="0" smtClean="0">
                <a:latin typeface="Calibri"/>
                <a:cs typeface="Calibri"/>
              </a:rPr>
              <a:t> </a:t>
            </a:r>
            <a:r>
              <a:rPr lang="en-US" sz="2400" dirty="0" err="1">
                <a:latin typeface="Calibri"/>
                <a:cs typeface="Calibri"/>
              </a:rPr>
              <a:t>lichamelijk</a:t>
            </a:r>
            <a:r>
              <a:rPr lang="en-US" sz="2400" dirty="0">
                <a:latin typeface="Calibri"/>
                <a:cs typeface="Calibri"/>
              </a:rPr>
              <a:t> </a:t>
            </a:r>
            <a:r>
              <a:rPr lang="en-US" sz="2400" dirty="0" err="1">
                <a:latin typeface="Calibri"/>
                <a:cs typeface="Calibri"/>
              </a:rPr>
              <a:t>gezond</a:t>
            </a:r>
            <a:r>
              <a:rPr lang="en-US" sz="2400" dirty="0">
                <a:latin typeface="Calibri"/>
                <a:cs typeface="Calibri"/>
              </a:rPr>
              <a:t>?</a:t>
            </a:r>
          </a:p>
          <a:p>
            <a:pPr marL="457200" indent="-457200">
              <a:lnSpc>
                <a:spcPct val="110000"/>
              </a:lnSpc>
              <a:buFont typeface="Arial"/>
              <a:buChar char="•"/>
            </a:pPr>
            <a:r>
              <a:rPr lang="en-US" sz="2400" dirty="0" err="1" smtClean="0">
                <a:latin typeface="Calibri"/>
                <a:cs typeface="Calibri"/>
              </a:rPr>
              <a:t>Karakter</a:t>
            </a:r>
            <a:endParaRPr lang="en-US" sz="2400" dirty="0">
              <a:latin typeface="Calibri"/>
              <a:cs typeface="Calibri"/>
            </a:endParaRPr>
          </a:p>
          <a:p>
            <a:pPr>
              <a:lnSpc>
                <a:spcPct val="90000"/>
              </a:lnSpc>
            </a:pPr>
            <a:endParaRPr lang="en-US" dirty="0">
              <a:latin typeface="Arial" charset="0"/>
            </a:endParaRPr>
          </a:p>
          <a:p>
            <a:pPr>
              <a:lnSpc>
                <a:spcPct val="90000"/>
              </a:lnSpc>
            </a:pPr>
            <a:endParaRPr lang="nl-NL" sz="2400" dirty="0">
              <a:latin typeface="Arial" charset="0"/>
            </a:endParaRPr>
          </a:p>
        </p:txBody>
      </p:sp>
      <p:sp>
        <p:nvSpPr>
          <p:cNvPr id="209924" name="Rectangle 1028"/>
          <p:cNvSpPr>
            <a:spLocks noGrp="1" noChangeArrowheads="1"/>
          </p:cNvSpPr>
          <p:nvPr>
            <p:ph type="body" sz="half" idx="2"/>
          </p:nvPr>
        </p:nvSpPr>
        <p:spPr>
          <a:xfrm>
            <a:off x="4650497" y="1843315"/>
            <a:ext cx="4330218" cy="4525963"/>
          </a:xfrm>
        </p:spPr>
        <p:txBody>
          <a:bodyPr/>
          <a:lstStyle/>
          <a:p>
            <a:pPr marL="342900" indent="-342900">
              <a:lnSpc>
                <a:spcPct val="110000"/>
              </a:lnSpc>
              <a:buFont typeface="Arial"/>
              <a:buChar char="•"/>
            </a:pPr>
            <a:r>
              <a:rPr lang="en-US" sz="2400" dirty="0" err="1">
                <a:latin typeface="Calibri"/>
                <a:cs typeface="Calibri"/>
              </a:rPr>
              <a:t>Keuze</a:t>
            </a:r>
            <a:r>
              <a:rPr lang="en-US" sz="2400" dirty="0">
                <a:latin typeface="Calibri"/>
                <a:cs typeface="Calibri"/>
              </a:rPr>
              <a:t> </a:t>
            </a:r>
            <a:r>
              <a:rPr lang="en-US" sz="2400" dirty="0" err="1" smtClean="0">
                <a:latin typeface="Calibri"/>
                <a:cs typeface="Calibri"/>
              </a:rPr>
              <a:t>goede</a:t>
            </a:r>
            <a:r>
              <a:rPr lang="en-US" sz="2400" dirty="0" smtClean="0">
                <a:latin typeface="Calibri"/>
                <a:cs typeface="Calibri"/>
              </a:rPr>
              <a:t> </a:t>
            </a:r>
            <a:r>
              <a:rPr lang="en-US" sz="2400" dirty="0" err="1" smtClean="0">
                <a:latin typeface="Calibri"/>
                <a:cs typeface="Calibri"/>
              </a:rPr>
              <a:t>reu</a:t>
            </a:r>
            <a:r>
              <a:rPr lang="en-US" sz="2400" dirty="0" smtClean="0">
                <a:latin typeface="Calibri"/>
                <a:cs typeface="Calibri"/>
              </a:rPr>
              <a:t>/</a:t>
            </a:r>
            <a:r>
              <a:rPr lang="en-US" sz="2400" dirty="0" err="1" smtClean="0">
                <a:latin typeface="Calibri"/>
                <a:cs typeface="Calibri"/>
              </a:rPr>
              <a:t>kater</a:t>
            </a:r>
            <a:r>
              <a:rPr lang="en-US" sz="2400" dirty="0" smtClean="0">
                <a:latin typeface="Calibri"/>
                <a:cs typeface="Calibri"/>
              </a:rPr>
              <a:t> </a:t>
            </a:r>
          </a:p>
          <a:p>
            <a:pPr marL="342900" indent="-342900">
              <a:lnSpc>
                <a:spcPct val="110000"/>
              </a:lnSpc>
              <a:buFont typeface="Arial"/>
              <a:buChar char="•"/>
            </a:pPr>
            <a:r>
              <a:rPr lang="en-US" sz="2400" dirty="0" err="1" smtClean="0">
                <a:latin typeface="Calibri"/>
                <a:cs typeface="Calibri"/>
              </a:rPr>
              <a:t>Vrij</a:t>
            </a:r>
            <a:r>
              <a:rPr lang="en-US" sz="2400" dirty="0" smtClean="0">
                <a:latin typeface="Calibri"/>
                <a:cs typeface="Calibri"/>
              </a:rPr>
              <a:t> </a:t>
            </a:r>
            <a:r>
              <a:rPr lang="en-US" sz="2400" dirty="0">
                <a:latin typeface="Calibri"/>
                <a:cs typeface="Calibri"/>
              </a:rPr>
              <a:t>van </a:t>
            </a:r>
            <a:r>
              <a:rPr lang="en-US" sz="2400" dirty="0" err="1" smtClean="0">
                <a:latin typeface="Calibri"/>
                <a:cs typeface="Calibri"/>
              </a:rPr>
              <a:t>geslachtsziekten</a:t>
            </a:r>
            <a:endParaRPr lang="en-US" sz="2400" dirty="0" smtClean="0">
              <a:latin typeface="Calibri"/>
              <a:cs typeface="Calibri"/>
            </a:endParaRPr>
          </a:p>
          <a:p>
            <a:pPr marL="342900" indent="-342900">
              <a:lnSpc>
                <a:spcPct val="110000"/>
              </a:lnSpc>
              <a:buFont typeface="Arial"/>
              <a:buChar char="•"/>
            </a:pPr>
            <a:r>
              <a:rPr lang="en-US" sz="2400" dirty="0" err="1" smtClean="0">
                <a:latin typeface="Calibri"/>
                <a:cs typeface="Calibri"/>
              </a:rPr>
              <a:t>Andere</a:t>
            </a:r>
            <a:r>
              <a:rPr lang="en-US" sz="2400" dirty="0" smtClean="0">
                <a:latin typeface="Calibri"/>
                <a:cs typeface="Calibri"/>
              </a:rPr>
              <a:t> </a:t>
            </a:r>
            <a:r>
              <a:rPr lang="en-US" sz="2400" dirty="0" err="1">
                <a:latin typeface="Calibri"/>
                <a:cs typeface="Calibri"/>
              </a:rPr>
              <a:t>dekkingen</a:t>
            </a:r>
            <a:r>
              <a:rPr lang="en-US" sz="2400" dirty="0">
                <a:latin typeface="Calibri"/>
                <a:cs typeface="Calibri"/>
              </a:rPr>
              <a:t> </a:t>
            </a:r>
            <a:r>
              <a:rPr lang="en-US" sz="2400" dirty="0" err="1" smtClean="0">
                <a:latin typeface="Calibri"/>
                <a:cs typeface="Calibri"/>
              </a:rPr>
              <a:t>voorkomen</a:t>
            </a:r>
            <a:endParaRPr lang="en-US" sz="2400" dirty="0" smtClean="0">
              <a:latin typeface="Calibri"/>
              <a:cs typeface="Calibri"/>
            </a:endParaRPr>
          </a:p>
          <a:p>
            <a:pPr marL="342900" indent="-342900">
              <a:lnSpc>
                <a:spcPct val="110000"/>
              </a:lnSpc>
              <a:buFont typeface="Arial"/>
              <a:buChar char="•"/>
            </a:pPr>
            <a:r>
              <a:rPr lang="en-US" sz="2400" dirty="0" err="1" smtClean="0">
                <a:latin typeface="Calibri"/>
                <a:cs typeface="Calibri"/>
              </a:rPr>
              <a:t>Poes</a:t>
            </a:r>
            <a:r>
              <a:rPr lang="en-US" sz="2400" dirty="0">
                <a:latin typeface="Calibri"/>
                <a:cs typeface="Calibri"/>
              </a:rPr>
              <a:t> </a:t>
            </a:r>
            <a:r>
              <a:rPr lang="en-US" sz="2400" dirty="0" err="1" smtClean="0">
                <a:latin typeface="Calibri"/>
                <a:cs typeface="Calibri"/>
              </a:rPr>
              <a:t>naar</a:t>
            </a:r>
            <a:r>
              <a:rPr lang="en-US" sz="2400" dirty="0" smtClean="0">
                <a:latin typeface="Calibri"/>
                <a:cs typeface="Calibri"/>
              </a:rPr>
              <a:t> de </a:t>
            </a:r>
            <a:r>
              <a:rPr lang="en-US" sz="2400" dirty="0" err="1" smtClean="0">
                <a:latin typeface="Calibri"/>
                <a:cs typeface="Calibri"/>
                <a:sym typeface="Wingdings" charset="0"/>
              </a:rPr>
              <a:t>kater</a:t>
            </a:r>
            <a:endParaRPr lang="en-US" sz="2400" dirty="0" smtClean="0">
              <a:latin typeface="Calibri"/>
              <a:cs typeface="Calibri"/>
              <a:sym typeface="Wingdings" charset="0"/>
            </a:endParaRPr>
          </a:p>
          <a:p>
            <a:pPr marL="342900" indent="-342900">
              <a:lnSpc>
                <a:spcPct val="110000"/>
              </a:lnSpc>
              <a:buFont typeface="Arial"/>
              <a:buChar char="•"/>
            </a:pPr>
            <a:r>
              <a:rPr lang="en-US" sz="2400" dirty="0" err="1" smtClean="0">
                <a:latin typeface="Calibri"/>
                <a:cs typeface="Calibri"/>
                <a:sym typeface="Wingdings" charset="0"/>
              </a:rPr>
              <a:t>Inenten</a:t>
            </a:r>
            <a:r>
              <a:rPr lang="en-US" sz="2400" dirty="0" smtClean="0">
                <a:latin typeface="Calibri"/>
                <a:cs typeface="Calibri"/>
                <a:sym typeface="Wingdings" charset="0"/>
              </a:rPr>
              <a:t> </a:t>
            </a:r>
            <a:r>
              <a:rPr lang="en-US" sz="2400" dirty="0">
                <a:latin typeface="Calibri"/>
                <a:cs typeface="Calibri"/>
                <a:sym typeface="Wingdings" charset="0"/>
              </a:rPr>
              <a:t>en </a:t>
            </a:r>
            <a:r>
              <a:rPr lang="en-US" sz="2400" dirty="0" err="1">
                <a:latin typeface="Calibri"/>
                <a:cs typeface="Calibri"/>
                <a:sym typeface="Wingdings" charset="0"/>
              </a:rPr>
              <a:t>ontwormen</a:t>
            </a:r>
            <a:r>
              <a:rPr lang="en-US" sz="2400" dirty="0">
                <a:latin typeface="Calibri"/>
                <a:cs typeface="Calibri"/>
                <a:sym typeface="Wingdings" charset="0"/>
              </a:rPr>
              <a:t> </a:t>
            </a:r>
            <a:r>
              <a:rPr lang="en-US" sz="2400" dirty="0" err="1" smtClean="0">
                <a:latin typeface="Calibri"/>
                <a:cs typeface="Calibri"/>
                <a:sym typeface="Wingdings" charset="0"/>
              </a:rPr>
              <a:t>teef</a:t>
            </a:r>
            <a:r>
              <a:rPr lang="en-US" sz="2400" dirty="0" smtClean="0">
                <a:latin typeface="Calibri"/>
                <a:cs typeface="Calibri"/>
                <a:sym typeface="Wingdings" charset="0"/>
              </a:rPr>
              <a:t>/</a:t>
            </a:r>
            <a:r>
              <a:rPr lang="en-US" sz="2400" dirty="0" err="1" smtClean="0">
                <a:latin typeface="Calibri"/>
                <a:cs typeface="Calibri"/>
                <a:sym typeface="Wingdings" charset="0"/>
              </a:rPr>
              <a:t>poes</a:t>
            </a:r>
            <a:endParaRPr lang="nl-NL" sz="2400" dirty="0">
              <a:latin typeface="Calibri"/>
              <a:cs typeface="Calibri"/>
              <a:sym typeface="Wingdings" charset="0"/>
            </a:endParaRPr>
          </a:p>
        </p:txBody>
      </p:sp>
    </p:spTree>
    <p:extLst>
      <p:ext uri="{BB962C8B-B14F-4D97-AF65-F5344CB8AC3E}">
        <p14:creationId xmlns:p14="http://schemas.microsoft.com/office/powerpoint/2010/main" val="9599334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992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992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992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992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992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992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09924">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9924">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9924">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9924">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992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err="1" smtClean="0"/>
              <a:t>Oestrische</a:t>
            </a:r>
            <a:r>
              <a:rPr lang="nl-NL" dirty="0" smtClean="0"/>
              <a:t> cyclus</a:t>
            </a:r>
            <a:endParaRPr lang="nl-NL" dirty="0"/>
          </a:p>
        </p:txBody>
      </p:sp>
      <p:sp>
        <p:nvSpPr>
          <p:cNvPr id="3" name="Tijdelijke aanduiding voor inhoud 2"/>
          <p:cNvSpPr>
            <a:spLocks noGrp="1"/>
          </p:cNvSpPr>
          <p:nvPr>
            <p:ph idx="1"/>
          </p:nvPr>
        </p:nvSpPr>
        <p:spPr>
          <a:xfrm>
            <a:off x="611189" y="1600201"/>
            <a:ext cx="5775098" cy="4205514"/>
          </a:xfrm>
        </p:spPr>
        <p:txBody>
          <a:bodyPr/>
          <a:lstStyle/>
          <a:p>
            <a:pPr marL="457200" indent="-457200">
              <a:buFont typeface="Arial"/>
              <a:buChar char="•"/>
            </a:pPr>
            <a:r>
              <a:rPr lang="nl-NL" dirty="0" smtClean="0"/>
              <a:t>Start cyclus </a:t>
            </a:r>
          </a:p>
          <a:p>
            <a:pPr marL="910800" lvl="1" indent="-457200">
              <a:buFont typeface="Arial"/>
              <a:buChar char="•"/>
            </a:pPr>
            <a:r>
              <a:rPr lang="nl-NL" dirty="0" smtClean="0"/>
              <a:t>In puberteit = eerste loopsheid</a:t>
            </a:r>
          </a:p>
          <a:p>
            <a:pPr marL="910800" lvl="1" indent="-457200">
              <a:buFont typeface="Arial"/>
              <a:buChar char="•"/>
            </a:pPr>
            <a:r>
              <a:rPr lang="nl-NL" dirty="0" smtClean="0"/>
              <a:t>Tussen de 7-24 </a:t>
            </a:r>
            <a:r>
              <a:rPr lang="nl-NL" dirty="0" err="1" smtClean="0"/>
              <a:t>mnd</a:t>
            </a:r>
            <a:endParaRPr lang="nl-NL" dirty="0" smtClean="0"/>
          </a:p>
          <a:p>
            <a:pPr marL="457200" indent="-457200">
              <a:buFont typeface="Arial"/>
              <a:buChar char="•"/>
            </a:pPr>
            <a:r>
              <a:rPr lang="nl-NL" dirty="0" smtClean="0"/>
              <a:t>Op elk moment van het jaar</a:t>
            </a:r>
          </a:p>
          <a:p>
            <a:pPr marL="457200" indent="-457200">
              <a:buFont typeface="Arial"/>
              <a:buChar char="•"/>
            </a:pPr>
            <a:r>
              <a:rPr lang="nl-NL" dirty="0" smtClean="0"/>
              <a:t>2x per jaar</a:t>
            </a:r>
          </a:p>
          <a:p>
            <a:pPr marL="910800" lvl="1" indent="-457200">
              <a:buFont typeface="Arial"/>
              <a:buChar char="•"/>
            </a:pPr>
            <a:r>
              <a:rPr lang="nl-NL" dirty="0" smtClean="0"/>
              <a:t>Gemiddeld 7 </a:t>
            </a:r>
            <a:r>
              <a:rPr lang="nl-NL" dirty="0" err="1" smtClean="0"/>
              <a:t>mnd</a:t>
            </a:r>
            <a:r>
              <a:rPr lang="nl-NL" dirty="0" smtClean="0"/>
              <a:t> ertussen (4-12 </a:t>
            </a:r>
            <a:r>
              <a:rPr lang="nl-NL" dirty="0" err="1" smtClean="0"/>
              <a:t>mnd</a:t>
            </a:r>
            <a:r>
              <a:rPr lang="nl-NL" dirty="0" smtClean="0"/>
              <a:t>)</a:t>
            </a:r>
          </a:p>
          <a:p>
            <a:pPr marL="457200" indent="-457200">
              <a:buFont typeface="Arial"/>
              <a:buChar char="•"/>
            </a:pPr>
            <a:r>
              <a:rPr lang="nl-NL" dirty="0" smtClean="0"/>
              <a:t>4 fasen</a:t>
            </a:r>
          </a:p>
          <a:p>
            <a:pPr marL="457200" indent="-457200">
              <a:buFont typeface="Arial"/>
              <a:buChar char="•"/>
            </a:pPr>
            <a:endParaRPr lang="nl-NL"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23</a:t>
            </a:fld>
            <a:endParaRPr lang="nl-NL" dirty="0"/>
          </a:p>
        </p:txBody>
      </p:sp>
    </p:spTree>
    <p:extLst>
      <p:ext uri="{BB962C8B-B14F-4D97-AF65-F5344CB8AC3E}">
        <p14:creationId xmlns:p14="http://schemas.microsoft.com/office/powerpoint/2010/main" val="2406750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pPr algn="ctr"/>
            <a:r>
              <a:rPr lang="nl-NL" dirty="0" err="1">
                <a:latin typeface="Calibri"/>
                <a:cs typeface="Calibri"/>
              </a:rPr>
              <a:t>Oestrische</a:t>
            </a:r>
            <a:r>
              <a:rPr lang="nl-NL" dirty="0">
                <a:latin typeface="Calibri"/>
                <a:cs typeface="Calibri"/>
              </a:rPr>
              <a:t> cyclus teef</a:t>
            </a:r>
          </a:p>
        </p:txBody>
      </p:sp>
      <p:sp>
        <p:nvSpPr>
          <p:cNvPr id="5123" name="Rectangle 5"/>
          <p:cNvSpPr>
            <a:spLocks noGrp="1" noChangeArrowheads="1"/>
          </p:cNvSpPr>
          <p:nvPr>
            <p:ph type="body" sz="half" idx="1"/>
          </p:nvPr>
        </p:nvSpPr>
        <p:spPr/>
        <p:txBody>
          <a:bodyPr/>
          <a:lstStyle/>
          <a:p>
            <a:r>
              <a:rPr lang="nl-NL" sz="2800" dirty="0" err="1">
                <a:latin typeface="Arial" charset="0"/>
              </a:rPr>
              <a:t>Oestrische</a:t>
            </a:r>
            <a:r>
              <a:rPr lang="nl-NL" sz="2800" dirty="0">
                <a:latin typeface="Arial" charset="0"/>
              </a:rPr>
              <a:t> cyclus</a:t>
            </a:r>
          </a:p>
          <a:p>
            <a:pPr indent="-457200">
              <a:buSzPct val="90000"/>
              <a:buFont typeface="Wingdings" charset="0"/>
              <a:buAutoNum type="arabicPeriod"/>
            </a:pPr>
            <a:r>
              <a:rPr lang="nl-NL" sz="2200" dirty="0" err="1">
                <a:latin typeface="Arial" charset="0"/>
              </a:rPr>
              <a:t>Anoestrus</a:t>
            </a:r>
            <a:r>
              <a:rPr lang="nl-NL" sz="2200" dirty="0">
                <a:latin typeface="Arial" charset="0"/>
              </a:rPr>
              <a:t> – 3 maanden</a:t>
            </a:r>
          </a:p>
          <a:p>
            <a:pPr indent="-457200">
              <a:buSzPct val="90000"/>
              <a:buFont typeface="Wingdings" charset="0"/>
              <a:buAutoNum type="arabicPeriod"/>
            </a:pPr>
            <a:r>
              <a:rPr lang="nl-NL" sz="2200" dirty="0" smtClean="0">
                <a:latin typeface="Arial" charset="0"/>
              </a:rPr>
              <a:t>Pro</a:t>
            </a:r>
            <a:r>
              <a:rPr lang="nl-NL" sz="2200" dirty="0">
                <a:latin typeface="Arial" charset="0"/>
              </a:rPr>
              <a:t>-oestrus - 9 dagen</a:t>
            </a:r>
          </a:p>
          <a:p>
            <a:pPr indent="-457200">
              <a:buSzPct val="90000"/>
              <a:buFont typeface="Wingdings" charset="0"/>
              <a:buAutoNum type="arabicPeriod"/>
            </a:pPr>
            <a:r>
              <a:rPr lang="nl-NL" sz="2200" dirty="0">
                <a:latin typeface="Arial" charset="0"/>
              </a:rPr>
              <a:t>Oestrus - 9 dagen</a:t>
            </a:r>
          </a:p>
          <a:p>
            <a:pPr indent="-457200">
              <a:buSzPct val="90000"/>
              <a:buFont typeface="Wingdings" charset="0"/>
              <a:buAutoNum type="arabicPeriod"/>
            </a:pPr>
            <a:r>
              <a:rPr lang="nl-NL" sz="2200" dirty="0" err="1">
                <a:latin typeface="Arial" charset="0"/>
              </a:rPr>
              <a:t>Metoestrus</a:t>
            </a:r>
            <a:r>
              <a:rPr lang="nl-NL" sz="2200" dirty="0">
                <a:latin typeface="Arial" charset="0"/>
              </a:rPr>
              <a:t> - 2 </a:t>
            </a:r>
            <a:r>
              <a:rPr lang="nl-NL" sz="2200" dirty="0" smtClean="0">
                <a:latin typeface="Arial" charset="0"/>
              </a:rPr>
              <a:t>maanden</a:t>
            </a:r>
          </a:p>
          <a:p>
            <a:pPr indent="-285750">
              <a:buSzPct val="90000"/>
            </a:pPr>
            <a:endParaRPr lang="nl-NL" sz="2400" dirty="0">
              <a:latin typeface="Arial" charset="0"/>
            </a:endParaRPr>
          </a:p>
          <a:p>
            <a:pPr lvl="1">
              <a:buSzPct val="90000"/>
              <a:buFont typeface="Wingdings" charset="0"/>
              <a:buNone/>
            </a:pPr>
            <a:endParaRPr lang="nl-NL" sz="2000" dirty="0">
              <a:latin typeface="Arial" charset="0"/>
            </a:endParaRPr>
          </a:p>
          <a:p>
            <a:pPr lvl="1">
              <a:buSzPct val="90000"/>
              <a:buFont typeface="Wingdings" charset="0"/>
              <a:buNone/>
            </a:pPr>
            <a:r>
              <a:rPr lang="nl-NL" sz="2000" dirty="0">
                <a:latin typeface="Arial" charset="0"/>
              </a:rPr>
              <a:t>Pro-oestrus + oestrus = loopsheid</a:t>
            </a:r>
          </a:p>
          <a:p>
            <a:pPr lvl="1">
              <a:buSzPct val="90000"/>
              <a:buFont typeface="Wingdings" charset="0"/>
              <a:buNone/>
            </a:pPr>
            <a:endParaRPr lang="nl-NL" sz="2000" dirty="0">
              <a:latin typeface="Arial" charset="0"/>
            </a:endParaRPr>
          </a:p>
        </p:txBody>
      </p:sp>
      <p:pic>
        <p:nvPicPr>
          <p:cNvPr id="5124" name="Picture 7" descr="hondkat figuur01"/>
          <p:cNvPicPr>
            <a:picLocks noGrp="1" noChangeAspect="1" noChangeArrowheads="1"/>
          </p:cNvPicPr>
          <p:nvPr>
            <p:ph sz="half" idx="2"/>
          </p:nvPr>
        </p:nvPicPr>
        <p:blipFill>
          <a:blip r:embed="rId3">
            <a:lum bright="-18000" contrast="18000"/>
            <a:extLst>
              <a:ext uri="{28A0092B-C50C-407E-A947-70E740481C1C}">
                <a14:useLocalDpi xmlns:a14="http://schemas.microsoft.com/office/drawing/2010/main" val="0"/>
              </a:ext>
            </a:extLst>
          </a:blip>
          <a:srcRect b="13094"/>
          <a:stretch>
            <a:fillRect/>
          </a:stretch>
        </p:blipFill>
        <p:spPr>
          <a:xfrm>
            <a:off x="5405438" y="1870075"/>
            <a:ext cx="2695575" cy="357505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val="20106063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ctr"/>
            <a:r>
              <a:rPr lang="en-US" sz="4000" dirty="0" err="1">
                <a:latin typeface="Arial" charset="0"/>
              </a:rPr>
              <a:t>Anoestrus</a:t>
            </a:r>
            <a:endParaRPr lang="en-US" sz="4000" dirty="0">
              <a:latin typeface="Arial" charset="0"/>
            </a:endParaRPr>
          </a:p>
        </p:txBody>
      </p:sp>
      <p:sp>
        <p:nvSpPr>
          <p:cNvPr id="6147" name="Rectangle 3"/>
          <p:cNvSpPr>
            <a:spLocks noGrp="1" noChangeArrowheads="1"/>
          </p:cNvSpPr>
          <p:nvPr>
            <p:ph type="body" idx="1"/>
          </p:nvPr>
        </p:nvSpPr>
        <p:spPr>
          <a:xfrm>
            <a:off x="611187" y="1541078"/>
            <a:ext cx="8260670" cy="4591208"/>
          </a:xfrm>
        </p:spPr>
        <p:txBody>
          <a:bodyPr/>
          <a:lstStyle/>
          <a:p>
            <a:pPr marL="457200" indent="-457200">
              <a:buFont typeface="Arial"/>
              <a:buChar char="•"/>
            </a:pPr>
            <a:r>
              <a:rPr lang="en-US" sz="2400" dirty="0">
                <a:latin typeface="Arial" charset="0"/>
              </a:rPr>
              <a:t>3 </a:t>
            </a:r>
            <a:r>
              <a:rPr lang="en-US" sz="2400" dirty="0" err="1" smtClean="0">
                <a:latin typeface="Arial" charset="0"/>
              </a:rPr>
              <a:t>maanden</a:t>
            </a:r>
            <a:endParaRPr lang="en-US" sz="2400" dirty="0" smtClean="0">
              <a:latin typeface="Arial" charset="0"/>
            </a:endParaRPr>
          </a:p>
          <a:p>
            <a:pPr marL="457200" indent="-457200">
              <a:buFont typeface="Arial"/>
              <a:buChar char="•"/>
            </a:pPr>
            <a:r>
              <a:rPr lang="en-US" sz="2400" dirty="0" err="1" smtClean="0">
                <a:latin typeface="Arial" charset="0"/>
              </a:rPr>
              <a:t>Sexueel</a:t>
            </a:r>
            <a:r>
              <a:rPr lang="en-US" sz="2400" dirty="0" smtClean="0">
                <a:latin typeface="Arial" charset="0"/>
              </a:rPr>
              <a:t> </a:t>
            </a:r>
            <a:r>
              <a:rPr lang="en-US" sz="2400" dirty="0" err="1" smtClean="0">
                <a:latin typeface="Arial" charset="0"/>
              </a:rPr>
              <a:t>inactief</a:t>
            </a:r>
            <a:endParaRPr lang="en-US" sz="2400" dirty="0">
              <a:latin typeface="Arial" charset="0"/>
            </a:endParaRPr>
          </a:p>
          <a:p>
            <a:pPr marL="457200" indent="-457200">
              <a:buFont typeface="Arial"/>
              <a:buChar char="•"/>
            </a:pPr>
            <a:r>
              <a:rPr lang="en-US" sz="2400" dirty="0" err="1" smtClean="0">
                <a:latin typeface="Arial" charset="0"/>
              </a:rPr>
              <a:t>Genitaalapparaat</a:t>
            </a:r>
            <a:r>
              <a:rPr lang="en-US" sz="2400" dirty="0" smtClean="0">
                <a:latin typeface="Arial" charset="0"/>
              </a:rPr>
              <a:t> </a:t>
            </a:r>
            <a:r>
              <a:rPr lang="en-US" sz="2400" dirty="0">
                <a:latin typeface="Arial" charset="0"/>
              </a:rPr>
              <a:t>“</a:t>
            </a:r>
            <a:r>
              <a:rPr lang="en-US" sz="2400" dirty="0" err="1">
                <a:latin typeface="Arial" charset="0"/>
              </a:rPr>
              <a:t>rusttoestand</a:t>
            </a:r>
            <a:r>
              <a:rPr lang="en-US" sz="2400" dirty="0" smtClean="0">
                <a:latin typeface="Arial" charset="0"/>
              </a:rPr>
              <a:t>”</a:t>
            </a:r>
          </a:p>
          <a:p>
            <a:pPr marL="910800" lvl="1" indent="-457200">
              <a:buFont typeface="Arial"/>
              <a:buChar char="•"/>
            </a:pPr>
            <a:r>
              <a:rPr lang="en-US" sz="2200" dirty="0" smtClean="0">
                <a:latin typeface="Arial" charset="0"/>
              </a:rPr>
              <a:t>Vulva </a:t>
            </a:r>
            <a:r>
              <a:rPr lang="en-US" sz="2200" dirty="0" err="1" smtClean="0">
                <a:latin typeface="Arial" charset="0"/>
              </a:rPr>
              <a:t>klein</a:t>
            </a:r>
            <a:endParaRPr lang="en-US" sz="2200" dirty="0" smtClean="0">
              <a:latin typeface="Arial" charset="0"/>
            </a:endParaRPr>
          </a:p>
          <a:p>
            <a:pPr marL="910800" lvl="1" indent="-457200">
              <a:buFont typeface="Arial"/>
              <a:buChar char="•"/>
            </a:pPr>
            <a:r>
              <a:rPr lang="en-US" sz="2200" dirty="0" err="1" smtClean="0">
                <a:latin typeface="Arial" charset="0"/>
              </a:rPr>
              <a:t>Goed</a:t>
            </a:r>
            <a:r>
              <a:rPr lang="en-US" sz="2200" dirty="0" smtClean="0">
                <a:latin typeface="Arial" charset="0"/>
              </a:rPr>
              <a:t> </a:t>
            </a:r>
            <a:r>
              <a:rPr lang="en-US" sz="2200" dirty="0" err="1" smtClean="0">
                <a:latin typeface="Arial" charset="0"/>
              </a:rPr>
              <a:t>gesloten</a:t>
            </a:r>
            <a:endParaRPr lang="en-US" sz="2200" dirty="0" smtClean="0">
              <a:latin typeface="Arial" charset="0"/>
            </a:endParaRPr>
          </a:p>
          <a:p>
            <a:pPr marL="910800" lvl="1" indent="-457200">
              <a:buFont typeface="Arial"/>
              <a:buChar char="•"/>
            </a:pPr>
            <a:r>
              <a:rPr lang="en-US" sz="2200" dirty="0" err="1" smtClean="0">
                <a:latin typeface="Arial" charset="0"/>
              </a:rPr>
              <a:t>Vulvaspleet</a:t>
            </a:r>
            <a:r>
              <a:rPr lang="en-US" sz="2200" dirty="0" smtClean="0">
                <a:latin typeface="Arial" charset="0"/>
              </a:rPr>
              <a:t> </a:t>
            </a:r>
            <a:r>
              <a:rPr lang="en-US" sz="2200" dirty="0" err="1" smtClean="0">
                <a:latin typeface="Arial" charset="0"/>
              </a:rPr>
              <a:t>gesloten</a:t>
            </a:r>
            <a:r>
              <a:rPr lang="en-US" sz="2200" dirty="0" smtClean="0">
                <a:latin typeface="Arial" charset="0"/>
              </a:rPr>
              <a:t> door </a:t>
            </a:r>
            <a:r>
              <a:rPr lang="en-US" sz="2200" dirty="0" err="1" smtClean="0">
                <a:latin typeface="Arial" charset="0"/>
              </a:rPr>
              <a:t>dorsale</a:t>
            </a:r>
            <a:r>
              <a:rPr lang="en-US" sz="2200" dirty="0" smtClean="0">
                <a:latin typeface="Arial" charset="0"/>
              </a:rPr>
              <a:t> </a:t>
            </a:r>
            <a:r>
              <a:rPr lang="en-US" sz="2200" dirty="0" err="1">
                <a:latin typeface="Arial" charset="0"/>
              </a:rPr>
              <a:t>huidwrong</a:t>
            </a:r>
            <a:endParaRPr lang="en-US" sz="2200" dirty="0">
              <a:latin typeface="Arial" charset="0"/>
            </a:endParaRPr>
          </a:p>
          <a:p>
            <a:pPr marL="457200" indent="-457200">
              <a:buFont typeface="Arial"/>
              <a:buChar char="•"/>
            </a:pPr>
            <a:r>
              <a:rPr lang="en-US" sz="2400" dirty="0" err="1" smtClean="0">
                <a:latin typeface="Arial" charset="0"/>
              </a:rPr>
              <a:t>Bloed</a:t>
            </a:r>
            <a:r>
              <a:rPr lang="en-US" sz="2400" dirty="0" smtClean="0">
                <a:latin typeface="Arial" charset="0"/>
              </a:rPr>
              <a:t> </a:t>
            </a:r>
            <a:r>
              <a:rPr lang="en-US" sz="2400" dirty="0" err="1" smtClean="0">
                <a:latin typeface="Arial" charset="0"/>
              </a:rPr>
              <a:t>lage</a:t>
            </a:r>
            <a:r>
              <a:rPr lang="en-US" sz="2400" dirty="0" smtClean="0">
                <a:latin typeface="Arial" charset="0"/>
              </a:rPr>
              <a:t> </a:t>
            </a:r>
            <a:r>
              <a:rPr lang="en-US" sz="2400" dirty="0" err="1">
                <a:latin typeface="Arial" charset="0"/>
              </a:rPr>
              <a:t>concentratie</a:t>
            </a:r>
            <a:r>
              <a:rPr lang="en-US" sz="2400" dirty="0">
                <a:latin typeface="Arial" charset="0"/>
              </a:rPr>
              <a:t> </a:t>
            </a:r>
            <a:r>
              <a:rPr lang="en-US" sz="2400" dirty="0" err="1" smtClean="0">
                <a:latin typeface="Arial" charset="0"/>
              </a:rPr>
              <a:t>geslachtshormonen</a:t>
            </a:r>
            <a:endParaRPr lang="en-US" sz="2400" dirty="0">
              <a:latin typeface="Arial" charset="0"/>
            </a:endParaRPr>
          </a:p>
          <a:p>
            <a:pPr marL="457200" indent="-457200">
              <a:buFont typeface="Arial"/>
              <a:buChar char="•"/>
            </a:pPr>
            <a:r>
              <a:rPr lang="en-US" sz="2400" dirty="0" err="1" smtClean="0">
                <a:latin typeface="Arial" charset="0"/>
              </a:rPr>
              <a:t>Eind</a:t>
            </a:r>
            <a:r>
              <a:rPr lang="en-US" sz="2400" dirty="0" smtClean="0">
                <a:latin typeface="Arial" charset="0"/>
              </a:rPr>
              <a:t> </a:t>
            </a:r>
            <a:r>
              <a:rPr lang="en-US" sz="2400" dirty="0" err="1" smtClean="0">
                <a:latin typeface="Arial" charset="0"/>
              </a:rPr>
              <a:t>anoestrus</a:t>
            </a:r>
            <a:r>
              <a:rPr lang="en-US" sz="2400" dirty="0" smtClean="0">
                <a:latin typeface="Arial" charset="0"/>
              </a:rPr>
              <a:t> </a:t>
            </a:r>
            <a:r>
              <a:rPr lang="en-US" sz="2400" dirty="0" err="1" smtClean="0">
                <a:latin typeface="Arial" charset="0"/>
              </a:rPr>
              <a:t>oestrogeenconcentratie</a:t>
            </a:r>
            <a:r>
              <a:rPr lang="en-US" sz="2400" dirty="0" smtClean="0">
                <a:latin typeface="Arial" charset="0"/>
              </a:rPr>
              <a:t> </a:t>
            </a:r>
            <a:r>
              <a:rPr lang="en-US" sz="2400" dirty="0" err="1" smtClean="0">
                <a:latin typeface="Arial" charset="0"/>
              </a:rPr>
              <a:t>stijgt</a:t>
            </a:r>
            <a:endParaRPr lang="en-US" sz="2400" dirty="0">
              <a:latin typeface="Arial" charset="0"/>
            </a:endParaRPr>
          </a:p>
        </p:txBody>
      </p:sp>
    </p:spTree>
    <p:extLst>
      <p:ext uri="{BB962C8B-B14F-4D97-AF65-F5344CB8AC3E}">
        <p14:creationId xmlns:p14="http://schemas.microsoft.com/office/powerpoint/2010/main" val="12593043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pPr algn="ctr"/>
            <a:r>
              <a:rPr lang="nl-NL" dirty="0">
                <a:latin typeface="Arial" charset="0"/>
              </a:rPr>
              <a:t>Pro-oestrus</a:t>
            </a:r>
          </a:p>
        </p:txBody>
      </p:sp>
      <p:sp>
        <p:nvSpPr>
          <p:cNvPr id="7171" name="Rectangle 3"/>
          <p:cNvSpPr>
            <a:spLocks noGrp="1" noChangeArrowheads="1"/>
          </p:cNvSpPr>
          <p:nvPr>
            <p:ph type="body" sz="half" idx="1"/>
          </p:nvPr>
        </p:nvSpPr>
        <p:spPr>
          <a:xfrm>
            <a:off x="685799" y="1600199"/>
            <a:ext cx="5174344" cy="4350657"/>
          </a:xfrm>
        </p:spPr>
        <p:txBody>
          <a:bodyPr/>
          <a:lstStyle/>
          <a:p>
            <a:pPr marL="342900" indent="-342900">
              <a:buFont typeface="Arial"/>
              <a:buChar char="•"/>
            </a:pPr>
            <a:r>
              <a:rPr lang="en-US" sz="2400" dirty="0">
                <a:latin typeface="Arial" charset="0"/>
              </a:rPr>
              <a:t>9 </a:t>
            </a:r>
            <a:r>
              <a:rPr lang="en-US" sz="2400" dirty="0" err="1">
                <a:latin typeface="Arial" charset="0"/>
              </a:rPr>
              <a:t>dagen</a:t>
            </a:r>
            <a:r>
              <a:rPr lang="en-US" sz="2400" dirty="0">
                <a:latin typeface="Arial" charset="0"/>
              </a:rPr>
              <a:t> </a:t>
            </a:r>
            <a:r>
              <a:rPr lang="en-US" sz="2400" dirty="0" smtClean="0">
                <a:latin typeface="Arial" charset="0"/>
              </a:rPr>
              <a:t>(4-15)</a:t>
            </a:r>
            <a:endParaRPr lang="en-US" sz="2400" dirty="0">
              <a:latin typeface="Arial" charset="0"/>
            </a:endParaRPr>
          </a:p>
          <a:p>
            <a:pPr marL="342900" indent="-342900">
              <a:buFont typeface="Arial"/>
              <a:buChar char="•"/>
            </a:pPr>
            <a:r>
              <a:rPr lang="en-US" sz="2400" dirty="0" err="1">
                <a:latin typeface="Arial" charset="0"/>
              </a:rPr>
              <a:t>Aantrekkelijk</a:t>
            </a:r>
            <a:r>
              <a:rPr lang="en-US" sz="2400" dirty="0">
                <a:latin typeface="Arial" charset="0"/>
              </a:rPr>
              <a:t> </a:t>
            </a:r>
            <a:r>
              <a:rPr lang="en-US" sz="2400" dirty="0" err="1">
                <a:latin typeface="Arial" charset="0"/>
              </a:rPr>
              <a:t>voor</a:t>
            </a:r>
            <a:r>
              <a:rPr lang="en-US" sz="2400" dirty="0">
                <a:latin typeface="Arial" charset="0"/>
              </a:rPr>
              <a:t> </a:t>
            </a:r>
            <a:r>
              <a:rPr lang="en-US" sz="2400" dirty="0" err="1">
                <a:latin typeface="Arial" charset="0"/>
              </a:rPr>
              <a:t>reu</a:t>
            </a:r>
            <a:r>
              <a:rPr lang="en-US" sz="2400" dirty="0">
                <a:latin typeface="Arial" charset="0"/>
              </a:rPr>
              <a:t>, maar </a:t>
            </a:r>
            <a:r>
              <a:rPr lang="en-US" sz="2400" dirty="0" err="1">
                <a:latin typeface="Arial" charset="0"/>
              </a:rPr>
              <a:t>wil</a:t>
            </a:r>
            <a:r>
              <a:rPr lang="en-US" sz="2400" dirty="0">
                <a:latin typeface="Arial" charset="0"/>
              </a:rPr>
              <a:t> </a:t>
            </a:r>
            <a:r>
              <a:rPr lang="en-US" sz="2400" dirty="0" err="1">
                <a:latin typeface="Arial" charset="0"/>
              </a:rPr>
              <a:t>nog</a:t>
            </a:r>
            <a:r>
              <a:rPr lang="en-US" sz="2400" dirty="0">
                <a:latin typeface="Arial" charset="0"/>
              </a:rPr>
              <a:t> </a:t>
            </a:r>
            <a:r>
              <a:rPr lang="en-US" sz="2400" dirty="0" err="1">
                <a:latin typeface="Arial" charset="0"/>
              </a:rPr>
              <a:t>niet</a:t>
            </a:r>
            <a:r>
              <a:rPr lang="en-US" sz="2400" dirty="0">
                <a:latin typeface="Arial" charset="0"/>
              </a:rPr>
              <a:t> </a:t>
            </a:r>
            <a:r>
              <a:rPr lang="en-US" sz="2400" dirty="0" err="1">
                <a:latin typeface="Arial" charset="0"/>
              </a:rPr>
              <a:t>gedekt</a:t>
            </a:r>
            <a:r>
              <a:rPr lang="en-US" sz="2400" dirty="0">
                <a:latin typeface="Arial" charset="0"/>
              </a:rPr>
              <a:t> </a:t>
            </a:r>
            <a:r>
              <a:rPr lang="en-US" sz="2400" dirty="0" err="1">
                <a:latin typeface="Arial" charset="0"/>
              </a:rPr>
              <a:t>worden</a:t>
            </a:r>
            <a:endParaRPr lang="en-US" sz="2400" dirty="0">
              <a:latin typeface="Arial" charset="0"/>
            </a:endParaRPr>
          </a:p>
          <a:p>
            <a:pPr marL="342900" indent="-342900">
              <a:buFont typeface="Arial"/>
              <a:buChar char="•"/>
            </a:pPr>
            <a:r>
              <a:rPr lang="en-US" sz="2400" dirty="0" err="1" smtClean="0">
                <a:latin typeface="Arial" charset="0"/>
              </a:rPr>
              <a:t>Bloederige</a:t>
            </a:r>
            <a:r>
              <a:rPr lang="en-US" sz="2400" dirty="0" smtClean="0">
                <a:latin typeface="Arial" charset="0"/>
              </a:rPr>
              <a:t> </a:t>
            </a:r>
            <a:r>
              <a:rPr lang="en-US" sz="2400" dirty="0" err="1">
                <a:latin typeface="Arial" charset="0"/>
              </a:rPr>
              <a:t>uitvloeiing</a:t>
            </a:r>
            <a:endParaRPr lang="en-US" sz="2400" dirty="0">
              <a:latin typeface="Arial" charset="0"/>
            </a:endParaRPr>
          </a:p>
          <a:p>
            <a:pPr marL="342900" indent="-342900">
              <a:buFont typeface="Arial"/>
              <a:buChar char="•"/>
            </a:pPr>
            <a:r>
              <a:rPr lang="en-US" sz="2400" dirty="0" err="1">
                <a:latin typeface="Arial" charset="0"/>
              </a:rPr>
              <a:t>Zwelling</a:t>
            </a:r>
            <a:r>
              <a:rPr lang="en-US" sz="2400" dirty="0">
                <a:latin typeface="Arial" charset="0"/>
              </a:rPr>
              <a:t> </a:t>
            </a:r>
            <a:r>
              <a:rPr lang="en-US" sz="2400" dirty="0" err="1">
                <a:latin typeface="Arial" charset="0"/>
              </a:rPr>
              <a:t>vulvalippen</a:t>
            </a:r>
            <a:r>
              <a:rPr lang="en-US" sz="2400" dirty="0">
                <a:latin typeface="Arial" charset="0"/>
              </a:rPr>
              <a:t> </a:t>
            </a:r>
          </a:p>
          <a:p>
            <a:pPr marL="342900" indent="-342900">
              <a:buFont typeface="Arial"/>
              <a:buChar char="•"/>
            </a:pPr>
            <a:r>
              <a:rPr lang="en-US" sz="2400" dirty="0" err="1">
                <a:latin typeface="Arial" charset="0"/>
              </a:rPr>
              <a:t>Verstrijken</a:t>
            </a:r>
            <a:r>
              <a:rPr lang="en-US" sz="2400" dirty="0">
                <a:latin typeface="Arial" charset="0"/>
              </a:rPr>
              <a:t> </a:t>
            </a:r>
            <a:r>
              <a:rPr lang="en-US" sz="2400" dirty="0" err="1">
                <a:latin typeface="Arial" charset="0"/>
              </a:rPr>
              <a:t>dorsale</a:t>
            </a:r>
            <a:r>
              <a:rPr lang="en-US" sz="2400" dirty="0">
                <a:latin typeface="Arial" charset="0"/>
              </a:rPr>
              <a:t> </a:t>
            </a:r>
            <a:r>
              <a:rPr lang="en-US" sz="2400" dirty="0" smtClean="0">
                <a:latin typeface="Arial" charset="0"/>
              </a:rPr>
              <a:t>wrong</a:t>
            </a:r>
          </a:p>
          <a:p>
            <a:pPr marL="342900" indent="-342900">
              <a:buFont typeface="Arial"/>
              <a:buChar char="•"/>
            </a:pPr>
            <a:r>
              <a:rPr lang="en-US" sz="2400" dirty="0" err="1" smtClean="0">
                <a:latin typeface="Arial" charset="0"/>
              </a:rPr>
              <a:t>Oestrogeenspiegel</a:t>
            </a:r>
            <a:r>
              <a:rPr lang="en-US" sz="2400" dirty="0" smtClean="0">
                <a:latin typeface="Arial" charset="0"/>
              </a:rPr>
              <a:t> </a:t>
            </a:r>
            <a:r>
              <a:rPr lang="en-US" sz="2400" dirty="0" err="1" smtClean="0">
                <a:latin typeface="Arial" charset="0"/>
              </a:rPr>
              <a:t>stijgt</a:t>
            </a:r>
            <a:endParaRPr lang="en-US" sz="2400" dirty="0" smtClean="0">
              <a:latin typeface="Arial" charset="0"/>
            </a:endParaRPr>
          </a:p>
          <a:p>
            <a:pPr marL="342900" indent="-342900">
              <a:buFont typeface="Arial"/>
              <a:buChar char="•"/>
            </a:pPr>
            <a:endParaRPr lang="en-US" sz="2400" dirty="0">
              <a:latin typeface="Arial" charset="0"/>
            </a:endParaRPr>
          </a:p>
        </p:txBody>
      </p:sp>
      <p:pic>
        <p:nvPicPr>
          <p:cNvPr id="7172" name="Picture 6" descr="hondkat figuur05"/>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r="1581"/>
          <a:stretch>
            <a:fillRect/>
          </a:stretch>
        </p:blipFill>
        <p:spPr>
          <a:xfrm>
            <a:off x="5689599" y="2716666"/>
            <a:ext cx="2638425" cy="28829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val="33662493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algn="ctr"/>
            <a:r>
              <a:rPr lang="en-US" sz="4000" dirty="0">
                <a:latin typeface="Arial" charset="0"/>
              </a:rPr>
              <a:t> </a:t>
            </a:r>
            <a:r>
              <a:rPr lang="en-US" sz="4000" dirty="0" err="1">
                <a:latin typeface="Arial" charset="0"/>
              </a:rPr>
              <a:t>Oestrus</a:t>
            </a:r>
            <a:endParaRPr lang="en-US" sz="3200" dirty="0">
              <a:latin typeface="Arial" charset="0"/>
            </a:endParaRPr>
          </a:p>
        </p:txBody>
      </p:sp>
      <p:sp>
        <p:nvSpPr>
          <p:cNvPr id="8195" name="Rectangle 3"/>
          <p:cNvSpPr>
            <a:spLocks noGrp="1" noChangeArrowheads="1"/>
          </p:cNvSpPr>
          <p:nvPr>
            <p:ph type="body" sz="half" idx="1"/>
          </p:nvPr>
        </p:nvSpPr>
        <p:spPr>
          <a:xfrm>
            <a:off x="685799" y="1600199"/>
            <a:ext cx="4809899" cy="4386943"/>
          </a:xfrm>
        </p:spPr>
        <p:txBody>
          <a:bodyPr/>
          <a:lstStyle/>
          <a:p>
            <a:pPr marL="457200" indent="-457200">
              <a:buFont typeface="Arial"/>
              <a:buChar char="•"/>
            </a:pPr>
            <a:r>
              <a:rPr lang="en-US" sz="2400" dirty="0">
                <a:latin typeface="Arial" charset="0"/>
              </a:rPr>
              <a:t>9 </a:t>
            </a:r>
            <a:r>
              <a:rPr lang="en-US" sz="2400" dirty="0" err="1">
                <a:latin typeface="Arial" charset="0"/>
              </a:rPr>
              <a:t>dagen</a:t>
            </a:r>
            <a:r>
              <a:rPr lang="en-US" sz="2400" dirty="0">
                <a:latin typeface="Arial" charset="0"/>
              </a:rPr>
              <a:t> </a:t>
            </a:r>
            <a:r>
              <a:rPr lang="en-US" sz="2400" dirty="0" smtClean="0">
                <a:latin typeface="Arial" charset="0"/>
              </a:rPr>
              <a:t>(3-21)</a:t>
            </a:r>
            <a:endParaRPr lang="en-US" sz="2400" dirty="0">
              <a:latin typeface="Arial" charset="0"/>
            </a:endParaRPr>
          </a:p>
          <a:p>
            <a:pPr marL="457200" indent="-457200">
              <a:buFont typeface="Arial"/>
              <a:buChar char="•"/>
            </a:pPr>
            <a:r>
              <a:rPr lang="en-US" sz="2400" dirty="0" err="1" smtClean="0">
                <a:latin typeface="Arial" charset="0"/>
              </a:rPr>
              <a:t>Stareflex</a:t>
            </a:r>
            <a:endParaRPr lang="en-US" sz="2400" dirty="0" smtClean="0">
              <a:latin typeface="Arial" charset="0"/>
            </a:endParaRPr>
          </a:p>
          <a:p>
            <a:pPr marL="457200" indent="-457200">
              <a:buFont typeface="Arial"/>
              <a:buChar char="•"/>
            </a:pPr>
            <a:r>
              <a:rPr lang="en-US" sz="2400" dirty="0" err="1" smtClean="0">
                <a:latin typeface="Arial" charset="0"/>
              </a:rPr>
              <a:t>Teef</a:t>
            </a:r>
            <a:r>
              <a:rPr lang="en-US" sz="2400" dirty="0" smtClean="0">
                <a:latin typeface="Arial" charset="0"/>
              </a:rPr>
              <a:t> </a:t>
            </a:r>
            <a:r>
              <a:rPr lang="en-US" sz="2400" dirty="0" err="1">
                <a:latin typeface="Arial" charset="0"/>
              </a:rPr>
              <a:t>houdt</a:t>
            </a:r>
            <a:r>
              <a:rPr lang="en-US" sz="2400" dirty="0">
                <a:latin typeface="Arial" charset="0"/>
              </a:rPr>
              <a:t> </a:t>
            </a:r>
            <a:r>
              <a:rPr lang="en-US" sz="2400" dirty="0" err="1">
                <a:latin typeface="Arial" charset="0"/>
              </a:rPr>
              <a:t>staart</a:t>
            </a:r>
            <a:r>
              <a:rPr lang="en-US" sz="2400" dirty="0">
                <a:latin typeface="Arial" charset="0"/>
              </a:rPr>
              <a:t> </a:t>
            </a:r>
            <a:r>
              <a:rPr lang="en-US" sz="2400" dirty="0" err="1">
                <a:latin typeface="Arial" charset="0"/>
              </a:rPr>
              <a:t>opzij</a:t>
            </a:r>
            <a:r>
              <a:rPr lang="en-US" sz="2400" dirty="0">
                <a:latin typeface="Arial" charset="0"/>
              </a:rPr>
              <a:t> </a:t>
            </a:r>
            <a:r>
              <a:rPr lang="en-US" sz="2400" dirty="0" err="1">
                <a:latin typeface="Arial" charset="0"/>
              </a:rPr>
              <a:t>bij</a:t>
            </a:r>
            <a:r>
              <a:rPr lang="en-US" sz="2400" dirty="0">
                <a:latin typeface="Arial" charset="0"/>
              </a:rPr>
              <a:t> </a:t>
            </a:r>
            <a:r>
              <a:rPr lang="en-US" sz="2400" dirty="0" err="1">
                <a:latin typeface="Arial" charset="0"/>
              </a:rPr>
              <a:t>prikkeling</a:t>
            </a:r>
            <a:r>
              <a:rPr lang="en-US" sz="2400" dirty="0">
                <a:latin typeface="Arial" charset="0"/>
              </a:rPr>
              <a:t> vulva</a:t>
            </a:r>
          </a:p>
          <a:p>
            <a:pPr marL="457200" indent="-457200">
              <a:buFont typeface="Arial"/>
              <a:buChar char="•"/>
            </a:pPr>
            <a:r>
              <a:rPr lang="en-US" sz="2400" dirty="0" err="1">
                <a:latin typeface="Arial" charset="0"/>
              </a:rPr>
              <a:t>Accepteert</a:t>
            </a:r>
            <a:r>
              <a:rPr lang="en-US" sz="2400" dirty="0">
                <a:latin typeface="Arial" charset="0"/>
              </a:rPr>
              <a:t> </a:t>
            </a:r>
            <a:r>
              <a:rPr lang="en-US" sz="2400" dirty="0" err="1">
                <a:latin typeface="Arial" charset="0"/>
              </a:rPr>
              <a:t>reu</a:t>
            </a:r>
            <a:endParaRPr lang="en-US" sz="2400" dirty="0">
              <a:latin typeface="Arial" charset="0"/>
            </a:endParaRPr>
          </a:p>
          <a:p>
            <a:pPr marL="457200" indent="-457200">
              <a:buFont typeface="Arial"/>
              <a:buChar char="•"/>
            </a:pPr>
            <a:r>
              <a:rPr lang="en-US" sz="2400" dirty="0" err="1" smtClean="0">
                <a:latin typeface="Arial" charset="0"/>
              </a:rPr>
              <a:t>Ovulatie</a:t>
            </a:r>
            <a:r>
              <a:rPr lang="en-US" sz="2400" dirty="0" smtClean="0">
                <a:latin typeface="Arial" charset="0"/>
              </a:rPr>
              <a:t> 10-12 </a:t>
            </a:r>
            <a:r>
              <a:rPr lang="en-US" sz="2400" dirty="0" err="1" smtClean="0">
                <a:latin typeface="Arial" charset="0"/>
              </a:rPr>
              <a:t>dgn</a:t>
            </a:r>
            <a:r>
              <a:rPr lang="en-US" sz="2400" dirty="0" smtClean="0">
                <a:latin typeface="Arial" charset="0"/>
              </a:rPr>
              <a:t> </a:t>
            </a:r>
            <a:r>
              <a:rPr lang="en-US" sz="2400" dirty="0" err="1" smtClean="0">
                <a:latin typeface="Arial" charset="0"/>
              </a:rPr>
              <a:t>na</a:t>
            </a:r>
            <a:r>
              <a:rPr lang="en-US" sz="2400" dirty="0" smtClean="0">
                <a:latin typeface="Arial" charset="0"/>
              </a:rPr>
              <a:t> begin </a:t>
            </a:r>
            <a:r>
              <a:rPr lang="en-US" sz="2400" dirty="0" err="1" smtClean="0">
                <a:latin typeface="Arial" charset="0"/>
              </a:rPr>
              <a:t>uitvloeiing</a:t>
            </a:r>
            <a:endParaRPr lang="en-US" sz="2400" dirty="0">
              <a:latin typeface="Arial" charset="0"/>
            </a:endParaRPr>
          </a:p>
          <a:p>
            <a:pPr marL="457200" indent="-457200">
              <a:buFont typeface="Arial"/>
              <a:buChar char="•"/>
            </a:pPr>
            <a:r>
              <a:rPr lang="en-US" sz="2400" dirty="0" err="1" smtClean="0">
                <a:latin typeface="Arial" charset="0"/>
              </a:rPr>
              <a:t>Vorming</a:t>
            </a:r>
            <a:r>
              <a:rPr lang="en-US" sz="2400" dirty="0" smtClean="0">
                <a:latin typeface="Arial" charset="0"/>
              </a:rPr>
              <a:t> </a:t>
            </a:r>
            <a:r>
              <a:rPr lang="en-US" sz="2400" dirty="0" err="1">
                <a:latin typeface="Arial" charset="0"/>
              </a:rPr>
              <a:t>geel</a:t>
            </a:r>
            <a:r>
              <a:rPr lang="en-US" sz="2400" dirty="0">
                <a:latin typeface="Arial" charset="0"/>
              </a:rPr>
              <a:t> </a:t>
            </a:r>
            <a:r>
              <a:rPr lang="en-US" sz="2400" dirty="0" err="1" smtClean="0">
                <a:latin typeface="Arial" charset="0"/>
              </a:rPr>
              <a:t>lichaampje</a:t>
            </a:r>
            <a:endParaRPr lang="en-US" sz="2400" dirty="0" smtClean="0">
              <a:latin typeface="Arial" charset="0"/>
            </a:endParaRPr>
          </a:p>
          <a:p>
            <a:r>
              <a:rPr lang="en-US" sz="2400" i="1" dirty="0" smtClean="0">
                <a:latin typeface="Arial" charset="0"/>
              </a:rPr>
              <a:t>	corpus </a:t>
            </a:r>
            <a:r>
              <a:rPr lang="en-US" sz="2400" i="1" dirty="0" err="1" smtClean="0">
                <a:latin typeface="Arial" charset="0"/>
              </a:rPr>
              <a:t>luteum</a:t>
            </a:r>
            <a:endParaRPr lang="en-US" sz="2400" i="1" dirty="0" smtClean="0">
              <a:latin typeface="Arial" charset="0"/>
            </a:endParaRPr>
          </a:p>
          <a:p>
            <a:pPr marL="457200" indent="-457200">
              <a:buFont typeface="Arial"/>
              <a:buChar char="•"/>
            </a:pPr>
            <a:r>
              <a:rPr lang="en-US" sz="2400" dirty="0" err="1">
                <a:latin typeface="Arial" charset="0"/>
              </a:rPr>
              <a:t>Bloederige</a:t>
            </a:r>
            <a:r>
              <a:rPr lang="en-US" sz="2400" dirty="0">
                <a:latin typeface="Arial" charset="0"/>
              </a:rPr>
              <a:t> </a:t>
            </a:r>
            <a:r>
              <a:rPr lang="en-US" sz="2400" dirty="0" err="1">
                <a:latin typeface="Arial" charset="0"/>
              </a:rPr>
              <a:t>uitvloeiing</a:t>
            </a:r>
            <a:r>
              <a:rPr lang="en-US" sz="2400" dirty="0">
                <a:latin typeface="Arial" charset="0"/>
              </a:rPr>
              <a:t> </a:t>
            </a:r>
            <a:r>
              <a:rPr lang="en-US" sz="2400" dirty="0" err="1">
                <a:latin typeface="Arial" charset="0"/>
              </a:rPr>
              <a:t>neemt</a:t>
            </a:r>
            <a:r>
              <a:rPr lang="en-US" sz="2400" dirty="0">
                <a:latin typeface="Arial" charset="0"/>
              </a:rPr>
              <a:t> </a:t>
            </a:r>
            <a:r>
              <a:rPr lang="en-US" sz="2400" dirty="0" err="1">
                <a:latin typeface="Arial" charset="0"/>
              </a:rPr>
              <a:t>af</a:t>
            </a:r>
            <a:endParaRPr lang="en-US" sz="2400" dirty="0">
              <a:latin typeface="Arial" charset="0"/>
            </a:endParaRPr>
          </a:p>
          <a:p>
            <a:pPr marL="457200" indent="-457200">
              <a:buFont typeface="Arial"/>
              <a:buChar char="•"/>
            </a:pPr>
            <a:endParaRPr lang="en-US" sz="2400" dirty="0">
              <a:latin typeface="Arial" charset="0"/>
            </a:endParaRPr>
          </a:p>
        </p:txBody>
      </p:sp>
      <p:pic>
        <p:nvPicPr>
          <p:cNvPr id="6" name="Afbeelding 5"/>
          <p:cNvPicPr>
            <a:picLocks noChangeAspect="1"/>
          </p:cNvPicPr>
          <p:nvPr/>
        </p:nvPicPr>
        <p:blipFill>
          <a:blip r:embed="rId3"/>
          <a:stretch>
            <a:fillRect/>
          </a:stretch>
        </p:blipFill>
        <p:spPr>
          <a:xfrm>
            <a:off x="5023983" y="1832429"/>
            <a:ext cx="4255937" cy="3191953"/>
          </a:xfrm>
          <a:prstGeom prst="rect">
            <a:avLst/>
          </a:prstGeom>
        </p:spPr>
      </p:pic>
    </p:spTree>
    <p:extLst>
      <p:ext uri="{BB962C8B-B14F-4D97-AF65-F5344CB8AC3E}">
        <p14:creationId xmlns:p14="http://schemas.microsoft.com/office/powerpoint/2010/main" val="18046715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ctr"/>
            <a:r>
              <a:rPr lang="en-US" sz="4000" dirty="0">
                <a:latin typeface="Arial" charset="0"/>
              </a:rPr>
              <a:t> </a:t>
            </a:r>
            <a:r>
              <a:rPr lang="en-US" sz="4000" dirty="0" err="1">
                <a:latin typeface="Arial" charset="0"/>
              </a:rPr>
              <a:t>Metoestrus</a:t>
            </a:r>
            <a:endParaRPr lang="en-US" sz="3200" dirty="0">
              <a:latin typeface="Arial" charset="0"/>
            </a:endParaRPr>
          </a:p>
        </p:txBody>
      </p:sp>
      <p:sp>
        <p:nvSpPr>
          <p:cNvPr id="10243" name="Rectangle 3"/>
          <p:cNvSpPr>
            <a:spLocks noGrp="1" noChangeArrowheads="1"/>
          </p:cNvSpPr>
          <p:nvPr>
            <p:ph type="body" sz="half" idx="1"/>
          </p:nvPr>
        </p:nvSpPr>
        <p:spPr>
          <a:xfrm>
            <a:off x="685798" y="1600199"/>
            <a:ext cx="5168221" cy="4441371"/>
          </a:xfrm>
        </p:spPr>
        <p:txBody>
          <a:bodyPr/>
          <a:lstStyle/>
          <a:p>
            <a:pPr marL="457200" indent="-457200">
              <a:buFont typeface="Arial"/>
              <a:buChar char="•"/>
            </a:pPr>
            <a:r>
              <a:rPr lang="en-US" sz="2800" dirty="0">
                <a:latin typeface="Arial" charset="0"/>
              </a:rPr>
              <a:t>2 </a:t>
            </a:r>
            <a:r>
              <a:rPr lang="en-US" sz="2800" dirty="0" err="1">
                <a:latin typeface="Arial" charset="0"/>
              </a:rPr>
              <a:t>maanden</a:t>
            </a:r>
            <a:endParaRPr lang="en-US" sz="2800" dirty="0">
              <a:latin typeface="Arial" charset="0"/>
            </a:endParaRPr>
          </a:p>
          <a:p>
            <a:pPr marL="457200" indent="-457200">
              <a:buFont typeface="Arial"/>
              <a:buChar char="•"/>
            </a:pPr>
            <a:r>
              <a:rPr lang="en-US" sz="2800" dirty="0" smtClean="0">
                <a:latin typeface="Arial" charset="0"/>
              </a:rPr>
              <a:t>Start:</a:t>
            </a:r>
          </a:p>
          <a:p>
            <a:pPr marL="802800" lvl="1" indent="-313200">
              <a:spcBef>
                <a:spcPts val="0"/>
              </a:spcBef>
              <a:buFont typeface="Arial"/>
              <a:buChar char="•"/>
            </a:pPr>
            <a:r>
              <a:rPr lang="en-US" sz="2400" dirty="0" err="1" smtClean="0">
                <a:latin typeface="Arial" charset="0"/>
              </a:rPr>
              <a:t>Teef</a:t>
            </a:r>
            <a:r>
              <a:rPr lang="en-US" sz="2400" dirty="0" smtClean="0">
                <a:latin typeface="Arial" charset="0"/>
              </a:rPr>
              <a:t> </a:t>
            </a:r>
            <a:r>
              <a:rPr lang="en-US" sz="2400" dirty="0" err="1">
                <a:latin typeface="Arial" charset="0"/>
              </a:rPr>
              <a:t>accepteert</a:t>
            </a:r>
            <a:r>
              <a:rPr lang="en-US" sz="2400" dirty="0">
                <a:latin typeface="Arial" charset="0"/>
              </a:rPr>
              <a:t> </a:t>
            </a:r>
            <a:r>
              <a:rPr lang="en-US" sz="2400" dirty="0" err="1" smtClean="0">
                <a:latin typeface="Arial" charset="0"/>
              </a:rPr>
              <a:t>reu</a:t>
            </a:r>
            <a:r>
              <a:rPr lang="en-US" sz="2400" dirty="0" smtClean="0">
                <a:latin typeface="Arial" charset="0"/>
              </a:rPr>
              <a:t> </a:t>
            </a:r>
            <a:r>
              <a:rPr lang="en-US" sz="2400" dirty="0" err="1">
                <a:latin typeface="Arial" charset="0"/>
              </a:rPr>
              <a:t>niet</a:t>
            </a:r>
            <a:r>
              <a:rPr lang="en-US" sz="2400" dirty="0">
                <a:latin typeface="Arial" charset="0"/>
              </a:rPr>
              <a:t> </a:t>
            </a:r>
            <a:r>
              <a:rPr lang="en-US" sz="2400" dirty="0" err="1">
                <a:latin typeface="Arial" charset="0"/>
              </a:rPr>
              <a:t>meer</a:t>
            </a:r>
            <a:endParaRPr lang="en-US" sz="2400" dirty="0">
              <a:latin typeface="Arial" charset="0"/>
            </a:endParaRPr>
          </a:p>
          <a:p>
            <a:pPr marL="457200" indent="-457200">
              <a:buFont typeface="Arial"/>
              <a:buChar char="•"/>
            </a:pPr>
            <a:r>
              <a:rPr lang="en-US" sz="2800" dirty="0" err="1" smtClean="0">
                <a:latin typeface="Arial" charset="0"/>
              </a:rPr>
              <a:t>Zwelling</a:t>
            </a:r>
            <a:r>
              <a:rPr lang="en-US" sz="2800" dirty="0" smtClean="0">
                <a:latin typeface="Arial" charset="0"/>
              </a:rPr>
              <a:t> vulva </a:t>
            </a:r>
            <a:r>
              <a:rPr lang="en-US" sz="2800" dirty="0" err="1" smtClean="0">
                <a:latin typeface="Arial" charset="0"/>
              </a:rPr>
              <a:t>neemt</a:t>
            </a:r>
            <a:r>
              <a:rPr lang="en-US" sz="2800" dirty="0" smtClean="0">
                <a:latin typeface="Arial" charset="0"/>
              </a:rPr>
              <a:t> </a:t>
            </a:r>
            <a:r>
              <a:rPr lang="en-US" sz="2800" dirty="0" err="1" smtClean="0">
                <a:latin typeface="Arial" charset="0"/>
              </a:rPr>
              <a:t>af</a:t>
            </a:r>
            <a:endParaRPr lang="en-US" sz="2800" dirty="0" smtClean="0">
              <a:latin typeface="Arial" charset="0"/>
            </a:endParaRPr>
          </a:p>
          <a:p>
            <a:pPr marL="457200" indent="-457200">
              <a:buFont typeface="Arial"/>
              <a:buChar char="•"/>
            </a:pPr>
            <a:r>
              <a:rPr lang="en-US" sz="2800" dirty="0" err="1" smtClean="0">
                <a:latin typeface="Arial" charset="0"/>
              </a:rPr>
              <a:t>Geen</a:t>
            </a:r>
            <a:r>
              <a:rPr lang="en-US" sz="2800" dirty="0" smtClean="0">
                <a:latin typeface="Arial" charset="0"/>
              </a:rPr>
              <a:t> </a:t>
            </a:r>
            <a:r>
              <a:rPr lang="en-US" sz="2800" dirty="0" err="1" smtClean="0">
                <a:latin typeface="Arial" charset="0"/>
              </a:rPr>
              <a:t>uitvloeiing</a:t>
            </a:r>
            <a:r>
              <a:rPr lang="en-US" sz="2800" dirty="0" smtClean="0">
                <a:latin typeface="Arial" charset="0"/>
              </a:rPr>
              <a:t> </a:t>
            </a:r>
            <a:r>
              <a:rPr lang="en-US" sz="2800" dirty="0" err="1" smtClean="0">
                <a:latin typeface="Arial" charset="0"/>
              </a:rPr>
              <a:t>meer</a:t>
            </a:r>
            <a:endParaRPr lang="en-US" sz="2800" dirty="0" smtClean="0">
              <a:latin typeface="Arial" charset="0"/>
            </a:endParaRPr>
          </a:p>
          <a:p>
            <a:pPr marL="457200" indent="-457200">
              <a:buFont typeface="Arial"/>
              <a:buChar char="•"/>
            </a:pPr>
            <a:r>
              <a:rPr lang="en-US" sz="2800" dirty="0" err="1" smtClean="0">
                <a:latin typeface="Arial" charset="0"/>
              </a:rPr>
              <a:t>Dorsale</a:t>
            </a:r>
            <a:r>
              <a:rPr lang="en-US" sz="2800" dirty="0" smtClean="0">
                <a:latin typeface="Arial" charset="0"/>
              </a:rPr>
              <a:t> </a:t>
            </a:r>
            <a:r>
              <a:rPr lang="en-US" sz="2800" dirty="0" err="1">
                <a:latin typeface="Arial" charset="0"/>
              </a:rPr>
              <a:t>huidwrong</a:t>
            </a:r>
            <a:r>
              <a:rPr lang="en-US" sz="2800" dirty="0">
                <a:latin typeface="Arial" charset="0"/>
              </a:rPr>
              <a:t> </a:t>
            </a:r>
            <a:r>
              <a:rPr lang="en-US" sz="2800" dirty="0" err="1" smtClean="0">
                <a:latin typeface="Arial" charset="0"/>
              </a:rPr>
              <a:t>bedekt</a:t>
            </a:r>
            <a:r>
              <a:rPr lang="en-US" sz="2800" dirty="0" smtClean="0">
                <a:latin typeface="Arial" charset="0"/>
              </a:rPr>
              <a:t> vulva </a:t>
            </a:r>
            <a:r>
              <a:rPr lang="en-US" sz="2800" dirty="0" err="1" smtClean="0">
                <a:latin typeface="Arial" charset="0"/>
              </a:rPr>
              <a:t>weer</a:t>
            </a:r>
            <a:endParaRPr lang="en-US" sz="2800" dirty="0" smtClean="0">
              <a:latin typeface="Arial" charset="0"/>
            </a:endParaRPr>
          </a:p>
          <a:p>
            <a:pPr marL="457200" indent="-457200">
              <a:buFont typeface="Arial"/>
              <a:buChar char="•"/>
            </a:pPr>
            <a:r>
              <a:rPr lang="en-US" sz="2800" dirty="0" err="1" smtClean="0">
                <a:latin typeface="Arial" charset="0"/>
              </a:rPr>
              <a:t>Progesteron</a:t>
            </a:r>
            <a:r>
              <a:rPr lang="en-US" sz="2800" dirty="0" smtClean="0">
                <a:latin typeface="Arial" charset="0"/>
              </a:rPr>
              <a:t> </a:t>
            </a:r>
            <a:r>
              <a:rPr lang="en-US" sz="2800" dirty="0" err="1" smtClean="0">
                <a:latin typeface="Arial" charset="0"/>
              </a:rPr>
              <a:t>hoog</a:t>
            </a:r>
            <a:r>
              <a:rPr lang="en-US" sz="2800" dirty="0" smtClean="0">
                <a:latin typeface="Arial" charset="0"/>
              </a:rPr>
              <a:t> </a:t>
            </a:r>
            <a:r>
              <a:rPr lang="en-US" sz="2800" dirty="0" err="1" smtClean="0">
                <a:latin typeface="Arial" charset="0"/>
              </a:rPr>
              <a:t>bij</a:t>
            </a:r>
            <a:r>
              <a:rPr lang="en-US" sz="2800" dirty="0" smtClean="0">
                <a:latin typeface="Arial" charset="0"/>
              </a:rPr>
              <a:t> </a:t>
            </a:r>
            <a:r>
              <a:rPr lang="en-US" sz="2800" dirty="0" err="1" smtClean="0">
                <a:latin typeface="Arial" charset="0"/>
              </a:rPr>
              <a:t>dracht</a:t>
            </a:r>
            <a:r>
              <a:rPr lang="en-US" sz="2800" dirty="0" smtClean="0">
                <a:latin typeface="Arial" charset="0"/>
              </a:rPr>
              <a:t>/</a:t>
            </a:r>
            <a:r>
              <a:rPr lang="en-US" sz="2800" dirty="0" err="1" smtClean="0">
                <a:latin typeface="Arial" charset="0"/>
              </a:rPr>
              <a:t>geen</a:t>
            </a:r>
            <a:r>
              <a:rPr lang="en-US" sz="2800" dirty="0" smtClean="0">
                <a:latin typeface="Arial" charset="0"/>
              </a:rPr>
              <a:t> </a:t>
            </a:r>
            <a:r>
              <a:rPr lang="en-US" sz="2800" dirty="0" err="1" smtClean="0">
                <a:latin typeface="Arial" charset="0"/>
              </a:rPr>
              <a:t>dracht</a:t>
            </a:r>
            <a:r>
              <a:rPr lang="en-US" sz="2800" dirty="0" smtClean="0">
                <a:latin typeface="Arial" charset="0"/>
              </a:rPr>
              <a:t> / </a:t>
            </a:r>
            <a:r>
              <a:rPr lang="en-US" sz="2800" dirty="0" err="1" smtClean="0">
                <a:latin typeface="Arial" charset="0"/>
              </a:rPr>
              <a:t>schijndracht</a:t>
            </a:r>
            <a:endParaRPr lang="en-US" sz="2800" dirty="0">
              <a:latin typeface="Arial" charset="0"/>
            </a:endParaRPr>
          </a:p>
        </p:txBody>
      </p:sp>
      <p:pic>
        <p:nvPicPr>
          <p:cNvPr id="10244" name="Picture 5" descr="hondkat figuur11"/>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1553" r="1553"/>
          <a:stretch>
            <a:fillRect/>
          </a:stretch>
        </p:blipFill>
        <p:spPr>
          <a:xfrm>
            <a:off x="5854020" y="1600199"/>
            <a:ext cx="2811462" cy="288448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val="14022966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1187" y="198506"/>
            <a:ext cx="8075612" cy="1143000"/>
          </a:xfrm>
        </p:spPr>
        <p:txBody>
          <a:bodyPr/>
          <a:lstStyle/>
          <a:p>
            <a:pPr algn="ctr"/>
            <a:r>
              <a:rPr lang="en-US" dirty="0" err="1">
                <a:latin typeface="Arial" charset="0"/>
              </a:rPr>
              <a:t>Oestrische</a:t>
            </a:r>
            <a:r>
              <a:rPr lang="en-US" dirty="0">
                <a:latin typeface="Arial" charset="0"/>
              </a:rPr>
              <a:t> </a:t>
            </a:r>
            <a:r>
              <a:rPr lang="en-US" dirty="0" err="1">
                <a:latin typeface="Arial" charset="0"/>
              </a:rPr>
              <a:t>cyclus</a:t>
            </a:r>
            <a:endParaRPr lang="nl-NL" dirty="0"/>
          </a:p>
        </p:txBody>
      </p:sp>
      <p:sp>
        <p:nvSpPr>
          <p:cNvPr id="3" name="Tijdelijke aanduiding voor datum 2"/>
          <p:cNvSpPr>
            <a:spLocks noGrp="1"/>
          </p:cNvSpPr>
          <p:nvPr>
            <p:ph type="dt" sz="half" idx="10"/>
          </p:nvPr>
        </p:nvSpPr>
        <p:spPr/>
        <p:txBody>
          <a:bodyPr/>
          <a:lstStyle/>
          <a:p>
            <a:pPr>
              <a:defRPr/>
            </a:pPr>
            <a:endParaRPr lang="nl-NL"/>
          </a:p>
        </p:txBody>
      </p:sp>
      <p:sp>
        <p:nvSpPr>
          <p:cNvPr id="4" name="Tijdelijke aanduiding voor voettekst 3"/>
          <p:cNvSpPr>
            <a:spLocks noGrp="1"/>
          </p:cNvSpPr>
          <p:nvPr>
            <p:ph type="ftr" sz="quarter" idx="11"/>
          </p:nvPr>
        </p:nvSpPr>
        <p:spPr/>
        <p:txBody>
          <a:bodyPr/>
          <a:lstStyle/>
          <a:p>
            <a:pPr>
              <a:defRPr/>
            </a:pPr>
            <a:endParaRPr lang="nl-NL"/>
          </a:p>
        </p:txBody>
      </p:sp>
      <p:sp>
        <p:nvSpPr>
          <p:cNvPr id="5" name="Tijdelijke aanduiding voor dianummer 4"/>
          <p:cNvSpPr>
            <a:spLocks noGrp="1"/>
          </p:cNvSpPr>
          <p:nvPr>
            <p:ph type="sldNum" sz="quarter" idx="12"/>
          </p:nvPr>
        </p:nvSpPr>
        <p:spPr/>
        <p:txBody>
          <a:bodyPr/>
          <a:lstStyle/>
          <a:p>
            <a:fld id="{43EDE1AF-950C-E540-9102-EA7E8A748D9C}" type="slidenum">
              <a:rPr lang="nl-NL" smtClean="0"/>
              <a:pPr/>
              <a:t>29</a:t>
            </a:fld>
            <a:endParaRPr lang="nl-NL"/>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475" y="1486649"/>
            <a:ext cx="8382000" cy="51149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6260752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Wat?</a:t>
            </a:r>
            <a:endParaRPr lang="nl-NL" dirty="0"/>
          </a:p>
        </p:txBody>
      </p:sp>
      <p:sp>
        <p:nvSpPr>
          <p:cNvPr id="3" name="Tijdelijke aanduiding voor inhoud 2"/>
          <p:cNvSpPr>
            <a:spLocks noGrp="1"/>
          </p:cNvSpPr>
          <p:nvPr>
            <p:ph idx="1"/>
          </p:nvPr>
        </p:nvSpPr>
        <p:spPr/>
        <p:txBody>
          <a:bodyPr/>
          <a:lstStyle/>
          <a:p>
            <a:pPr marL="457200" indent="-457200">
              <a:buFont typeface="Arial" charset="0"/>
              <a:buChar char="•"/>
            </a:pPr>
            <a:r>
              <a:rPr lang="nl-NL" sz="2800" dirty="0" smtClean="0"/>
              <a:t>5 weken</a:t>
            </a:r>
          </a:p>
          <a:p>
            <a:pPr marL="457200" indent="-457200">
              <a:buFont typeface="Arial" charset="0"/>
              <a:buChar char="•"/>
            </a:pPr>
            <a:r>
              <a:rPr lang="nl-NL" sz="2800" dirty="0" smtClean="0"/>
              <a:t>3 uur per week</a:t>
            </a:r>
          </a:p>
          <a:p>
            <a:pPr marL="1200150" lvl="1" indent="-457200">
              <a:buFont typeface="Arial" charset="0"/>
              <a:buChar char="•"/>
            </a:pPr>
            <a:r>
              <a:rPr lang="nl-NL" sz="2400" dirty="0" smtClean="0"/>
              <a:t>2 begeleidingsuren</a:t>
            </a:r>
          </a:p>
          <a:p>
            <a:pPr marL="1200150" lvl="1" indent="-457200">
              <a:buFont typeface="Arial" charset="0"/>
              <a:buChar char="•"/>
            </a:pPr>
            <a:r>
              <a:rPr lang="nl-NL" sz="2400" dirty="0" smtClean="0"/>
              <a:t>1 uur ondersteunende lessen</a:t>
            </a:r>
          </a:p>
          <a:p>
            <a:pPr marL="1600200" lvl="2" indent="-457200">
              <a:buFont typeface="Arial" charset="0"/>
              <a:buChar char="•"/>
            </a:pPr>
            <a:r>
              <a:rPr lang="nl-NL" sz="2000" dirty="0" smtClean="0"/>
              <a:t>Op aanvraag</a:t>
            </a:r>
          </a:p>
          <a:p>
            <a:pPr marL="457200" indent="-457200">
              <a:buFont typeface="Arial" charset="0"/>
              <a:buChar char="•"/>
            </a:pPr>
            <a:r>
              <a:rPr lang="nl-NL" sz="2800" dirty="0" smtClean="0"/>
              <a:t>Wekelijks voortgangsgesprekken</a:t>
            </a:r>
          </a:p>
          <a:p>
            <a:pPr marL="1200150" lvl="1" indent="-457200">
              <a:buFont typeface="Arial" charset="0"/>
              <a:buChar char="•"/>
            </a:pPr>
            <a:r>
              <a:rPr lang="nl-NL" sz="2400" dirty="0" smtClean="0"/>
              <a:t>Filmen </a:t>
            </a:r>
          </a:p>
          <a:p>
            <a:pPr marL="457200" indent="-457200">
              <a:buFont typeface="Arial" charset="0"/>
              <a:buChar char="•"/>
            </a:pPr>
            <a:r>
              <a:rPr lang="nl-NL" sz="2800" dirty="0" smtClean="0"/>
              <a:t>Presentaties</a:t>
            </a:r>
          </a:p>
          <a:p>
            <a:pPr marL="457200" indent="-457200">
              <a:buFont typeface="Arial" charset="0"/>
              <a:buChar char="•"/>
            </a:pPr>
            <a:r>
              <a:rPr lang="nl-NL" sz="2800" dirty="0" smtClean="0"/>
              <a:t>Kennistoets </a:t>
            </a:r>
            <a:endParaRPr lang="nl-NL" sz="2800"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3</a:t>
            </a:fld>
            <a:endParaRPr lang="nl-NL" dirty="0"/>
          </a:p>
        </p:txBody>
      </p:sp>
    </p:spTree>
    <p:extLst>
      <p:ext uri="{BB962C8B-B14F-4D97-AF65-F5344CB8AC3E}">
        <p14:creationId xmlns:p14="http://schemas.microsoft.com/office/powerpoint/2010/main" val="1540677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err="1" smtClean="0"/>
              <a:t>Oestrische</a:t>
            </a:r>
            <a:r>
              <a:rPr lang="nl-NL" dirty="0" smtClean="0"/>
              <a:t> cyclus hormonaal</a:t>
            </a:r>
            <a:endParaRPr lang="nl-NL" dirty="0"/>
          </a:p>
        </p:txBody>
      </p:sp>
      <p:sp>
        <p:nvSpPr>
          <p:cNvPr id="3" name="Tijdelijke aanduiding voor datum 2"/>
          <p:cNvSpPr>
            <a:spLocks noGrp="1"/>
          </p:cNvSpPr>
          <p:nvPr>
            <p:ph type="dt" sz="half" idx="10"/>
          </p:nvPr>
        </p:nvSpPr>
        <p:spPr/>
        <p:txBody>
          <a:bodyPr/>
          <a:lstStyle/>
          <a:p>
            <a:pPr>
              <a:defRPr/>
            </a:pPr>
            <a:endParaRPr lang="nl-NL"/>
          </a:p>
        </p:txBody>
      </p:sp>
      <p:sp>
        <p:nvSpPr>
          <p:cNvPr id="4" name="Tijdelijke aanduiding voor voettekst 3"/>
          <p:cNvSpPr>
            <a:spLocks noGrp="1"/>
          </p:cNvSpPr>
          <p:nvPr>
            <p:ph type="ftr" sz="quarter" idx="11"/>
          </p:nvPr>
        </p:nvSpPr>
        <p:spPr/>
        <p:txBody>
          <a:bodyPr/>
          <a:lstStyle/>
          <a:p>
            <a:pPr>
              <a:defRPr/>
            </a:pPr>
            <a:endParaRPr lang="nl-NL"/>
          </a:p>
        </p:txBody>
      </p:sp>
      <p:sp>
        <p:nvSpPr>
          <p:cNvPr id="5" name="Tijdelijke aanduiding voor dianummer 4"/>
          <p:cNvSpPr>
            <a:spLocks noGrp="1"/>
          </p:cNvSpPr>
          <p:nvPr>
            <p:ph type="sldNum" sz="quarter" idx="12"/>
          </p:nvPr>
        </p:nvSpPr>
        <p:spPr/>
        <p:txBody>
          <a:bodyPr/>
          <a:lstStyle/>
          <a:p>
            <a:fld id="{43EDE1AF-950C-E540-9102-EA7E8A748D9C}" type="slidenum">
              <a:rPr lang="nl-NL" smtClean="0"/>
              <a:pPr/>
              <a:t>30</a:t>
            </a:fld>
            <a:endParaRPr lang="nl-NL"/>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463" y="1385888"/>
            <a:ext cx="8855075" cy="53768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3567970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a:r>
              <a:rPr lang="nl-NL" dirty="0" err="1">
                <a:latin typeface="Arial" charset="0"/>
              </a:rPr>
              <a:t>Anoestrus</a:t>
            </a:r>
            <a:endParaRPr lang="nl-NL" dirty="0">
              <a:latin typeface="Arial" charset="0"/>
            </a:endParaRPr>
          </a:p>
        </p:txBody>
      </p:sp>
      <p:sp>
        <p:nvSpPr>
          <p:cNvPr id="13315" name="Rectangle 3"/>
          <p:cNvSpPr>
            <a:spLocks noGrp="1" noChangeArrowheads="1"/>
          </p:cNvSpPr>
          <p:nvPr>
            <p:ph type="body" idx="1"/>
          </p:nvPr>
        </p:nvSpPr>
        <p:spPr/>
        <p:txBody>
          <a:bodyPr/>
          <a:lstStyle/>
          <a:p>
            <a:r>
              <a:rPr lang="en-US" dirty="0" err="1">
                <a:latin typeface="Arial" charset="0"/>
              </a:rPr>
              <a:t>Aan</a:t>
            </a:r>
            <a:r>
              <a:rPr lang="en-US" dirty="0">
                <a:latin typeface="Arial" charset="0"/>
              </a:rPr>
              <a:t> het </a:t>
            </a:r>
            <a:r>
              <a:rPr lang="en-US" dirty="0" err="1">
                <a:latin typeface="Arial" charset="0"/>
              </a:rPr>
              <a:t>einde</a:t>
            </a:r>
            <a:r>
              <a:rPr lang="en-US" dirty="0">
                <a:latin typeface="Arial" charset="0"/>
              </a:rPr>
              <a:t> van de </a:t>
            </a:r>
            <a:r>
              <a:rPr lang="en-US" dirty="0" err="1">
                <a:latin typeface="Arial" charset="0"/>
              </a:rPr>
              <a:t>anoestrus</a:t>
            </a:r>
            <a:endParaRPr lang="en-US" dirty="0">
              <a:latin typeface="Arial" charset="0"/>
            </a:endParaRPr>
          </a:p>
          <a:p>
            <a:pPr marL="457200" indent="-457200">
              <a:buFont typeface="Arial"/>
              <a:buChar char="•"/>
            </a:pPr>
            <a:r>
              <a:rPr lang="en-US" dirty="0" smtClean="0">
                <a:latin typeface="Arial" charset="0"/>
              </a:rPr>
              <a:t>Hypothalamus </a:t>
            </a:r>
            <a:r>
              <a:rPr lang="en-US" dirty="0" err="1" smtClean="0">
                <a:latin typeface="Arial" charset="0"/>
              </a:rPr>
              <a:t>geeft</a:t>
            </a:r>
            <a:r>
              <a:rPr lang="en-US" dirty="0" smtClean="0">
                <a:latin typeface="Arial" charset="0"/>
              </a:rPr>
              <a:t> </a:t>
            </a:r>
            <a:r>
              <a:rPr lang="en-US" dirty="0" err="1" smtClean="0">
                <a:latin typeface="Arial" charset="0"/>
              </a:rPr>
              <a:t>GnRH</a:t>
            </a:r>
            <a:r>
              <a:rPr lang="en-US" dirty="0" smtClean="0">
                <a:latin typeface="Arial" charset="0"/>
              </a:rPr>
              <a:t> </a:t>
            </a:r>
            <a:r>
              <a:rPr lang="en-US" dirty="0" err="1" smtClean="0">
                <a:latin typeface="Arial" charset="0"/>
              </a:rPr>
              <a:t>af</a:t>
            </a:r>
            <a:endParaRPr lang="en-US" dirty="0" smtClean="0">
              <a:latin typeface="Arial" charset="0"/>
            </a:endParaRPr>
          </a:p>
          <a:p>
            <a:pPr marL="1200150" lvl="1" indent="-457200">
              <a:buFont typeface="Arial"/>
              <a:buChar char="•"/>
            </a:pPr>
            <a:r>
              <a:rPr lang="en-US" dirty="0" err="1" smtClean="0">
                <a:latin typeface="Arial" charset="0"/>
              </a:rPr>
              <a:t>Daglengte</a:t>
            </a:r>
            <a:r>
              <a:rPr lang="en-US" dirty="0" smtClean="0">
                <a:latin typeface="Arial" charset="0"/>
              </a:rPr>
              <a:t> </a:t>
            </a:r>
          </a:p>
          <a:p>
            <a:pPr marL="457200" indent="-457200">
              <a:buFont typeface="Arial"/>
              <a:buChar char="•"/>
            </a:pPr>
            <a:r>
              <a:rPr lang="en-US" dirty="0" err="1" smtClean="0">
                <a:latin typeface="Arial" charset="0"/>
              </a:rPr>
              <a:t>Hypofyse</a:t>
            </a:r>
            <a:r>
              <a:rPr lang="en-US" dirty="0" smtClean="0">
                <a:latin typeface="Arial" charset="0"/>
              </a:rPr>
              <a:t> </a:t>
            </a:r>
            <a:r>
              <a:rPr lang="en-US" dirty="0" err="1" smtClean="0">
                <a:latin typeface="Arial" charset="0"/>
              </a:rPr>
              <a:t>produktie</a:t>
            </a:r>
            <a:r>
              <a:rPr lang="en-US" dirty="0" smtClean="0">
                <a:latin typeface="Arial" charset="0"/>
              </a:rPr>
              <a:t> FSH</a:t>
            </a:r>
            <a:endParaRPr lang="en-US" dirty="0">
              <a:latin typeface="Arial" charset="0"/>
            </a:endParaRPr>
          </a:p>
          <a:p>
            <a:pPr marL="457200" indent="-457200">
              <a:buFont typeface="Arial"/>
              <a:buChar char="•"/>
            </a:pPr>
            <a:r>
              <a:rPr lang="en-US" dirty="0" err="1">
                <a:latin typeface="Arial" charset="0"/>
              </a:rPr>
              <a:t>S</a:t>
            </a:r>
            <a:r>
              <a:rPr lang="en-US" dirty="0" err="1" smtClean="0">
                <a:latin typeface="Arial" charset="0"/>
              </a:rPr>
              <a:t>tijging</a:t>
            </a:r>
            <a:r>
              <a:rPr lang="en-US" dirty="0" smtClean="0">
                <a:latin typeface="Arial" charset="0"/>
              </a:rPr>
              <a:t> </a:t>
            </a:r>
            <a:r>
              <a:rPr lang="en-US" dirty="0" err="1" smtClean="0">
                <a:latin typeface="Arial" charset="0"/>
              </a:rPr>
              <a:t>oestrogeen</a:t>
            </a:r>
            <a:endParaRPr lang="en-US" dirty="0">
              <a:latin typeface="Arial" charset="0"/>
            </a:endParaRPr>
          </a:p>
          <a:p>
            <a:endParaRPr lang="nl-NL" dirty="0">
              <a:latin typeface="Arial" charset="0"/>
            </a:endParaRPr>
          </a:p>
        </p:txBody>
      </p:sp>
    </p:spTree>
    <p:extLst>
      <p:ext uri="{BB962C8B-B14F-4D97-AF65-F5344CB8AC3E}">
        <p14:creationId xmlns:p14="http://schemas.microsoft.com/office/powerpoint/2010/main" val="39334285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algn="ctr"/>
            <a:r>
              <a:rPr lang="nl-NL" dirty="0">
                <a:latin typeface="Arial" charset="0"/>
              </a:rPr>
              <a:t>Pro-oestrus</a:t>
            </a:r>
          </a:p>
        </p:txBody>
      </p:sp>
      <p:sp>
        <p:nvSpPr>
          <p:cNvPr id="14339" name="Rectangle 3"/>
          <p:cNvSpPr>
            <a:spLocks noGrp="1" noChangeArrowheads="1"/>
          </p:cNvSpPr>
          <p:nvPr>
            <p:ph type="body" idx="1"/>
          </p:nvPr>
        </p:nvSpPr>
        <p:spPr/>
        <p:txBody>
          <a:bodyPr/>
          <a:lstStyle/>
          <a:p>
            <a:pPr marL="457200" indent="-457200">
              <a:buFont typeface="Arial"/>
              <a:buChar char="•"/>
            </a:pPr>
            <a:r>
              <a:rPr lang="en-US" sz="2800" dirty="0" err="1">
                <a:latin typeface="Arial" charset="0"/>
              </a:rPr>
              <a:t>Aan</a:t>
            </a:r>
            <a:r>
              <a:rPr lang="en-US" sz="2800" dirty="0">
                <a:latin typeface="Arial" charset="0"/>
              </a:rPr>
              <a:t> </a:t>
            </a:r>
            <a:r>
              <a:rPr lang="en-US" sz="2800" dirty="0" err="1">
                <a:latin typeface="Arial" charset="0"/>
              </a:rPr>
              <a:t>einde</a:t>
            </a:r>
            <a:r>
              <a:rPr lang="en-US" sz="2800" dirty="0">
                <a:latin typeface="Arial" charset="0"/>
              </a:rPr>
              <a:t> pro-</a:t>
            </a:r>
            <a:r>
              <a:rPr lang="en-US" sz="2800" dirty="0" err="1">
                <a:latin typeface="Arial" charset="0"/>
              </a:rPr>
              <a:t>oestrus</a:t>
            </a:r>
            <a:r>
              <a:rPr lang="en-US" sz="2800" dirty="0">
                <a:latin typeface="Arial" charset="0"/>
              </a:rPr>
              <a:t> </a:t>
            </a:r>
            <a:r>
              <a:rPr lang="en-US" sz="2800" dirty="0" err="1">
                <a:latin typeface="Arial" charset="0"/>
              </a:rPr>
              <a:t>piekwaarde</a:t>
            </a:r>
            <a:r>
              <a:rPr lang="en-US" sz="2800" dirty="0">
                <a:latin typeface="Arial" charset="0"/>
              </a:rPr>
              <a:t> </a:t>
            </a:r>
            <a:r>
              <a:rPr lang="en-US" sz="2800" dirty="0" err="1" smtClean="0">
                <a:latin typeface="Arial" charset="0"/>
              </a:rPr>
              <a:t>oestradiol</a:t>
            </a:r>
            <a:endParaRPr lang="en-US" sz="2800" dirty="0" smtClean="0">
              <a:latin typeface="Arial" charset="0"/>
            </a:endParaRPr>
          </a:p>
          <a:p>
            <a:pPr marL="1200150" lvl="1" indent="-457200">
              <a:buFont typeface="Arial"/>
              <a:buChar char="•"/>
            </a:pPr>
            <a:r>
              <a:rPr lang="en-US" sz="2400" dirty="0" err="1" smtClean="0">
                <a:latin typeface="Arial" charset="0"/>
              </a:rPr>
              <a:t>Vulvazwelling</a:t>
            </a:r>
            <a:endParaRPr lang="en-US" sz="2400" dirty="0" smtClean="0">
              <a:latin typeface="Arial" charset="0"/>
            </a:endParaRPr>
          </a:p>
          <a:p>
            <a:pPr marL="1200150" lvl="1" indent="-457200">
              <a:buFont typeface="Arial"/>
              <a:buChar char="•"/>
            </a:pPr>
            <a:r>
              <a:rPr lang="en-US" sz="2400" dirty="0" err="1" smtClean="0">
                <a:latin typeface="Arial" charset="0"/>
              </a:rPr>
              <a:t>Bloederige</a:t>
            </a:r>
            <a:r>
              <a:rPr lang="en-US" sz="2400" dirty="0" smtClean="0">
                <a:latin typeface="Arial" charset="0"/>
              </a:rPr>
              <a:t> </a:t>
            </a:r>
            <a:r>
              <a:rPr lang="en-US" sz="2400" dirty="0" err="1" smtClean="0">
                <a:latin typeface="Arial" charset="0"/>
              </a:rPr>
              <a:t>uitvloeiing</a:t>
            </a:r>
            <a:endParaRPr lang="en-US" sz="2400" dirty="0">
              <a:latin typeface="Arial" charset="0"/>
            </a:endParaRPr>
          </a:p>
          <a:p>
            <a:pPr marL="457200" indent="-457200">
              <a:buFont typeface="Arial"/>
              <a:buChar char="•"/>
            </a:pPr>
            <a:r>
              <a:rPr lang="en-US" sz="2800" dirty="0" err="1">
                <a:latin typeface="Arial" charset="0"/>
              </a:rPr>
              <a:t>Tweede</a:t>
            </a:r>
            <a:r>
              <a:rPr lang="en-US" sz="2800" dirty="0">
                <a:latin typeface="Arial" charset="0"/>
              </a:rPr>
              <a:t> </a:t>
            </a:r>
            <a:r>
              <a:rPr lang="en-US" sz="2800" dirty="0" err="1">
                <a:latin typeface="Arial" charset="0"/>
              </a:rPr>
              <a:t>helft</a:t>
            </a:r>
            <a:r>
              <a:rPr lang="en-US" sz="2800" dirty="0">
                <a:latin typeface="Arial" charset="0"/>
              </a:rPr>
              <a:t> pro-</a:t>
            </a:r>
            <a:r>
              <a:rPr lang="en-US" sz="2800" dirty="0" err="1">
                <a:latin typeface="Arial" charset="0"/>
              </a:rPr>
              <a:t>oestrus</a:t>
            </a:r>
            <a:r>
              <a:rPr lang="en-US" sz="2800" dirty="0">
                <a:latin typeface="Arial" charset="0"/>
              </a:rPr>
              <a:t> </a:t>
            </a:r>
            <a:r>
              <a:rPr lang="en-US" sz="2800" dirty="0" err="1">
                <a:latin typeface="Arial" charset="0"/>
              </a:rPr>
              <a:t>stijging</a:t>
            </a:r>
            <a:r>
              <a:rPr lang="en-US" sz="2800" dirty="0">
                <a:latin typeface="Arial" charset="0"/>
              </a:rPr>
              <a:t> </a:t>
            </a:r>
            <a:r>
              <a:rPr lang="en-US" sz="2800" dirty="0" err="1" smtClean="0">
                <a:latin typeface="Arial" charset="0"/>
              </a:rPr>
              <a:t>progesteron</a:t>
            </a:r>
            <a:endParaRPr lang="en-US" sz="2800" dirty="0" smtClean="0">
              <a:latin typeface="Arial" charset="0"/>
            </a:endParaRPr>
          </a:p>
          <a:p>
            <a:pPr marL="1200150" lvl="1" indent="-457200">
              <a:buFont typeface="Arial"/>
              <a:buChar char="•"/>
            </a:pPr>
            <a:r>
              <a:rPr lang="en-US" sz="2400" dirty="0" err="1" smtClean="0">
                <a:solidFill>
                  <a:schemeClr val="bg1"/>
                </a:solidFill>
                <a:latin typeface="Arial" charset="0"/>
              </a:rPr>
              <a:t>Alleen</a:t>
            </a:r>
            <a:r>
              <a:rPr lang="en-US" sz="2400" dirty="0" smtClean="0">
                <a:solidFill>
                  <a:schemeClr val="bg1"/>
                </a:solidFill>
                <a:latin typeface="Arial" charset="0"/>
              </a:rPr>
              <a:t> </a:t>
            </a:r>
            <a:r>
              <a:rPr lang="en-US" sz="2400" dirty="0" err="1" smtClean="0">
                <a:solidFill>
                  <a:schemeClr val="bg1"/>
                </a:solidFill>
                <a:latin typeface="Arial" charset="0"/>
              </a:rPr>
              <a:t>bij</a:t>
            </a:r>
            <a:r>
              <a:rPr lang="en-US" sz="2400" dirty="0" smtClean="0">
                <a:solidFill>
                  <a:schemeClr val="bg1"/>
                </a:solidFill>
                <a:latin typeface="Arial" charset="0"/>
              </a:rPr>
              <a:t> de </a:t>
            </a:r>
            <a:r>
              <a:rPr lang="en-US" sz="2400" dirty="0" err="1" smtClean="0">
                <a:solidFill>
                  <a:schemeClr val="bg1"/>
                </a:solidFill>
                <a:latin typeface="Arial" charset="0"/>
              </a:rPr>
              <a:t>hond</a:t>
            </a:r>
            <a:r>
              <a:rPr lang="en-US" sz="2400" dirty="0" smtClean="0">
                <a:solidFill>
                  <a:schemeClr val="bg1"/>
                </a:solidFill>
                <a:latin typeface="Arial" charset="0"/>
              </a:rPr>
              <a:t>!</a:t>
            </a:r>
            <a:endParaRPr lang="nl-NL" sz="2400" dirty="0">
              <a:solidFill>
                <a:schemeClr val="bg1"/>
              </a:solidFill>
              <a:latin typeface="Arial" charset="0"/>
            </a:endParaRPr>
          </a:p>
        </p:txBody>
      </p:sp>
    </p:spTree>
    <p:extLst>
      <p:ext uri="{BB962C8B-B14F-4D97-AF65-F5344CB8AC3E}">
        <p14:creationId xmlns:p14="http://schemas.microsoft.com/office/powerpoint/2010/main" val="23753363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algn="ctr"/>
            <a:r>
              <a:rPr lang="nl-NL" dirty="0">
                <a:latin typeface="Arial" charset="0"/>
              </a:rPr>
              <a:t>Oestrus </a:t>
            </a:r>
          </a:p>
        </p:txBody>
      </p:sp>
      <p:sp>
        <p:nvSpPr>
          <p:cNvPr id="15363" name="Rectangle 3"/>
          <p:cNvSpPr>
            <a:spLocks noGrp="1" noChangeArrowheads="1"/>
          </p:cNvSpPr>
          <p:nvPr>
            <p:ph type="body" idx="1"/>
          </p:nvPr>
        </p:nvSpPr>
        <p:spPr/>
        <p:txBody>
          <a:bodyPr/>
          <a:lstStyle/>
          <a:p>
            <a:pPr marL="457200" indent="-457200">
              <a:buFont typeface="Arial"/>
              <a:buChar char="•"/>
            </a:pPr>
            <a:r>
              <a:rPr lang="en-US" sz="3000" dirty="0" err="1">
                <a:latin typeface="Arial" charset="0"/>
              </a:rPr>
              <a:t>Piekwaarde</a:t>
            </a:r>
            <a:r>
              <a:rPr lang="en-US" sz="3000" dirty="0">
                <a:latin typeface="Arial" charset="0"/>
              </a:rPr>
              <a:t> LH</a:t>
            </a:r>
          </a:p>
          <a:p>
            <a:pPr marL="1200150" lvl="1" indent="-457200">
              <a:buFont typeface="Arial"/>
              <a:buChar char="•"/>
            </a:pPr>
            <a:r>
              <a:rPr lang="en-US" sz="2600" dirty="0" err="1">
                <a:latin typeface="Arial" charset="0"/>
              </a:rPr>
              <a:t>Ovulatie</a:t>
            </a:r>
            <a:r>
              <a:rPr lang="en-US" sz="2600" dirty="0">
                <a:latin typeface="Arial" charset="0"/>
              </a:rPr>
              <a:t> 10-12 </a:t>
            </a:r>
            <a:r>
              <a:rPr lang="en-US" sz="2600" dirty="0" err="1">
                <a:latin typeface="Arial" charset="0"/>
              </a:rPr>
              <a:t>dgn</a:t>
            </a:r>
            <a:r>
              <a:rPr lang="en-US" sz="2600" dirty="0">
                <a:latin typeface="Arial" charset="0"/>
              </a:rPr>
              <a:t> </a:t>
            </a:r>
            <a:r>
              <a:rPr lang="en-US" sz="2600" dirty="0" err="1">
                <a:latin typeface="Arial" charset="0"/>
              </a:rPr>
              <a:t>na</a:t>
            </a:r>
            <a:r>
              <a:rPr lang="en-US" sz="2600" dirty="0">
                <a:latin typeface="Arial" charset="0"/>
              </a:rPr>
              <a:t> </a:t>
            </a:r>
            <a:r>
              <a:rPr lang="en-US" sz="2600" b="1" u="sng" dirty="0">
                <a:latin typeface="Arial" charset="0"/>
              </a:rPr>
              <a:t>begin</a:t>
            </a:r>
            <a:r>
              <a:rPr lang="en-US" sz="2600" dirty="0">
                <a:latin typeface="Arial" charset="0"/>
              </a:rPr>
              <a:t> </a:t>
            </a:r>
            <a:r>
              <a:rPr lang="en-US" sz="2600" dirty="0" err="1">
                <a:latin typeface="Arial" charset="0"/>
              </a:rPr>
              <a:t>uitvloeiing</a:t>
            </a:r>
            <a:endParaRPr lang="en-US" sz="2600" dirty="0">
              <a:latin typeface="Arial" charset="0"/>
            </a:endParaRPr>
          </a:p>
          <a:p>
            <a:pPr marL="1200150" lvl="1" indent="-457200">
              <a:buFont typeface="Arial"/>
              <a:buChar char="•"/>
            </a:pPr>
            <a:r>
              <a:rPr lang="en-US" sz="2600" dirty="0" err="1">
                <a:latin typeface="Arial" charset="0"/>
              </a:rPr>
              <a:t>Vorming</a:t>
            </a:r>
            <a:r>
              <a:rPr lang="en-US" sz="2600" dirty="0">
                <a:latin typeface="Arial" charset="0"/>
              </a:rPr>
              <a:t> </a:t>
            </a:r>
            <a:r>
              <a:rPr lang="en-US" sz="2600" dirty="0" err="1">
                <a:latin typeface="Arial" charset="0"/>
              </a:rPr>
              <a:t>geel</a:t>
            </a:r>
            <a:r>
              <a:rPr lang="en-US" sz="2600" dirty="0">
                <a:latin typeface="Arial" charset="0"/>
              </a:rPr>
              <a:t> </a:t>
            </a:r>
            <a:r>
              <a:rPr lang="en-US" sz="2600" dirty="0" err="1">
                <a:latin typeface="Arial" charset="0"/>
              </a:rPr>
              <a:t>lichaampje</a:t>
            </a:r>
            <a:r>
              <a:rPr lang="en-US" sz="2600" dirty="0">
                <a:latin typeface="Arial" charset="0"/>
              </a:rPr>
              <a:t> (corpus </a:t>
            </a:r>
            <a:r>
              <a:rPr lang="en-US" sz="2600" dirty="0" err="1">
                <a:latin typeface="Arial" charset="0"/>
              </a:rPr>
              <a:t>luteum</a:t>
            </a:r>
            <a:r>
              <a:rPr lang="en-US" sz="2600" dirty="0" smtClean="0">
                <a:latin typeface="Arial" charset="0"/>
              </a:rPr>
              <a:t>)</a:t>
            </a:r>
          </a:p>
          <a:p>
            <a:pPr marL="1200150" lvl="1" indent="-457200">
              <a:buFont typeface="Arial"/>
              <a:buChar char="•"/>
            </a:pPr>
            <a:r>
              <a:rPr lang="en-US" sz="2600" dirty="0" err="1" smtClean="0">
                <a:latin typeface="Arial" charset="0"/>
              </a:rPr>
              <a:t>Verdere</a:t>
            </a:r>
            <a:r>
              <a:rPr lang="en-US" sz="2600" dirty="0" smtClean="0">
                <a:latin typeface="Arial" charset="0"/>
              </a:rPr>
              <a:t> </a:t>
            </a:r>
            <a:r>
              <a:rPr lang="en-US" sz="2600" dirty="0" err="1">
                <a:latin typeface="Arial" charset="0"/>
              </a:rPr>
              <a:t>stijging</a:t>
            </a:r>
            <a:r>
              <a:rPr lang="en-US" sz="2600" dirty="0">
                <a:latin typeface="Arial" charset="0"/>
              </a:rPr>
              <a:t> </a:t>
            </a:r>
            <a:r>
              <a:rPr lang="en-US" sz="2600" dirty="0" err="1">
                <a:latin typeface="Arial" charset="0"/>
              </a:rPr>
              <a:t>progesteron</a:t>
            </a:r>
            <a:endParaRPr lang="en-US" sz="2600" dirty="0">
              <a:latin typeface="Arial" charset="0"/>
            </a:endParaRPr>
          </a:p>
          <a:p>
            <a:pPr>
              <a:buFontTx/>
              <a:buNone/>
            </a:pPr>
            <a:endParaRPr lang="nl-NL" dirty="0">
              <a:latin typeface="Arial" charset="0"/>
            </a:endParaRPr>
          </a:p>
        </p:txBody>
      </p:sp>
    </p:spTree>
    <p:extLst>
      <p:ext uri="{BB962C8B-B14F-4D97-AF65-F5344CB8AC3E}">
        <p14:creationId xmlns:p14="http://schemas.microsoft.com/office/powerpoint/2010/main" val="4148988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ctr"/>
            <a:r>
              <a:rPr lang="nl-NL" dirty="0" err="1">
                <a:latin typeface="Arial" charset="0"/>
              </a:rPr>
              <a:t>Metoestrus</a:t>
            </a:r>
            <a:r>
              <a:rPr lang="nl-NL" dirty="0">
                <a:latin typeface="Arial" charset="0"/>
              </a:rPr>
              <a:t> </a:t>
            </a:r>
          </a:p>
        </p:txBody>
      </p:sp>
      <p:sp>
        <p:nvSpPr>
          <p:cNvPr id="16387" name="Rectangle 3"/>
          <p:cNvSpPr>
            <a:spLocks noGrp="1" noChangeArrowheads="1"/>
          </p:cNvSpPr>
          <p:nvPr>
            <p:ph type="body" idx="1"/>
          </p:nvPr>
        </p:nvSpPr>
        <p:spPr/>
        <p:txBody>
          <a:bodyPr/>
          <a:lstStyle/>
          <a:p>
            <a:pPr marL="457200" indent="-457200">
              <a:buFont typeface="Arial"/>
              <a:buChar char="•"/>
            </a:pPr>
            <a:r>
              <a:rPr lang="en-US" sz="2800" dirty="0">
                <a:latin typeface="Arial" charset="0"/>
              </a:rPr>
              <a:t>In </a:t>
            </a:r>
            <a:r>
              <a:rPr lang="en-US" sz="2800" dirty="0" err="1">
                <a:latin typeface="Arial" charset="0"/>
              </a:rPr>
              <a:t>eerste</a:t>
            </a:r>
            <a:r>
              <a:rPr lang="en-US" sz="2800" dirty="0">
                <a:latin typeface="Arial" charset="0"/>
              </a:rPr>
              <a:t> </a:t>
            </a:r>
            <a:r>
              <a:rPr lang="en-US" sz="2800" dirty="0" err="1">
                <a:latin typeface="Arial" charset="0"/>
              </a:rPr>
              <a:t>helft</a:t>
            </a:r>
            <a:r>
              <a:rPr lang="en-US" sz="2800" dirty="0">
                <a:latin typeface="Arial" charset="0"/>
              </a:rPr>
              <a:t> </a:t>
            </a:r>
            <a:r>
              <a:rPr lang="en-US" sz="2800" dirty="0" err="1">
                <a:latin typeface="Arial" charset="0"/>
              </a:rPr>
              <a:t>metoestrus</a:t>
            </a:r>
            <a:r>
              <a:rPr lang="en-US" sz="2800" dirty="0">
                <a:latin typeface="Arial" charset="0"/>
              </a:rPr>
              <a:t> </a:t>
            </a:r>
            <a:r>
              <a:rPr lang="en-US" sz="2800" dirty="0" err="1">
                <a:latin typeface="Arial" charset="0"/>
              </a:rPr>
              <a:t>hoge</a:t>
            </a:r>
            <a:r>
              <a:rPr lang="en-US" sz="2800" dirty="0">
                <a:latin typeface="Arial" charset="0"/>
              </a:rPr>
              <a:t> </a:t>
            </a:r>
            <a:r>
              <a:rPr lang="en-US" sz="2800" dirty="0" err="1">
                <a:latin typeface="Arial" charset="0"/>
              </a:rPr>
              <a:t>concentratie</a:t>
            </a:r>
            <a:r>
              <a:rPr lang="en-US" sz="2800" dirty="0">
                <a:latin typeface="Arial" charset="0"/>
              </a:rPr>
              <a:t> </a:t>
            </a:r>
            <a:r>
              <a:rPr lang="en-US" sz="2800" dirty="0" err="1">
                <a:latin typeface="Arial" charset="0"/>
              </a:rPr>
              <a:t>progesteron</a:t>
            </a:r>
            <a:endParaRPr lang="en-US" sz="2800" dirty="0">
              <a:latin typeface="Arial" charset="0"/>
            </a:endParaRPr>
          </a:p>
          <a:p>
            <a:pPr marL="457200" indent="-457200">
              <a:buFont typeface="Arial"/>
              <a:buChar char="•"/>
            </a:pPr>
            <a:r>
              <a:rPr lang="en-US" sz="2800" dirty="0">
                <a:latin typeface="Arial" charset="0"/>
              </a:rPr>
              <a:t>In </a:t>
            </a:r>
            <a:r>
              <a:rPr lang="en-US" sz="2800" dirty="0" err="1">
                <a:latin typeface="Arial" charset="0"/>
              </a:rPr>
              <a:t>tweede</a:t>
            </a:r>
            <a:r>
              <a:rPr lang="en-US" sz="2800" dirty="0">
                <a:latin typeface="Arial" charset="0"/>
              </a:rPr>
              <a:t> </a:t>
            </a:r>
            <a:r>
              <a:rPr lang="en-US" sz="2800" dirty="0" err="1">
                <a:latin typeface="Arial" charset="0"/>
              </a:rPr>
              <a:t>helft</a:t>
            </a:r>
            <a:r>
              <a:rPr lang="en-US" sz="2800" dirty="0">
                <a:latin typeface="Arial" charset="0"/>
              </a:rPr>
              <a:t> </a:t>
            </a:r>
            <a:r>
              <a:rPr lang="en-US" sz="2800" dirty="0" err="1">
                <a:latin typeface="Arial" charset="0"/>
              </a:rPr>
              <a:t>metoestrus</a:t>
            </a:r>
            <a:r>
              <a:rPr lang="en-US" sz="2800" dirty="0">
                <a:latin typeface="Arial" charset="0"/>
              </a:rPr>
              <a:t> </a:t>
            </a:r>
            <a:r>
              <a:rPr lang="en-US" sz="2800" dirty="0" err="1">
                <a:latin typeface="Arial" charset="0"/>
              </a:rPr>
              <a:t>geleidelijke</a:t>
            </a:r>
            <a:r>
              <a:rPr lang="en-US" sz="2800" dirty="0">
                <a:latin typeface="Arial" charset="0"/>
              </a:rPr>
              <a:t> </a:t>
            </a:r>
            <a:r>
              <a:rPr lang="en-US" sz="2800" dirty="0" err="1">
                <a:latin typeface="Arial" charset="0"/>
              </a:rPr>
              <a:t>daling</a:t>
            </a:r>
            <a:r>
              <a:rPr lang="en-US" sz="2800" dirty="0">
                <a:latin typeface="Arial" charset="0"/>
              </a:rPr>
              <a:t> </a:t>
            </a:r>
            <a:r>
              <a:rPr lang="en-US" sz="2800" dirty="0" err="1">
                <a:latin typeface="Arial" charset="0"/>
              </a:rPr>
              <a:t>progesteron</a:t>
            </a:r>
            <a:r>
              <a:rPr lang="en-US" sz="2800" dirty="0">
                <a:latin typeface="Arial" charset="0"/>
              </a:rPr>
              <a:t> door </a:t>
            </a:r>
            <a:r>
              <a:rPr lang="en-US" sz="2800" dirty="0" err="1">
                <a:latin typeface="Arial" charset="0"/>
              </a:rPr>
              <a:t>aanmaak</a:t>
            </a:r>
            <a:r>
              <a:rPr lang="en-US" sz="2800" dirty="0">
                <a:latin typeface="Arial" charset="0"/>
              </a:rPr>
              <a:t> </a:t>
            </a:r>
            <a:r>
              <a:rPr lang="en-US" sz="2800" dirty="0" err="1">
                <a:latin typeface="Arial" charset="0"/>
              </a:rPr>
              <a:t>prostaglandine</a:t>
            </a:r>
            <a:r>
              <a:rPr lang="en-US" sz="2800" dirty="0">
                <a:latin typeface="Arial" charset="0"/>
              </a:rPr>
              <a:t> door uterus </a:t>
            </a:r>
          </a:p>
          <a:p>
            <a:pPr marL="457200" indent="-457200">
              <a:buFont typeface="Arial"/>
              <a:buChar char="•"/>
            </a:pPr>
            <a:r>
              <a:rPr lang="en-US" sz="2800" dirty="0" err="1">
                <a:latin typeface="Arial" charset="0"/>
              </a:rPr>
              <a:t>Eind</a:t>
            </a:r>
            <a:r>
              <a:rPr lang="en-US" sz="2800" dirty="0">
                <a:latin typeface="Arial" charset="0"/>
              </a:rPr>
              <a:t> </a:t>
            </a:r>
            <a:r>
              <a:rPr lang="en-US" sz="2800" dirty="0" err="1">
                <a:latin typeface="Arial" charset="0"/>
              </a:rPr>
              <a:t>metoestrus</a:t>
            </a:r>
            <a:r>
              <a:rPr lang="en-US" sz="2800" dirty="0">
                <a:latin typeface="Arial" charset="0"/>
              </a:rPr>
              <a:t> </a:t>
            </a:r>
            <a:r>
              <a:rPr lang="en-US" sz="2800" dirty="0" err="1">
                <a:latin typeface="Arial" charset="0"/>
              </a:rPr>
              <a:t>prolactine</a:t>
            </a:r>
            <a:r>
              <a:rPr lang="en-US" sz="2800" dirty="0">
                <a:latin typeface="Arial" charset="0"/>
              </a:rPr>
              <a:t> </a:t>
            </a:r>
            <a:r>
              <a:rPr lang="en-US" sz="2800" dirty="0" err="1">
                <a:latin typeface="Arial" charset="0"/>
              </a:rPr>
              <a:t>vorming</a:t>
            </a:r>
            <a:r>
              <a:rPr lang="en-US" sz="2800" dirty="0">
                <a:latin typeface="Arial" charset="0"/>
              </a:rPr>
              <a:t> </a:t>
            </a:r>
            <a:endParaRPr lang="nl-NL" sz="2800" dirty="0">
              <a:latin typeface="Arial" charset="0"/>
            </a:endParaRPr>
          </a:p>
        </p:txBody>
      </p:sp>
    </p:spTree>
    <p:extLst>
      <p:ext uri="{BB962C8B-B14F-4D97-AF65-F5344CB8AC3E}">
        <p14:creationId xmlns:p14="http://schemas.microsoft.com/office/powerpoint/2010/main" val="34889088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ctr"/>
            <a:r>
              <a:rPr lang="en-US" dirty="0" err="1">
                <a:latin typeface="Arial" charset="0"/>
              </a:rPr>
              <a:t>Schijndracht</a:t>
            </a:r>
            <a:r>
              <a:rPr lang="en-US" dirty="0">
                <a:latin typeface="Arial" charset="0"/>
              </a:rPr>
              <a:t> </a:t>
            </a:r>
            <a:r>
              <a:rPr lang="en-US" dirty="0" err="1">
                <a:latin typeface="Arial" charset="0"/>
              </a:rPr>
              <a:t>hond</a:t>
            </a:r>
            <a:endParaRPr lang="en-GB" dirty="0">
              <a:latin typeface="Arial" charset="0"/>
            </a:endParaRPr>
          </a:p>
        </p:txBody>
      </p:sp>
      <p:sp>
        <p:nvSpPr>
          <p:cNvPr id="17411" name="Rectangle 3"/>
          <p:cNvSpPr>
            <a:spLocks noGrp="1" noChangeArrowheads="1"/>
          </p:cNvSpPr>
          <p:nvPr>
            <p:ph type="body" sz="half" idx="1"/>
          </p:nvPr>
        </p:nvSpPr>
        <p:spPr>
          <a:xfrm>
            <a:off x="685799" y="1519237"/>
            <a:ext cx="4466771" cy="4306887"/>
          </a:xfrm>
        </p:spPr>
        <p:txBody>
          <a:bodyPr/>
          <a:lstStyle/>
          <a:p>
            <a:pPr marL="457200" indent="-457200">
              <a:buFont typeface="Arial"/>
              <a:buChar char="•"/>
            </a:pPr>
            <a:r>
              <a:rPr lang="en-US" sz="2600" dirty="0" err="1">
                <a:latin typeface="Arial" charset="0"/>
              </a:rPr>
              <a:t>Hormonaal</a:t>
            </a:r>
            <a:r>
              <a:rPr lang="en-US" sz="2600" dirty="0">
                <a:latin typeface="Arial" charset="0"/>
              </a:rPr>
              <a:t> </a:t>
            </a:r>
            <a:r>
              <a:rPr lang="en-US" sz="2600" dirty="0" err="1">
                <a:latin typeface="Arial" charset="0"/>
              </a:rPr>
              <a:t>geen</a:t>
            </a:r>
            <a:r>
              <a:rPr lang="en-US" sz="2600" dirty="0">
                <a:latin typeface="Arial" charset="0"/>
              </a:rPr>
              <a:t> </a:t>
            </a:r>
            <a:r>
              <a:rPr lang="en-US" sz="2600" dirty="0" err="1">
                <a:latin typeface="Arial" charset="0"/>
              </a:rPr>
              <a:t>verschil</a:t>
            </a:r>
            <a:r>
              <a:rPr lang="en-US" sz="2600" dirty="0">
                <a:latin typeface="Arial" charset="0"/>
              </a:rPr>
              <a:t> </a:t>
            </a:r>
            <a:r>
              <a:rPr lang="en-US" sz="2600" dirty="0" err="1" smtClean="0">
                <a:latin typeface="Arial" charset="0"/>
              </a:rPr>
              <a:t>wel</a:t>
            </a:r>
            <a:r>
              <a:rPr lang="en-US" sz="2600" dirty="0" smtClean="0">
                <a:latin typeface="Arial" charset="0"/>
              </a:rPr>
              <a:t>/</a:t>
            </a:r>
            <a:r>
              <a:rPr lang="en-US" sz="2600" dirty="0" err="1" smtClean="0">
                <a:latin typeface="Arial" charset="0"/>
              </a:rPr>
              <a:t>niet</a:t>
            </a:r>
            <a:r>
              <a:rPr lang="en-US" sz="2600" dirty="0" smtClean="0">
                <a:latin typeface="Arial" charset="0"/>
              </a:rPr>
              <a:t> </a:t>
            </a:r>
            <a:r>
              <a:rPr lang="en-US" sz="2600" dirty="0" err="1">
                <a:latin typeface="Arial" charset="0"/>
              </a:rPr>
              <a:t>drachtig</a:t>
            </a:r>
            <a:endParaRPr lang="en-US" sz="2600" dirty="0">
              <a:latin typeface="Arial" charset="0"/>
            </a:endParaRPr>
          </a:p>
          <a:p>
            <a:pPr marL="457200" indent="-457200">
              <a:buFont typeface="Arial"/>
              <a:buChar char="•"/>
            </a:pPr>
            <a:r>
              <a:rPr lang="en-US" sz="2600" dirty="0" err="1">
                <a:latin typeface="Arial" charset="0"/>
              </a:rPr>
              <a:t>Melkklierzwelling</a:t>
            </a:r>
            <a:endParaRPr lang="en-US" sz="2600" dirty="0">
              <a:latin typeface="Arial" charset="0"/>
            </a:endParaRPr>
          </a:p>
          <a:p>
            <a:pPr marL="457200" indent="-457200">
              <a:buFont typeface="Arial"/>
              <a:buChar char="•"/>
            </a:pPr>
            <a:r>
              <a:rPr lang="en-US" sz="2600" dirty="0" err="1" smtClean="0">
                <a:latin typeface="Arial" charset="0"/>
              </a:rPr>
              <a:t>Nestdrang</a:t>
            </a:r>
            <a:endParaRPr lang="en-US" sz="2600" dirty="0">
              <a:latin typeface="Arial" charset="0"/>
            </a:endParaRPr>
          </a:p>
          <a:p>
            <a:pPr marL="457200" indent="-457200">
              <a:buFont typeface="Arial"/>
              <a:buChar char="•"/>
            </a:pPr>
            <a:r>
              <a:rPr lang="en-US" sz="2600" dirty="0" err="1" smtClean="0">
                <a:latin typeface="Arial" charset="0"/>
              </a:rPr>
              <a:t>Verdwijnt</a:t>
            </a:r>
            <a:r>
              <a:rPr lang="en-US" sz="2600" dirty="0" smtClean="0">
                <a:latin typeface="Arial" charset="0"/>
              </a:rPr>
              <a:t> </a:t>
            </a:r>
            <a:r>
              <a:rPr lang="en-US" sz="2600" dirty="0" err="1" smtClean="0">
                <a:latin typeface="Arial" charset="0"/>
              </a:rPr>
              <a:t>vanzelf</a:t>
            </a:r>
            <a:endParaRPr lang="en-US" sz="2600" dirty="0" smtClean="0">
              <a:latin typeface="Arial" charset="0"/>
            </a:endParaRPr>
          </a:p>
          <a:p>
            <a:pPr marL="1200150" lvl="1" indent="-457200">
              <a:buFont typeface="Arial"/>
              <a:buChar char="•"/>
            </a:pPr>
            <a:r>
              <a:rPr lang="en-US" sz="2200" dirty="0" err="1" smtClean="0">
                <a:latin typeface="Arial" charset="0"/>
              </a:rPr>
              <a:t>Veel</a:t>
            </a:r>
            <a:r>
              <a:rPr lang="en-US" sz="2200" dirty="0" smtClean="0">
                <a:latin typeface="Arial" charset="0"/>
              </a:rPr>
              <a:t> </a:t>
            </a:r>
            <a:r>
              <a:rPr lang="en-US" sz="2200" dirty="0" err="1" smtClean="0">
                <a:latin typeface="Arial" charset="0"/>
              </a:rPr>
              <a:t>beweging</a:t>
            </a:r>
            <a:r>
              <a:rPr lang="en-US" sz="2200" dirty="0" smtClean="0">
                <a:latin typeface="Arial" charset="0"/>
              </a:rPr>
              <a:t>, minder </a:t>
            </a:r>
            <a:r>
              <a:rPr lang="en-US" sz="2200" dirty="0" err="1" smtClean="0">
                <a:latin typeface="Arial" charset="0"/>
              </a:rPr>
              <a:t>eten</a:t>
            </a:r>
            <a:r>
              <a:rPr lang="en-US" sz="2200" dirty="0" smtClean="0">
                <a:latin typeface="Arial" charset="0"/>
              </a:rPr>
              <a:t>, </a:t>
            </a:r>
            <a:r>
              <a:rPr lang="en-US" sz="2200" dirty="0" err="1" smtClean="0">
                <a:latin typeface="Arial" charset="0"/>
              </a:rPr>
              <a:t>masseren</a:t>
            </a:r>
            <a:r>
              <a:rPr lang="en-US" sz="2200" dirty="0" smtClean="0">
                <a:latin typeface="Arial" charset="0"/>
              </a:rPr>
              <a:t> </a:t>
            </a:r>
            <a:r>
              <a:rPr lang="en-US" sz="2200" dirty="0" err="1" smtClean="0">
                <a:latin typeface="Arial" charset="0"/>
              </a:rPr>
              <a:t>melkklier</a:t>
            </a:r>
            <a:endParaRPr lang="en-US" sz="2200" dirty="0" smtClean="0">
              <a:latin typeface="Arial" charset="0"/>
            </a:endParaRPr>
          </a:p>
          <a:p>
            <a:pPr marL="457200" indent="-457200">
              <a:buFont typeface="Arial"/>
              <a:buChar char="•"/>
            </a:pPr>
            <a:r>
              <a:rPr lang="en-US" sz="2600" dirty="0" err="1" smtClean="0">
                <a:latin typeface="Arial" charset="0"/>
              </a:rPr>
              <a:t>Medicijnen</a:t>
            </a:r>
            <a:r>
              <a:rPr lang="en-US" sz="2600" dirty="0">
                <a:latin typeface="Arial" charset="0"/>
              </a:rPr>
              <a:t>, </a:t>
            </a:r>
            <a:r>
              <a:rPr lang="en-US" sz="2600" dirty="0" err="1">
                <a:latin typeface="Arial" charset="0"/>
              </a:rPr>
              <a:t>Lactafal</a:t>
            </a:r>
            <a:r>
              <a:rPr lang="en-US" sz="2600" dirty="0">
                <a:latin typeface="Arial" charset="0"/>
              </a:rPr>
              <a:t>® of </a:t>
            </a:r>
            <a:r>
              <a:rPr lang="en-US" sz="2600" dirty="0" err="1">
                <a:latin typeface="Arial" charset="0"/>
              </a:rPr>
              <a:t>Galastop</a:t>
            </a:r>
            <a:r>
              <a:rPr lang="en-US" sz="2600" dirty="0">
                <a:latin typeface="Arial" charset="0"/>
              </a:rPr>
              <a:t> ®</a:t>
            </a:r>
          </a:p>
          <a:p>
            <a:pPr marL="457200" indent="-457200">
              <a:buFont typeface="Arial"/>
              <a:buChar char="•"/>
            </a:pPr>
            <a:r>
              <a:rPr lang="en-US" sz="2600" dirty="0" err="1">
                <a:latin typeface="Arial" charset="0"/>
              </a:rPr>
              <a:t>Castratie</a:t>
            </a:r>
            <a:r>
              <a:rPr lang="en-US" sz="2600" dirty="0">
                <a:latin typeface="Arial" charset="0"/>
              </a:rPr>
              <a:t> </a:t>
            </a:r>
            <a:endParaRPr lang="en-GB" sz="2600" dirty="0">
              <a:latin typeface="Arial" charset="0"/>
            </a:endParaRPr>
          </a:p>
        </p:txBody>
      </p:sp>
      <p:pic>
        <p:nvPicPr>
          <p:cNvPr id="17412" name="Picture 7" descr="schijndracht copy"/>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580063" y="1773238"/>
            <a:ext cx="1878012" cy="18034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17413" name="Picture 8" descr="schijndracht galastop"/>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5435600" y="4005263"/>
            <a:ext cx="2436813" cy="1820862"/>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val="350793130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Hormonen </a:t>
            </a:r>
            <a:r>
              <a:rPr lang="nl-NL" dirty="0" err="1" smtClean="0"/>
              <a:t>oestrische</a:t>
            </a:r>
            <a:r>
              <a:rPr lang="nl-NL" dirty="0" smtClean="0"/>
              <a:t> cyclus</a:t>
            </a:r>
            <a:endParaRPr lang="nl-NL" dirty="0"/>
          </a:p>
        </p:txBody>
      </p:sp>
      <p:sp>
        <p:nvSpPr>
          <p:cNvPr id="3" name="Tijdelijke aanduiding voor datum 2"/>
          <p:cNvSpPr>
            <a:spLocks noGrp="1"/>
          </p:cNvSpPr>
          <p:nvPr>
            <p:ph type="dt" sz="half" idx="10"/>
          </p:nvPr>
        </p:nvSpPr>
        <p:spPr/>
        <p:txBody>
          <a:bodyPr/>
          <a:lstStyle/>
          <a:p>
            <a:pPr>
              <a:defRPr/>
            </a:pPr>
            <a:endParaRPr lang="nl-NL"/>
          </a:p>
        </p:txBody>
      </p:sp>
      <p:sp>
        <p:nvSpPr>
          <p:cNvPr id="4" name="Tijdelijke aanduiding voor voettekst 3"/>
          <p:cNvSpPr>
            <a:spLocks noGrp="1"/>
          </p:cNvSpPr>
          <p:nvPr>
            <p:ph type="ftr" sz="quarter" idx="11"/>
          </p:nvPr>
        </p:nvSpPr>
        <p:spPr/>
        <p:txBody>
          <a:bodyPr/>
          <a:lstStyle/>
          <a:p>
            <a:pPr>
              <a:defRPr/>
            </a:pPr>
            <a:endParaRPr lang="nl-NL"/>
          </a:p>
        </p:txBody>
      </p:sp>
      <p:sp>
        <p:nvSpPr>
          <p:cNvPr id="5" name="Tijdelijke aanduiding voor dianummer 4"/>
          <p:cNvSpPr>
            <a:spLocks noGrp="1"/>
          </p:cNvSpPr>
          <p:nvPr>
            <p:ph type="sldNum" sz="quarter" idx="12"/>
          </p:nvPr>
        </p:nvSpPr>
        <p:spPr/>
        <p:txBody>
          <a:bodyPr/>
          <a:lstStyle/>
          <a:p>
            <a:fld id="{43EDE1AF-950C-E540-9102-EA7E8A748D9C}" type="slidenum">
              <a:rPr lang="nl-NL" smtClean="0"/>
              <a:pPr/>
              <a:t>36</a:t>
            </a:fld>
            <a:endParaRPr lang="nl-NL"/>
          </a:p>
        </p:txBody>
      </p:sp>
      <p:pic>
        <p:nvPicPr>
          <p:cNvPr id="6" name="Afbeelding 6" descr="http://www.ansci.wisc.edu/jjp1/ansci_repro/lec/lec_26/hormone_dog1.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557338"/>
            <a:ext cx="6553200" cy="4994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63089849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a:t>Hormonen </a:t>
            </a:r>
            <a:r>
              <a:rPr lang="nl-NL" dirty="0" err="1"/>
              <a:t>oestrische</a:t>
            </a:r>
            <a:r>
              <a:rPr lang="nl-NL" dirty="0"/>
              <a:t> cyclus</a:t>
            </a:r>
          </a:p>
        </p:txBody>
      </p:sp>
      <p:sp>
        <p:nvSpPr>
          <p:cNvPr id="3" name="Tijdelijke aanduiding voor datum 2"/>
          <p:cNvSpPr>
            <a:spLocks noGrp="1"/>
          </p:cNvSpPr>
          <p:nvPr>
            <p:ph type="dt" sz="half" idx="10"/>
          </p:nvPr>
        </p:nvSpPr>
        <p:spPr/>
        <p:txBody>
          <a:bodyPr/>
          <a:lstStyle/>
          <a:p>
            <a:pPr>
              <a:defRPr/>
            </a:pPr>
            <a:endParaRPr lang="nl-NL"/>
          </a:p>
        </p:txBody>
      </p:sp>
      <p:sp>
        <p:nvSpPr>
          <p:cNvPr id="4" name="Tijdelijke aanduiding voor voettekst 3"/>
          <p:cNvSpPr>
            <a:spLocks noGrp="1"/>
          </p:cNvSpPr>
          <p:nvPr>
            <p:ph type="ftr" sz="quarter" idx="11"/>
          </p:nvPr>
        </p:nvSpPr>
        <p:spPr/>
        <p:txBody>
          <a:bodyPr/>
          <a:lstStyle/>
          <a:p>
            <a:pPr>
              <a:defRPr/>
            </a:pPr>
            <a:endParaRPr lang="nl-NL"/>
          </a:p>
        </p:txBody>
      </p:sp>
      <p:sp>
        <p:nvSpPr>
          <p:cNvPr id="5" name="Tijdelijke aanduiding voor dianummer 4"/>
          <p:cNvSpPr>
            <a:spLocks noGrp="1"/>
          </p:cNvSpPr>
          <p:nvPr>
            <p:ph type="sldNum" sz="quarter" idx="12"/>
          </p:nvPr>
        </p:nvSpPr>
        <p:spPr/>
        <p:txBody>
          <a:bodyPr/>
          <a:lstStyle/>
          <a:p>
            <a:fld id="{43EDE1AF-950C-E540-9102-EA7E8A748D9C}" type="slidenum">
              <a:rPr lang="nl-NL" smtClean="0"/>
              <a:pPr/>
              <a:t>37</a:t>
            </a:fld>
            <a:endParaRPr lang="nl-NL"/>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9525" y="1554163"/>
            <a:ext cx="6467475" cy="4991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2365632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p:txBody>
          <a:bodyPr/>
          <a:lstStyle/>
          <a:p>
            <a:pPr algn="ctr" eaLnBrk="1" hangingPunct="1"/>
            <a:r>
              <a:rPr lang="en-US" dirty="0" err="1">
                <a:latin typeface="Arial" charset="0"/>
              </a:rPr>
              <a:t>Functioneren</a:t>
            </a:r>
            <a:r>
              <a:rPr lang="en-US" dirty="0">
                <a:latin typeface="Arial" charset="0"/>
              </a:rPr>
              <a:t/>
            </a:r>
            <a:br>
              <a:rPr lang="en-US" dirty="0">
                <a:latin typeface="Arial" charset="0"/>
              </a:rPr>
            </a:br>
            <a:r>
              <a:rPr lang="en-US" sz="3600" dirty="0">
                <a:latin typeface="Arial" charset="0"/>
              </a:rPr>
              <a:t>(</a:t>
            </a:r>
            <a:r>
              <a:rPr lang="en-US" sz="3600" dirty="0" err="1">
                <a:latin typeface="Arial" charset="0"/>
              </a:rPr>
              <a:t>fysiologie</a:t>
            </a:r>
            <a:r>
              <a:rPr lang="en-US" sz="3600" dirty="0">
                <a:latin typeface="Arial" charset="0"/>
              </a:rPr>
              <a:t>)</a:t>
            </a:r>
            <a:endParaRPr lang="en-US" dirty="0">
              <a:latin typeface="Arial" charset="0"/>
            </a:endParaRPr>
          </a:p>
        </p:txBody>
      </p:sp>
      <p:sp>
        <p:nvSpPr>
          <p:cNvPr id="33795" name="Rectangle 3"/>
          <p:cNvSpPr>
            <a:spLocks noGrp="1" noChangeArrowheads="1"/>
          </p:cNvSpPr>
          <p:nvPr>
            <p:ph type="body" idx="4294967295"/>
          </p:nvPr>
        </p:nvSpPr>
        <p:spPr>
          <a:xfrm>
            <a:off x="685800" y="1981200"/>
            <a:ext cx="8051800" cy="4114800"/>
          </a:xfrm>
        </p:spPr>
        <p:txBody>
          <a:bodyPr/>
          <a:lstStyle/>
          <a:p>
            <a:pPr eaLnBrk="1" hangingPunct="1"/>
            <a:r>
              <a:rPr lang="en-US" sz="2800" dirty="0" err="1">
                <a:latin typeface="Arial" charset="0"/>
              </a:rPr>
              <a:t>Ovulatie</a:t>
            </a:r>
            <a:r>
              <a:rPr lang="en-US" sz="2800" dirty="0">
                <a:latin typeface="Arial" charset="0"/>
              </a:rPr>
              <a:t> (</a:t>
            </a:r>
            <a:r>
              <a:rPr lang="en-US" sz="2800" dirty="0" err="1">
                <a:latin typeface="Arial" charset="0"/>
              </a:rPr>
              <a:t>eisprong</a:t>
            </a:r>
            <a:r>
              <a:rPr lang="en-US" sz="2800" dirty="0" smtClean="0">
                <a:latin typeface="Arial" charset="0"/>
              </a:rPr>
              <a:t>)</a:t>
            </a:r>
            <a:endParaRPr lang="en-US" sz="2800" dirty="0">
              <a:latin typeface="Arial" charset="0"/>
            </a:endParaRPr>
          </a:p>
          <a:p>
            <a:pPr indent="-457200">
              <a:buFont typeface="Arial"/>
              <a:buChar char="•"/>
            </a:pPr>
            <a:r>
              <a:rPr lang="en-US" sz="2400" dirty="0" err="1">
                <a:latin typeface="Arial" charset="0"/>
              </a:rPr>
              <a:t>Veranderingen</a:t>
            </a:r>
            <a:r>
              <a:rPr lang="en-US" sz="2400" dirty="0">
                <a:latin typeface="Arial" charset="0"/>
              </a:rPr>
              <a:t> in </a:t>
            </a:r>
            <a:r>
              <a:rPr lang="en-US" sz="2400" dirty="0" err="1">
                <a:latin typeface="Arial" charset="0"/>
              </a:rPr>
              <a:t>daglicht</a:t>
            </a:r>
            <a:r>
              <a:rPr lang="en-US" sz="2400" dirty="0">
                <a:latin typeface="Arial" charset="0"/>
              </a:rPr>
              <a:t> </a:t>
            </a:r>
            <a:r>
              <a:rPr lang="en-US" sz="2400" dirty="0">
                <a:latin typeface="Arial" charset="0"/>
                <a:sym typeface="Wingdings" charset="0"/>
              </a:rPr>
              <a:t></a:t>
            </a:r>
            <a:r>
              <a:rPr lang="en-US" sz="2400" dirty="0">
                <a:latin typeface="Arial" charset="0"/>
              </a:rPr>
              <a:t> </a:t>
            </a:r>
            <a:r>
              <a:rPr lang="en-US" sz="2400" dirty="0" err="1">
                <a:latin typeface="Arial" charset="0"/>
              </a:rPr>
              <a:t>afgifte</a:t>
            </a:r>
            <a:r>
              <a:rPr lang="en-US" sz="2400" dirty="0">
                <a:latin typeface="Arial" charset="0"/>
              </a:rPr>
              <a:t> </a:t>
            </a:r>
            <a:r>
              <a:rPr lang="en-US" sz="2400" dirty="0" err="1">
                <a:latin typeface="Arial" charset="0"/>
              </a:rPr>
              <a:t>hormonen</a:t>
            </a:r>
            <a:r>
              <a:rPr lang="en-US" sz="2400" dirty="0">
                <a:latin typeface="Arial" charset="0"/>
              </a:rPr>
              <a:t> door </a:t>
            </a:r>
            <a:r>
              <a:rPr lang="en-US" sz="2400" dirty="0" smtClean="0">
                <a:latin typeface="Arial" charset="0"/>
              </a:rPr>
              <a:t>	hypothalamus</a:t>
            </a:r>
            <a:endParaRPr lang="en-US" sz="2400" dirty="0">
              <a:latin typeface="Arial" charset="0"/>
            </a:endParaRPr>
          </a:p>
          <a:p>
            <a:pPr indent="-457200">
              <a:buFont typeface="Arial"/>
              <a:buChar char="•"/>
            </a:pPr>
            <a:r>
              <a:rPr lang="en-US" sz="2400" dirty="0" err="1">
                <a:latin typeface="Arial" charset="0"/>
              </a:rPr>
              <a:t>Reactie</a:t>
            </a:r>
            <a:r>
              <a:rPr lang="en-US" sz="2400" dirty="0">
                <a:latin typeface="Arial" charset="0"/>
              </a:rPr>
              <a:t> </a:t>
            </a:r>
            <a:r>
              <a:rPr lang="en-US" sz="2400" dirty="0" err="1">
                <a:latin typeface="Arial" charset="0"/>
              </a:rPr>
              <a:t>hypofyse</a:t>
            </a:r>
            <a:r>
              <a:rPr lang="en-US" sz="2400" dirty="0">
                <a:latin typeface="Arial" charset="0"/>
              </a:rPr>
              <a:t> </a:t>
            </a:r>
            <a:r>
              <a:rPr lang="en-US" sz="2400" dirty="0">
                <a:latin typeface="Arial" charset="0"/>
                <a:sym typeface="Wingdings" charset="0"/>
              </a:rPr>
              <a:t></a:t>
            </a:r>
            <a:r>
              <a:rPr lang="en-US" sz="2400" dirty="0">
                <a:latin typeface="Arial" charset="0"/>
              </a:rPr>
              <a:t> FSH</a:t>
            </a:r>
          </a:p>
          <a:p>
            <a:pPr indent="-457200">
              <a:buFont typeface="Arial"/>
              <a:buChar char="•"/>
            </a:pPr>
            <a:r>
              <a:rPr lang="en-US" sz="2400" dirty="0">
                <a:latin typeface="Arial" charset="0"/>
              </a:rPr>
              <a:t>FSH: </a:t>
            </a:r>
            <a:r>
              <a:rPr lang="en-US" sz="2400" dirty="0" err="1">
                <a:latin typeface="Arial" charset="0"/>
              </a:rPr>
              <a:t>Rijping</a:t>
            </a:r>
            <a:r>
              <a:rPr lang="en-US" sz="2400" dirty="0">
                <a:latin typeface="Arial" charset="0"/>
              </a:rPr>
              <a:t> </a:t>
            </a:r>
            <a:r>
              <a:rPr lang="en-US" sz="2400" dirty="0" err="1">
                <a:latin typeface="Arial" charset="0"/>
              </a:rPr>
              <a:t>blaasje</a:t>
            </a:r>
            <a:r>
              <a:rPr lang="en-US" sz="2400" dirty="0">
                <a:latin typeface="Arial" charset="0"/>
              </a:rPr>
              <a:t> (</a:t>
            </a:r>
            <a:r>
              <a:rPr lang="en-US" sz="2400" dirty="0" err="1">
                <a:latin typeface="Arial" charset="0"/>
              </a:rPr>
              <a:t>follikel</a:t>
            </a:r>
            <a:r>
              <a:rPr lang="en-US" sz="2400" dirty="0">
                <a:latin typeface="Arial" charset="0"/>
              </a:rPr>
              <a:t>) met </a:t>
            </a:r>
            <a:r>
              <a:rPr lang="en-US" sz="2400" dirty="0" err="1">
                <a:latin typeface="Arial" charset="0"/>
              </a:rPr>
              <a:t>eicel</a:t>
            </a:r>
            <a:r>
              <a:rPr lang="en-US" sz="2400" dirty="0">
                <a:latin typeface="Arial" charset="0"/>
              </a:rPr>
              <a:t> in </a:t>
            </a:r>
            <a:r>
              <a:rPr lang="en-US" sz="2400" dirty="0" err="1">
                <a:latin typeface="Arial" charset="0"/>
              </a:rPr>
              <a:t>eierstok</a:t>
            </a:r>
            <a:r>
              <a:rPr lang="en-US" sz="2400" dirty="0">
                <a:latin typeface="Arial" charset="0"/>
              </a:rPr>
              <a:t> </a:t>
            </a:r>
            <a:r>
              <a:rPr lang="en-US" sz="2400" dirty="0" smtClean="0">
                <a:latin typeface="Arial" charset="0"/>
              </a:rPr>
              <a:t>	</a:t>
            </a:r>
            <a:r>
              <a:rPr lang="en-US" sz="2400" i="1" dirty="0" smtClean="0">
                <a:latin typeface="Arial" charset="0"/>
              </a:rPr>
              <a:t>(</a:t>
            </a:r>
            <a:r>
              <a:rPr lang="en-US" sz="2400" i="1" dirty="0" err="1">
                <a:latin typeface="Arial" charset="0"/>
              </a:rPr>
              <a:t>ovarium</a:t>
            </a:r>
            <a:r>
              <a:rPr lang="en-US" sz="2400" i="1" dirty="0" smtClean="0">
                <a:latin typeface="Arial" charset="0"/>
              </a:rPr>
              <a:t>) </a:t>
            </a:r>
            <a:r>
              <a:rPr lang="en-US" sz="2400" dirty="0" smtClean="0">
                <a:latin typeface="Arial" charset="0"/>
                <a:sym typeface="Wingdings" charset="0"/>
              </a:rPr>
              <a:t></a:t>
            </a:r>
            <a:r>
              <a:rPr lang="en-US" sz="2400" dirty="0" smtClean="0">
                <a:latin typeface="Arial" charset="0"/>
              </a:rPr>
              <a:t> </a:t>
            </a:r>
            <a:r>
              <a:rPr lang="en-US" sz="2400" dirty="0" err="1">
                <a:latin typeface="Arial" charset="0"/>
              </a:rPr>
              <a:t>produktie</a:t>
            </a:r>
            <a:r>
              <a:rPr lang="en-US" sz="2400" dirty="0">
                <a:latin typeface="Arial" charset="0"/>
              </a:rPr>
              <a:t> </a:t>
            </a:r>
            <a:r>
              <a:rPr lang="en-US" sz="2400" dirty="0" err="1">
                <a:latin typeface="Arial" charset="0"/>
              </a:rPr>
              <a:t>oestrogeen</a:t>
            </a:r>
            <a:endParaRPr lang="en-US" sz="2400" dirty="0">
              <a:latin typeface="Arial" charset="0"/>
            </a:endParaRPr>
          </a:p>
          <a:p>
            <a:pPr indent="-457200">
              <a:buFont typeface="Arial"/>
              <a:buChar char="•"/>
            </a:pPr>
            <a:r>
              <a:rPr lang="en-US" sz="2400" dirty="0" err="1">
                <a:latin typeface="Arial" charset="0"/>
              </a:rPr>
              <a:t>Reactie</a:t>
            </a:r>
            <a:r>
              <a:rPr lang="en-US" sz="2400" dirty="0">
                <a:latin typeface="Arial" charset="0"/>
              </a:rPr>
              <a:t> </a:t>
            </a:r>
            <a:r>
              <a:rPr lang="en-US" sz="2400" dirty="0" err="1">
                <a:latin typeface="Arial" charset="0"/>
              </a:rPr>
              <a:t>hypofyse</a:t>
            </a:r>
            <a:r>
              <a:rPr lang="en-US" sz="2400" dirty="0">
                <a:latin typeface="Arial" charset="0"/>
              </a:rPr>
              <a:t> </a:t>
            </a:r>
            <a:r>
              <a:rPr lang="en-US" sz="2400" dirty="0">
                <a:latin typeface="Arial" charset="0"/>
                <a:sym typeface="Wingdings" charset="0"/>
              </a:rPr>
              <a:t></a:t>
            </a:r>
            <a:r>
              <a:rPr lang="en-US" sz="2400" dirty="0">
                <a:latin typeface="Arial" charset="0"/>
              </a:rPr>
              <a:t> LH </a:t>
            </a:r>
            <a:r>
              <a:rPr lang="en-US" sz="2400" dirty="0">
                <a:latin typeface="Arial" charset="0"/>
                <a:sym typeface="Wingdings" charset="0"/>
              </a:rPr>
              <a:t></a:t>
            </a:r>
            <a:r>
              <a:rPr lang="en-US" sz="2400" dirty="0">
                <a:latin typeface="Arial" charset="0"/>
              </a:rPr>
              <a:t> </a:t>
            </a:r>
            <a:r>
              <a:rPr lang="en-US" sz="2400" dirty="0" err="1">
                <a:latin typeface="Arial" charset="0"/>
              </a:rPr>
              <a:t>ovulatie</a:t>
            </a:r>
            <a:endParaRPr lang="en-US" sz="2400" dirty="0">
              <a:latin typeface="Arial" charset="0"/>
            </a:endParaRPr>
          </a:p>
          <a:p>
            <a:pPr indent="-457200">
              <a:buFont typeface="Arial"/>
              <a:buChar char="•"/>
            </a:pPr>
            <a:r>
              <a:rPr lang="en-US" sz="2400" dirty="0" err="1">
                <a:latin typeface="Arial" charset="0"/>
              </a:rPr>
              <a:t>Lege</a:t>
            </a:r>
            <a:r>
              <a:rPr lang="en-US" sz="2400" dirty="0">
                <a:latin typeface="Arial" charset="0"/>
              </a:rPr>
              <a:t> </a:t>
            </a:r>
            <a:r>
              <a:rPr lang="en-US" sz="2400" dirty="0" err="1">
                <a:latin typeface="Arial" charset="0"/>
              </a:rPr>
              <a:t>follikel</a:t>
            </a:r>
            <a:r>
              <a:rPr lang="en-US" sz="2400" dirty="0">
                <a:latin typeface="Arial" charset="0"/>
              </a:rPr>
              <a:t> </a:t>
            </a:r>
            <a:r>
              <a:rPr lang="en-US" sz="2400" dirty="0" err="1">
                <a:latin typeface="Arial" charset="0"/>
              </a:rPr>
              <a:t>wordt</a:t>
            </a:r>
            <a:r>
              <a:rPr lang="en-US" sz="2400" dirty="0">
                <a:latin typeface="Arial" charset="0"/>
              </a:rPr>
              <a:t> corpus </a:t>
            </a:r>
            <a:r>
              <a:rPr lang="en-US" sz="2400" dirty="0" err="1">
                <a:latin typeface="Arial" charset="0"/>
              </a:rPr>
              <a:t>luteum</a:t>
            </a:r>
            <a:r>
              <a:rPr lang="en-US" sz="2400" dirty="0">
                <a:latin typeface="Arial" charset="0"/>
              </a:rPr>
              <a:t> </a:t>
            </a:r>
            <a:r>
              <a:rPr lang="en-US" sz="2400" dirty="0" smtClean="0">
                <a:latin typeface="Arial" charset="0"/>
              </a:rPr>
              <a:t>(</a:t>
            </a:r>
            <a:r>
              <a:rPr lang="en-US" sz="2400" dirty="0" err="1" smtClean="0">
                <a:latin typeface="Arial" charset="0"/>
              </a:rPr>
              <a:t>geel</a:t>
            </a:r>
            <a:r>
              <a:rPr lang="en-US" sz="2400" dirty="0" smtClean="0">
                <a:latin typeface="Arial" charset="0"/>
              </a:rPr>
              <a:t> </a:t>
            </a:r>
            <a:r>
              <a:rPr lang="en-US" sz="2400" dirty="0" err="1">
                <a:latin typeface="Arial" charset="0"/>
              </a:rPr>
              <a:t>lichaam</a:t>
            </a:r>
            <a:r>
              <a:rPr lang="en-US" sz="2400" dirty="0">
                <a:latin typeface="Arial" charset="0"/>
              </a:rPr>
              <a:t>)</a:t>
            </a:r>
          </a:p>
          <a:p>
            <a:pPr indent="-457200">
              <a:buFont typeface="Arial"/>
              <a:buChar char="•"/>
            </a:pPr>
            <a:r>
              <a:rPr lang="en-US" sz="2400" dirty="0">
                <a:latin typeface="Arial" charset="0"/>
              </a:rPr>
              <a:t>Corpus </a:t>
            </a:r>
            <a:r>
              <a:rPr lang="en-US" sz="2400" dirty="0" err="1">
                <a:latin typeface="Arial" charset="0"/>
              </a:rPr>
              <a:t>luteum</a:t>
            </a:r>
            <a:r>
              <a:rPr lang="en-US" sz="2400" dirty="0">
                <a:latin typeface="Arial" charset="0"/>
              </a:rPr>
              <a:t> </a:t>
            </a:r>
            <a:r>
              <a:rPr lang="en-US" sz="2400" dirty="0">
                <a:latin typeface="Arial" charset="0"/>
                <a:sym typeface="Wingdings" charset="0"/>
              </a:rPr>
              <a:t></a:t>
            </a:r>
            <a:r>
              <a:rPr lang="en-US" sz="2400" dirty="0">
                <a:latin typeface="Arial" charset="0"/>
              </a:rPr>
              <a:t> </a:t>
            </a:r>
            <a:r>
              <a:rPr lang="en-US" sz="2400" dirty="0" err="1">
                <a:latin typeface="Arial" charset="0"/>
              </a:rPr>
              <a:t>produktie</a:t>
            </a:r>
            <a:r>
              <a:rPr lang="en-US" sz="2400" dirty="0">
                <a:latin typeface="Arial" charset="0"/>
              </a:rPr>
              <a:t> </a:t>
            </a:r>
            <a:r>
              <a:rPr lang="en-US" sz="2400" dirty="0" err="1">
                <a:latin typeface="Arial" charset="0"/>
              </a:rPr>
              <a:t>progesteron</a:t>
            </a:r>
            <a:endParaRPr lang="en-US" sz="2400" dirty="0">
              <a:latin typeface="Arial" charset="0"/>
            </a:endParaRPr>
          </a:p>
          <a:p>
            <a:pPr lvl="2" eaLnBrk="1" hangingPunct="1">
              <a:buFontTx/>
              <a:buNone/>
            </a:pPr>
            <a:endParaRPr lang="en-US" sz="1600" dirty="0">
              <a:latin typeface="Arial" charset="0"/>
            </a:endParaRPr>
          </a:p>
        </p:txBody>
      </p:sp>
    </p:spTree>
    <p:extLst>
      <p:ext uri="{BB962C8B-B14F-4D97-AF65-F5344CB8AC3E}">
        <p14:creationId xmlns:p14="http://schemas.microsoft.com/office/powerpoint/2010/main" val="632283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lgn="ctr" eaLnBrk="1" hangingPunct="1"/>
            <a:r>
              <a:rPr lang="nl-NL">
                <a:latin typeface="Arial" charset="0"/>
              </a:rPr>
              <a:t>Fysiologie</a:t>
            </a:r>
          </a:p>
        </p:txBody>
      </p:sp>
      <p:pic>
        <p:nvPicPr>
          <p:cNvPr id="34819" name="Picture 7" descr="eicel"/>
          <p:cNvPicPr>
            <a:picLocks noChangeAspect="1" noChangeArrowheads="1"/>
          </p:cNvPicPr>
          <p:nvPr/>
        </p:nvPicPr>
        <p:blipFill>
          <a:blip r:embed="rId3">
            <a:extLst>
              <a:ext uri="{28A0092B-C50C-407E-A947-70E740481C1C}">
                <a14:useLocalDpi xmlns:a14="http://schemas.microsoft.com/office/drawing/2010/main" val="0"/>
              </a:ext>
            </a:extLst>
          </a:blip>
          <a:srcRect t="2293" r="2290" b="2403"/>
          <a:stretch>
            <a:fillRect/>
          </a:stretch>
        </p:blipFill>
        <p:spPr bwMode="auto">
          <a:xfrm>
            <a:off x="2051050" y="1557338"/>
            <a:ext cx="4852988" cy="4749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219215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Leerdoelen</a:t>
            </a:r>
            <a:br>
              <a:rPr lang="nl-NL" dirty="0" smtClean="0"/>
            </a:br>
            <a:r>
              <a:rPr lang="nl-NL" sz="2800" i="1" dirty="0" smtClean="0"/>
              <a:t>na afloop kun je</a:t>
            </a:r>
            <a:r>
              <a:rPr lang="is-IS" sz="2800" i="1" dirty="0" smtClean="0"/>
              <a:t>…</a:t>
            </a:r>
            <a:endParaRPr lang="nl-NL" sz="2800" i="1" dirty="0"/>
          </a:p>
        </p:txBody>
      </p:sp>
      <p:sp>
        <p:nvSpPr>
          <p:cNvPr id="3" name="Tijdelijke aanduiding voor inhoud 2"/>
          <p:cNvSpPr>
            <a:spLocks noGrp="1"/>
          </p:cNvSpPr>
          <p:nvPr>
            <p:ph idx="1"/>
          </p:nvPr>
        </p:nvSpPr>
        <p:spPr/>
        <p:txBody>
          <a:bodyPr/>
          <a:lstStyle/>
          <a:p>
            <a:pPr marL="342900" lvl="0" indent="-342900">
              <a:buFont typeface="Arial" charset="0"/>
              <a:buChar char="•"/>
            </a:pPr>
            <a:r>
              <a:rPr lang="nl-NL" sz="2400" dirty="0" smtClean="0"/>
              <a:t>de </a:t>
            </a:r>
            <a:r>
              <a:rPr lang="nl-NL" sz="2400" dirty="0"/>
              <a:t>anatomie en fysiologie van de vrouwelijke </a:t>
            </a:r>
            <a:r>
              <a:rPr lang="nl-NL" sz="2400" dirty="0" smtClean="0"/>
              <a:t>voortplantingsorganen uitleggen</a:t>
            </a:r>
            <a:endParaRPr lang="nl-NL" sz="2400" dirty="0"/>
          </a:p>
          <a:p>
            <a:pPr marL="342900" lvl="0" indent="-342900">
              <a:buFont typeface="Arial" charset="0"/>
              <a:buChar char="•"/>
            </a:pPr>
            <a:r>
              <a:rPr lang="nl-NL" sz="2400" dirty="0" smtClean="0"/>
              <a:t>de </a:t>
            </a:r>
            <a:r>
              <a:rPr lang="nl-NL" sz="2400" dirty="0"/>
              <a:t>hormonale voortplantingscyclus van de hond en de </a:t>
            </a:r>
            <a:r>
              <a:rPr lang="nl-NL" sz="2400" dirty="0" smtClean="0"/>
              <a:t>kat uitleggen</a:t>
            </a:r>
            <a:endParaRPr lang="nl-NL" sz="2400" dirty="0"/>
          </a:p>
          <a:p>
            <a:pPr marL="342900" lvl="0" indent="-342900">
              <a:buFont typeface="Arial" charset="0"/>
              <a:buChar char="•"/>
            </a:pPr>
            <a:r>
              <a:rPr lang="nl-NL" sz="2400" dirty="0" smtClean="0"/>
              <a:t>verschillen </a:t>
            </a:r>
            <a:r>
              <a:rPr lang="nl-NL" sz="2400" dirty="0"/>
              <a:t>tussen de hormonale cyclus van de hond en de kat </a:t>
            </a:r>
            <a:r>
              <a:rPr lang="nl-NL" sz="2400" dirty="0" smtClean="0"/>
              <a:t>uitleggen</a:t>
            </a:r>
            <a:endParaRPr lang="nl-NL" sz="2400" dirty="0"/>
          </a:p>
          <a:p>
            <a:pPr marL="342900" lvl="0" indent="-342900">
              <a:buFont typeface="Arial" charset="0"/>
              <a:buChar char="•"/>
            </a:pPr>
            <a:r>
              <a:rPr lang="nl-NL" sz="2400" dirty="0" smtClean="0"/>
              <a:t>een </a:t>
            </a:r>
            <a:r>
              <a:rPr lang="nl-NL" sz="2400" dirty="0"/>
              <a:t>eigenaar een goed onderbouwt fokadvies geven</a:t>
            </a:r>
          </a:p>
          <a:p>
            <a:pPr marL="342900" lvl="0" indent="-342900">
              <a:buFont typeface="Arial" charset="0"/>
              <a:buChar char="•"/>
            </a:pPr>
            <a:r>
              <a:rPr lang="nl-NL" sz="2400" dirty="0" smtClean="0"/>
              <a:t>een </a:t>
            </a:r>
            <a:r>
              <a:rPr lang="nl-NL" sz="2400" dirty="0"/>
              <a:t>eigenaar informatie geven over het ideale </a:t>
            </a:r>
            <a:r>
              <a:rPr lang="nl-NL" sz="2400" dirty="0" err="1"/>
              <a:t>dektijdstip</a:t>
            </a:r>
            <a:endParaRPr lang="nl-NL" sz="2400" dirty="0"/>
          </a:p>
          <a:p>
            <a:endParaRPr lang="nl-NL"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4</a:t>
            </a:fld>
            <a:endParaRPr lang="nl-NL" dirty="0"/>
          </a:p>
        </p:txBody>
      </p:sp>
    </p:spTree>
    <p:extLst>
      <p:ext uri="{BB962C8B-B14F-4D97-AF65-F5344CB8AC3E}">
        <p14:creationId xmlns:p14="http://schemas.microsoft.com/office/powerpoint/2010/main" val="149756353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idx="1"/>
          </p:nvPr>
        </p:nvSpPr>
        <p:spPr>
          <a:xfrm>
            <a:off x="508000" y="1657350"/>
            <a:ext cx="7772400" cy="4311650"/>
          </a:xfrm>
        </p:spPr>
        <p:txBody>
          <a:bodyPr/>
          <a:lstStyle/>
          <a:p>
            <a:pPr marL="468000" indent="-457200">
              <a:lnSpc>
                <a:spcPct val="90000"/>
              </a:lnSpc>
              <a:spcBef>
                <a:spcPts val="624"/>
              </a:spcBef>
              <a:buFont typeface="Arial"/>
              <a:buChar char="•"/>
            </a:pPr>
            <a:r>
              <a:rPr lang="en-US" sz="2600" dirty="0" err="1">
                <a:latin typeface="Arial" charset="0"/>
              </a:rPr>
              <a:t>Krolsheid</a:t>
            </a:r>
            <a:r>
              <a:rPr lang="en-US" sz="2600" dirty="0">
                <a:latin typeface="Arial" charset="0"/>
              </a:rPr>
              <a:t> van </a:t>
            </a:r>
            <a:r>
              <a:rPr lang="en-US" sz="2600" dirty="0" err="1">
                <a:latin typeface="Arial" charset="0"/>
              </a:rPr>
              <a:t>februari</a:t>
            </a:r>
            <a:r>
              <a:rPr lang="en-US" sz="2600" dirty="0">
                <a:latin typeface="Arial" charset="0"/>
              </a:rPr>
              <a:t> tot </a:t>
            </a:r>
            <a:r>
              <a:rPr lang="en-US" sz="2600" dirty="0" err="1" smtClean="0">
                <a:latin typeface="Arial" charset="0"/>
              </a:rPr>
              <a:t>september</a:t>
            </a:r>
            <a:r>
              <a:rPr lang="en-US" sz="2600" dirty="0" smtClean="0">
                <a:latin typeface="Arial" charset="0"/>
              </a:rPr>
              <a:t>, </a:t>
            </a:r>
            <a:r>
              <a:rPr lang="en-US" sz="2600" dirty="0" err="1" smtClean="0">
                <a:latin typeface="Arial" charset="0"/>
              </a:rPr>
              <a:t>ongeveer</a:t>
            </a:r>
            <a:r>
              <a:rPr lang="en-US" sz="2600" dirty="0" smtClean="0">
                <a:latin typeface="Arial" charset="0"/>
              </a:rPr>
              <a:t> </a:t>
            </a:r>
            <a:r>
              <a:rPr lang="en-US" sz="2600" dirty="0" err="1" smtClean="0">
                <a:latin typeface="Arial" charset="0"/>
              </a:rPr>
              <a:t>elke</a:t>
            </a:r>
            <a:r>
              <a:rPr lang="en-US" sz="2600" dirty="0" smtClean="0">
                <a:latin typeface="Arial" charset="0"/>
              </a:rPr>
              <a:t> 3 </a:t>
            </a:r>
            <a:r>
              <a:rPr lang="en-US" sz="2600" dirty="0" err="1" smtClean="0">
                <a:latin typeface="Arial" charset="0"/>
              </a:rPr>
              <a:t>weken</a:t>
            </a:r>
            <a:endParaRPr lang="en-US" sz="2600" dirty="0" smtClean="0">
              <a:latin typeface="Arial" charset="0"/>
            </a:endParaRPr>
          </a:p>
          <a:p>
            <a:pPr marL="468000" indent="-457200">
              <a:lnSpc>
                <a:spcPct val="90000"/>
              </a:lnSpc>
              <a:spcBef>
                <a:spcPts val="624"/>
              </a:spcBef>
              <a:buFont typeface="Arial"/>
              <a:buChar char="•"/>
            </a:pPr>
            <a:r>
              <a:rPr lang="en-US" sz="2600" dirty="0" err="1" smtClean="0">
                <a:latin typeface="Arial" charset="0"/>
              </a:rPr>
              <a:t>Seizoensgebonden</a:t>
            </a:r>
            <a:r>
              <a:rPr lang="en-US" sz="2600" dirty="0">
                <a:latin typeface="Arial" charset="0"/>
              </a:rPr>
              <a:t>?</a:t>
            </a:r>
          </a:p>
          <a:p>
            <a:pPr marL="468000" indent="-457200">
              <a:lnSpc>
                <a:spcPct val="90000"/>
              </a:lnSpc>
              <a:spcBef>
                <a:spcPts val="624"/>
              </a:spcBef>
              <a:buFont typeface="Arial"/>
              <a:buChar char="•"/>
            </a:pPr>
            <a:r>
              <a:rPr lang="en-US" sz="2600" dirty="0" err="1">
                <a:latin typeface="Arial" charset="0"/>
              </a:rPr>
              <a:t>Eerste</a:t>
            </a:r>
            <a:r>
              <a:rPr lang="en-US" sz="2600" dirty="0">
                <a:latin typeface="Arial" charset="0"/>
              </a:rPr>
              <a:t> </a:t>
            </a:r>
            <a:r>
              <a:rPr lang="en-US" sz="2600" dirty="0" err="1">
                <a:latin typeface="Arial" charset="0"/>
              </a:rPr>
              <a:t>krolsheid</a:t>
            </a:r>
            <a:r>
              <a:rPr lang="en-US" sz="2600" dirty="0">
                <a:latin typeface="Arial" charset="0"/>
              </a:rPr>
              <a:t> 5-10 </a:t>
            </a:r>
            <a:r>
              <a:rPr lang="en-US" sz="2600" dirty="0" err="1">
                <a:latin typeface="Arial" charset="0"/>
              </a:rPr>
              <a:t>maanden</a:t>
            </a:r>
            <a:r>
              <a:rPr lang="en-US" sz="2600" dirty="0">
                <a:latin typeface="Arial" charset="0"/>
              </a:rPr>
              <a:t> </a:t>
            </a:r>
          </a:p>
          <a:p>
            <a:pPr marL="468000" indent="-457200">
              <a:lnSpc>
                <a:spcPct val="90000"/>
              </a:lnSpc>
              <a:spcBef>
                <a:spcPts val="624"/>
              </a:spcBef>
              <a:buFont typeface="Arial"/>
              <a:buChar char="•"/>
            </a:pPr>
            <a:r>
              <a:rPr lang="en-US" sz="2600" dirty="0" err="1" smtClean="0">
                <a:latin typeface="Arial" charset="0"/>
              </a:rPr>
              <a:t>Geinduceerde</a:t>
            </a:r>
            <a:r>
              <a:rPr lang="en-US" sz="2600" dirty="0" smtClean="0">
                <a:latin typeface="Arial" charset="0"/>
              </a:rPr>
              <a:t> </a:t>
            </a:r>
            <a:r>
              <a:rPr lang="en-US" sz="2600" dirty="0" err="1" smtClean="0">
                <a:latin typeface="Arial" charset="0"/>
              </a:rPr>
              <a:t>ovulatie</a:t>
            </a:r>
            <a:endParaRPr lang="en-US" sz="2600" dirty="0">
              <a:latin typeface="Arial" charset="0"/>
            </a:endParaRPr>
          </a:p>
          <a:p>
            <a:pPr marL="468000" indent="-457200">
              <a:lnSpc>
                <a:spcPct val="90000"/>
              </a:lnSpc>
              <a:spcBef>
                <a:spcPts val="624"/>
              </a:spcBef>
              <a:buFont typeface="Arial"/>
              <a:buChar char="•"/>
            </a:pPr>
            <a:r>
              <a:rPr lang="en-US" sz="2600" dirty="0">
                <a:latin typeface="Arial" charset="0"/>
              </a:rPr>
              <a:t>4 </a:t>
            </a:r>
            <a:r>
              <a:rPr lang="en-US" sz="2600" dirty="0" err="1">
                <a:latin typeface="Arial" charset="0"/>
              </a:rPr>
              <a:t>fasen</a:t>
            </a:r>
            <a:endParaRPr lang="en-US" sz="2600" dirty="0">
              <a:latin typeface="Arial" charset="0"/>
            </a:endParaRPr>
          </a:p>
          <a:p>
            <a:pPr lvl="2">
              <a:lnSpc>
                <a:spcPct val="90000"/>
              </a:lnSpc>
            </a:pPr>
            <a:r>
              <a:rPr lang="en-US" sz="2600" dirty="0" smtClean="0">
                <a:latin typeface="Arial" charset="0"/>
              </a:rPr>
              <a:t>Pro</a:t>
            </a:r>
            <a:r>
              <a:rPr lang="en-US" sz="2600" dirty="0">
                <a:latin typeface="Arial" charset="0"/>
              </a:rPr>
              <a:t>-</a:t>
            </a:r>
            <a:r>
              <a:rPr lang="en-US" sz="2600" dirty="0" err="1">
                <a:latin typeface="Arial" charset="0"/>
              </a:rPr>
              <a:t>oestrus</a:t>
            </a:r>
            <a:endParaRPr lang="en-US" sz="2600" dirty="0">
              <a:latin typeface="Arial" charset="0"/>
            </a:endParaRPr>
          </a:p>
          <a:p>
            <a:pPr lvl="2">
              <a:lnSpc>
                <a:spcPct val="90000"/>
              </a:lnSpc>
            </a:pPr>
            <a:r>
              <a:rPr lang="en-US" sz="2600" dirty="0" err="1">
                <a:latin typeface="Arial" charset="0"/>
              </a:rPr>
              <a:t>Oestrus</a:t>
            </a:r>
            <a:endParaRPr lang="en-US" sz="2600" dirty="0">
              <a:latin typeface="Arial" charset="0"/>
            </a:endParaRPr>
          </a:p>
          <a:p>
            <a:pPr lvl="2">
              <a:lnSpc>
                <a:spcPct val="90000"/>
              </a:lnSpc>
            </a:pPr>
            <a:r>
              <a:rPr lang="en-US" sz="2600" dirty="0" err="1" smtClean="0">
                <a:latin typeface="Arial" charset="0"/>
              </a:rPr>
              <a:t>Metoestrus</a:t>
            </a:r>
            <a:endParaRPr lang="en-US" sz="2600" dirty="0" smtClean="0">
              <a:latin typeface="Arial" charset="0"/>
            </a:endParaRPr>
          </a:p>
          <a:p>
            <a:pPr lvl="2">
              <a:lnSpc>
                <a:spcPct val="90000"/>
              </a:lnSpc>
            </a:pPr>
            <a:r>
              <a:rPr lang="en-US" sz="2600" dirty="0" err="1" smtClean="0">
                <a:latin typeface="Arial" charset="0"/>
              </a:rPr>
              <a:t>Anoestrus</a:t>
            </a:r>
            <a:endParaRPr lang="en-US" sz="2600" dirty="0">
              <a:latin typeface="Arial" charset="0"/>
            </a:endParaRPr>
          </a:p>
        </p:txBody>
      </p:sp>
      <p:sp>
        <p:nvSpPr>
          <p:cNvPr id="23555" name="Rectangle 5"/>
          <p:cNvSpPr>
            <a:spLocks noGrp="1" noChangeArrowheads="1"/>
          </p:cNvSpPr>
          <p:nvPr>
            <p:ph type="title"/>
          </p:nvPr>
        </p:nvSpPr>
        <p:spPr/>
        <p:txBody>
          <a:bodyPr/>
          <a:lstStyle/>
          <a:p>
            <a:pPr algn="ctr"/>
            <a:r>
              <a:rPr lang="en-US" dirty="0" err="1">
                <a:latin typeface="Arial" charset="0"/>
              </a:rPr>
              <a:t>Oestrische</a:t>
            </a:r>
            <a:r>
              <a:rPr lang="en-US" dirty="0">
                <a:latin typeface="Arial" charset="0"/>
              </a:rPr>
              <a:t> </a:t>
            </a:r>
            <a:r>
              <a:rPr lang="en-US" dirty="0" err="1">
                <a:latin typeface="Arial" charset="0"/>
              </a:rPr>
              <a:t>cyclus</a:t>
            </a:r>
            <a:r>
              <a:rPr lang="en-US" dirty="0">
                <a:latin typeface="Arial" charset="0"/>
              </a:rPr>
              <a:t> </a:t>
            </a:r>
            <a:r>
              <a:rPr lang="en-US" dirty="0" err="1">
                <a:latin typeface="Arial" charset="0"/>
              </a:rPr>
              <a:t>poes</a:t>
            </a:r>
            <a:endParaRPr lang="nl-NL" dirty="0">
              <a:latin typeface="Arial" charset="0"/>
            </a:endParaRPr>
          </a:p>
        </p:txBody>
      </p:sp>
    </p:spTree>
    <p:extLst>
      <p:ext uri="{BB962C8B-B14F-4D97-AF65-F5344CB8AC3E}">
        <p14:creationId xmlns:p14="http://schemas.microsoft.com/office/powerpoint/2010/main" val="353615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55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55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55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55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554">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554">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554">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55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p:txBody>
          <a:bodyPr/>
          <a:lstStyle/>
          <a:p>
            <a:pPr algn="ctr" eaLnBrk="1" hangingPunct="1"/>
            <a:r>
              <a:rPr lang="en-US" dirty="0">
                <a:latin typeface="Arial" charset="0"/>
              </a:rPr>
              <a:t>Pro-</a:t>
            </a:r>
            <a:r>
              <a:rPr lang="en-US" dirty="0" err="1">
                <a:latin typeface="Arial" charset="0"/>
              </a:rPr>
              <a:t>oestrus</a:t>
            </a:r>
            <a:r>
              <a:rPr lang="en-US" dirty="0">
                <a:latin typeface="Arial" charset="0"/>
              </a:rPr>
              <a:t> </a:t>
            </a:r>
            <a:r>
              <a:rPr lang="en-US" dirty="0" smtClean="0">
                <a:latin typeface="Arial" charset="0"/>
              </a:rPr>
              <a:t>&amp; </a:t>
            </a:r>
            <a:r>
              <a:rPr lang="en-US" dirty="0" err="1">
                <a:latin typeface="Arial" charset="0"/>
              </a:rPr>
              <a:t>oestrus</a:t>
            </a:r>
            <a:r>
              <a:rPr lang="en-US" dirty="0">
                <a:latin typeface="Arial" charset="0"/>
              </a:rPr>
              <a:t/>
            </a:r>
            <a:br>
              <a:rPr lang="en-US" dirty="0">
                <a:latin typeface="Arial" charset="0"/>
              </a:rPr>
            </a:br>
            <a:r>
              <a:rPr lang="en-US" sz="3600" dirty="0">
                <a:latin typeface="Arial" charset="0"/>
              </a:rPr>
              <a:t>(</a:t>
            </a:r>
            <a:r>
              <a:rPr lang="en-US" sz="3600" dirty="0" err="1">
                <a:latin typeface="Arial" charset="0"/>
              </a:rPr>
              <a:t>krolsheid</a:t>
            </a:r>
            <a:r>
              <a:rPr lang="en-US" sz="3600" dirty="0">
                <a:latin typeface="Arial" charset="0"/>
              </a:rPr>
              <a:t>)</a:t>
            </a:r>
            <a:endParaRPr lang="en-US" dirty="0">
              <a:latin typeface="Arial" charset="0"/>
            </a:endParaRPr>
          </a:p>
        </p:txBody>
      </p:sp>
      <p:sp>
        <p:nvSpPr>
          <p:cNvPr id="44035" name="Rectangle 3"/>
          <p:cNvSpPr>
            <a:spLocks noGrp="1" noChangeArrowheads="1"/>
          </p:cNvSpPr>
          <p:nvPr>
            <p:ph type="body" idx="4294967295"/>
          </p:nvPr>
        </p:nvSpPr>
        <p:spPr>
          <a:xfrm>
            <a:off x="501650" y="1758951"/>
            <a:ext cx="8229600" cy="4173763"/>
          </a:xfrm>
        </p:spPr>
        <p:txBody>
          <a:bodyPr/>
          <a:lstStyle/>
          <a:p>
            <a:pPr marL="457200" indent="-457200" eaLnBrk="1" hangingPunct="1">
              <a:lnSpc>
                <a:spcPct val="120000"/>
              </a:lnSpc>
              <a:buFont typeface="Arial"/>
              <a:buChar char="•"/>
            </a:pPr>
            <a:r>
              <a:rPr lang="en-US" sz="2600" dirty="0">
                <a:latin typeface="Arial" charset="0"/>
              </a:rPr>
              <a:t>Pro-</a:t>
            </a:r>
            <a:r>
              <a:rPr lang="en-US" sz="2600" dirty="0" err="1">
                <a:latin typeface="Arial" charset="0"/>
              </a:rPr>
              <a:t>oestrus</a:t>
            </a:r>
            <a:r>
              <a:rPr lang="en-US" sz="2600" dirty="0">
                <a:latin typeface="Arial" charset="0"/>
              </a:rPr>
              <a:t> (1-2 </a:t>
            </a:r>
            <a:r>
              <a:rPr lang="en-US" sz="2600" dirty="0" err="1" smtClean="0">
                <a:latin typeface="Arial" charset="0"/>
              </a:rPr>
              <a:t>dgn</a:t>
            </a:r>
            <a:r>
              <a:rPr lang="en-US" sz="2600" dirty="0">
                <a:latin typeface="Arial" charset="0"/>
              </a:rPr>
              <a:t>)</a:t>
            </a:r>
          </a:p>
          <a:p>
            <a:pPr lvl="1" eaLnBrk="1" hangingPunct="1">
              <a:lnSpc>
                <a:spcPct val="120000"/>
              </a:lnSpc>
              <a:buFont typeface="Arial"/>
              <a:buChar char="•"/>
            </a:pPr>
            <a:r>
              <a:rPr lang="en-US" sz="2600" dirty="0" smtClean="0">
                <a:latin typeface="Arial" charset="0"/>
              </a:rPr>
              <a:t>FSH </a:t>
            </a:r>
            <a:r>
              <a:rPr lang="en-US" sz="2600" dirty="0" smtClean="0">
                <a:latin typeface="Arial" charset="0"/>
                <a:sym typeface="Wingdings"/>
              </a:rPr>
              <a:t> </a:t>
            </a:r>
            <a:r>
              <a:rPr lang="en-US" sz="2600" dirty="0" err="1" smtClean="0">
                <a:latin typeface="Arial" charset="0"/>
                <a:sym typeface="Wingdings"/>
              </a:rPr>
              <a:t>follikelvorming</a:t>
            </a:r>
            <a:r>
              <a:rPr lang="en-US" sz="2600" dirty="0" smtClean="0">
                <a:latin typeface="Arial" charset="0"/>
                <a:sym typeface="Wingdings"/>
              </a:rPr>
              <a:t> </a:t>
            </a:r>
            <a:r>
              <a:rPr lang="en-US" sz="2600" dirty="0" err="1" smtClean="0">
                <a:latin typeface="Arial" charset="0"/>
                <a:sym typeface="Wingdings"/>
              </a:rPr>
              <a:t>ovaria</a:t>
            </a:r>
            <a:endParaRPr lang="en-US" sz="2600" dirty="0" smtClean="0">
              <a:latin typeface="Arial" charset="0"/>
              <a:sym typeface="Wingdings"/>
            </a:endParaRPr>
          </a:p>
          <a:p>
            <a:pPr lvl="2">
              <a:lnSpc>
                <a:spcPct val="120000"/>
              </a:lnSpc>
            </a:pPr>
            <a:r>
              <a:rPr lang="en-US" sz="2200" dirty="0" err="1" smtClean="0">
                <a:latin typeface="Arial" charset="0"/>
                <a:sym typeface="Wingdings"/>
              </a:rPr>
              <a:t>Oestrogeen</a:t>
            </a:r>
            <a:r>
              <a:rPr lang="en-US" sz="2200" dirty="0" smtClean="0">
                <a:latin typeface="Arial" charset="0"/>
                <a:sym typeface="Wingdings"/>
              </a:rPr>
              <a:t> </a:t>
            </a:r>
          </a:p>
          <a:p>
            <a:pPr lvl="1" eaLnBrk="1" hangingPunct="1">
              <a:lnSpc>
                <a:spcPct val="120000"/>
              </a:lnSpc>
              <a:buFont typeface="Arial"/>
              <a:buChar char="•"/>
            </a:pPr>
            <a:r>
              <a:rPr lang="en-US" sz="2600" dirty="0" err="1" smtClean="0">
                <a:latin typeface="Arial" charset="0"/>
              </a:rPr>
              <a:t>Gedragsveranderingen</a:t>
            </a:r>
            <a:endParaRPr lang="en-US" sz="2600" dirty="0">
              <a:latin typeface="Arial" charset="0"/>
            </a:endParaRPr>
          </a:p>
          <a:p>
            <a:pPr marL="457200" indent="-457200" eaLnBrk="1" hangingPunct="1">
              <a:lnSpc>
                <a:spcPct val="120000"/>
              </a:lnSpc>
              <a:buFont typeface="Arial"/>
              <a:buChar char="•"/>
            </a:pPr>
            <a:r>
              <a:rPr lang="en-US" sz="2600" dirty="0" err="1">
                <a:latin typeface="Arial" charset="0"/>
              </a:rPr>
              <a:t>Oestrus</a:t>
            </a:r>
            <a:r>
              <a:rPr lang="en-US" sz="2600" dirty="0">
                <a:latin typeface="Arial" charset="0"/>
              </a:rPr>
              <a:t> (7-8 </a:t>
            </a:r>
            <a:r>
              <a:rPr lang="en-US" sz="2600" dirty="0" err="1">
                <a:latin typeface="Arial" charset="0"/>
              </a:rPr>
              <a:t>dagen</a:t>
            </a:r>
            <a:r>
              <a:rPr lang="en-US" sz="2600" dirty="0">
                <a:latin typeface="Arial" charset="0"/>
              </a:rPr>
              <a:t>)</a:t>
            </a:r>
          </a:p>
          <a:p>
            <a:pPr lvl="1" eaLnBrk="1" hangingPunct="1">
              <a:lnSpc>
                <a:spcPct val="120000"/>
              </a:lnSpc>
              <a:buFont typeface="Arial"/>
              <a:buChar char="•"/>
            </a:pPr>
            <a:r>
              <a:rPr lang="en-US" sz="2600" dirty="0" err="1">
                <a:latin typeface="Arial" charset="0"/>
              </a:rPr>
              <a:t>G</a:t>
            </a:r>
            <a:r>
              <a:rPr lang="en-US" sz="2600" dirty="0" err="1" smtClean="0">
                <a:latin typeface="Arial" charset="0"/>
              </a:rPr>
              <a:t>edragsveranderingen</a:t>
            </a:r>
            <a:endParaRPr lang="en-US" sz="2600" dirty="0">
              <a:latin typeface="Arial" charset="0"/>
            </a:endParaRPr>
          </a:p>
          <a:p>
            <a:pPr lvl="1" eaLnBrk="1" hangingPunct="1">
              <a:lnSpc>
                <a:spcPct val="120000"/>
              </a:lnSpc>
              <a:buFont typeface="Arial"/>
              <a:buChar char="•"/>
            </a:pPr>
            <a:r>
              <a:rPr lang="en-US" sz="2600" dirty="0" err="1" smtClean="0">
                <a:latin typeface="Arial" charset="0"/>
              </a:rPr>
              <a:t>Houdt</a:t>
            </a:r>
            <a:r>
              <a:rPr lang="en-US" sz="2600" dirty="0" smtClean="0">
                <a:latin typeface="Arial" charset="0"/>
              </a:rPr>
              <a:t> </a:t>
            </a:r>
            <a:r>
              <a:rPr lang="en-US" sz="2600" dirty="0" err="1">
                <a:latin typeface="Arial" charset="0"/>
              </a:rPr>
              <a:t>staart</a:t>
            </a:r>
            <a:r>
              <a:rPr lang="en-US" sz="2600" dirty="0">
                <a:latin typeface="Arial" charset="0"/>
              </a:rPr>
              <a:t> </a:t>
            </a:r>
            <a:r>
              <a:rPr lang="en-US" sz="2600" dirty="0" err="1">
                <a:latin typeface="Arial" charset="0"/>
              </a:rPr>
              <a:t>opzij</a:t>
            </a:r>
            <a:r>
              <a:rPr lang="en-US" sz="2600" dirty="0">
                <a:latin typeface="Arial" charset="0"/>
              </a:rPr>
              <a:t> en </a:t>
            </a:r>
            <a:r>
              <a:rPr lang="en-US" sz="2600" dirty="0" err="1">
                <a:latin typeface="Arial" charset="0"/>
              </a:rPr>
              <a:t>accepteert</a:t>
            </a:r>
            <a:r>
              <a:rPr lang="en-US" sz="2600" dirty="0">
                <a:latin typeface="Arial" charset="0"/>
              </a:rPr>
              <a:t> de </a:t>
            </a:r>
            <a:r>
              <a:rPr lang="en-US" sz="2600" dirty="0" err="1">
                <a:latin typeface="Arial" charset="0"/>
              </a:rPr>
              <a:t>kater</a:t>
            </a:r>
            <a:endParaRPr lang="en-US" sz="2600" dirty="0">
              <a:latin typeface="Arial" charset="0"/>
            </a:endParaRPr>
          </a:p>
          <a:p>
            <a:pPr marL="457200" indent="-457200" eaLnBrk="1" hangingPunct="1">
              <a:lnSpc>
                <a:spcPct val="120000"/>
              </a:lnSpc>
              <a:buFont typeface="Arial"/>
              <a:buChar char="•"/>
            </a:pPr>
            <a:r>
              <a:rPr lang="en-US" sz="2600" dirty="0" err="1">
                <a:latin typeface="Arial" charset="0"/>
              </a:rPr>
              <a:t>Duur</a:t>
            </a:r>
            <a:r>
              <a:rPr lang="en-US" sz="2600" dirty="0">
                <a:latin typeface="Arial" charset="0"/>
              </a:rPr>
              <a:t> </a:t>
            </a:r>
            <a:r>
              <a:rPr lang="en-US" sz="2600" dirty="0" err="1">
                <a:latin typeface="Arial" charset="0"/>
              </a:rPr>
              <a:t>krolsheid</a:t>
            </a:r>
            <a:r>
              <a:rPr lang="en-US" sz="2600" dirty="0">
                <a:latin typeface="Arial" charset="0"/>
              </a:rPr>
              <a:t> </a:t>
            </a:r>
            <a:r>
              <a:rPr lang="en-US" sz="2600" dirty="0" err="1" smtClean="0">
                <a:latin typeface="Arial" charset="0"/>
              </a:rPr>
              <a:t>ongeveer</a:t>
            </a:r>
            <a:r>
              <a:rPr lang="en-US" sz="2600" dirty="0" smtClean="0">
                <a:latin typeface="Arial" charset="0"/>
              </a:rPr>
              <a:t> </a:t>
            </a:r>
            <a:r>
              <a:rPr lang="en-US" sz="2600" dirty="0">
                <a:latin typeface="Arial" charset="0"/>
              </a:rPr>
              <a:t>10 </a:t>
            </a:r>
            <a:r>
              <a:rPr lang="en-US" sz="2600" dirty="0" err="1">
                <a:latin typeface="Arial" charset="0"/>
              </a:rPr>
              <a:t>dagen</a:t>
            </a:r>
            <a:endParaRPr lang="en-US" sz="2600" dirty="0">
              <a:latin typeface="Arial" charset="0"/>
            </a:endParaRPr>
          </a:p>
        </p:txBody>
      </p:sp>
      <p:pic>
        <p:nvPicPr>
          <p:cNvPr id="44036" name="Picture 5" descr="krolse_ka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4170" y="1758951"/>
            <a:ext cx="3182937" cy="2120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17418688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p:txBody>
          <a:bodyPr/>
          <a:lstStyle/>
          <a:p>
            <a:pPr algn="ctr" eaLnBrk="1" hangingPunct="1"/>
            <a:r>
              <a:rPr lang="en-US" dirty="0">
                <a:latin typeface="Arial" charset="0"/>
              </a:rPr>
              <a:t> </a:t>
            </a:r>
            <a:r>
              <a:rPr lang="en-US" dirty="0" err="1">
                <a:latin typeface="Arial" charset="0"/>
              </a:rPr>
              <a:t>Metoestrus</a:t>
            </a:r>
            <a:r>
              <a:rPr lang="en-US" dirty="0">
                <a:latin typeface="Arial" charset="0"/>
              </a:rPr>
              <a:t> en </a:t>
            </a:r>
            <a:r>
              <a:rPr lang="en-US" dirty="0" err="1">
                <a:latin typeface="Arial" charset="0"/>
              </a:rPr>
              <a:t>anoestrus</a:t>
            </a:r>
            <a:endParaRPr lang="en-US" dirty="0">
              <a:latin typeface="Arial" charset="0"/>
            </a:endParaRPr>
          </a:p>
        </p:txBody>
      </p:sp>
      <p:sp>
        <p:nvSpPr>
          <p:cNvPr id="45059" name="Rectangle 3"/>
          <p:cNvSpPr>
            <a:spLocks noGrp="1" noChangeArrowheads="1"/>
          </p:cNvSpPr>
          <p:nvPr>
            <p:ph type="body" idx="4294967295"/>
          </p:nvPr>
        </p:nvSpPr>
        <p:spPr>
          <a:xfrm>
            <a:off x="611188" y="1654628"/>
            <a:ext cx="8075611" cy="4525963"/>
          </a:xfrm>
        </p:spPr>
        <p:txBody>
          <a:bodyPr/>
          <a:lstStyle/>
          <a:p>
            <a:pPr marL="457200" indent="-457200" eaLnBrk="1" hangingPunct="1">
              <a:lnSpc>
                <a:spcPct val="90000"/>
              </a:lnSpc>
              <a:buFont typeface="Arial"/>
              <a:buChar char="•"/>
            </a:pPr>
            <a:r>
              <a:rPr lang="en-US" sz="2800" dirty="0" err="1">
                <a:latin typeface="Arial" charset="0"/>
              </a:rPr>
              <a:t>Metoestrus</a:t>
            </a:r>
            <a:endParaRPr lang="en-US" sz="2800" dirty="0">
              <a:latin typeface="Arial" charset="0"/>
            </a:endParaRPr>
          </a:p>
          <a:p>
            <a:pPr lvl="1">
              <a:lnSpc>
                <a:spcPct val="90000"/>
              </a:lnSpc>
              <a:buFont typeface="Arial"/>
              <a:buChar char="•"/>
            </a:pPr>
            <a:r>
              <a:rPr lang="en-US" sz="2400" dirty="0" err="1" smtClean="0">
                <a:latin typeface="Arial" charset="0"/>
              </a:rPr>
              <a:t>Drachtig</a:t>
            </a:r>
            <a:r>
              <a:rPr lang="en-US" sz="2400" dirty="0">
                <a:latin typeface="Arial" charset="0"/>
              </a:rPr>
              <a:t>: 63 </a:t>
            </a:r>
            <a:r>
              <a:rPr lang="en-US" sz="2400" dirty="0" err="1" smtClean="0">
                <a:latin typeface="Arial" charset="0"/>
              </a:rPr>
              <a:t>dagen</a:t>
            </a:r>
            <a:r>
              <a:rPr lang="en-US" sz="2400" dirty="0" smtClean="0">
                <a:latin typeface="Arial" charset="0"/>
              </a:rPr>
              <a:t> P4 </a:t>
            </a:r>
            <a:r>
              <a:rPr lang="en-US" sz="2400" dirty="0" err="1" smtClean="0">
                <a:latin typeface="Arial" charset="0"/>
              </a:rPr>
              <a:t>uit</a:t>
            </a:r>
            <a:r>
              <a:rPr lang="en-US" sz="2400" dirty="0" smtClean="0">
                <a:latin typeface="Arial" charset="0"/>
              </a:rPr>
              <a:t> CL</a:t>
            </a:r>
            <a:endParaRPr lang="en-US" sz="2400" dirty="0">
              <a:latin typeface="Arial" charset="0"/>
            </a:endParaRPr>
          </a:p>
          <a:p>
            <a:pPr lvl="1">
              <a:lnSpc>
                <a:spcPct val="90000"/>
              </a:lnSpc>
              <a:buFont typeface="Arial"/>
              <a:buChar char="•"/>
            </a:pPr>
            <a:r>
              <a:rPr lang="en-US" sz="2400" dirty="0" err="1">
                <a:latin typeface="Arial" charset="0"/>
              </a:rPr>
              <a:t>W</a:t>
            </a:r>
            <a:r>
              <a:rPr lang="en-US" sz="2400" dirty="0" err="1" smtClean="0">
                <a:latin typeface="Arial" charset="0"/>
              </a:rPr>
              <a:t>el</a:t>
            </a:r>
            <a:r>
              <a:rPr lang="en-US" sz="2400" dirty="0" smtClean="0">
                <a:latin typeface="Arial" charset="0"/>
              </a:rPr>
              <a:t> </a:t>
            </a:r>
            <a:r>
              <a:rPr lang="en-US" sz="2400" dirty="0" err="1">
                <a:latin typeface="Arial" charset="0"/>
              </a:rPr>
              <a:t>geovuleerd</a:t>
            </a:r>
            <a:r>
              <a:rPr lang="en-US" sz="2400" dirty="0">
                <a:latin typeface="Arial" charset="0"/>
              </a:rPr>
              <a:t> maar </a:t>
            </a:r>
            <a:r>
              <a:rPr lang="en-US" sz="2400" dirty="0" err="1">
                <a:latin typeface="Arial" charset="0"/>
              </a:rPr>
              <a:t>niet</a:t>
            </a:r>
            <a:r>
              <a:rPr lang="en-US" sz="2400" dirty="0">
                <a:latin typeface="Arial" charset="0"/>
              </a:rPr>
              <a:t> </a:t>
            </a:r>
            <a:r>
              <a:rPr lang="en-US" sz="2400" dirty="0" err="1">
                <a:latin typeface="Arial" charset="0"/>
              </a:rPr>
              <a:t>drachtig</a:t>
            </a:r>
            <a:r>
              <a:rPr lang="en-US" sz="2400" dirty="0">
                <a:latin typeface="Arial" charset="0"/>
              </a:rPr>
              <a:t>: 40 </a:t>
            </a:r>
            <a:r>
              <a:rPr lang="en-US" sz="2400" dirty="0" err="1" smtClean="0">
                <a:latin typeface="Arial" charset="0"/>
              </a:rPr>
              <a:t>dagen</a:t>
            </a:r>
            <a:r>
              <a:rPr lang="en-US" sz="2400" dirty="0" smtClean="0">
                <a:latin typeface="Arial" charset="0"/>
              </a:rPr>
              <a:t> P4 </a:t>
            </a:r>
            <a:endParaRPr lang="en-US" sz="2400" dirty="0">
              <a:latin typeface="Arial" charset="0"/>
            </a:endParaRPr>
          </a:p>
          <a:p>
            <a:pPr marL="457200" lvl="1" indent="0">
              <a:lnSpc>
                <a:spcPct val="90000"/>
              </a:lnSpc>
              <a:buNone/>
            </a:pPr>
            <a:endParaRPr lang="en-US" sz="2400" dirty="0">
              <a:latin typeface="Arial" charset="0"/>
            </a:endParaRPr>
          </a:p>
          <a:p>
            <a:pPr marL="457200" indent="-457200" eaLnBrk="1" hangingPunct="1">
              <a:lnSpc>
                <a:spcPct val="90000"/>
              </a:lnSpc>
              <a:buFont typeface="Arial"/>
              <a:buChar char="•"/>
            </a:pPr>
            <a:r>
              <a:rPr lang="en-US" sz="2800" dirty="0" err="1">
                <a:latin typeface="Arial" charset="0"/>
              </a:rPr>
              <a:t>Anoestrus</a:t>
            </a:r>
            <a:endParaRPr lang="en-US" sz="2800" dirty="0">
              <a:latin typeface="Arial" charset="0"/>
            </a:endParaRPr>
          </a:p>
          <a:p>
            <a:pPr lvl="1" eaLnBrk="1" hangingPunct="1">
              <a:lnSpc>
                <a:spcPct val="90000"/>
              </a:lnSpc>
              <a:buFont typeface="Arial"/>
              <a:buChar char="•"/>
            </a:pPr>
            <a:r>
              <a:rPr lang="en-US" sz="2400" dirty="0" err="1" smtClean="0">
                <a:latin typeface="Arial" charset="0"/>
              </a:rPr>
              <a:t>Oktober</a:t>
            </a:r>
            <a:r>
              <a:rPr lang="en-US" sz="2400" dirty="0" smtClean="0">
                <a:latin typeface="Arial" charset="0"/>
              </a:rPr>
              <a:t> - </a:t>
            </a:r>
            <a:r>
              <a:rPr lang="en-US" sz="2400" dirty="0" err="1" smtClean="0">
                <a:latin typeface="Arial" charset="0"/>
              </a:rPr>
              <a:t>januari</a:t>
            </a:r>
            <a:endParaRPr lang="en-US" sz="2400" dirty="0" smtClean="0">
              <a:latin typeface="Arial" charset="0"/>
            </a:endParaRPr>
          </a:p>
          <a:p>
            <a:pPr lvl="1" eaLnBrk="1" hangingPunct="1">
              <a:lnSpc>
                <a:spcPct val="90000"/>
              </a:lnSpc>
              <a:buFont typeface="Arial"/>
              <a:buChar char="•"/>
            </a:pPr>
            <a:r>
              <a:rPr lang="en-US" sz="2400" dirty="0" err="1" smtClean="0">
                <a:latin typeface="Arial" charset="0"/>
              </a:rPr>
              <a:t>Rustfase</a:t>
            </a:r>
            <a:endParaRPr lang="en-US" sz="2400" dirty="0">
              <a:latin typeface="Arial" charset="0"/>
            </a:endParaRPr>
          </a:p>
          <a:p>
            <a:pPr lvl="1" eaLnBrk="1" hangingPunct="1">
              <a:lnSpc>
                <a:spcPct val="90000"/>
              </a:lnSpc>
              <a:buFont typeface="Arial"/>
              <a:buChar char="•"/>
            </a:pPr>
            <a:r>
              <a:rPr lang="en-US" sz="2400" dirty="0" err="1" smtClean="0">
                <a:latin typeface="Arial" charset="0"/>
              </a:rPr>
              <a:t>Eind</a:t>
            </a:r>
            <a:r>
              <a:rPr lang="en-US" sz="2400" dirty="0" smtClean="0">
                <a:latin typeface="Arial" charset="0"/>
              </a:rPr>
              <a:t> FSH </a:t>
            </a:r>
            <a:r>
              <a:rPr lang="en-US" sz="2400" dirty="0" err="1" smtClean="0">
                <a:latin typeface="Arial" charset="0"/>
              </a:rPr>
              <a:t>stijgt</a:t>
            </a:r>
            <a:r>
              <a:rPr lang="en-US" sz="2400" dirty="0" smtClean="0">
                <a:latin typeface="Arial" charset="0"/>
              </a:rPr>
              <a:t> door </a:t>
            </a:r>
            <a:r>
              <a:rPr lang="en-US" sz="2400" dirty="0" err="1" smtClean="0">
                <a:latin typeface="Arial" charset="0"/>
              </a:rPr>
              <a:t>langer</a:t>
            </a:r>
            <a:r>
              <a:rPr lang="en-US" sz="2400" dirty="0" smtClean="0">
                <a:latin typeface="Arial" charset="0"/>
              </a:rPr>
              <a:t> </a:t>
            </a:r>
            <a:r>
              <a:rPr lang="en-US" sz="2400" dirty="0" err="1" smtClean="0">
                <a:latin typeface="Arial" charset="0"/>
              </a:rPr>
              <a:t>worden</a:t>
            </a:r>
            <a:r>
              <a:rPr lang="en-US" sz="2400" dirty="0" smtClean="0">
                <a:latin typeface="Arial" charset="0"/>
              </a:rPr>
              <a:t> </a:t>
            </a:r>
            <a:r>
              <a:rPr lang="en-US" sz="2400" dirty="0" err="1" smtClean="0">
                <a:latin typeface="Arial" charset="0"/>
              </a:rPr>
              <a:t>vd</a:t>
            </a:r>
            <a:r>
              <a:rPr lang="en-US" sz="2400" dirty="0" smtClean="0">
                <a:latin typeface="Arial" charset="0"/>
              </a:rPr>
              <a:t> </a:t>
            </a:r>
            <a:r>
              <a:rPr lang="en-US" sz="2400" dirty="0" err="1" smtClean="0">
                <a:latin typeface="Arial" charset="0"/>
              </a:rPr>
              <a:t>dagen</a:t>
            </a:r>
            <a:endParaRPr lang="en-US" sz="2400" dirty="0" smtClean="0">
              <a:latin typeface="Arial" charset="0"/>
            </a:endParaRPr>
          </a:p>
          <a:p>
            <a:pPr lvl="1" eaLnBrk="1" hangingPunct="1">
              <a:lnSpc>
                <a:spcPct val="90000"/>
              </a:lnSpc>
              <a:buFont typeface="Arial"/>
              <a:buChar char="•"/>
            </a:pPr>
            <a:endParaRPr lang="en-US" sz="2400" dirty="0">
              <a:latin typeface="Arial" charset="0"/>
            </a:endParaRPr>
          </a:p>
          <a:p>
            <a:pPr marL="457200" indent="-457200" eaLnBrk="1" hangingPunct="1">
              <a:lnSpc>
                <a:spcPct val="90000"/>
              </a:lnSpc>
              <a:buFont typeface="Arial"/>
              <a:buChar char="•"/>
            </a:pPr>
            <a:r>
              <a:rPr lang="en-US" sz="2400" dirty="0" err="1">
                <a:latin typeface="Arial" charset="0"/>
              </a:rPr>
              <a:t>Niet</a:t>
            </a:r>
            <a:r>
              <a:rPr lang="en-US" sz="2400" dirty="0">
                <a:latin typeface="Arial" charset="0"/>
              </a:rPr>
              <a:t> </a:t>
            </a:r>
            <a:r>
              <a:rPr lang="en-US" sz="2400" dirty="0" err="1">
                <a:latin typeface="Arial" charset="0"/>
              </a:rPr>
              <a:t>gedekt</a:t>
            </a:r>
            <a:r>
              <a:rPr lang="en-US" sz="2400" dirty="0">
                <a:latin typeface="Arial" charset="0"/>
              </a:rPr>
              <a:t> </a:t>
            </a:r>
            <a:r>
              <a:rPr lang="en-US" sz="2400" dirty="0">
                <a:latin typeface="Arial" charset="0"/>
                <a:sym typeface="Wingdings" charset="0"/>
              </a:rPr>
              <a:t> </a:t>
            </a:r>
            <a:r>
              <a:rPr lang="en-US" sz="2400" dirty="0" err="1">
                <a:latin typeface="Arial" charset="0"/>
                <a:sym typeface="Wingdings" charset="0"/>
              </a:rPr>
              <a:t>geen</a:t>
            </a:r>
            <a:r>
              <a:rPr lang="en-US" sz="2400" dirty="0">
                <a:latin typeface="Arial" charset="0"/>
                <a:sym typeface="Wingdings" charset="0"/>
              </a:rPr>
              <a:t> </a:t>
            </a:r>
            <a:r>
              <a:rPr lang="en-US" sz="2400" dirty="0" err="1">
                <a:latin typeface="Arial" charset="0"/>
                <a:sym typeface="Wingdings" charset="0"/>
              </a:rPr>
              <a:t>ovulatie</a:t>
            </a:r>
            <a:r>
              <a:rPr lang="en-US" sz="2400" dirty="0">
                <a:latin typeface="Arial" charset="0"/>
                <a:sym typeface="Wingdings" charset="0"/>
              </a:rPr>
              <a:t>  </a:t>
            </a:r>
            <a:r>
              <a:rPr lang="en-US" sz="2400" dirty="0" smtClean="0">
                <a:latin typeface="Arial" charset="0"/>
                <a:sym typeface="Wingdings" charset="0"/>
              </a:rPr>
              <a:t>post/inter-</a:t>
            </a:r>
            <a:r>
              <a:rPr lang="en-US" sz="2400" dirty="0" err="1">
                <a:latin typeface="Arial" charset="0"/>
                <a:sym typeface="Wingdings" charset="0"/>
              </a:rPr>
              <a:t>oestrus</a:t>
            </a:r>
            <a:endParaRPr lang="en-US" sz="2400" dirty="0">
              <a:latin typeface="Arial" charset="0"/>
              <a:sym typeface="Wingdings" charset="0"/>
            </a:endParaRPr>
          </a:p>
          <a:p>
            <a:pPr lvl="1" eaLnBrk="1" hangingPunct="1">
              <a:lnSpc>
                <a:spcPct val="90000"/>
              </a:lnSpc>
              <a:buFont typeface="Arial"/>
              <a:buChar char="•"/>
            </a:pPr>
            <a:r>
              <a:rPr lang="en-US" sz="2400" dirty="0">
                <a:latin typeface="Arial" charset="0"/>
              </a:rPr>
              <a:t>5-73 </a:t>
            </a:r>
            <a:r>
              <a:rPr lang="en-US" sz="2400" dirty="0" err="1">
                <a:latin typeface="Arial" charset="0"/>
              </a:rPr>
              <a:t>dagen</a:t>
            </a:r>
            <a:r>
              <a:rPr lang="en-US" sz="2400" dirty="0">
                <a:latin typeface="Arial" charset="0"/>
              </a:rPr>
              <a:t> (</a:t>
            </a:r>
            <a:r>
              <a:rPr lang="en-US" sz="2400" dirty="0" err="1">
                <a:latin typeface="Arial" charset="0"/>
              </a:rPr>
              <a:t>gemiddeld</a:t>
            </a:r>
            <a:r>
              <a:rPr lang="en-US" sz="2400" dirty="0">
                <a:latin typeface="Arial" charset="0"/>
              </a:rPr>
              <a:t> 2-3 </a:t>
            </a:r>
            <a:r>
              <a:rPr lang="en-US" sz="2400" dirty="0" err="1">
                <a:latin typeface="Arial" charset="0"/>
              </a:rPr>
              <a:t>weken</a:t>
            </a:r>
            <a:r>
              <a:rPr lang="en-US" sz="2400" dirty="0">
                <a:latin typeface="Arial" charset="0"/>
              </a:rPr>
              <a:t>)</a:t>
            </a:r>
          </a:p>
          <a:p>
            <a:pPr eaLnBrk="1" hangingPunct="1">
              <a:lnSpc>
                <a:spcPct val="90000"/>
              </a:lnSpc>
              <a:buFontTx/>
              <a:buNone/>
            </a:pPr>
            <a:endParaRPr lang="en-US" sz="2800" dirty="0">
              <a:latin typeface="Arial" charset="0"/>
              <a:sym typeface="Wingdings" charset="0"/>
            </a:endParaRPr>
          </a:p>
        </p:txBody>
      </p:sp>
    </p:spTree>
    <p:extLst>
      <p:ext uri="{BB962C8B-B14F-4D97-AF65-F5344CB8AC3E}">
        <p14:creationId xmlns:p14="http://schemas.microsoft.com/office/powerpoint/2010/main" val="392838222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el 1"/>
          <p:cNvSpPr>
            <a:spLocks noGrp="1"/>
          </p:cNvSpPr>
          <p:nvPr>
            <p:ph type="title"/>
          </p:nvPr>
        </p:nvSpPr>
        <p:spPr>
          <a:xfrm>
            <a:off x="685800" y="0"/>
            <a:ext cx="7772400" cy="908050"/>
          </a:xfrm>
        </p:spPr>
        <p:txBody>
          <a:bodyPr/>
          <a:lstStyle/>
          <a:p>
            <a:pPr algn="ctr"/>
            <a:r>
              <a:rPr lang="nl-NL" dirty="0" smtClean="0">
                <a:latin typeface="Arial" charset="0"/>
              </a:rPr>
              <a:t>Bij de poes 3 </a:t>
            </a:r>
            <a:r>
              <a:rPr lang="nl-NL" dirty="0">
                <a:latin typeface="Arial" charset="0"/>
              </a:rPr>
              <a:t>opties</a:t>
            </a:r>
          </a:p>
        </p:txBody>
      </p:sp>
      <p:sp>
        <p:nvSpPr>
          <p:cNvPr id="2" name="Rectangle 3"/>
          <p:cNvSpPr>
            <a:spLocks noGrp="1" noChangeArrowheads="1"/>
          </p:cNvSpPr>
          <p:nvPr>
            <p:ph idx="1"/>
          </p:nvPr>
        </p:nvSpPr>
        <p:spPr>
          <a:xfrm>
            <a:off x="323850" y="1564141"/>
            <a:ext cx="3976007" cy="4023858"/>
          </a:xfrm>
        </p:spPr>
        <p:txBody>
          <a:bodyPr/>
          <a:lstStyle/>
          <a:p>
            <a:pPr marL="457200" indent="-457200">
              <a:buFont typeface="+mj-lt"/>
              <a:buAutoNum type="arabicPeriod"/>
              <a:defRPr/>
            </a:pPr>
            <a:r>
              <a:rPr lang="en-US" altLang="nl-NL" sz="2400" u="sng" dirty="0" err="1" smtClean="0">
                <a:ea typeface="+mn-ea"/>
              </a:rPr>
              <a:t>Geen</a:t>
            </a:r>
            <a:r>
              <a:rPr lang="en-US" altLang="nl-NL" sz="2400" u="sng" dirty="0" smtClean="0">
                <a:ea typeface="+mn-ea"/>
              </a:rPr>
              <a:t> </a:t>
            </a:r>
            <a:r>
              <a:rPr lang="en-US" altLang="nl-NL" sz="2400" u="sng" dirty="0" err="1" smtClean="0">
                <a:ea typeface="+mn-ea"/>
              </a:rPr>
              <a:t>ovulatie</a:t>
            </a:r>
            <a:endParaRPr lang="en-US" altLang="nl-NL" sz="2400" u="sng" dirty="0" smtClean="0">
              <a:ea typeface="+mn-ea"/>
            </a:endParaRPr>
          </a:p>
          <a:p>
            <a:pPr>
              <a:defRPr/>
            </a:pPr>
            <a:r>
              <a:rPr lang="en-US" altLang="nl-NL" sz="2400" dirty="0" smtClean="0">
                <a:ea typeface="+mn-ea"/>
              </a:rPr>
              <a:t>	</a:t>
            </a:r>
            <a:r>
              <a:rPr lang="en-US" altLang="nl-NL" sz="2200" dirty="0" smtClean="0">
                <a:ea typeface="+mn-ea"/>
              </a:rPr>
              <a:t>Inter/post-</a:t>
            </a:r>
            <a:r>
              <a:rPr lang="en-US" altLang="nl-NL" sz="2200" dirty="0" err="1" smtClean="0">
                <a:ea typeface="+mn-ea"/>
              </a:rPr>
              <a:t>oestrus</a:t>
            </a:r>
            <a:r>
              <a:rPr lang="en-US" altLang="nl-NL" sz="2200" dirty="0" smtClean="0">
                <a:ea typeface="+mn-ea"/>
              </a:rPr>
              <a:t> </a:t>
            </a:r>
          </a:p>
          <a:p>
            <a:pPr lvl="1">
              <a:buFont typeface="Arial"/>
              <a:buChar char="•"/>
              <a:defRPr/>
            </a:pPr>
            <a:r>
              <a:rPr lang="en-US" altLang="nl-NL" sz="2000" dirty="0" err="1" smtClean="0"/>
              <a:t>Rustfase</a:t>
            </a:r>
            <a:endParaRPr lang="en-US" altLang="nl-NL" sz="2000" dirty="0" smtClean="0"/>
          </a:p>
          <a:p>
            <a:pPr lvl="1">
              <a:buFont typeface="Arial"/>
              <a:buChar char="•"/>
              <a:defRPr/>
            </a:pPr>
            <a:r>
              <a:rPr lang="en-US" altLang="nl-NL" sz="2000" dirty="0"/>
              <a:t>Gem. 2-3 </a:t>
            </a:r>
            <a:r>
              <a:rPr lang="en-US" altLang="nl-NL" sz="2000" dirty="0" err="1"/>
              <a:t>weken</a:t>
            </a:r>
            <a:r>
              <a:rPr lang="en-US" altLang="nl-NL" sz="2000" dirty="0"/>
              <a:t> (5-73 d) </a:t>
            </a:r>
          </a:p>
          <a:p>
            <a:pPr lvl="1">
              <a:buFont typeface="Arial"/>
              <a:buChar char="•"/>
              <a:defRPr/>
            </a:pPr>
            <a:r>
              <a:rPr lang="en-US" altLang="nl-NL" sz="2000" dirty="0" err="1" smtClean="0"/>
              <a:t>Onvoldoende</a:t>
            </a:r>
            <a:r>
              <a:rPr lang="en-US" altLang="nl-NL" sz="2000" dirty="0" smtClean="0"/>
              <a:t> </a:t>
            </a:r>
            <a:r>
              <a:rPr lang="en-US" altLang="nl-NL" sz="2000" dirty="0" err="1" smtClean="0"/>
              <a:t>dekkingen</a:t>
            </a:r>
            <a:r>
              <a:rPr lang="en-US" altLang="nl-NL" sz="2000" dirty="0" smtClean="0"/>
              <a:t> </a:t>
            </a:r>
            <a:r>
              <a:rPr lang="en-US" altLang="nl-NL" sz="2000" dirty="0" smtClean="0">
                <a:sym typeface="Wingdings" panose="05000000000000000000" pitchFamily="2" charset="2"/>
              </a:rPr>
              <a:t> </a:t>
            </a:r>
            <a:r>
              <a:rPr lang="en-US" altLang="nl-NL" sz="2000" dirty="0" err="1" smtClean="0">
                <a:sym typeface="Wingdings" panose="05000000000000000000" pitchFamily="2" charset="2"/>
              </a:rPr>
              <a:t>onvoldoende</a:t>
            </a:r>
            <a:r>
              <a:rPr lang="en-US" altLang="nl-NL" sz="2000" dirty="0" smtClean="0">
                <a:sym typeface="Wingdings" panose="05000000000000000000" pitchFamily="2" charset="2"/>
              </a:rPr>
              <a:t> LH </a:t>
            </a:r>
            <a:r>
              <a:rPr lang="en-US" altLang="nl-NL" sz="2000" dirty="0" smtClean="0">
                <a:sym typeface="Wingdings"/>
              </a:rPr>
              <a:t> </a:t>
            </a:r>
            <a:r>
              <a:rPr lang="en-US" altLang="nl-NL" sz="2000" dirty="0" err="1" smtClean="0">
                <a:sym typeface="Wingdings"/>
              </a:rPr>
              <a:t>geen</a:t>
            </a:r>
            <a:r>
              <a:rPr lang="en-US" altLang="nl-NL" sz="2000" dirty="0" smtClean="0">
                <a:sym typeface="Wingdings" panose="05000000000000000000" pitchFamily="2" charset="2"/>
              </a:rPr>
              <a:t> </a:t>
            </a:r>
            <a:r>
              <a:rPr lang="en-US" altLang="nl-NL" sz="2000" dirty="0" err="1" smtClean="0">
                <a:sym typeface="Wingdings" panose="05000000000000000000" pitchFamily="2" charset="2"/>
              </a:rPr>
              <a:t>ovulatie</a:t>
            </a:r>
            <a:r>
              <a:rPr lang="en-US" altLang="nl-NL" sz="2000" dirty="0" smtClean="0">
                <a:sym typeface="Wingdings" panose="05000000000000000000" pitchFamily="2" charset="2"/>
              </a:rPr>
              <a:t>  </a:t>
            </a:r>
            <a:r>
              <a:rPr lang="en-US" altLang="nl-NL" sz="2000" dirty="0" err="1" smtClean="0">
                <a:sym typeface="Wingdings" panose="05000000000000000000" pitchFamily="2" charset="2"/>
              </a:rPr>
              <a:t>geen</a:t>
            </a:r>
            <a:r>
              <a:rPr lang="en-US" altLang="nl-NL" sz="2000" dirty="0" smtClean="0">
                <a:sym typeface="Wingdings" panose="05000000000000000000" pitchFamily="2" charset="2"/>
              </a:rPr>
              <a:t> CL-</a:t>
            </a:r>
            <a:r>
              <a:rPr lang="en-US" altLang="nl-NL" sz="2000" dirty="0" err="1" smtClean="0">
                <a:sym typeface="Wingdings" panose="05000000000000000000" pitchFamily="2" charset="2"/>
              </a:rPr>
              <a:t>vorming</a:t>
            </a:r>
            <a:r>
              <a:rPr lang="en-US" altLang="nl-NL" sz="2000" dirty="0" smtClean="0">
                <a:sym typeface="Wingdings" panose="05000000000000000000" pitchFamily="2" charset="2"/>
              </a:rPr>
              <a:t> </a:t>
            </a:r>
            <a:r>
              <a:rPr lang="en-US" altLang="nl-NL" sz="2000" dirty="0" smtClean="0">
                <a:sym typeface="Wingdings"/>
              </a:rPr>
              <a:t> </a:t>
            </a:r>
            <a:r>
              <a:rPr lang="en-US" altLang="nl-NL" sz="2000" dirty="0" err="1" smtClean="0">
                <a:sym typeface="Wingdings"/>
              </a:rPr>
              <a:t>geen</a:t>
            </a:r>
            <a:r>
              <a:rPr lang="en-US" altLang="nl-NL" sz="2000" dirty="0" smtClean="0">
                <a:sym typeface="Wingdings"/>
              </a:rPr>
              <a:t> </a:t>
            </a:r>
            <a:r>
              <a:rPr lang="en-US" altLang="nl-NL" sz="2000" dirty="0" smtClean="0">
                <a:sym typeface="Wingdings" panose="05000000000000000000" pitchFamily="2" charset="2"/>
              </a:rPr>
              <a:t>P4-productie</a:t>
            </a:r>
            <a:endParaRPr lang="en-US" altLang="nl-NL" sz="2000" dirty="0" smtClean="0"/>
          </a:p>
          <a:p>
            <a:pPr lvl="1">
              <a:defRPr/>
            </a:pPr>
            <a:endParaRPr lang="en-US" altLang="nl-NL" sz="1000" dirty="0" smtClean="0"/>
          </a:p>
          <a:p>
            <a:pPr lvl="1">
              <a:defRPr/>
            </a:pPr>
            <a:endParaRPr lang="en-US" altLang="nl-NL" dirty="0" smtClean="0"/>
          </a:p>
          <a:p>
            <a:pPr marL="457200" lvl="1" indent="0">
              <a:buFontTx/>
              <a:buNone/>
              <a:defRPr/>
            </a:pPr>
            <a:endParaRPr lang="en-US" altLang="nl-NL" dirty="0" smtClean="0"/>
          </a:p>
          <a:p>
            <a:pPr lvl="1">
              <a:defRPr/>
            </a:pPr>
            <a:endParaRPr lang="en-US" altLang="nl-NL" dirty="0" smtClean="0"/>
          </a:p>
          <a:p>
            <a:pPr>
              <a:defRPr/>
            </a:pPr>
            <a:endParaRPr lang="nl-NL" altLang="nl-NL" dirty="0" smtClean="0">
              <a:ea typeface="+mn-ea"/>
            </a:endParaRPr>
          </a:p>
        </p:txBody>
      </p:sp>
      <p:sp>
        <p:nvSpPr>
          <p:cNvPr id="3" name="Tekstvak 2"/>
          <p:cNvSpPr txBox="1"/>
          <p:nvPr/>
        </p:nvSpPr>
        <p:spPr>
          <a:xfrm>
            <a:off x="4608287" y="1564141"/>
            <a:ext cx="3762568" cy="3539431"/>
          </a:xfrm>
          <a:prstGeom prst="rect">
            <a:avLst/>
          </a:prstGeom>
          <a:noFill/>
        </p:spPr>
        <p:txBody>
          <a:bodyPr wrap="none" rtlCol="0">
            <a:spAutoFit/>
          </a:bodyPr>
          <a:lstStyle/>
          <a:p>
            <a:pPr marL="457200" indent="-457200">
              <a:buFont typeface="+mj-lt"/>
              <a:buAutoNum type="arabicPeriod" startAt="2"/>
              <a:defRPr/>
            </a:pPr>
            <a:r>
              <a:rPr lang="en-US" altLang="nl-NL" sz="2400" u="sng" dirty="0" err="1" smtClean="0"/>
              <a:t>Ovulatie</a:t>
            </a:r>
            <a:r>
              <a:rPr lang="en-US" altLang="nl-NL" sz="2400" u="sng" dirty="0" smtClean="0"/>
              <a:t> &amp; </a:t>
            </a:r>
            <a:r>
              <a:rPr lang="en-US" altLang="nl-NL" sz="2400" u="sng" dirty="0" err="1" smtClean="0"/>
              <a:t>drachti</a:t>
            </a:r>
            <a:r>
              <a:rPr lang="en-US" altLang="nl-NL" sz="2400" u="sng" dirty="0" err="1" smtClean="0">
                <a:sym typeface="Wingdings" panose="05000000000000000000" pitchFamily="2" charset="2"/>
              </a:rPr>
              <a:t>g</a:t>
            </a:r>
            <a:endParaRPr lang="en-US" altLang="nl-NL" sz="2400" u="sng" dirty="0">
              <a:sym typeface="Wingdings" panose="05000000000000000000" pitchFamily="2" charset="2"/>
            </a:endParaRPr>
          </a:p>
          <a:p>
            <a:pPr marL="468000" indent="-457200">
              <a:defRPr/>
            </a:pPr>
            <a:r>
              <a:rPr lang="en-US" altLang="nl-NL" sz="2400" dirty="0">
                <a:sym typeface="Wingdings" panose="05000000000000000000" pitchFamily="2" charset="2"/>
              </a:rPr>
              <a:t> 	</a:t>
            </a:r>
            <a:r>
              <a:rPr lang="en-US" altLang="nl-NL" sz="2200" dirty="0" err="1" smtClean="0">
                <a:sym typeface="Wingdings" panose="05000000000000000000" pitchFamily="2" charset="2"/>
              </a:rPr>
              <a:t>Metoestrus</a:t>
            </a:r>
            <a:r>
              <a:rPr lang="en-US" altLang="nl-NL" sz="2400" dirty="0" smtClean="0">
                <a:sym typeface="Wingdings" panose="05000000000000000000" pitchFamily="2" charset="2"/>
              </a:rPr>
              <a:t> </a:t>
            </a:r>
            <a:endParaRPr lang="en-US" altLang="nl-NL" sz="2400" dirty="0">
              <a:sym typeface="Wingdings" panose="05000000000000000000" pitchFamily="2" charset="2"/>
            </a:endParaRPr>
          </a:p>
          <a:p>
            <a:pPr marL="800100" lvl="1" indent="-342900">
              <a:buFont typeface="Arial"/>
              <a:buChar char="•"/>
              <a:defRPr/>
            </a:pPr>
            <a:r>
              <a:rPr lang="en-US" altLang="nl-NL" sz="2000" dirty="0" err="1">
                <a:sym typeface="Wingdings" panose="05000000000000000000" pitchFamily="2" charset="2"/>
              </a:rPr>
              <a:t>D</a:t>
            </a:r>
            <a:r>
              <a:rPr lang="en-US" altLang="nl-NL" sz="2000" dirty="0" err="1" smtClean="0">
                <a:sym typeface="Wingdings" panose="05000000000000000000" pitchFamily="2" charset="2"/>
              </a:rPr>
              <a:t>uurt</a:t>
            </a:r>
            <a:r>
              <a:rPr lang="en-US" altLang="nl-NL" sz="2000" dirty="0" smtClean="0">
                <a:sym typeface="Wingdings" panose="05000000000000000000" pitchFamily="2" charset="2"/>
              </a:rPr>
              <a:t> </a:t>
            </a:r>
            <a:r>
              <a:rPr lang="en-US" altLang="nl-NL" sz="2000" dirty="0">
                <a:sym typeface="Wingdings" panose="05000000000000000000" pitchFamily="2" charset="2"/>
              </a:rPr>
              <a:t>gem 63 </a:t>
            </a:r>
            <a:r>
              <a:rPr lang="en-US" altLang="nl-NL" sz="2000" dirty="0" err="1">
                <a:sym typeface="Wingdings" panose="05000000000000000000" pitchFamily="2" charset="2"/>
              </a:rPr>
              <a:t>dagen</a:t>
            </a:r>
            <a:endParaRPr lang="en-US" altLang="nl-NL" sz="2000" dirty="0">
              <a:sym typeface="Wingdings" panose="05000000000000000000" pitchFamily="2" charset="2"/>
            </a:endParaRPr>
          </a:p>
          <a:p>
            <a:pPr marL="800100" lvl="1" indent="-342900">
              <a:buFont typeface="Arial"/>
              <a:buChar char="•"/>
              <a:defRPr/>
            </a:pPr>
            <a:r>
              <a:rPr lang="en-US" altLang="nl-NL" sz="2000" dirty="0">
                <a:sym typeface="Wingdings" panose="05000000000000000000" pitchFamily="2" charset="2"/>
              </a:rPr>
              <a:t>CL </a:t>
            </a:r>
            <a:r>
              <a:rPr lang="en-US" altLang="nl-NL" sz="2000" dirty="0" err="1" smtClean="0">
                <a:sym typeface="Wingdings" panose="05000000000000000000" pitchFamily="2" charset="2"/>
              </a:rPr>
              <a:t>vorming</a:t>
            </a:r>
            <a:r>
              <a:rPr lang="en-US" altLang="nl-NL" sz="2000" dirty="0" smtClean="0">
                <a:sym typeface="Wingdings" panose="05000000000000000000" pitchFamily="2" charset="2"/>
              </a:rPr>
              <a:t> &amp; P4 </a:t>
            </a:r>
            <a:r>
              <a:rPr lang="en-US" altLang="nl-NL" sz="2000" dirty="0" err="1" smtClean="0">
                <a:sym typeface="Wingdings" panose="05000000000000000000" pitchFamily="2" charset="2"/>
              </a:rPr>
              <a:t>productie</a:t>
            </a:r>
            <a:endParaRPr lang="en-US" altLang="nl-NL" sz="2000" dirty="0">
              <a:sym typeface="Wingdings" panose="05000000000000000000" pitchFamily="2" charset="2"/>
            </a:endParaRPr>
          </a:p>
          <a:p>
            <a:pPr lvl="1">
              <a:defRPr/>
            </a:pPr>
            <a:endParaRPr lang="en-US" altLang="nl-NL" sz="1000" dirty="0" smtClean="0">
              <a:sym typeface="Wingdings" panose="05000000000000000000" pitchFamily="2" charset="2"/>
            </a:endParaRPr>
          </a:p>
          <a:p>
            <a:pPr lvl="1">
              <a:defRPr/>
            </a:pPr>
            <a:endParaRPr lang="en-US" altLang="nl-NL" sz="1000" dirty="0">
              <a:sym typeface="Wingdings" panose="05000000000000000000" pitchFamily="2" charset="2"/>
            </a:endParaRPr>
          </a:p>
          <a:p>
            <a:pPr lvl="1">
              <a:defRPr/>
            </a:pPr>
            <a:endParaRPr lang="en-US" altLang="nl-NL" sz="1000" dirty="0">
              <a:sym typeface="Wingdings" panose="05000000000000000000" pitchFamily="2" charset="2"/>
            </a:endParaRPr>
          </a:p>
          <a:p>
            <a:pPr marL="457200" indent="-457200">
              <a:buFont typeface="+mj-lt"/>
              <a:buAutoNum type="arabicPeriod" startAt="3"/>
              <a:defRPr/>
            </a:pPr>
            <a:r>
              <a:rPr lang="en-US" altLang="nl-NL" sz="2400" u="sng" dirty="0" err="1" smtClean="0">
                <a:sym typeface="Wingdings" panose="05000000000000000000" pitchFamily="2" charset="2"/>
              </a:rPr>
              <a:t>Ovulatie</a:t>
            </a:r>
            <a:r>
              <a:rPr lang="en-US" altLang="nl-NL" sz="2400" u="sng" dirty="0" smtClean="0">
                <a:sym typeface="Wingdings" panose="05000000000000000000" pitchFamily="2" charset="2"/>
              </a:rPr>
              <a:t> &amp; </a:t>
            </a:r>
            <a:r>
              <a:rPr lang="en-US" altLang="nl-NL" sz="2400" u="sng" dirty="0" err="1" smtClean="0">
                <a:sym typeface="Wingdings" panose="05000000000000000000" pitchFamily="2" charset="2"/>
              </a:rPr>
              <a:t>niet</a:t>
            </a:r>
            <a:r>
              <a:rPr lang="en-US" altLang="nl-NL" sz="2400" u="sng" dirty="0" smtClean="0">
                <a:sym typeface="Wingdings" panose="05000000000000000000" pitchFamily="2" charset="2"/>
              </a:rPr>
              <a:t> </a:t>
            </a:r>
            <a:r>
              <a:rPr lang="en-US" altLang="nl-NL" sz="2400" u="sng" dirty="0" err="1" smtClean="0">
                <a:sym typeface="Wingdings" panose="05000000000000000000" pitchFamily="2" charset="2"/>
              </a:rPr>
              <a:t>drachtig</a:t>
            </a:r>
            <a:endParaRPr lang="en-US" altLang="nl-NL" sz="2400" u="sng" dirty="0">
              <a:sym typeface="Wingdings" panose="05000000000000000000" pitchFamily="2" charset="2"/>
            </a:endParaRPr>
          </a:p>
          <a:p>
            <a:pPr marL="468000" indent="-457200">
              <a:defRPr/>
            </a:pPr>
            <a:r>
              <a:rPr lang="en-US" altLang="nl-NL" sz="2400" dirty="0" smtClean="0">
                <a:sym typeface="Wingdings" panose="05000000000000000000" pitchFamily="2" charset="2"/>
              </a:rPr>
              <a:t>	</a:t>
            </a:r>
            <a:r>
              <a:rPr lang="en-US" altLang="nl-NL" sz="2200" dirty="0" err="1" smtClean="0">
                <a:sym typeface="Wingdings" panose="05000000000000000000" pitchFamily="2" charset="2"/>
              </a:rPr>
              <a:t>Metoestrus</a:t>
            </a:r>
            <a:endParaRPr lang="en-US" altLang="nl-NL" sz="2200" dirty="0">
              <a:sym typeface="Wingdings" panose="05000000000000000000" pitchFamily="2" charset="2"/>
            </a:endParaRPr>
          </a:p>
          <a:p>
            <a:pPr marL="800100" lvl="1" indent="-342900">
              <a:buFont typeface="Arial"/>
              <a:buChar char="•"/>
              <a:defRPr/>
            </a:pPr>
            <a:r>
              <a:rPr lang="en-US" altLang="nl-NL" sz="2000" dirty="0" err="1">
                <a:sym typeface="Wingdings" panose="05000000000000000000" pitchFamily="2" charset="2"/>
              </a:rPr>
              <a:t>Duurt</a:t>
            </a:r>
            <a:r>
              <a:rPr lang="en-US" altLang="nl-NL" sz="2000" dirty="0">
                <a:sym typeface="Wingdings" panose="05000000000000000000" pitchFamily="2" charset="2"/>
              </a:rPr>
              <a:t> gem 40 </a:t>
            </a:r>
            <a:r>
              <a:rPr lang="en-US" altLang="nl-NL" sz="2000" dirty="0" err="1">
                <a:sym typeface="Wingdings" panose="05000000000000000000" pitchFamily="2" charset="2"/>
              </a:rPr>
              <a:t>dgn</a:t>
            </a:r>
            <a:endParaRPr lang="en-US" altLang="nl-NL" sz="2000" dirty="0">
              <a:sym typeface="Wingdings" panose="05000000000000000000" pitchFamily="2" charset="2"/>
            </a:endParaRPr>
          </a:p>
          <a:p>
            <a:pPr marL="800100" lvl="1" indent="-342900">
              <a:buFont typeface="Arial"/>
              <a:buChar char="•"/>
              <a:defRPr/>
            </a:pPr>
            <a:r>
              <a:rPr lang="en-US" altLang="nl-NL" sz="2000" dirty="0">
                <a:sym typeface="Wingdings" panose="05000000000000000000" pitchFamily="2" charset="2"/>
              </a:rPr>
              <a:t>CL </a:t>
            </a:r>
            <a:r>
              <a:rPr lang="en-US" altLang="nl-NL" sz="2000" dirty="0" err="1" smtClean="0">
                <a:sym typeface="Wingdings" panose="05000000000000000000" pitchFamily="2" charset="2"/>
              </a:rPr>
              <a:t>vorming</a:t>
            </a:r>
            <a:r>
              <a:rPr lang="en-US" altLang="nl-NL" sz="2000" dirty="0" smtClean="0">
                <a:sym typeface="Wingdings" panose="05000000000000000000" pitchFamily="2" charset="2"/>
              </a:rPr>
              <a:t> &amp; P4 </a:t>
            </a:r>
            <a:r>
              <a:rPr lang="en-US" altLang="nl-NL" sz="2000" dirty="0" err="1" smtClean="0">
                <a:sym typeface="Wingdings" panose="05000000000000000000" pitchFamily="2" charset="2"/>
              </a:rPr>
              <a:t>productie</a:t>
            </a:r>
            <a:endParaRPr lang="en-US" altLang="nl-NL" sz="2000" dirty="0">
              <a:sym typeface="Wingdings" panose="05000000000000000000" pitchFamily="2" charset="2"/>
            </a:endParaRPr>
          </a:p>
          <a:p>
            <a:r>
              <a:rPr lang="nl-NL" dirty="0" smtClean="0"/>
              <a:t> </a:t>
            </a:r>
            <a:endParaRPr lang="nl-NL" dirty="0"/>
          </a:p>
        </p:txBody>
      </p:sp>
    </p:spTree>
    <p:extLst>
      <p:ext uri="{BB962C8B-B14F-4D97-AF65-F5344CB8AC3E}">
        <p14:creationId xmlns:p14="http://schemas.microsoft.com/office/powerpoint/2010/main" val="1563089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atin typeface="Arial" charset="0"/>
              </a:rPr>
              <a:t>Hormonaal</a:t>
            </a:r>
            <a:endParaRPr lang="en-GB">
              <a:latin typeface="Arial" charset="0"/>
            </a:endParaRPr>
          </a:p>
        </p:txBody>
      </p:sp>
      <p:grpSp>
        <p:nvGrpSpPr>
          <p:cNvPr id="180227" name="Group 3"/>
          <p:cNvGrpSpPr>
            <a:grpSpLocks/>
          </p:cNvGrpSpPr>
          <p:nvPr/>
        </p:nvGrpSpPr>
        <p:grpSpPr bwMode="auto">
          <a:xfrm>
            <a:off x="4572000" y="914400"/>
            <a:ext cx="2133600" cy="1143000"/>
            <a:chOff x="3408" y="576"/>
            <a:chExt cx="1344" cy="720"/>
          </a:xfrm>
        </p:grpSpPr>
        <p:sp>
          <p:nvSpPr>
            <p:cNvPr id="26663" name="AutoShape 4"/>
            <p:cNvSpPr>
              <a:spLocks noChangeArrowheads="1"/>
            </p:cNvSpPr>
            <p:nvPr/>
          </p:nvSpPr>
          <p:spPr bwMode="auto">
            <a:xfrm>
              <a:off x="3408" y="576"/>
              <a:ext cx="1344" cy="720"/>
            </a:xfrm>
            <a:prstGeom prst="irregularSeal2">
              <a:avLst/>
            </a:prstGeom>
            <a:solidFill>
              <a:schemeClr val="accent2"/>
            </a:solidFill>
            <a:ln w="9525">
              <a:solidFill>
                <a:schemeClr val="accent2"/>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sp>
          <p:nvSpPr>
            <p:cNvPr id="26664" name="Text Box 5"/>
            <p:cNvSpPr txBox="1">
              <a:spLocks noChangeArrowheads="1"/>
            </p:cNvSpPr>
            <p:nvPr/>
          </p:nvSpPr>
          <p:spPr bwMode="auto">
            <a:xfrm>
              <a:off x="3408" y="816"/>
              <a:ext cx="1330" cy="231"/>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a:defRPr sz="2000">
                  <a:solidFill>
                    <a:schemeClr val="tx1"/>
                  </a:solidFill>
                  <a:latin typeface="Arial" charset="0"/>
                  <a:ea typeface="ＭＳ Ｐゴシック" charset="0"/>
                </a:defRPr>
              </a:lvl6pPr>
              <a:lvl7pPr>
                <a:defRPr sz="2000">
                  <a:solidFill>
                    <a:schemeClr val="tx1"/>
                  </a:solidFill>
                  <a:latin typeface="Arial" charset="0"/>
                  <a:ea typeface="ＭＳ Ｐゴシック" charset="0"/>
                </a:defRPr>
              </a:lvl7pPr>
              <a:lvl8pPr>
                <a:defRPr sz="2000">
                  <a:solidFill>
                    <a:schemeClr val="tx1"/>
                  </a:solidFill>
                  <a:latin typeface="Arial" charset="0"/>
                  <a:ea typeface="ＭＳ Ｐゴシック" charset="0"/>
                </a:defRPr>
              </a:lvl8pPr>
              <a:lvl9pPr>
                <a:defRPr sz="2000">
                  <a:solidFill>
                    <a:schemeClr val="tx1"/>
                  </a:solidFill>
                  <a:latin typeface="Arial" charset="0"/>
                  <a:ea typeface="ＭＳ Ｐゴシック" charset="0"/>
                </a:defRPr>
              </a:lvl9pPr>
            </a:lstStyle>
            <a:p>
              <a:pPr algn="ctr" eaLnBrk="1" hangingPunct="1">
                <a:spcBef>
                  <a:spcPct val="50000"/>
                </a:spcBef>
              </a:pPr>
              <a:r>
                <a:rPr lang="en-US" sz="1800" b="1">
                  <a:latin typeface="Tahoma" charset="0"/>
                </a:rPr>
                <a:t>Hypothalamus</a:t>
              </a:r>
              <a:endParaRPr lang="en-GB" sz="1800" b="1">
                <a:latin typeface="Tahoma" charset="0"/>
              </a:endParaRPr>
            </a:p>
          </p:txBody>
        </p:sp>
      </p:grpSp>
      <p:grpSp>
        <p:nvGrpSpPr>
          <p:cNvPr id="180230" name="Group 6"/>
          <p:cNvGrpSpPr>
            <a:grpSpLocks/>
          </p:cNvGrpSpPr>
          <p:nvPr/>
        </p:nvGrpSpPr>
        <p:grpSpPr bwMode="auto">
          <a:xfrm>
            <a:off x="5410200" y="1828800"/>
            <a:ext cx="1981200" cy="1219200"/>
            <a:chOff x="3792" y="1152"/>
            <a:chExt cx="1248" cy="768"/>
          </a:xfrm>
        </p:grpSpPr>
        <p:sp>
          <p:nvSpPr>
            <p:cNvPr id="26661" name="AutoShape 7"/>
            <p:cNvSpPr>
              <a:spLocks noChangeArrowheads="1"/>
            </p:cNvSpPr>
            <p:nvPr/>
          </p:nvSpPr>
          <p:spPr bwMode="auto">
            <a:xfrm>
              <a:off x="3792" y="1152"/>
              <a:ext cx="240" cy="768"/>
            </a:xfrm>
            <a:prstGeom prst="downArrow">
              <a:avLst>
                <a:gd name="adj1" fmla="val 50000"/>
                <a:gd name="adj2" fmla="val 80000"/>
              </a:avLst>
            </a:prstGeom>
            <a:solidFill>
              <a:schemeClr val="accent2"/>
            </a:solidFill>
            <a:ln w="9525">
              <a:solidFill>
                <a:schemeClr val="accent2"/>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eaLnBrk="1" hangingPunct="1"/>
              <a:endParaRPr lang="en-GB">
                <a:solidFill>
                  <a:schemeClr val="folHlink"/>
                </a:solidFill>
                <a:latin typeface="Tahoma" charset="0"/>
              </a:endParaRPr>
            </a:p>
          </p:txBody>
        </p:sp>
        <p:sp>
          <p:nvSpPr>
            <p:cNvPr id="26662" name="Text Box 8"/>
            <p:cNvSpPr txBox="1">
              <a:spLocks noChangeArrowheads="1"/>
            </p:cNvSpPr>
            <p:nvPr/>
          </p:nvSpPr>
          <p:spPr bwMode="auto">
            <a:xfrm>
              <a:off x="3936" y="1344"/>
              <a:ext cx="1104" cy="288"/>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a:defRPr sz="2000">
                  <a:solidFill>
                    <a:schemeClr val="tx1"/>
                  </a:solidFill>
                  <a:latin typeface="Arial" charset="0"/>
                  <a:ea typeface="ＭＳ Ｐゴシック" charset="0"/>
                </a:defRPr>
              </a:lvl6pPr>
              <a:lvl7pPr>
                <a:defRPr sz="2000">
                  <a:solidFill>
                    <a:schemeClr val="tx1"/>
                  </a:solidFill>
                  <a:latin typeface="Arial" charset="0"/>
                  <a:ea typeface="ＭＳ Ｐゴシック" charset="0"/>
                </a:defRPr>
              </a:lvl7pPr>
              <a:lvl8pPr>
                <a:defRPr sz="2000">
                  <a:solidFill>
                    <a:schemeClr val="tx1"/>
                  </a:solidFill>
                  <a:latin typeface="Arial" charset="0"/>
                  <a:ea typeface="ＭＳ Ｐゴシック" charset="0"/>
                </a:defRPr>
              </a:lvl8pPr>
              <a:lvl9pPr>
                <a:defRPr sz="2000">
                  <a:solidFill>
                    <a:schemeClr val="tx1"/>
                  </a:solidFill>
                  <a:latin typeface="Arial" charset="0"/>
                  <a:ea typeface="ＭＳ Ｐゴシック" charset="0"/>
                </a:defRPr>
              </a:lvl9pPr>
            </a:lstStyle>
            <a:p>
              <a:pPr algn="ctr" eaLnBrk="1" hangingPunct="1">
                <a:spcBef>
                  <a:spcPct val="50000"/>
                </a:spcBef>
              </a:pPr>
              <a:r>
                <a:rPr lang="en-US" sz="2400" b="1">
                  <a:latin typeface="Tahoma" charset="0"/>
                </a:rPr>
                <a:t>GnRH</a:t>
              </a:r>
              <a:endParaRPr lang="en-GB" sz="2400" b="1">
                <a:latin typeface="Tahoma" charset="0"/>
              </a:endParaRPr>
            </a:p>
          </p:txBody>
        </p:sp>
      </p:grpSp>
      <p:grpSp>
        <p:nvGrpSpPr>
          <p:cNvPr id="180233" name="Group 9"/>
          <p:cNvGrpSpPr>
            <a:grpSpLocks/>
          </p:cNvGrpSpPr>
          <p:nvPr/>
        </p:nvGrpSpPr>
        <p:grpSpPr bwMode="auto">
          <a:xfrm>
            <a:off x="4648200" y="2819400"/>
            <a:ext cx="2111375" cy="1066800"/>
            <a:chOff x="2928" y="1776"/>
            <a:chExt cx="1330" cy="672"/>
          </a:xfrm>
        </p:grpSpPr>
        <p:sp>
          <p:nvSpPr>
            <p:cNvPr id="26659" name="AutoShape 10"/>
            <p:cNvSpPr>
              <a:spLocks noChangeArrowheads="1"/>
            </p:cNvSpPr>
            <p:nvPr/>
          </p:nvSpPr>
          <p:spPr bwMode="auto">
            <a:xfrm>
              <a:off x="3072" y="1776"/>
              <a:ext cx="1056" cy="672"/>
            </a:xfrm>
            <a:prstGeom prst="irregularSeal1">
              <a:avLst/>
            </a:prstGeom>
            <a:solidFill>
              <a:schemeClr val="fo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sp>
          <p:nvSpPr>
            <p:cNvPr id="26660" name="Text Box 11"/>
            <p:cNvSpPr txBox="1">
              <a:spLocks noChangeArrowheads="1"/>
            </p:cNvSpPr>
            <p:nvPr/>
          </p:nvSpPr>
          <p:spPr bwMode="auto">
            <a:xfrm>
              <a:off x="2928" y="1968"/>
              <a:ext cx="1330" cy="231"/>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a:defRPr sz="2000">
                  <a:solidFill>
                    <a:schemeClr val="tx1"/>
                  </a:solidFill>
                  <a:latin typeface="Arial" charset="0"/>
                  <a:ea typeface="ＭＳ Ｐゴシック" charset="0"/>
                </a:defRPr>
              </a:lvl6pPr>
              <a:lvl7pPr>
                <a:defRPr sz="2000">
                  <a:solidFill>
                    <a:schemeClr val="tx1"/>
                  </a:solidFill>
                  <a:latin typeface="Arial" charset="0"/>
                  <a:ea typeface="ＭＳ Ｐゴシック" charset="0"/>
                </a:defRPr>
              </a:lvl7pPr>
              <a:lvl8pPr>
                <a:defRPr sz="2000">
                  <a:solidFill>
                    <a:schemeClr val="tx1"/>
                  </a:solidFill>
                  <a:latin typeface="Arial" charset="0"/>
                  <a:ea typeface="ＭＳ Ｐゴシック" charset="0"/>
                </a:defRPr>
              </a:lvl8pPr>
              <a:lvl9pPr>
                <a:defRPr sz="2000">
                  <a:solidFill>
                    <a:schemeClr val="tx1"/>
                  </a:solidFill>
                  <a:latin typeface="Arial" charset="0"/>
                  <a:ea typeface="ＭＳ Ｐゴシック" charset="0"/>
                </a:defRPr>
              </a:lvl9pPr>
            </a:lstStyle>
            <a:p>
              <a:pPr algn="ctr" eaLnBrk="1" hangingPunct="1">
                <a:spcBef>
                  <a:spcPct val="50000"/>
                </a:spcBef>
              </a:pPr>
              <a:r>
                <a:rPr lang="en-US" sz="1800" b="1">
                  <a:solidFill>
                    <a:srgbClr val="FFF9DD"/>
                  </a:solidFill>
                  <a:latin typeface="Tahoma" charset="0"/>
                </a:rPr>
                <a:t>Hypofyse</a:t>
              </a:r>
              <a:endParaRPr lang="en-GB" sz="1800" b="1">
                <a:solidFill>
                  <a:srgbClr val="FFF9DD"/>
                </a:solidFill>
                <a:latin typeface="Tahoma" charset="0"/>
              </a:endParaRPr>
            </a:p>
          </p:txBody>
        </p:sp>
      </p:grpSp>
      <p:grpSp>
        <p:nvGrpSpPr>
          <p:cNvPr id="180236" name="Group 12"/>
          <p:cNvGrpSpPr>
            <a:grpSpLocks/>
          </p:cNvGrpSpPr>
          <p:nvPr/>
        </p:nvGrpSpPr>
        <p:grpSpPr bwMode="auto">
          <a:xfrm>
            <a:off x="1219200" y="3962400"/>
            <a:ext cx="3048000" cy="685800"/>
            <a:chOff x="768" y="2496"/>
            <a:chExt cx="1920" cy="432"/>
          </a:xfrm>
        </p:grpSpPr>
        <p:sp>
          <p:nvSpPr>
            <p:cNvPr id="26649" name="AutoShape 13"/>
            <p:cNvSpPr>
              <a:spLocks noChangeArrowheads="1"/>
            </p:cNvSpPr>
            <p:nvPr/>
          </p:nvSpPr>
          <p:spPr bwMode="auto">
            <a:xfrm>
              <a:off x="2448" y="2592"/>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nl-NL"/>
            </a:p>
          </p:txBody>
        </p:sp>
        <p:sp>
          <p:nvSpPr>
            <p:cNvPr id="26650" name="AutoShape 14"/>
            <p:cNvSpPr>
              <a:spLocks noChangeArrowheads="1"/>
            </p:cNvSpPr>
            <p:nvPr/>
          </p:nvSpPr>
          <p:spPr bwMode="auto">
            <a:xfrm>
              <a:off x="2304" y="2544"/>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nl-NL"/>
            </a:p>
          </p:txBody>
        </p:sp>
        <p:sp>
          <p:nvSpPr>
            <p:cNvPr id="26651" name="AutoShape 15"/>
            <p:cNvSpPr>
              <a:spLocks noChangeArrowheads="1"/>
            </p:cNvSpPr>
            <p:nvPr/>
          </p:nvSpPr>
          <p:spPr bwMode="auto">
            <a:xfrm>
              <a:off x="2208" y="2544"/>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nl-NL"/>
            </a:p>
          </p:txBody>
        </p:sp>
        <p:sp>
          <p:nvSpPr>
            <p:cNvPr id="26652" name="AutoShape 16"/>
            <p:cNvSpPr>
              <a:spLocks noChangeArrowheads="1"/>
            </p:cNvSpPr>
            <p:nvPr/>
          </p:nvSpPr>
          <p:spPr bwMode="auto">
            <a:xfrm>
              <a:off x="2016" y="2496"/>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nl-NL"/>
            </a:p>
          </p:txBody>
        </p:sp>
        <p:sp>
          <p:nvSpPr>
            <p:cNvPr id="26653" name="AutoShape 17"/>
            <p:cNvSpPr>
              <a:spLocks noChangeArrowheads="1"/>
            </p:cNvSpPr>
            <p:nvPr/>
          </p:nvSpPr>
          <p:spPr bwMode="auto">
            <a:xfrm>
              <a:off x="2064" y="2688"/>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nl-NL"/>
            </a:p>
          </p:txBody>
        </p:sp>
        <p:sp>
          <p:nvSpPr>
            <p:cNvPr id="26654" name="AutoShape 18"/>
            <p:cNvSpPr>
              <a:spLocks noChangeArrowheads="1"/>
            </p:cNvSpPr>
            <p:nvPr/>
          </p:nvSpPr>
          <p:spPr bwMode="auto">
            <a:xfrm>
              <a:off x="2208" y="2736"/>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nl-NL"/>
            </a:p>
          </p:txBody>
        </p:sp>
        <p:sp>
          <p:nvSpPr>
            <p:cNvPr id="26655" name="AutoShape 19"/>
            <p:cNvSpPr>
              <a:spLocks noChangeArrowheads="1"/>
            </p:cNvSpPr>
            <p:nvPr/>
          </p:nvSpPr>
          <p:spPr bwMode="auto">
            <a:xfrm>
              <a:off x="2448" y="2688"/>
              <a:ext cx="192" cy="19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nl-NL"/>
            </a:p>
          </p:txBody>
        </p:sp>
        <p:grpSp>
          <p:nvGrpSpPr>
            <p:cNvPr id="26656" name="Group 20"/>
            <p:cNvGrpSpPr>
              <a:grpSpLocks/>
            </p:cNvGrpSpPr>
            <p:nvPr/>
          </p:nvGrpSpPr>
          <p:grpSpPr bwMode="auto">
            <a:xfrm>
              <a:off x="768" y="2592"/>
              <a:ext cx="1920" cy="288"/>
              <a:chOff x="768" y="2592"/>
              <a:chExt cx="1920" cy="288"/>
            </a:xfrm>
          </p:grpSpPr>
          <p:sp>
            <p:nvSpPr>
              <p:cNvPr id="26657" name="Oval 21"/>
              <p:cNvSpPr>
                <a:spLocks noChangeArrowheads="1"/>
              </p:cNvSpPr>
              <p:nvPr/>
            </p:nvSpPr>
            <p:spPr bwMode="auto">
              <a:xfrm>
                <a:off x="1968" y="2592"/>
                <a:ext cx="720" cy="288"/>
              </a:xfrm>
              <a:prstGeom prst="ellipse">
                <a:avLst/>
              </a:prstGeom>
              <a:solidFill>
                <a:schemeClr val="accent1"/>
              </a:solidFill>
              <a:ln>
                <a:noFill/>
              </a:ln>
              <a:effectLst/>
              <a:extLst>
                <a:ext uri="{91240B29-F687-4f45-9708-019B960494DF}">
                  <a14:hiddenLine xmlns:a14="http://schemas.microsoft.com/office/drawing/2010/main" xmlns="" w="9525">
                    <a:solidFill>
                      <a:schemeClr val="accent2"/>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eaLnBrk="1" hangingPunct="1"/>
                <a:endParaRPr lang="en-GB" sz="2000" b="1">
                  <a:latin typeface="Tahoma" charset="0"/>
                </a:endParaRPr>
              </a:p>
            </p:txBody>
          </p:sp>
          <p:sp>
            <p:nvSpPr>
              <p:cNvPr id="26658" name="Text Box 22"/>
              <p:cNvSpPr txBox="1">
                <a:spLocks noChangeArrowheads="1"/>
              </p:cNvSpPr>
              <p:nvPr/>
            </p:nvSpPr>
            <p:spPr bwMode="auto">
              <a:xfrm>
                <a:off x="768" y="2592"/>
                <a:ext cx="1330" cy="231"/>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a:defRPr sz="2000">
                    <a:solidFill>
                      <a:schemeClr val="tx1"/>
                    </a:solidFill>
                    <a:latin typeface="Arial" charset="0"/>
                    <a:ea typeface="ＭＳ Ｐゴシック" charset="0"/>
                  </a:defRPr>
                </a:lvl6pPr>
                <a:lvl7pPr>
                  <a:defRPr sz="2000">
                    <a:solidFill>
                      <a:schemeClr val="tx1"/>
                    </a:solidFill>
                    <a:latin typeface="Arial" charset="0"/>
                    <a:ea typeface="ＭＳ Ｐゴシック" charset="0"/>
                  </a:defRPr>
                </a:lvl7pPr>
                <a:lvl8pPr>
                  <a:defRPr sz="2000">
                    <a:solidFill>
                      <a:schemeClr val="tx1"/>
                    </a:solidFill>
                    <a:latin typeface="Arial" charset="0"/>
                    <a:ea typeface="ＭＳ Ｐゴシック" charset="0"/>
                  </a:defRPr>
                </a:lvl8pPr>
                <a:lvl9pPr>
                  <a:defRPr sz="2000">
                    <a:solidFill>
                      <a:schemeClr val="tx1"/>
                    </a:solidFill>
                    <a:latin typeface="Arial" charset="0"/>
                    <a:ea typeface="ＭＳ Ｐゴシック" charset="0"/>
                  </a:defRPr>
                </a:lvl9pPr>
              </a:lstStyle>
              <a:p>
                <a:pPr algn="ctr" eaLnBrk="1" hangingPunct="1">
                  <a:spcBef>
                    <a:spcPct val="50000"/>
                  </a:spcBef>
                </a:pPr>
                <a:r>
                  <a:rPr lang="en-US" sz="1800" b="1">
                    <a:latin typeface="Tahoma" charset="0"/>
                  </a:rPr>
                  <a:t>Follikelgroei</a:t>
                </a:r>
                <a:endParaRPr lang="en-GB" sz="1800" b="1">
                  <a:latin typeface="Tahoma" charset="0"/>
                </a:endParaRPr>
              </a:p>
            </p:txBody>
          </p:sp>
        </p:grpSp>
      </p:grpSp>
      <p:grpSp>
        <p:nvGrpSpPr>
          <p:cNvPr id="180247" name="Group 23"/>
          <p:cNvGrpSpPr>
            <a:grpSpLocks/>
          </p:cNvGrpSpPr>
          <p:nvPr/>
        </p:nvGrpSpPr>
        <p:grpSpPr bwMode="auto">
          <a:xfrm>
            <a:off x="914400" y="4419600"/>
            <a:ext cx="2514600" cy="1052513"/>
            <a:chOff x="576" y="2928"/>
            <a:chExt cx="1584" cy="663"/>
          </a:xfrm>
        </p:grpSpPr>
        <p:sp>
          <p:nvSpPr>
            <p:cNvPr id="26647" name="Line 24"/>
            <p:cNvSpPr>
              <a:spLocks noChangeShapeType="1"/>
            </p:cNvSpPr>
            <p:nvPr/>
          </p:nvSpPr>
          <p:spPr bwMode="auto">
            <a:xfrm flipH="1">
              <a:off x="1824" y="2928"/>
              <a:ext cx="336" cy="384"/>
            </a:xfrm>
            <a:prstGeom prst="line">
              <a:avLst/>
            </a:prstGeom>
            <a:noFill/>
            <a:ln w="76200">
              <a:solidFill>
                <a:schemeClr val="hlink"/>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sp>
          <p:nvSpPr>
            <p:cNvPr id="26648" name="Text Box 25"/>
            <p:cNvSpPr txBox="1">
              <a:spLocks noChangeArrowheads="1"/>
            </p:cNvSpPr>
            <p:nvPr/>
          </p:nvSpPr>
          <p:spPr bwMode="auto">
            <a:xfrm>
              <a:off x="576" y="3360"/>
              <a:ext cx="1330" cy="231"/>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a:defRPr sz="2000">
                  <a:solidFill>
                    <a:schemeClr val="tx1"/>
                  </a:solidFill>
                  <a:latin typeface="Arial" charset="0"/>
                  <a:ea typeface="ＭＳ Ｐゴシック" charset="0"/>
                </a:defRPr>
              </a:lvl6pPr>
              <a:lvl7pPr>
                <a:defRPr sz="2000">
                  <a:solidFill>
                    <a:schemeClr val="tx1"/>
                  </a:solidFill>
                  <a:latin typeface="Arial" charset="0"/>
                  <a:ea typeface="ＭＳ Ｐゴシック" charset="0"/>
                </a:defRPr>
              </a:lvl7pPr>
              <a:lvl8pPr>
                <a:defRPr sz="2000">
                  <a:solidFill>
                    <a:schemeClr val="tx1"/>
                  </a:solidFill>
                  <a:latin typeface="Arial" charset="0"/>
                  <a:ea typeface="ＭＳ Ｐゴシック" charset="0"/>
                </a:defRPr>
              </a:lvl8pPr>
              <a:lvl9pPr>
                <a:defRPr sz="2000">
                  <a:solidFill>
                    <a:schemeClr val="tx1"/>
                  </a:solidFill>
                  <a:latin typeface="Arial" charset="0"/>
                  <a:ea typeface="ＭＳ Ｐゴシック" charset="0"/>
                </a:defRPr>
              </a:lvl9pPr>
            </a:lstStyle>
            <a:p>
              <a:pPr algn="ctr" eaLnBrk="1" hangingPunct="1">
                <a:spcBef>
                  <a:spcPct val="50000"/>
                </a:spcBef>
              </a:pPr>
              <a:r>
                <a:rPr lang="en-US" sz="1800" b="1">
                  <a:solidFill>
                    <a:schemeClr val="hlink"/>
                  </a:solidFill>
                  <a:latin typeface="Tahoma" charset="0"/>
                </a:rPr>
                <a:t>Oestrogeen</a:t>
              </a:r>
              <a:endParaRPr lang="en-GB" sz="1800" b="1">
                <a:solidFill>
                  <a:schemeClr val="hlink"/>
                </a:solidFill>
                <a:latin typeface="Tahoma" charset="0"/>
              </a:endParaRPr>
            </a:p>
          </p:txBody>
        </p:sp>
      </p:grpSp>
      <p:grpSp>
        <p:nvGrpSpPr>
          <p:cNvPr id="180255" name="Group 31"/>
          <p:cNvGrpSpPr>
            <a:grpSpLocks/>
          </p:cNvGrpSpPr>
          <p:nvPr/>
        </p:nvGrpSpPr>
        <p:grpSpPr bwMode="auto">
          <a:xfrm>
            <a:off x="4114800" y="3505200"/>
            <a:ext cx="1524000" cy="685800"/>
            <a:chOff x="2592" y="2208"/>
            <a:chExt cx="816" cy="432"/>
          </a:xfrm>
        </p:grpSpPr>
        <p:sp>
          <p:nvSpPr>
            <p:cNvPr id="26645" name="Line 32"/>
            <p:cNvSpPr>
              <a:spLocks noChangeShapeType="1"/>
            </p:cNvSpPr>
            <p:nvPr/>
          </p:nvSpPr>
          <p:spPr bwMode="auto">
            <a:xfrm flipH="1">
              <a:off x="2592" y="2208"/>
              <a:ext cx="672" cy="384"/>
            </a:xfrm>
            <a:prstGeom prst="line">
              <a:avLst/>
            </a:prstGeom>
            <a:noFill/>
            <a:ln w="76200">
              <a:solidFill>
                <a:schemeClr val="folHlink"/>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sp>
          <p:nvSpPr>
            <p:cNvPr id="26646" name="Text Box 33"/>
            <p:cNvSpPr txBox="1">
              <a:spLocks noChangeArrowheads="1"/>
            </p:cNvSpPr>
            <p:nvPr/>
          </p:nvSpPr>
          <p:spPr bwMode="auto">
            <a:xfrm>
              <a:off x="2976" y="2352"/>
              <a:ext cx="432" cy="288"/>
            </a:xfrm>
            <a:prstGeom prst="rect">
              <a:avLst/>
            </a:prstGeom>
            <a:solidFill>
              <a:schemeClr val="fo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a:defRPr sz="2000">
                  <a:solidFill>
                    <a:schemeClr val="tx1"/>
                  </a:solidFill>
                  <a:latin typeface="Arial" charset="0"/>
                  <a:ea typeface="ＭＳ Ｐゴシック" charset="0"/>
                </a:defRPr>
              </a:lvl6pPr>
              <a:lvl7pPr>
                <a:defRPr sz="2000">
                  <a:solidFill>
                    <a:schemeClr val="tx1"/>
                  </a:solidFill>
                  <a:latin typeface="Arial" charset="0"/>
                  <a:ea typeface="ＭＳ Ｐゴシック" charset="0"/>
                </a:defRPr>
              </a:lvl7pPr>
              <a:lvl8pPr>
                <a:defRPr sz="2000">
                  <a:solidFill>
                    <a:schemeClr val="tx1"/>
                  </a:solidFill>
                  <a:latin typeface="Arial" charset="0"/>
                  <a:ea typeface="ＭＳ Ｐゴシック" charset="0"/>
                </a:defRPr>
              </a:lvl8pPr>
              <a:lvl9pPr>
                <a:defRPr sz="2000">
                  <a:solidFill>
                    <a:schemeClr val="tx1"/>
                  </a:solidFill>
                  <a:latin typeface="Arial" charset="0"/>
                  <a:ea typeface="ＭＳ Ｐゴシック" charset="0"/>
                </a:defRPr>
              </a:lvl9pPr>
            </a:lstStyle>
            <a:p>
              <a:pPr algn="ctr" eaLnBrk="1" hangingPunct="1">
                <a:spcBef>
                  <a:spcPct val="50000"/>
                </a:spcBef>
              </a:pPr>
              <a:r>
                <a:rPr lang="en-US" sz="2400" b="1">
                  <a:solidFill>
                    <a:schemeClr val="bg1"/>
                  </a:solidFill>
                  <a:latin typeface="Tahoma" charset="0"/>
                </a:rPr>
                <a:t>FSH</a:t>
              </a:r>
              <a:endParaRPr lang="en-GB" sz="2400" b="1">
                <a:solidFill>
                  <a:schemeClr val="bg1"/>
                </a:solidFill>
                <a:latin typeface="Tahoma" charset="0"/>
              </a:endParaRPr>
            </a:p>
          </p:txBody>
        </p:sp>
      </p:grpSp>
      <p:grpSp>
        <p:nvGrpSpPr>
          <p:cNvPr id="180269" name="Group 45"/>
          <p:cNvGrpSpPr>
            <a:grpSpLocks/>
          </p:cNvGrpSpPr>
          <p:nvPr/>
        </p:nvGrpSpPr>
        <p:grpSpPr bwMode="auto">
          <a:xfrm>
            <a:off x="2667000" y="5289550"/>
            <a:ext cx="3048000" cy="1568450"/>
            <a:chOff x="1680" y="3332"/>
            <a:chExt cx="1920" cy="988"/>
          </a:xfrm>
        </p:grpSpPr>
        <p:sp>
          <p:nvSpPr>
            <p:cNvPr id="26643" name="Line 36"/>
            <p:cNvSpPr>
              <a:spLocks noChangeShapeType="1"/>
            </p:cNvSpPr>
            <p:nvPr/>
          </p:nvSpPr>
          <p:spPr bwMode="auto">
            <a:xfrm>
              <a:off x="1680" y="3456"/>
              <a:ext cx="576" cy="192"/>
            </a:xfrm>
            <a:prstGeom prst="line">
              <a:avLst/>
            </a:prstGeom>
            <a:noFill/>
            <a:ln w="76200">
              <a:solidFill>
                <a:schemeClr val="accent2"/>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pic>
          <p:nvPicPr>
            <p:cNvPr id="26644" name="Picture 37" descr="cat love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4" y="3332"/>
              <a:ext cx="1296" cy="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80267" name="Group 43"/>
          <p:cNvGrpSpPr>
            <a:grpSpLocks/>
          </p:cNvGrpSpPr>
          <p:nvPr/>
        </p:nvGrpSpPr>
        <p:grpSpPr bwMode="auto">
          <a:xfrm>
            <a:off x="5715000" y="3657600"/>
            <a:ext cx="1371600" cy="1981200"/>
            <a:chOff x="3600" y="2304"/>
            <a:chExt cx="864" cy="1248"/>
          </a:xfrm>
        </p:grpSpPr>
        <p:sp>
          <p:nvSpPr>
            <p:cNvPr id="26640" name="Line 38"/>
            <p:cNvSpPr>
              <a:spLocks noChangeShapeType="1"/>
            </p:cNvSpPr>
            <p:nvPr/>
          </p:nvSpPr>
          <p:spPr bwMode="auto">
            <a:xfrm flipV="1">
              <a:off x="3600" y="3120"/>
              <a:ext cx="528" cy="432"/>
            </a:xfrm>
            <a:prstGeom prst="line">
              <a:avLst/>
            </a:prstGeom>
            <a:noFill/>
            <a:ln w="76200">
              <a:solidFill>
                <a:schemeClr val="accent2"/>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sp>
          <p:nvSpPr>
            <p:cNvPr id="26641" name="Line 39"/>
            <p:cNvSpPr>
              <a:spLocks noChangeShapeType="1"/>
            </p:cNvSpPr>
            <p:nvPr/>
          </p:nvSpPr>
          <p:spPr bwMode="auto">
            <a:xfrm>
              <a:off x="3792" y="2304"/>
              <a:ext cx="336" cy="480"/>
            </a:xfrm>
            <a:prstGeom prst="line">
              <a:avLst/>
            </a:prstGeom>
            <a:noFill/>
            <a:ln w="76200">
              <a:solidFill>
                <a:schemeClr val="folHlink"/>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sp>
          <p:nvSpPr>
            <p:cNvPr id="26642" name="Text Box 40"/>
            <p:cNvSpPr txBox="1">
              <a:spLocks noChangeArrowheads="1"/>
            </p:cNvSpPr>
            <p:nvPr/>
          </p:nvSpPr>
          <p:spPr bwMode="auto">
            <a:xfrm>
              <a:off x="4032" y="2784"/>
              <a:ext cx="432" cy="294"/>
            </a:xfrm>
            <a:prstGeom prst="rect">
              <a:avLst/>
            </a:prstGeom>
            <a:solidFill>
              <a:schemeClr val="folHlink"/>
            </a:solidFill>
            <a:ln w="9525">
              <a:solidFill>
                <a:schemeClr val="tx2"/>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a:defRPr sz="2000">
                  <a:solidFill>
                    <a:schemeClr val="tx1"/>
                  </a:solidFill>
                  <a:latin typeface="Arial" charset="0"/>
                  <a:ea typeface="ＭＳ Ｐゴシック" charset="0"/>
                </a:defRPr>
              </a:lvl6pPr>
              <a:lvl7pPr>
                <a:defRPr sz="2000">
                  <a:solidFill>
                    <a:schemeClr val="tx1"/>
                  </a:solidFill>
                  <a:latin typeface="Arial" charset="0"/>
                  <a:ea typeface="ＭＳ Ｐゴシック" charset="0"/>
                </a:defRPr>
              </a:lvl7pPr>
              <a:lvl8pPr>
                <a:defRPr sz="2000">
                  <a:solidFill>
                    <a:schemeClr val="tx1"/>
                  </a:solidFill>
                  <a:latin typeface="Arial" charset="0"/>
                  <a:ea typeface="ＭＳ Ｐゴシック" charset="0"/>
                </a:defRPr>
              </a:lvl8pPr>
              <a:lvl9pPr>
                <a:defRPr sz="2000">
                  <a:solidFill>
                    <a:schemeClr val="tx1"/>
                  </a:solidFill>
                  <a:latin typeface="Arial" charset="0"/>
                  <a:ea typeface="ＭＳ Ｐゴシック" charset="0"/>
                </a:defRPr>
              </a:lvl9pPr>
            </a:lstStyle>
            <a:p>
              <a:pPr algn="ctr" eaLnBrk="1" hangingPunct="1">
                <a:spcBef>
                  <a:spcPct val="50000"/>
                </a:spcBef>
              </a:pPr>
              <a:r>
                <a:rPr lang="en-US" sz="2400" b="1">
                  <a:solidFill>
                    <a:schemeClr val="bg1"/>
                  </a:solidFill>
                  <a:latin typeface="Tahoma" charset="0"/>
                </a:rPr>
                <a:t>LH</a:t>
              </a:r>
              <a:endParaRPr lang="en-GB" sz="2400" b="1">
                <a:solidFill>
                  <a:schemeClr val="bg1"/>
                </a:solidFill>
                <a:latin typeface="Tahoma" charset="0"/>
              </a:endParaRPr>
            </a:p>
          </p:txBody>
        </p:sp>
      </p:grpSp>
      <p:grpSp>
        <p:nvGrpSpPr>
          <p:cNvPr id="180268" name="Group 44"/>
          <p:cNvGrpSpPr>
            <a:grpSpLocks/>
          </p:cNvGrpSpPr>
          <p:nvPr/>
        </p:nvGrpSpPr>
        <p:grpSpPr bwMode="auto">
          <a:xfrm>
            <a:off x="7086600" y="4419600"/>
            <a:ext cx="2057400" cy="457200"/>
            <a:chOff x="4464" y="2784"/>
            <a:chExt cx="1296" cy="288"/>
          </a:xfrm>
        </p:grpSpPr>
        <p:sp>
          <p:nvSpPr>
            <p:cNvPr id="26638" name="Line 41"/>
            <p:cNvSpPr>
              <a:spLocks noChangeShapeType="1"/>
            </p:cNvSpPr>
            <p:nvPr/>
          </p:nvSpPr>
          <p:spPr bwMode="auto">
            <a:xfrm>
              <a:off x="4464" y="2928"/>
              <a:ext cx="336" cy="0"/>
            </a:xfrm>
            <a:prstGeom prst="line">
              <a:avLst/>
            </a:prstGeom>
            <a:noFill/>
            <a:ln w="76200">
              <a:solidFill>
                <a:schemeClr val="hlink"/>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sp>
          <p:nvSpPr>
            <p:cNvPr id="26639" name="Text Box 42"/>
            <p:cNvSpPr txBox="1">
              <a:spLocks noChangeArrowheads="1"/>
            </p:cNvSpPr>
            <p:nvPr/>
          </p:nvSpPr>
          <p:spPr bwMode="auto">
            <a:xfrm>
              <a:off x="4800" y="2784"/>
              <a:ext cx="960" cy="288"/>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a:defRPr sz="2000">
                  <a:solidFill>
                    <a:schemeClr val="tx1"/>
                  </a:solidFill>
                  <a:latin typeface="Arial" charset="0"/>
                  <a:ea typeface="ＭＳ Ｐゴシック" charset="0"/>
                </a:defRPr>
              </a:lvl6pPr>
              <a:lvl7pPr>
                <a:defRPr sz="2000">
                  <a:solidFill>
                    <a:schemeClr val="tx1"/>
                  </a:solidFill>
                  <a:latin typeface="Arial" charset="0"/>
                  <a:ea typeface="ＭＳ Ｐゴシック" charset="0"/>
                </a:defRPr>
              </a:lvl7pPr>
              <a:lvl8pPr>
                <a:defRPr sz="2000">
                  <a:solidFill>
                    <a:schemeClr val="tx1"/>
                  </a:solidFill>
                  <a:latin typeface="Arial" charset="0"/>
                  <a:ea typeface="ＭＳ Ｐゴシック" charset="0"/>
                </a:defRPr>
              </a:lvl8pPr>
              <a:lvl9pPr>
                <a:defRPr sz="2000">
                  <a:solidFill>
                    <a:schemeClr val="tx1"/>
                  </a:solidFill>
                  <a:latin typeface="Arial" charset="0"/>
                  <a:ea typeface="ＭＳ Ｐゴシック" charset="0"/>
                </a:defRPr>
              </a:lvl9pPr>
            </a:lstStyle>
            <a:p>
              <a:pPr algn="ctr" eaLnBrk="1" hangingPunct="1">
                <a:spcBef>
                  <a:spcPct val="50000"/>
                </a:spcBef>
              </a:pPr>
              <a:r>
                <a:rPr lang="en-US" sz="2400" b="1">
                  <a:solidFill>
                    <a:schemeClr val="bg1"/>
                  </a:solidFill>
                  <a:latin typeface="Tahoma" charset="0"/>
                </a:rPr>
                <a:t>ovulatie</a:t>
              </a:r>
              <a:endParaRPr lang="en-GB" sz="2400" b="1">
                <a:solidFill>
                  <a:schemeClr val="bg1"/>
                </a:solidFill>
                <a:latin typeface="Tahoma" charset="0"/>
              </a:endParaRPr>
            </a:p>
          </p:txBody>
        </p:sp>
      </p:grpSp>
      <p:sp>
        <p:nvSpPr>
          <p:cNvPr id="26636" name="AutoShape 49"/>
          <p:cNvSpPr>
            <a:spLocks noChangeArrowheads="1"/>
          </p:cNvSpPr>
          <p:nvPr/>
        </p:nvSpPr>
        <p:spPr bwMode="auto">
          <a:xfrm>
            <a:off x="8153400" y="5029200"/>
            <a:ext cx="228600" cy="457200"/>
          </a:xfrm>
          <a:prstGeom prst="downArrow">
            <a:avLst>
              <a:gd name="adj1" fmla="val 50000"/>
              <a:gd name="adj2" fmla="val 50000"/>
            </a:avLst>
          </a:prstGeom>
          <a:solidFill>
            <a:schemeClr val="hlink"/>
          </a:solidFill>
          <a:ln w="12700">
            <a:solidFill>
              <a:schemeClr val="tx1"/>
            </a:solidFill>
            <a:miter lim="800000"/>
            <a:headEnd type="none" w="sm" len="sm"/>
            <a:tailEnd type="none"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eaLnBrk="1" hangingPunct="1"/>
            <a:endParaRPr lang="nl-NL">
              <a:latin typeface="Tahoma" charset="0"/>
            </a:endParaRPr>
          </a:p>
        </p:txBody>
      </p:sp>
      <p:sp>
        <p:nvSpPr>
          <p:cNvPr id="26637" name="Text Box 50"/>
          <p:cNvSpPr txBox="1">
            <a:spLocks noChangeArrowheads="1"/>
          </p:cNvSpPr>
          <p:nvPr/>
        </p:nvSpPr>
        <p:spPr bwMode="auto">
          <a:xfrm>
            <a:off x="7467600" y="5638800"/>
            <a:ext cx="1676400"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a:defRPr sz="2000">
                <a:solidFill>
                  <a:schemeClr val="tx1"/>
                </a:solidFill>
                <a:latin typeface="Arial" charset="0"/>
                <a:ea typeface="ＭＳ Ｐゴシック" charset="0"/>
              </a:defRPr>
            </a:lvl6pPr>
            <a:lvl7pPr>
              <a:defRPr sz="2000">
                <a:solidFill>
                  <a:schemeClr val="tx1"/>
                </a:solidFill>
                <a:latin typeface="Arial" charset="0"/>
                <a:ea typeface="ＭＳ Ｐゴシック" charset="0"/>
              </a:defRPr>
            </a:lvl7pPr>
            <a:lvl8pPr>
              <a:defRPr sz="2000">
                <a:solidFill>
                  <a:schemeClr val="tx1"/>
                </a:solidFill>
                <a:latin typeface="Arial" charset="0"/>
                <a:ea typeface="ＭＳ Ｐゴシック" charset="0"/>
              </a:defRPr>
            </a:lvl8pPr>
            <a:lvl9pPr>
              <a:defRPr sz="2000">
                <a:solidFill>
                  <a:schemeClr val="tx1"/>
                </a:solidFill>
                <a:latin typeface="Arial" charset="0"/>
                <a:ea typeface="ＭＳ Ｐゴシック" charset="0"/>
              </a:defRPr>
            </a:lvl9pPr>
          </a:lstStyle>
          <a:p>
            <a:pPr algn="ctr" eaLnBrk="1" hangingPunct="1">
              <a:spcBef>
                <a:spcPct val="50000"/>
              </a:spcBef>
            </a:pPr>
            <a:r>
              <a:rPr lang="en-US" sz="1800" b="1" dirty="0" err="1">
                <a:solidFill>
                  <a:schemeClr val="hlink"/>
                </a:solidFill>
                <a:latin typeface="Tahoma" charset="0"/>
              </a:rPr>
              <a:t>progesteron</a:t>
            </a:r>
            <a:endParaRPr lang="nl-NL" sz="1800" b="1" dirty="0">
              <a:solidFill>
                <a:schemeClr val="hlink"/>
              </a:solidFill>
              <a:latin typeface="Tahoma" charset="0"/>
            </a:endParaRPr>
          </a:p>
        </p:txBody>
      </p:sp>
    </p:spTree>
    <p:extLst>
      <p:ext uri="{BB962C8B-B14F-4D97-AF65-F5344CB8AC3E}">
        <p14:creationId xmlns:p14="http://schemas.microsoft.com/office/powerpoint/2010/main" val="42140945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80227"/>
                                        </p:tgtEl>
                                        <p:attrNameLst>
                                          <p:attrName>style.visibility</p:attrName>
                                        </p:attrNameLst>
                                      </p:cBhvr>
                                      <p:to>
                                        <p:strVal val="visible"/>
                                      </p:to>
                                    </p:set>
                                    <p:anim calcmode="lin" valueType="num">
                                      <p:cBhvr additive="base">
                                        <p:cTn id="7" dur="500" fill="hold"/>
                                        <p:tgtEl>
                                          <p:spTgt spid="180227"/>
                                        </p:tgtEl>
                                        <p:attrNameLst>
                                          <p:attrName>ppt_x</p:attrName>
                                        </p:attrNameLst>
                                      </p:cBhvr>
                                      <p:tavLst>
                                        <p:tav tm="0">
                                          <p:val>
                                            <p:strVal val="0-#ppt_w/2"/>
                                          </p:val>
                                        </p:tav>
                                        <p:tav tm="100000">
                                          <p:val>
                                            <p:strVal val="#ppt_x"/>
                                          </p:val>
                                        </p:tav>
                                      </p:tavLst>
                                    </p:anim>
                                    <p:anim calcmode="lin" valueType="num">
                                      <p:cBhvr additive="base">
                                        <p:cTn id="8" dur="500" fill="hold"/>
                                        <p:tgtEl>
                                          <p:spTgt spid="18022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80230"/>
                                        </p:tgtEl>
                                        <p:attrNameLst>
                                          <p:attrName>style.visibility</p:attrName>
                                        </p:attrNameLst>
                                      </p:cBhvr>
                                      <p:to>
                                        <p:strVal val="visible"/>
                                      </p:to>
                                    </p:set>
                                    <p:anim calcmode="lin" valueType="num">
                                      <p:cBhvr additive="base">
                                        <p:cTn id="13" dur="500" fill="hold"/>
                                        <p:tgtEl>
                                          <p:spTgt spid="180230"/>
                                        </p:tgtEl>
                                        <p:attrNameLst>
                                          <p:attrName>ppt_x</p:attrName>
                                        </p:attrNameLst>
                                      </p:cBhvr>
                                      <p:tavLst>
                                        <p:tav tm="0">
                                          <p:val>
                                            <p:strVal val="0-#ppt_w/2"/>
                                          </p:val>
                                        </p:tav>
                                        <p:tav tm="100000">
                                          <p:val>
                                            <p:strVal val="#ppt_x"/>
                                          </p:val>
                                        </p:tav>
                                      </p:tavLst>
                                    </p:anim>
                                    <p:anim calcmode="lin" valueType="num">
                                      <p:cBhvr additive="base">
                                        <p:cTn id="14" dur="500" fill="hold"/>
                                        <p:tgtEl>
                                          <p:spTgt spid="18023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180233"/>
                                        </p:tgtEl>
                                        <p:attrNameLst>
                                          <p:attrName>style.visibility</p:attrName>
                                        </p:attrNameLst>
                                      </p:cBhvr>
                                      <p:to>
                                        <p:strVal val="visible"/>
                                      </p:to>
                                    </p:set>
                                    <p:anim calcmode="lin" valueType="num">
                                      <p:cBhvr additive="base">
                                        <p:cTn id="19" dur="500" fill="hold"/>
                                        <p:tgtEl>
                                          <p:spTgt spid="180233"/>
                                        </p:tgtEl>
                                        <p:attrNameLst>
                                          <p:attrName>ppt_x</p:attrName>
                                        </p:attrNameLst>
                                      </p:cBhvr>
                                      <p:tavLst>
                                        <p:tav tm="0">
                                          <p:val>
                                            <p:strVal val="0-#ppt_w/2"/>
                                          </p:val>
                                        </p:tav>
                                        <p:tav tm="100000">
                                          <p:val>
                                            <p:strVal val="#ppt_x"/>
                                          </p:val>
                                        </p:tav>
                                      </p:tavLst>
                                    </p:anim>
                                    <p:anim calcmode="lin" valueType="num">
                                      <p:cBhvr additive="base">
                                        <p:cTn id="20" dur="500" fill="hold"/>
                                        <p:tgtEl>
                                          <p:spTgt spid="18023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180255"/>
                                        </p:tgtEl>
                                        <p:attrNameLst>
                                          <p:attrName>style.visibility</p:attrName>
                                        </p:attrNameLst>
                                      </p:cBhvr>
                                      <p:to>
                                        <p:strVal val="visible"/>
                                      </p:to>
                                    </p:set>
                                    <p:anim calcmode="lin" valueType="num">
                                      <p:cBhvr additive="base">
                                        <p:cTn id="25" dur="500" fill="hold"/>
                                        <p:tgtEl>
                                          <p:spTgt spid="180255"/>
                                        </p:tgtEl>
                                        <p:attrNameLst>
                                          <p:attrName>ppt_x</p:attrName>
                                        </p:attrNameLst>
                                      </p:cBhvr>
                                      <p:tavLst>
                                        <p:tav tm="0">
                                          <p:val>
                                            <p:strVal val="0-#ppt_w/2"/>
                                          </p:val>
                                        </p:tav>
                                        <p:tav tm="100000">
                                          <p:val>
                                            <p:strVal val="#ppt_x"/>
                                          </p:val>
                                        </p:tav>
                                      </p:tavLst>
                                    </p:anim>
                                    <p:anim calcmode="lin" valueType="num">
                                      <p:cBhvr additive="base">
                                        <p:cTn id="26" dur="500" fill="hold"/>
                                        <p:tgtEl>
                                          <p:spTgt spid="180255"/>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180236"/>
                                        </p:tgtEl>
                                        <p:attrNameLst>
                                          <p:attrName>style.visibility</p:attrName>
                                        </p:attrNameLst>
                                      </p:cBhvr>
                                      <p:to>
                                        <p:strVal val="visible"/>
                                      </p:to>
                                    </p:set>
                                    <p:anim calcmode="lin" valueType="num">
                                      <p:cBhvr additive="base">
                                        <p:cTn id="31" dur="500" fill="hold"/>
                                        <p:tgtEl>
                                          <p:spTgt spid="180236"/>
                                        </p:tgtEl>
                                        <p:attrNameLst>
                                          <p:attrName>ppt_x</p:attrName>
                                        </p:attrNameLst>
                                      </p:cBhvr>
                                      <p:tavLst>
                                        <p:tav tm="0">
                                          <p:val>
                                            <p:strVal val="0-#ppt_w/2"/>
                                          </p:val>
                                        </p:tav>
                                        <p:tav tm="100000">
                                          <p:val>
                                            <p:strVal val="#ppt_x"/>
                                          </p:val>
                                        </p:tav>
                                      </p:tavLst>
                                    </p:anim>
                                    <p:anim calcmode="lin" valueType="num">
                                      <p:cBhvr additive="base">
                                        <p:cTn id="32" dur="500" fill="hold"/>
                                        <p:tgtEl>
                                          <p:spTgt spid="180236"/>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nodeType="clickEffect">
                                  <p:stCondLst>
                                    <p:cond delay="0"/>
                                  </p:stCondLst>
                                  <p:childTnLst>
                                    <p:set>
                                      <p:cBhvr>
                                        <p:cTn id="36" dur="1" fill="hold">
                                          <p:stCondLst>
                                            <p:cond delay="0"/>
                                          </p:stCondLst>
                                        </p:cTn>
                                        <p:tgtEl>
                                          <p:spTgt spid="180247"/>
                                        </p:tgtEl>
                                        <p:attrNameLst>
                                          <p:attrName>style.visibility</p:attrName>
                                        </p:attrNameLst>
                                      </p:cBhvr>
                                      <p:to>
                                        <p:strVal val="visible"/>
                                      </p:to>
                                    </p:set>
                                    <p:anim calcmode="lin" valueType="num">
                                      <p:cBhvr additive="base">
                                        <p:cTn id="37" dur="500" fill="hold"/>
                                        <p:tgtEl>
                                          <p:spTgt spid="180247"/>
                                        </p:tgtEl>
                                        <p:attrNameLst>
                                          <p:attrName>ppt_x</p:attrName>
                                        </p:attrNameLst>
                                      </p:cBhvr>
                                      <p:tavLst>
                                        <p:tav tm="0">
                                          <p:val>
                                            <p:strVal val="0-#ppt_w/2"/>
                                          </p:val>
                                        </p:tav>
                                        <p:tav tm="100000">
                                          <p:val>
                                            <p:strVal val="#ppt_x"/>
                                          </p:val>
                                        </p:tav>
                                      </p:tavLst>
                                    </p:anim>
                                    <p:anim calcmode="lin" valueType="num">
                                      <p:cBhvr additive="base">
                                        <p:cTn id="38" dur="500" fill="hold"/>
                                        <p:tgtEl>
                                          <p:spTgt spid="180247"/>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nodeType="clickEffect">
                                  <p:stCondLst>
                                    <p:cond delay="0"/>
                                  </p:stCondLst>
                                  <p:childTnLst>
                                    <p:set>
                                      <p:cBhvr>
                                        <p:cTn id="42" dur="1" fill="hold">
                                          <p:stCondLst>
                                            <p:cond delay="0"/>
                                          </p:stCondLst>
                                        </p:cTn>
                                        <p:tgtEl>
                                          <p:spTgt spid="180269"/>
                                        </p:tgtEl>
                                        <p:attrNameLst>
                                          <p:attrName>style.visibility</p:attrName>
                                        </p:attrNameLst>
                                      </p:cBhvr>
                                      <p:to>
                                        <p:strVal val="visible"/>
                                      </p:to>
                                    </p:set>
                                    <p:anim calcmode="lin" valueType="num">
                                      <p:cBhvr additive="base">
                                        <p:cTn id="43" dur="500" fill="hold"/>
                                        <p:tgtEl>
                                          <p:spTgt spid="180269"/>
                                        </p:tgtEl>
                                        <p:attrNameLst>
                                          <p:attrName>ppt_x</p:attrName>
                                        </p:attrNameLst>
                                      </p:cBhvr>
                                      <p:tavLst>
                                        <p:tav tm="0">
                                          <p:val>
                                            <p:strVal val="0-#ppt_w/2"/>
                                          </p:val>
                                        </p:tav>
                                        <p:tav tm="100000">
                                          <p:val>
                                            <p:strVal val="#ppt_x"/>
                                          </p:val>
                                        </p:tav>
                                      </p:tavLst>
                                    </p:anim>
                                    <p:anim calcmode="lin" valueType="num">
                                      <p:cBhvr additive="base">
                                        <p:cTn id="44" dur="500" fill="hold"/>
                                        <p:tgtEl>
                                          <p:spTgt spid="180269"/>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nodeType="clickEffect">
                                  <p:stCondLst>
                                    <p:cond delay="0"/>
                                  </p:stCondLst>
                                  <p:childTnLst>
                                    <p:set>
                                      <p:cBhvr>
                                        <p:cTn id="48" dur="1" fill="hold">
                                          <p:stCondLst>
                                            <p:cond delay="0"/>
                                          </p:stCondLst>
                                        </p:cTn>
                                        <p:tgtEl>
                                          <p:spTgt spid="180267"/>
                                        </p:tgtEl>
                                        <p:attrNameLst>
                                          <p:attrName>style.visibility</p:attrName>
                                        </p:attrNameLst>
                                      </p:cBhvr>
                                      <p:to>
                                        <p:strVal val="visible"/>
                                      </p:to>
                                    </p:set>
                                    <p:anim calcmode="lin" valueType="num">
                                      <p:cBhvr additive="base">
                                        <p:cTn id="49" dur="500" fill="hold"/>
                                        <p:tgtEl>
                                          <p:spTgt spid="180267"/>
                                        </p:tgtEl>
                                        <p:attrNameLst>
                                          <p:attrName>ppt_x</p:attrName>
                                        </p:attrNameLst>
                                      </p:cBhvr>
                                      <p:tavLst>
                                        <p:tav tm="0">
                                          <p:val>
                                            <p:strVal val="0-#ppt_w/2"/>
                                          </p:val>
                                        </p:tav>
                                        <p:tav tm="100000">
                                          <p:val>
                                            <p:strVal val="#ppt_x"/>
                                          </p:val>
                                        </p:tav>
                                      </p:tavLst>
                                    </p:anim>
                                    <p:anim calcmode="lin" valueType="num">
                                      <p:cBhvr additive="base">
                                        <p:cTn id="50" dur="500" fill="hold"/>
                                        <p:tgtEl>
                                          <p:spTgt spid="180267"/>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nodeType="clickEffect">
                                  <p:stCondLst>
                                    <p:cond delay="0"/>
                                  </p:stCondLst>
                                  <p:childTnLst>
                                    <p:set>
                                      <p:cBhvr>
                                        <p:cTn id="54" dur="1" fill="hold">
                                          <p:stCondLst>
                                            <p:cond delay="0"/>
                                          </p:stCondLst>
                                        </p:cTn>
                                        <p:tgtEl>
                                          <p:spTgt spid="180268"/>
                                        </p:tgtEl>
                                        <p:attrNameLst>
                                          <p:attrName>style.visibility</p:attrName>
                                        </p:attrNameLst>
                                      </p:cBhvr>
                                      <p:to>
                                        <p:strVal val="visible"/>
                                      </p:to>
                                    </p:set>
                                    <p:anim calcmode="lin" valueType="num">
                                      <p:cBhvr additive="base">
                                        <p:cTn id="55" dur="500" fill="hold"/>
                                        <p:tgtEl>
                                          <p:spTgt spid="180268"/>
                                        </p:tgtEl>
                                        <p:attrNameLst>
                                          <p:attrName>ppt_x</p:attrName>
                                        </p:attrNameLst>
                                      </p:cBhvr>
                                      <p:tavLst>
                                        <p:tav tm="0">
                                          <p:val>
                                            <p:strVal val="0-#ppt_w/2"/>
                                          </p:val>
                                        </p:tav>
                                        <p:tav tm="100000">
                                          <p:val>
                                            <p:strVal val="#ppt_x"/>
                                          </p:val>
                                        </p:tav>
                                      </p:tavLst>
                                    </p:anim>
                                    <p:anim calcmode="lin" valueType="num">
                                      <p:cBhvr additive="base">
                                        <p:cTn id="56" dur="500" fill="hold"/>
                                        <p:tgtEl>
                                          <p:spTgt spid="180268"/>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663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66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6" grpId="0" animBg="1"/>
      <p:bldP spid="2663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a:t>Wanneer het best fokken</a:t>
            </a:r>
            <a:r>
              <a:rPr lang="nl-NL" dirty="0" smtClean="0"/>
              <a:t>?</a:t>
            </a:r>
            <a:endParaRPr lang="nl-NL" dirty="0"/>
          </a:p>
        </p:txBody>
      </p:sp>
      <p:sp>
        <p:nvSpPr>
          <p:cNvPr id="3" name="Tijdelijke aanduiding voor inhoud 2"/>
          <p:cNvSpPr>
            <a:spLocks noGrp="1"/>
          </p:cNvSpPr>
          <p:nvPr>
            <p:ph idx="1"/>
          </p:nvPr>
        </p:nvSpPr>
        <p:spPr>
          <a:xfrm>
            <a:off x="611188" y="1600200"/>
            <a:ext cx="7651522" cy="4525963"/>
          </a:xfrm>
        </p:spPr>
        <p:txBody>
          <a:bodyPr/>
          <a:lstStyle/>
          <a:p>
            <a:pPr marL="342900" indent="-342900">
              <a:lnSpc>
                <a:spcPct val="120000"/>
              </a:lnSpc>
              <a:buFont typeface="Arial"/>
              <a:buChar char="•"/>
            </a:pPr>
            <a:r>
              <a:rPr lang="nl-NL" sz="2400" dirty="0">
                <a:latin typeface="Arial" charset="0"/>
              </a:rPr>
              <a:t>2</a:t>
            </a:r>
            <a:r>
              <a:rPr lang="nl-NL" sz="2400" baseline="30000" dirty="0">
                <a:latin typeface="Arial" charset="0"/>
              </a:rPr>
              <a:t>e</a:t>
            </a:r>
            <a:r>
              <a:rPr lang="nl-NL" sz="2400" dirty="0">
                <a:latin typeface="Arial" charset="0"/>
              </a:rPr>
              <a:t> of 3</a:t>
            </a:r>
            <a:r>
              <a:rPr lang="nl-NL" sz="2400" baseline="30000" dirty="0">
                <a:latin typeface="Arial" charset="0"/>
              </a:rPr>
              <a:t>e</a:t>
            </a:r>
            <a:r>
              <a:rPr lang="nl-NL" sz="2400" dirty="0">
                <a:latin typeface="Arial" charset="0"/>
              </a:rPr>
              <a:t> oestrus, na volledig normale cyclus.</a:t>
            </a:r>
          </a:p>
          <a:p>
            <a:pPr marL="342900" indent="-342900">
              <a:lnSpc>
                <a:spcPct val="120000"/>
              </a:lnSpc>
              <a:buFont typeface="Arial"/>
              <a:buChar char="•"/>
            </a:pPr>
            <a:r>
              <a:rPr lang="nl-NL" sz="2400" dirty="0" smtClean="0">
                <a:latin typeface="Arial" charset="0"/>
              </a:rPr>
              <a:t>Tussen </a:t>
            </a:r>
            <a:r>
              <a:rPr lang="nl-NL" sz="2400" dirty="0">
                <a:latin typeface="Arial" charset="0"/>
              </a:rPr>
              <a:t>2 en 6 jaar.</a:t>
            </a:r>
          </a:p>
          <a:p>
            <a:pPr marL="342900" indent="-342900">
              <a:lnSpc>
                <a:spcPct val="120000"/>
              </a:lnSpc>
              <a:buFont typeface="Arial"/>
              <a:buChar char="•"/>
            </a:pPr>
            <a:r>
              <a:rPr lang="nl-NL" sz="2400" dirty="0" smtClean="0">
                <a:latin typeface="Arial" charset="0"/>
              </a:rPr>
              <a:t>Vanaf </a:t>
            </a:r>
            <a:r>
              <a:rPr lang="nl-NL" sz="2400" dirty="0">
                <a:latin typeface="Arial" charset="0"/>
              </a:rPr>
              <a:t>7</a:t>
            </a:r>
            <a:r>
              <a:rPr lang="nl-NL" sz="2400" baseline="30000" dirty="0">
                <a:latin typeface="Arial" charset="0"/>
              </a:rPr>
              <a:t>de</a:t>
            </a:r>
            <a:r>
              <a:rPr lang="nl-NL" sz="2400" dirty="0">
                <a:latin typeface="Arial" charset="0"/>
              </a:rPr>
              <a:t> jaar </a:t>
            </a:r>
            <a:r>
              <a:rPr lang="nl-NL" sz="2400" dirty="0" err="1" smtClean="0">
                <a:latin typeface="Arial" charset="0"/>
              </a:rPr>
              <a:t>interoestrusintervallen</a:t>
            </a:r>
            <a:r>
              <a:rPr lang="nl-NL" sz="2400" dirty="0" smtClean="0">
                <a:latin typeface="Arial" charset="0"/>
              </a:rPr>
              <a:t> </a:t>
            </a:r>
            <a:r>
              <a:rPr lang="nl-NL" sz="2400" dirty="0">
                <a:latin typeface="Arial" charset="0"/>
              </a:rPr>
              <a:t>(progressief) langer, kleinere nesten, geboorteproblemen, congenitale afwijkingen</a:t>
            </a:r>
            <a:r>
              <a:rPr lang="nl-NL" sz="2400" dirty="0" smtClean="0">
                <a:latin typeface="Arial" charset="0"/>
              </a:rPr>
              <a:t>.</a:t>
            </a:r>
          </a:p>
          <a:p>
            <a:pPr marL="342900" indent="-342900">
              <a:lnSpc>
                <a:spcPct val="120000"/>
              </a:lnSpc>
              <a:buFont typeface="Arial"/>
              <a:buChar char="•"/>
            </a:pPr>
            <a:r>
              <a:rPr lang="nl-NL" sz="2400" dirty="0" smtClean="0">
                <a:latin typeface="Arial" charset="0"/>
              </a:rPr>
              <a:t>Variatie in cyclus</a:t>
            </a:r>
            <a:endParaRPr lang="nl-NL" sz="2400" dirty="0">
              <a:latin typeface="Arial" charset="0"/>
            </a:endParaRPr>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45</a:t>
            </a:fld>
            <a:endParaRPr lang="nl-NL" dirty="0"/>
          </a:p>
        </p:txBody>
      </p:sp>
    </p:spTree>
    <p:extLst>
      <p:ext uri="{BB962C8B-B14F-4D97-AF65-F5344CB8AC3E}">
        <p14:creationId xmlns:p14="http://schemas.microsoft.com/office/powerpoint/2010/main" val="2362511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3"/>
          <p:cNvSpPr>
            <a:spLocks noGrp="1" noChangeArrowheads="1"/>
          </p:cNvSpPr>
          <p:nvPr>
            <p:ph type="body" idx="1"/>
          </p:nvPr>
        </p:nvSpPr>
        <p:spPr>
          <a:xfrm>
            <a:off x="611187" y="1645104"/>
            <a:ext cx="6809242" cy="4450896"/>
          </a:xfrm>
        </p:spPr>
        <p:txBody>
          <a:bodyPr/>
          <a:lstStyle/>
          <a:p>
            <a:pPr marL="171450" indent="-457200">
              <a:lnSpc>
                <a:spcPct val="110000"/>
              </a:lnSpc>
              <a:buFont typeface="+mj-lt"/>
              <a:buAutoNum type="arabicPeriod"/>
            </a:pPr>
            <a:r>
              <a:rPr lang="en-US" sz="2800" dirty="0" err="1" smtClean="0">
                <a:latin typeface="Arial" charset="0"/>
              </a:rPr>
              <a:t>Klinische</a:t>
            </a:r>
            <a:r>
              <a:rPr lang="en-US" sz="2800" dirty="0" smtClean="0">
                <a:latin typeface="Arial" charset="0"/>
              </a:rPr>
              <a:t> </a:t>
            </a:r>
            <a:r>
              <a:rPr lang="en-US" sz="2800" dirty="0" err="1">
                <a:latin typeface="Arial" charset="0"/>
              </a:rPr>
              <a:t>aspecten</a:t>
            </a:r>
            <a:endParaRPr lang="en-US" sz="2800" dirty="0">
              <a:latin typeface="Arial" charset="0"/>
            </a:endParaRPr>
          </a:p>
          <a:p>
            <a:pPr lvl="1">
              <a:lnSpc>
                <a:spcPct val="110000"/>
              </a:lnSpc>
              <a:buFont typeface="Arial"/>
              <a:buChar char="•"/>
            </a:pPr>
            <a:r>
              <a:rPr lang="en-US" sz="2400" dirty="0" smtClean="0">
                <a:latin typeface="Arial" charset="0"/>
              </a:rPr>
              <a:t>?</a:t>
            </a:r>
          </a:p>
          <a:p>
            <a:pPr lvl="1">
              <a:lnSpc>
                <a:spcPct val="110000"/>
              </a:lnSpc>
              <a:buFont typeface="Arial"/>
              <a:buChar char="•"/>
            </a:pPr>
            <a:r>
              <a:rPr lang="en-US" sz="2400" dirty="0" smtClean="0">
                <a:latin typeface="Arial" charset="0"/>
              </a:rPr>
              <a:t>4 </a:t>
            </a:r>
            <a:r>
              <a:rPr lang="en-US" sz="2400" dirty="0" err="1" smtClean="0">
                <a:latin typeface="Arial" charset="0"/>
              </a:rPr>
              <a:t>dgn</a:t>
            </a:r>
            <a:r>
              <a:rPr lang="en-US" sz="2400" dirty="0" smtClean="0">
                <a:latin typeface="Arial" charset="0"/>
              </a:rPr>
              <a:t> </a:t>
            </a:r>
            <a:r>
              <a:rPr lang="en-US" sz="2400" dirty="0" err="1" smtClean="0">
                <a:latin typeface="Arial" charset="0"/>
              </a:rPr>
              <a:t>na</a:t>
            </a:r>
            <a:r>
              <a:rPr lang="en-US" sz="2400" dirty="0" smtClean="0">
                <a:latin typeface="Arial" charset="0"/>
              </a:rPr>
              <a:t> </a:t>
            </a:r>
            <a:r>
              <a:rPr lang="en-US" sz="2400" dirty="0" err="1" smtClean="0">
                <a:latin typeface="Arial" charset="0"/>
              </a:rPr>
              <a:t>sta</a:t>
            </a:r>
            <a:r>
              <a:rPr lang="en-US" sz="2400" dirty="0" smtClean="0">
                <a:latin typeface="Arial" charset="0"/>
              </a:rPr>
              <a:t> reflex en/of </a:t>
            </a:r>
            <a:r>
              <a:rPr lang="en-US" sz="2400" dirty="0" err="1" smtClean="0">
                <a:latin typeface="Arial" charset="0"/>
              </a:rPr>
              <a:t>zacht</a:t>
            </a:r>
            <a:r>
              <a:rPr lang="en-US" sz="2400" dirty="0" smtClean="0">
                <a:latin typeface="Arial" charset="0"/>
              </a:rPr>
              <a:t> </a:t>
            </a:r>
            <a:r>
              <a:rPr lang="en-US" sz="2400" dirty="0" err="1" smtClean="0">
                <a:latin typeface="Arial" charset="0"/>
              </a:rPr>
              <a:t>worden</a:t>
            </a:r>
            <a:r>
              <a:rPr lang="en-US" sz="2400" dirty="0" smtClean="0">
                <a:latin typeface="Arial" charset="0"/>
              </a:rPr>
              <a:t> vulva</a:t>
            </a:r>
          </a:p>
          <a:p>
            <a:pPr marL="514350" indent="-514350">
              <a:lnSpc>
                <a:spcPct val="110000"/>
              </a:lnSpc>
              <a:buFont typeface="+mj-lt"/>
              <a:buAutoNum type="arabicPeriod"/>
            </a:pPr>
            <a:r>
              <a:rPr lang="en-US" sz="2800" dirty="0" smtClean="0">
                <a:latin typeface="Arial" charset="0"/>
              </a:rPr>
              <a:t>Vagina-</a:t>
            </a:r>
            <a:r>
              <a:rPr lang="en-US" sz="2800" dirty="0" err="1" smtClean="0">
                <a:latin typeface="Arial" charset="0"/>
              </a:rPr>
              <a:t>uitstrijkje</a:t>
            </a:r>
            <a:endParaRPr lang="en-US" sz="2800" dirty="0">
              <a:latin typeface="Arial" charset="0"/>
            </a:endParaRPr>
          </a:p>
          <a:p>
            <a:pPr marL="752400" lvl="1" indent="-298800">
              <a:lnSpc>
                <a:spcPct val="110000"/>
              </a:lnSpc>
              <a:buFont typeface="Arial"/>
              <a:buChar char="•"/>
            </a:pPr>
            <a:r>
              <a:rPr lang="en-US" sz="2400" dirty="0" smtClean="0">
                <a:latin typeface="Arial" charset="0"/>
              </a:rPr>
              <a:t>Pipet, </a:t>
            </a:r>
            <a:r>
              <a:rPr lang="en-US" sz="2400" dirty="0" err="1" smtClean="0">
                <a:latin typeface="Arial" charset="0"/>
              </a:rPr>
              <a:t>wattenstaafje</a:t>
            </a:r>
            <a:r>
              <a:rPr lang="en-US" sz="2400" dirty="0" smtClean="0">
                <a:latin typeface="Arial" charset="0"/>
              </a:rPr>
              <a:t>, </a:t>
            </a:r>
            <a:r>
              <a:rPr lang="en-US" sz="2400" dirty="0" err="1" smtClean="0">
                <a:latin typeface="Arial" charset="0"/>
              </a:rPr>
              <a:t>afdrukpreparaat</a:t>
            </a:r>
            <a:endParaRPr lang="en-US" sz="2400" dirty="0" smtClean="0">
              <a:latin typeface="Arial" charset="0"/>
            </a:endParaRPr>
          </a:p>
          <a:p>
            <a:pPr marL="514350" indent="-514350">
              <a:lnSpc>
                <a:spcPct val="110000"/>
              </a:lnSpc>
              <a:buFont typeface="+mj-lt"/>
              <a:buAutoNum type="arabicPeriod"/>
            </a:pPr>
            <a:r>
              <a:rPr lang="en-US" sz="2800" dirty="0" err="1" smtClean="0">
                <a:latin typeface="Arial" charset="0"/>
              </a:rPr>
              <a:t>Bepaling</a:t>
            </a:r>
            <a:r>
              <a:rPr lang="en-US" sz="2800" dirty="0" smtClean="0">
                <a:latin typeface="Arial" charset="0"/>
              </a:rPr>
              <a:t> </a:t>
            </a:r>
            <a:r>
              <a:rPr lang="en-US" sz="2800" dirty="0" err="1">
                <a:latin typeface="Arial" charset="0"/>
              </a:rPr>
              <a:t>progesterongehalte</a:t>
            </a:r>
            <a:r>
              <a:rPr lang="en-US" sz="2800" dirty="0">
                <a:latin typeface="Arial" charset="0"/>
              </a:rPr>
              <a:t> </a:t>
            </a:r>
            <a:r>
              <a:rPr lang="en-US" sz="2800" dirty="0" err="1">
                <a:latin typeface="Arial" charset="0"/>
              </a:rPr>
              <a:t>bloed</a:t>
            </a:r>
            <a:endParaRPr lang="en-US" sz="2800" dirty="0">
              <a:latin typeface="Arial" charset="0"/>
            </a:endParaRPr>
          </a:p>
          <a:p>
            <a:pPr lvl="1">
              <a:lnSpc>
                <a:spcPct val="110000"/>
              </a:lnSpc>
              <a:buFont typeface="Arial"/>
              <a:buChar char="•"/>
            </a:pPr>
            <a:r>
              <a:rPr lang="en-US" sz="2400" dirty="0" err="1" smtClean="0">
                <a:latin typeface="Arial" charset="0"/>
              </a:rPr>
              <a:t>Stijging</a:t>
            </a:r>
            <a:r>
              <a:rPr lang="en-US" sz="2400" dirty="0" smtClean="0">
                <a:latin typeface="Arial" charset="0"/>
              </a:rPr>
              <a:t> P4 </a:t>
            </a:r>
            <a:r>
              <a:rPr lang="en-US" sz="2400" dirty="0" err="1" smtClean="0">
                <a:latin typeface="Arial" charset="0"/>
              </a:rPr>
              <a:t>tijdens</a:t>
            </a:r>
            <a:r>
              <a:rPr lang="en-US" sz="2400" dirty="0" smtClean="0">
                <a:latin typeface="Arial" charset="0"/>
              </a:rPr>
              <a:t> LH </a:t>
            </a:r>
            <a:r>
              <a:rPr lang="en-US" sz="2400" dirty="0" err="1" smtClean="0">
                <a:latin typeface="Arial" charset="0"/>
              </a:rPr>
              <a:t>piek</a:t>
            </a:r>
            <a:endParaRPr lang="en-US" sz="2400" dirty="0" smtClean="0">
              <a:latin typeface="Arial" charset="0"/>
            </a:endParaRPr>
          </a:p>
          <a:p>
            <a:pPr lvl="1">
              <a:lnSpc>
                <a:spcPct val="110000"/>
              </a:lnSpc>
              <a:buFont typeface="Arial"/>
              <a:buChar char="•"/>
            </a:pPr>
            <a:r>
              <a:rPr lang="en-US" sz="2400" dirty="0" err="1" smtClean="0">
                <a:latin typeface="Arial" charset="0"/>
              </a:rPr>
              <a:t>Immulite</a:t>
            </a:r>
            <a:r>
              <a:rPr lang="en-US" sz="2400" dirty="0">
                <a:latin typeface="Arial" charset="0"/>
              </a:rPr>
              <a:t>®</a:t>
            </a:r>
          </a:p>
          <a:p>
            <a:pPr lvl="1">
              <a:lnSpc>
                <a:spcPct val="110000"/>
              </a:lnSpc>
              <a:buFont typeface="Arial"/>
              <a:buChar char="•"/>
            </a:pPr>
            <a:r>
              <a:rPr lang="en-US" sz="2400" dirty="0" err="1">
                <a:latin typeface="Arial" charset="0"/>
              </a:rPr>
              <a:t>Ovucheck</a:t>
            </a:r>
            <a:r>
              <a:rPr lang="en-US" sz="2400" dirty="0">
                <a:latin typeface="Arial" charset="0"/>
              </a:rPr>
              <a:t>®</a:t>
            </a:r>
            <a:endParaRPr lang="en-GB" sz="2400" dirty="0">
              <a:latin typeface="Arial" charset="0"/>
            </a:endParaRPr>
          </a:p>
        </p:txBody>
      </p:sp>
      <p:sp>
        <p:nvSpPr>
          <p:cNvPr id="18435" name="Rectangle 5"/>
          <p:cNvSpPr>
            <a:spLocks noGrp="1" noChangeArrowheads="1"/>
          </p:cNvSpPr>
          <p:nvPr>
            <p:ph type="title"/>
          </p:nvPr>
        </p:nvSpPr>
        <p:spPr/>
        <p:txBody>
          <a:bodyPr/>
          <a:lstStyle/>
          <a:p>
            <a:pPr algn="ctr"/>
            <a:r>
              <a:rPr lang="en-US" dirty="0" err="1" smtClean="0">
                <a:latin typeface="Arial" charset="0"/>
              </a:rPr>
              <a:t>Optimale</a:t>
            </a:r>
            <a:r>
              <a:rPr lang="en-US" dirty="0" smtClean="0">
                <a:latin typeface="Arial" charset="0"/>
              </a:rPr>
              <a:t> </a:t>
            </a:r>
            <a:r>
              <a:rPr lang="en-US" dirty="0" err="1" smtClean="0">
                <a:latin typeface="Arial" charset="0"/>
              </a:rPr>
              <a:t>dektijdstip</a:t>
            </a:r>
            <a:r>
              <a:rPr lang="en-US" dirty="0" smtClean="0">
                <a:latin typeface="Arial" charset="0"/>
              </a:rPr>
              <a:t> </a:t>
            </a:r>
            <a:r>
              <a:rPr lang="en-US" dirty="0" err="1" smtClean="0">
                <a:latin typeface="Arial" charset="0"/>
              </a:rPr>
              <a:t>teef</a:t>
            </a:r>
            <a:endParaRPr lang="nl-NL" dirty="0">
              <a:latin typeface="Arial" charset="0"/>
            </a:endParaRPr>
          </a:p>
        </p:txBody>
      </p:sp>
      <p:pic>
        <p:nvPicPr>
          <p:cNvPr id="2" name="Afbeelding 1"/>
          <p:cNvPicPr>
            <a:picLocks noChangeAspect="1"/>
          </p:cNvPicPr>
          <p:nvPr/>
        </p:nvPicPr>
        <p:blipFill>
          <a:blip r:embed="rId3"/>
          <a:stretch>
            <a:fillRect/>
          </a:stretch>
        </p:blipFill>
        <p:spPr>
          <a:xfrm>
            <a:off x="6576888" y="1290567"/>
            <a:ext cx="2567112" cy="1412719"/>
          </a:xfrm>
          <a:prstGeom prst="rect">
            <a:avLst/>
          </a:prstGeom>
        </p:spPr>
      </p:pic>
      <p:pic>
        <p:nvPicPr>
          <p:cNvPr id="3" name="Afbeelding 2"/>
          <p:cNvPicPr>
            <a:picLocks noChangeAspect="1"/>
          </p:cNvPicPr>
          <p:nvPr/>
        </p:nvPicPr>
        <p:blipFill>
          <a:blip r:embed="rId4"/>
          <a:stretch>
            <a:fillRect/>
          </a:stretch>
        </p:blipFill>
        <p:spPr>
          <a:xfrm>
            <a:off x="6154057" y="5176157"/>
            <a:ext cx="2844800" cy="1536700"/>
          </a:xfrm>
          <a:prstGeom prst="rect">
            <a:avLst/>
          </a:prstGeom>
        </p:spPr>
      </p:pic>
    </p:spTree>
    <p:extLst>
      <p:ext uri="{BB962C8B-B14F-4D97-AF65-F5344CB8AC3E}">
        <p14:creationId xmlns:p14="http://schemas.microsoft.com/office/powerpoint/2010/main" val="3498552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43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43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43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434">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434">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43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Ideale </a:t>
            </a:r>
            <a:r>
              <a:rPr lang="nl-NL" dirty="0" err="1" smtClean="0"/>
              <a:t>dektijdstip</a:t>
            </a:r>
            <a:endParaRPr lang="nl-NL" dirty="0"/>
          </a:p>
        </p:txBody>
      </p:sp>
      <p:sp>
        <p:nvSpPr>
          <p:cNvPr id="3" name="Tijdelijke aanduiding voor datum 2"/>
          <p:cNvSpPr>
            <a:spLocks noGrp="1"/>
          </p:cNvSpPr>
          <p:nvPr>
            <p:ph type="dt" sz="half" idx="10"/>
          </p:nvPr>
        </p:nvSpPr>
        <p:spPr/>
        <p:txBody>
          <a:bodyPr/>
          <a:lstStyle/>
          <a:p>
            <a:pPr>
              <a:defRPr/>
            </a:pPr>
            <a:endParaRPr lang="nl-NL"/>
          </a:p>
        </p:txBody>
      </p:sp>
      <p:sp>
        <p:nvSpPr>
          <p:cNvPr id="4" name="Tijdelijke aanduiding voor voettekst 3"/>
          <p:cNvSpPr>
            <a:spLocks noGrp="1"/>
          </p:cNvSpPr>
          <p:nvPr>
            <p:ph type="ftr" sz="quarter" idx="11"/>
          </p:nvPr>
        </p:nvSpPr>
        <p:spPr/>
        <p:txBody>
          <a:bodyPr/>
          <a:lstStyle/>
          <a:p>
            <a:pPr>
              <a:defRPr/>
            </a:pPr>
            <a:endParaRPr lang="nl-NL"/>
          </a:p>
        </p:txBody>
      </p:sp>
      <p:sp>
        <p:nvSpPr>
          <p:cNvPr id="5" name="Tijdelijke aanduiding voor dianummer 4"/>
          <p:cNvSpPr>
            <a:spLocks noGrp="1"/>
          </p:cNvSpPr>
          <p:nvPr>
            <p:ph type="sldNum" sz="quarter" idx="12"/>
          </p:nvPr>
        </p:nvSpPr>
        <p:spPr/>
        <p:txBody>
          <a:bodyPr/>
          <a:lstStyle/>
          <a:p>
            <a:fld id="{43EDE1AF-950C-E540-9102-EA7E8A748D9C}" type="slidenum">
              <a:rPr lang="nl-NL" smtClean="0"/>
              <a:pPr/>
              <a:t>47</a:t>
            </a:fld>
            <a:endParaRPr lang="nl-NL"/>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 y="1462088"/>
            <a:ext cx="8305800" cy="5349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839194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gn="ctr"/>
            <a:r>
              <a:rPr lang="nl-NL" dirty="0" err="1">
                <a:latin typeface="Arial" charset="0"/>
              </a:rPr>
              <a:t>Ovucheck</a:t>
            </a:r>
            <a:r>
              <a:rPr lang="nl-NL" dirty="0">
                <a:latin typeface="Arial" charset="0"/>
              </a:rPr>
              <a:t> </a:t>
            </a:r>
            <a:r>
              <a:rPr lang="nl-NL" dirty="0" err="1">
                <a:latin typeface="Arial" charset="0"/>
              </a:rPr>
              <a:t>Premate</a:t>
            </a:r>
            <a:r>
              <a:rPr lang="nl-NL" dirty="0">
                <a:latin typeface="Arial" charset="0"/>
              </a:rPr>
              <a:t> (1)</a:t>
            </a:r>
          </a:p>
        </p:txBody>
      </p:sp>
      <p:sp>
        <p:nvSpPr>
          <p:cNvPr id="19459" name="Rectangle 3"/>
          <p:cNvSpPr>
            <a:spLocks noGrp="1" noChangeArrowheads="1"/>
          </p:cNvSpPr>
          <p:nvPr>
            <p:ph type="body" idx="1"/>
          </p:nvPr>
        </p:nvSpPr>
        <p:spPr/>
        <p:txBody>
          <a:bodyPr/>
          <a:lstStyle/>
          <a:p>
            <a:pPr>
              <a:lnSpc>
                <a:spcPct val="90000"/>
              </a:lnSpc>
            </a:pPr>
            <a:r>
              <a:rPr lang="nl-NL" dirty="0">
                <a:latin typeface="Arial" charset="0"/>
              </a:rPr>
              <a:t>Progesteron bepaling</a:t>
            </a:r>
          </a:p>
          <a:p>
            <a:pPr marL="171450" indent="-457200">
              <a:lnSpc>
                <a:spcPct val="90000"/>
              </a:lnSpc>
              <a:buFont typeface="Arial"/>
              <a:buChar char="•"/>
            </a:pPr>
            <a:r>
              <a:rPr lang="nl-NL" dirty="0">
                <a:latin typeface="Arial" charset="0"/>
              </a:rPr>
              <a:t>Moment van de dekking bepalen</a:t>
            </a:r>
          </a:p>
          <a:p>
            <a:pPr lvl="1">
              <a:lnSpc>
                <a:spcPct val="90000"/>
              </a:lnSpc>
              <a:buFont typeface="Arial"/>
              <a:buChar char="•"/>
            </a:pPr>
            <a:r>
              <a:rPr lang="nl-NL" dirty="0">
                <a:latin typeface="Arial" charset="0"/>
              </a:rPr>
              <a:t>2</a:t>
            </a:r>
            <a:r>
              <a:rPr lang="nl-NL" dirty="0" smtClean="0">
                <a:latin typeface="Arial" charset="0"/>
              </a:rPr>
              <a:t> </a:t>
            </a:r>
            <a:r>
              <a:rPr lang="nl-NL" dirty="0">
                <a:latin typeface="Arial" charset="0"/>
              </a:rPr>
              <a:t>dagen voor ovulatie begint progesteron te stijgen</a:t>
            </a:r>
          </a:p>
          <a:p>
            <a:pPr lvl="1">
              <a:lnSpc>
                <a:spcPct val="90000"/>
              </a:lnSpc>
              <a:buFont typeface="Arial"/>
              <a:buChar char="•"/>
            </a:pPr>
            <a:r>
              <a:rPr lang="nl-NL" dirty="0" err="1">
                <a:latin typeface="Arial" charset="0"/>
              </a:rPr>
              <a:t>Dekmoment</a:t>
            </a:r>
            <a:r>
              <a:rPr lang="nl-NL" dirty="0">
                <a:latin typeface="Arial" charset="0"/>
              </a:rPr>
              <a:t>: 2 dagen na ovulatie</a:t>
            </a:r>
          </a:p>
          <a:p>
            <a:pPr>
              <a:lnSpc>
                <a:spcPct val="90000"/>
              </a:lnSpc>
              <a:buFont typeface="Wingdings" charset="0"/>
              <a:buNone/>
            </a:pPr>
            <a:endParaRPr lang="nl-NL" dirty="0">
              <a:latin typeface="Arial" charset="0"/>
            </a:endParaRPr>
          </a:p>
          <a:p>
            <a:pPr>
              <a:lnSpc>
                <a:spcPct val="90000"/>
              </a:lnSpc>
              <a:buFont typeface="Wingdings" charset="0"/>
              <a:buNone/>
            </a:pPr>
            <a:endParaRPr lang="nl-NL" sz="2800" dirty="0">
              <a:latin typeface="Arial" charset="0"/>
            </a:endParaRPr>
          </a:p>
          <a:p>
            <a:pPr>
              <a:lnSpc>
                <a:spcPct val="90000"/>
              </a:lnSpc>
              <a:buFont typeface="Wingdings" charset="0"/>
              <a:buNone/>
            </a:pPr>
            <a:r>
              <a:rPr lang="nl-NL" sz="2800" dirty="0" smtClean="0">
                <a:latin typeface="Arial" charset="0"/>
              </a:rPr>
              <a:t>Werking</a:t>
            </a:r>
            <a:r>
              <a:rPr lang="nl-NL" sz="2800" dirty="0">
                <a:latin typeface="Arial" charset="0"/>
              </a:rPr>
              <a:t>: kleuromslag bij toename </a:t>
            </a:r>
            <a:r>
              <a:rPr lang="nl-NL" sz="2800" dirty="0" smtClean="0">
                <a:latin typeface="Arial" charset="0"/>
              </a:rPr>
              <a:t>progesteron</a:t>
            </a:r>
            <a:endParaRPr lang="nl-NL" sz="2800" dirty="0">
              <a:latin typeface="Arial" charset="0"/>
            </a:endParaRPr>
          </a:p>
        </p:txBody>
      </p:sp>
    </p:spTree>
    <p:extLst>
      <p:ext uri="{BB962C8B-B14F-4D97-AF65-F5344CB8AC3E}">
        <p14:creationId xmlns:p14="http://schemas.microsoft.com/office/powerpoint/2010/main" val="27864995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gn="ctr"/>
            <a:r>
              <a:rPr lang="nl-NL" dirty="0" err="1">
                <a:latin typeface="Arial" charset="0"/>
              </a:rPr>
              <a:t>Ovucheck</a:t>
            </a:r>
            <a:r>
              <a:rPr lang="nl-NL" dirty="0">
                <a:latin typeface="Arial" charset="0"/>
              </a:rPr>
              <a:t> </a:t>
            </a:r>
            <a:r>
              <a:rPr lang="nl-NL" dirty="0" err="1">
                <a:latin typeface="Arial" charset="0"/>
              </a:rPr>
              <a:t>premate</a:t>
            </a:r>
            <a:r>
              <a:rPr lang="nl-NL" dirty="0">
                <a:latin typeface="Arial" charset="0"/>
              </a:rPr>
              <a:t> (2)</a:t>
            </a:r>
          </a:p>
        </p:txBody>
      </p:sp>
      <p:sp>
        <p:nvSpPr>
          <p:cNvPr id="20483" name="Rectangle 3"/>
          <p:cNvSpPr>
            <a:spLocks noGrp="1" noChangeArrowheads="1"/>
          </p:cNvSpPr>
          <p:nvPr>
            <p:ph type="body" idx="1"/>
          </p:nvPr>
        </p:nvSpPr>
        <p:spPr/>
        <p:txBody>
          <a:bodyPr/>
          <a:lstStyle/>
          <a:p>
            <a:r>
              <a:rPr lang="nl-NL" dirty="0">
                <a:latin typeface="Arial" charset="0"/>
              </a:rPr>
              <a:t>A en B: controles</a:t>
            </a:r>
          </a:p>
          <a:p>
            <a:pPr lvl="1">
              <a:buFont typeface="Arial"/>
              <a:buChar char="•"/>
            </a:pPr>
            <a:r>
              <a:rPr lang="nl-NL" dirty="0">
                <a:latin typeface="Arial" charset="0"/>
              </a:rPr>
              <a:t>A: laag progesteron</a:t>
            </a:r>
          </a:p>
          <a:p>
            <a:pPr lvl="1">
              <a:buFont typeface="Arial"/>
              <a:buChar char="•"/>
            </a:pPr>
            <a:r>
              <a:rPr lang="nl-NL" dirty="0">
                <a:latin typeface="Arial" charset="0"/>
              </a:rPr>
              <a:t>B: hoog progesteron</a:t>
            </a:r>
          </a:p>
          <a:p>
            <a:pPr lvl="1">
              <a:buFont typeface="Arial"/>
              <a:buChar char="•"/>
            </a:pPr>
            <a:r>
              <a:rPr lang="nl-NL" dirty="0" smtClean="0">
                <a:latin typeface="Arial" charset="0"/>
              </a:rPr>
              <a:t>S: </a:t>
            </a:r>
            <a:r>
              <a:rPr lang="nl-NL" dirty="0">
                <a:latin typeface="Arial" charset="0"/>
              </a:rPr>
              <a:t>monster</a:t>
            </a:r>
          </a:p>
          <a:p>
            <a:pPr>
              <a:buFont typeface="Wingdings" charset="0"/>
              <a:buNone/>
            </a:pPr>
            <a:endParaRPr lang="nl-NL" dirty="0">
              <a:latin typeface="Arial" charset="0"/>
            </a:endParaRPr>
          </a:p>
          <a:p>
            <a:pPr>
              <a:buFont typeface="Wingdings" charset="0"/>
              <a:buNone/>
            </a:pPr>
            <a:r>
              <a:rPr lang="nl-NL" dirty="0">
                <a:latin typeface="Arial" charset="0"/>
              </a:rPr>
              <a:t>Uitslag: kleuren met elkaar vergelijken</a:t>
            </a:r>
          </a:p>
        </p:txBody>
      </p:sp>
      <p:pic>
        <p:nvPicPr>
          <p:cNvPr id="2" name="Afbeelding 1"/>
          <p:cNvPicPr>
            <a:picLocks noChangeAspect="1"/>
          </p:cNvPicPr>
          <p:nvPr/>
        </p:nvPicPr>
        <p:blipFill>
          <a:blip r:embed="rId3"/>
          <a:stretch>
            <a:fillRect/>
          </a:stretch>
        </p:blipFill>
        <p:spPr>
          <a:xfrm>
            <a:off x="5842000" y="1754415"/>
            <a:ext cx="2540000" cy="2260600"/>
          </a:xfrm>
          <a:prstGeom prst="rect">
            <a:avLst/>
          </a:prstGeom>
        </p:spPr>
      </p:pic>
    </p:spTree>
    <p:extLst>
      <p:ext uri="{BB962C8B-B14F-4D97-AF65-F5344CB8AC3E}">
        <p14:creationId xmlns:p14="http://schemas.microsoft.com/office/powerpoint/2010/main" val="9188525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Hoe?</a:t>
            </a:r>
            <a:endParaRPr lang="nl-NL" dirty="0"/>
          </a:p>
        </p:txBody>
      </p:sp>
      <p:sp>
        <p:nvSpPr>
          <p:cNvPr id="3" name="Tijdelijke aanduiding voor inhoud 2"/>
          <p:cNvSpPr>
            <a:spLocks noGrp="1"/>
          </p:cNvSpPr>
          <p:nvPr>
            <p:ph idx="1"/>
          </p:nvPr>
        </p:nvSpPr>
        <p:spPr/>
        <p:txBody>
          <a:bodyPr/>
          <a:lstStyle/>
          <a:p>
            <a:pPr marL="457200" indent="-457200">
              <a:buFont typeface="Arial" charset="0"/>
              <a:buChar char="•"/>
            </a:pPr>
            <a:r>
              <a:rPr lang="nl-NL" dirty="0" smtClean="0"/>
              <a:t>Probleemgestuurd onderwijs (PGO)</a:t>
            </a:r>
          </a:p>
          <a:p>
            <a:pPr marL="457200" indent="-457200">
              <a:buFont typeface="Arial" charset="0"/>
              <a:buChar char="•"/>
            </a:pPr>
            <a:r>
              <a:rPr lang="nl-NL" dirty="0" smtClean="0"/>
              <a:t>2 groepen</a:t>
            </a:r>
          </a:p>
          <a:p>
            <a:pPr marL="457200" indent="-457200">
              <a:buFont typeface="Arial" charset="0"/>
              <a:buChar char="•"/>
            </a:pPr>
            <a:r>
              <a:rPr lang="nl-NL" dirty="0" smtClean="0"/>
              <a:t>Casuïstiek </a:t>
            </a:r>
          </a:p>
          <a:p>
            <a:pPr marL="457200" indent="-457200">
              <a:buFont typeface="Arial" charset="0"/>
              <a:buChar char="•"/>
            </a:pPr>
            <a:endParaRPr lang="nl-NL"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5</a:t>
            </a:fld>
            <a:endParaRPr lang="nl-NL" dirty="0"/>
          </a:p>
        </p:txBody>
      </p:sp>
    </p:spTree>
    <p:extLst>
      <p:ext uri="{BB962C8B-B14F-4D97-AF65-F5344CB8AC3E}">
        <p14:creationId xmlns:p14="http://schemas.microsoft.com/office/powerpoint/2010/main" val="106416879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gn="ctr"/>
            <a:r>
              <a:rPr lang="nl-NL" sz="4000" dirty="0">
                <a:latin typeface="Arial" charset="0"/>
              </a:rPr>
              <a:t>Mogelijke uitslagen </a:t>
            </a:r>
            <a:r>
              <a:rPr lang="nl-NL" sz="4000" dirty="0" err="1">
                <a:latin typeface="Arial" charset="0"/>
              </a:rPr>
              <a:t>ovucheck</a:t>
            </a:r>
            <a:r>
              <a:rPr lang="nl-NL" sz="4000" dirty="0">
                <a:latin typeface="Arial" charset="0"/>
              </a:rPr>
              <a:t> </a:t>
            </a:r>
            <a:r>
              <a:rPr lang="nl-NL" sz="4000" dirty="0" err="1">
                <a:latin typeface="Arial" charset="0"/>
              </a:rPr>
              <a:t>premate</a:t>
            </a:r>
            <a:endParaRPr lang="nl-NL" sz="4000" dirty="0">
              <a:latin typeface="Arial" charset="0"/>
            </a:endParaRPr>
          </a:p>
        </p:txBody>
      </p:sp>
      <p:sp>
        <p:nvSpPr>
          <p:cNvPr id="21508" name="Rectangle 4"/>
          <p:cNvSpPr>
            <a:spLocks noGrp="1" noChangeArrowheads="1"/>
          </p:cNvSpPr>
          <p:nvPr>
            <p:ph type="body" sz="half" idx="2"/>
          </p:nvPr>
        </p:nvSpPr>
        <p:spPr>
          <a:xfrm>
            <a:off x="4879295" y="1836511"/>
            <a:ext cx="4038600" cy="4997450"/>
          </a:xfrm>
        </p:spPr>
        <p:txBody>
          <a:bodyPr/>
          <a:lstStyle/>
          <a:p>
            <a:pPr>
              <a:buFont typeface="Wingdings" charset="0"/>
              <a:buNone/>
            </a:pPr>
            <a:r>
              <a:rPr lang="nl-NL" sz="2400" dirty="0">
                <a:latin typeface="Arial" charset="0"/>
              </a:rPr>
              <a:t>S zelfde kleur als A: na 2 dagen </a:t>
            </a:r>
            <a:r>
              <a:rPr lang="nl-NL" sz="2400" dirty="0" err="1">
                <a:latin typeface="Arial" charset="0"/>
              </a:rPr>
              <a:t>hertesten</a:t>
            </a:r>
            <a:endParaRPr lang="nl-NL" sz="2400" dirty="0">
              <a:latin typeface="Arial" charset="0"/>
            </a:endParaRPr>
          </a:p>
          <a:p>
            <a:pPr>
              <a:buFont typeface="Wingdings" charset="0"/>
              <a:buNone/>
            </a:pPr>
            <a:endParaRPr lang="nl-NL" sz="1800" dirty="0">
              <a:latin typeface="Arial" charset="0"/>
            </a:endParaRPr>
          </a:p>
          <a:p>
            <a:pPr>
              <a:buFont typeface="Wingdings" charset="0"/>
              <a:buNone/>
            </a:pPr>
            <a:r>
              <a:rPr lang="nl-NL" sz="2400" dirty="0">
                <a:latin typeface="Arial" charset="0"/>
              </a:rPr>
              <a:t>S lichter dan A, maar donkerder dan B: volgende dag </a:t>
            </a:r>
            <a:r>
              <a:rPr lang="nl-NL" sz="2400" dirty="0" err="1">
                <a:latin typeface="Arial" charset="0"/>
              </a:rPr>
              <a:t>hertesten</a:t>
            </a:r>
            <a:endParaRPr lang="nl-NL" sz="2400" dirty="0">
              <a:latin typeface="Arial" charset="0"/>
            </a:endParaRPr>
          </a:p>
          <a:p>
            <a:pPr>
              <a:buFont typeface="Wingdings" charset="0"/>
              <a:buNone/>
            </a:pPr>
            <a:endParaRPr lang="nl-NL" sz="1600" dirty="0">
              <a:latin typeface="Arial" charset="0"/>
            </a:endParaRPr>
          </a:p>
          <a:p>
            <a:pPr>
              <a:buFont typeface="Wingdings" charset="0"/>
              <a:buNone/>
            </a:pPr>
            <a:r>
              <a:rPr lang="nl-NL" sz="2400" dirty="0">
                <a:latin typeface="Arial" charset="0"/>
              </a:rPr>
              <a:t>S lichter dan B: zo snel mogelijk laten dekken</a:t>
            </a:r>
          </a:p>
          <a:p>
            <a:pPr>
              <a:buFont typeface="Wingdings" charset="0"/>
              <a:buNone/>
            </a:pPr>
            <a:endParaRPr lang="nl-NL" sz="2200" dirty="0" smtClean="0">
              <a:latin typeface="Arial" charset="0"/>
            </a:endParaRPr>
          </a:p>
          <a:p>
            <a:pPr>
              <a:buFont typeface="Wingdings" charset="0"/>
              <a:buNone/>
            </a:pPr>
            <a:r>
              <a:rPr lang="nl-NL" sz="2400" dirty="0" smtClean="0">
                <a:latin typeface="Arial" charset="0"/>
              </a:rPr>
              <a:t>S </a:t>
            </a:r>
            <a:r>
              <a:rPr lang="nl-NL" sz="2400" dirty="0">
                <a:latin typeface="Arial" charset="0"/>
              </a:rPr>
              <a:t>zelfde kleur als B: binnen 24-48 uur laten dekken</a:t>
            </a:r>
          </a:p>
        </p:txBody>
      </p:sp>
      <p:pic>
        <p:nvPicPr>
          <p:cNvPr id="21509" name="Picture 5" descr="3694001_3694001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451" y="3014486"/>
            <a:ext cx="2808288" cy="10526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0" name="Picture 6" descr="3694001_3694001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1844675"/>
            <a:ext cx="2808288" cy="100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1" name="Picture 7" descr="3694001_3694001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450" y="4227286"/>
            <a:ext cx="2808288" cy="10816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2" name="Picture 8" descr="3694001_3694001j"/>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1" y="5605325"/>
            <a:ext cx="2808287" cy="10828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68822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0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50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lstStyle/>
          <a:p>
            <a:r>
              <a:rPr lang="nl-NL" sz="3200">
                <a:latin typeface="Arial" charset="0"/>
              </a:rPr>
              <a:t>Aandoeningen vrouwelijk geslachtsapparaat</a:t>
            </a:r>
          </a:p>
        </p:txBody>
      </p:sp>
      <p:sp>
        <p:nvSpPr>
          <p:cNvPr id="27651" name="Rectangle 6"/>
          <p:cNvSpPr>
            <a:spLocks noGrp="1" noChangeArrowheads="1"/>
          </p:cNvSpPr>
          <p:nvPr>
            <p:ph type="body" idx="1"/>
          </p:nvPr>
        </p:nvSpPr>
        <p:spPr>
          <a:xfrm>
            <a:off x="611189" y="1600201"/>
            <a:ext cx="8075610" cy="4513942"/>
          </a:xfrm>
        </p:spPr>
        <p:txBody>
          <a:bodyPr/>
          <a:lstStyle/>
          <a:p>
            <a:pPr algn="ctr"/>
            <a:r>
              <a:rPr lang="nl-NL" dirty="0" smtClean="0">
                <a:latin typeface="Arial" charset="0"/>
              </a:rPr>
              <a:t>OPDRACHT</a:t>
            </a:r>
          </a:p>
          <a:p>
            <a:pPr algn="ctr"/>
            <a:endParaRPr lang="nl-NL" dirty="0" smtClean="0">
              <a:latin typeface="Arial" charset="0"/>
            </a:endParaRPr>
          </a:p>
          <a:p>
            <a:pPr algn="ctr"/>
            <a:r>
              <a:rPr lang="nl-NL" sz="2800" dirty="0" smtClean="0">
                <a:latin typeface="Arial" charset="0"/>
              </a:rPr>
              <a:t>CEH</a:t>
            </a:r>
            <a:r>
              <a:rPr lang="nl-NL" sz="2800" dirty="0">
                <a:latin typeface="Arial" charset="0"/>
              </a:rPr>
              <a:t>-endometritis complex</a:t>
            </a:r>
          </a:p>
          <a:p>
            <a:pPr algn="ctr"/>
            <a:r>
              <a:rPr lang="nl-NL" sz="2800" dirty="0">
                <a:latin typeface="Arial" charset="0"/>
              </a:rPr>
              <a:t>Hernia </a:t>
            </a:r>
            <a:r>
              <a:rPr lang="nl-NL" sz="2800" dirty="0" err="1">
                <a:latin typeface="Arial" charset="0"/>
              </a:rPr>
              <a:t>inguinalis</a:t>
            </a:r>
            <a:endParaRPr lang="nl-NL" sz="2800" dirty="0">
              <a:latin typeface="Arial" charset="0"/>
            </a:endParaRPr>
          </a:p>
          <a:p>
            <a:pPr algn="ctr"/>
            <a:r>
              <a:rPr lang="nl-NL" sz="2800" dirty="0" err="1">
                <a:latin typeface="Arial" charset="0"/>
              </a:rPr>
              <a:t>Prolapsus</a:t>
            </a:r>
            <a:r>
              <a:rPr lang="nl-NL" sz="2800" dirty="0">
                <a:latin typeface="Arial" charset="0"/>
              </a:rPr>
              <a:t> vaginae</a:t>
            </a:r>
          </a:p>
          <a:p>
            <a:pPr algn="ctr"/>
            <a:r>
              <a:rPr lang="nl-NL" sz="2800" dirty="0">
                <a:latin typeface="Arial" charset="0"/>
              </a:rPr>
              <a:t>Tumoren</a:t>
            </a:r>
          </a:p>
          <a:p>
            <a:pPr algn="ctr"/>
            <a:r>
              <a:rPr lang="nl-NL" sz="2800" dirty="0">
                <a:latin typeface="Arial" charset="0"/>
              </a:rPr>
              <a:t>Vaginitis</a:t>
            </a:r>
          </a:p>
        </p:txBody>
      </p:sp>
    </p:spTree>
    <p:extLst>
      <p:ext uri="{BB962C8B-B14F-4D97-AF65-F5344CB8AC3E}">
        <p14:creationId xmlns:p14="http://schemas.microsoft.com/office/powerpoint/2010/main" val="229998125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5"/>
          <p:cNvSpPr>
            <a:spLocks noGrp="1" noChangeArrowheads="1"/>
          </p:cNvSpPr>
          <p:nvPr>
            <p:ph type="title"/>
          </p:nvPr>
        </p:nvSpPr>
        <p:spPr/>
        <p:txBody>
          <a:bodyPr/>
          <a:lstStyle/>
          <a:p>
            <a:r>
              <a:rPr lang="en-US" dirty="0" smtClean="0">
                <a:latin typeface="Arial" charset="0"/>
              </a:rPr>
              <a:t>CEH-</a:t>
            </a:r>
            <a:r>
              <a:rPr lang="en-US" dirty="0" err="1" smtClean="0">
                <a:latin typeface="Arial" charset="0"/>
              </a:rPr>
              <a:t>endometritis</a:t>
            </a:r>
            <a:r>
              <a:rPr lang="en-US" dirty="0" smtClean="0">
                <a:latin typeface="Arial" charset="0"/>
              </a:rPr>
              <a:t> complex</a:t>
            </a:r>
            <a:endParaRPr lang="nl-NL" dirty="0">
              <a:latin typeface="Arial" charset="0"/>
            </a:endParaRPr>
          </a:p>
        </p:txBody>
      </p:sp>
      <p:sp>
        <p:nvSpPr>
          <p:cNvPr id="28675" name="Rectangle 6"/>
          <p:cNvSpPr>
            <a:spLocks noGrp="1" noChangeArrowheads="1"/>
          </p:cNvSpPr>
          <p:nvPr>
            <p:ph type="body" sz="half" idx="1"/>
          </p:nvPr>
        </p:nvSpPr>
        <p:spPr>
          <a:xfrm>
            <a:off x="537029" y="1675495"/>
            <a:ext cx="8407400" cy="4393519"/>
          </a:xfrm>
        </p:spPr>
        <p:txBody>
          <a:bodyPr/>
          <a:lstStyle/>
          <a:p>
            <a:pPr marL="457200" indent="-457200">
              <a:buFont typeface="Arial"/>
              <a:buChar char="•"/>
            </a:pPr>
            <a:r>
              <a:rPr lang="en-US" sz="2600" dirty="0" smtClean="0">
                <a:latin typeface="Arial" charset="0"/>
              </a:rPr>
              <a:t>CEH </a:t>
            </a:r>
            <a:r>
              <a:rPr lang="en-US" sz="2600" dirty="0">
                <a:latin typeface="Arial" charset="0"/>
              </a:rPr>
              <a:t>=</a:t>
            </a:r>
            <a:r>
              <a:rPr lang="en-US" sz="2600" dirty="0" smtClean="0">
                <a:latin typeface="Arial" charset="0"/>
              </a:rPr>
              <a:t> </a:t>
            </a:r>
            <a:r>
              <a:rPr lang="en-US" sz="2600" dirty="0" err="1">
                <a:latin typeface="Arial" charset="0"/>
              </a:rPr>
              <a:t>Cysteuze</a:t>
            </a:r>
            <a:r>
              <a:rPr lang="en-US" sz="2600" dirty="0">
                <a:latin typeface="Arial" charset="0"/>
              </a:rPr>
              <a:t> endometrium </a:t>
            </a:r>
            <a:r>
              <a:rPr lang="en-US" sz="2600" dirty="0" err="1" smtClean="0">
                <a:latin typeface="Arial" charset="0"/>
              </a:rPr>
              <a:t>hyperplasie</a:t>
            </a:r>
            <a:r>
              <a:rPr lang="en-US" sz="2600" dirty="0" smtClean="0">
                <a:latin typeface="Arial" charset="0"/>
              </a:rPr>
              <a:t> -</a:t>
            </a:r>
            <a:r>
              <a:rPr lang="en-US" sz="2600" dirty="0" err="1">
                <a:latin typeface="Arial" charset="0"/>
              </a:rPr>
              <a:t>endometritis</a:t>
            </a:r>
            <a:r>
              <a:rPr lang="en-US" sz="2600" dirty="0">
                <a:latin typeface="Arial" charset="0"/>
              </a:rPr>
              <a:t> </a:t>
            </a:r>
            <a:r>
              <a:rPr lang="en-US" sz="2600" dirty="0" smtClean="0">
                <a:latin typeface="Arial" charset="0"/>
              </a:rPr>
              <a:t>complex</a:t>
            </a:r>
          </a:p>
          <a:p>
            <a:pPr marL="457200" indent="-457200">
              <a:buFont typeface="Arial"/>
              <a:buChar char="•"/>
            </a:pPr>
            <a:r>
              <a:rPr lang="en-US" sz="2600" dirty="0" err="1" smtClean="0">
                <a:latin typeface="Arial" charset="0"/>
              </a:rPr>
              <a:t>Ontsteking</a:t>
            </a:r>
            <a:r>
              <a:rPr lang="en-US" sz="2600" dirty="0" smtClean="0">
                <a:latin typeface="Arial" charset="0"/>
              </a:rPr>
              <a:t> </a:t>
            </a:r>
            <a:r>
              <a:rPr lang="en-US" sz="2600" dirty="0" err="1" smtClean="0">
                <a:latin typeface="Arial" charset="0"/>
              </a:rPr>
              <a:t>binnenbekleding</a:t>
            </a:r>
            <a:r>
              <a:rPr lang="en-US" sz="2600" dirty="0" smtClean="0">
                <a:latin typeface="Arial" charset="0"/>
              </a:rPr>
              <a:t> </a:t>
            </a:r>
            <a:r>
              <a:rPr lang="en-US" sz="2600" dirty="0" err="1" smtClean="0">
                <a:latin typeface="Arial" charset="0"/>
              </a:rPr>
              <a:t>uteruswand</a:t>
            </a:r>
            <a:endParaRPr lang="en-US" sz="2600" dirty="0" smtClean="0">
              <a:latin typeface="Arial" charset="0"/>
            </a:endParaRPr>
          </a:p>
          <a:p>
            <a:pPr marL="457200" indent="-457200">
              <a:buFont typeface="Arial"/>
              <a:buChar char="•"/>
            </a:pPr>
            <a:r>
              <a:rPr lang="en-US" sz="2600" dirty="0">
                <a:latin typeface="Arial" charset="0"/>
              </a:rPr>
              <a:t>Door </a:t>
            </a:r>
            <a:r>
              <a:rPr lang="en-US" sz="2600" dirty="0" err="1">
                <a:latin typeface="Arial" charset="0"/>
              </a:rPr>
              <a:t>lange</a:t>
            </a:r>
            <a:r>
              <a:rPr lang="en-US" sz="2600" dirty="0">
                <a:latin typeface="Arial" charset="0"/>
              </a:rPr>
              <a:t> </a:t>
            </a:r>
            <a:r>
              <a:rPr lang="en-US" sz="2600" dirty="0" err="1">
                <a:latin typeface="Arial" charset="0"/>
              </a:rPr>
              <a:t>progesteron-</a:t>
            </a:r>
            <a:r>
              <a:rPr lang="en-US" sz="2600" dirty="0" err="1" smtClean="0">
                <a:latin typeface="Arial" charset="0"/>
              </a:rPr>
              <a:t>invloed</a:t>
            </a:r>
            <a:endParaRPr lang="en-US" sz="2600" dirty="0" smtClean="0">
              <a:latin typeface="Arial" charset="0"/>
            </a:endParaRPr>
          </a:p>
          <a:p>
            <a:pPr marL="1200150" lvl="1" indent="-457200">
              <a:buFont typeface="Arial"/>
              <a:buChar char="•"/>
            </a:pPr>
            <a:r>
              <a:rPr lang="en-US" sz="2200" dirty="0" smtClean="0">
                <a:latin typeface="Arial" charset="0"/>
              </a:rPr>
              <a:t>Na </a:t>
            </a:r>
            <a:r>
              <a:rPr lang="en-US" sz="2200" dirty="0" err="1">
                <a:latin typeface="Arial" charset="0"/>
              </a:rPr>
              <a:t>iedere</a:t>
            </a:r>
            <a:r>
              <a:rPr lang="en-US" sz="2200" dirty="0">
                <a:latin typeface="Arial" charset="0"/>
              </a:rPr>
              <a:t> </a:t>
            </a:r>
            <a:r>
              <a:rPr lang="en-US" sz="2200" dirty="0" err="1" smtClean="0">
                <a:latin typeface="Arial" charset="0"/>
              </a:rPr>
              <a:t>loopsheid</a:t>
            </a:r>
            <a:endParaRPr lang="en-US" sz="2200" dirty="0" smtClean="0">
              <a:latin typeface="Arial" charset="0"/>
            </a:endParaRPr>
          </a:p>
          <a:p>
            <a:pPr marL="1200150" lvl="1" indent="-457200">
              <a:buFont typeface="Arial"/>
              <a:buChar char="•"/>
            </a:pPr>
            <a:r>
              <a:rPr lang="en-US" sz="2200" dirty="0" err="1" smtClean="0">
                <a:latin typeface="Arial" charset="0"/>
              </a:rPr>
              <a:t>Prikpil</a:t>
            </a:r>
            <a:r>
              <a:rPr lang="en-US" sz="2200" dirty="0" smtClean="0">
                <a:latin typeface="Arial" charset="0"/>
              </a:rPr>
              <a:t> </a:t>
            </a:r>
            <a:endParaRPr lang="en-US" sz="2200" dirty="0">
              <a:latin typeface="Arial" charset="0"/>
            </a:endParaRPr>
          </a:p>
          <a:p>
            <a:pPr marL="457200" indent="-457200">
              <a:buFont typeface="Arial"/>
              <a:buChar char="•"/>
            </a:pPr>
            <a:r>
              <a:rPr lang="en-US" sz="2600" dirty="0" err="1" smtClean="0">
                <a:latin typeface="Arial" charset="0"/>
              </a:rPr>
              <a:t>Teven</a:t>
            </a:r>
            <a:r>
              <a:rPr lang="en-US" sz="2600" dirty="0" smtClean="0">
                <a:latin typeface="Arial" charset="0"/>
              </a:rPr>
              <a:t> </a:t>
            </a:r>
            <a:r>
              <a:rPr lang="en-US" sz="2600" dirty="0">
                <a:latin typeface="Arial" charset="0"/>
              </a:rPr>
              <a:t>8-10 </a:t>
            </a:r>
            <a:r>
              <a:rPr lang="en-US" sz="2600" dirty="0" err="1" smtClean="0">
                <a:latin typeface="Arial" charset="0"/>
              </a:rPr>
              <a:t>jaar</a:t>
            </a:r>
            <a:r>
              <a:rPr lang="en-US" sz="2600" dirty="0" smtClean="0">
                <a:latin typeface="Arial" charset="0"/>
              </a:rPr>
              <a:t>, </a:t>
            </a:r>
            <a:r>
              <a:rPr lang="en-US" sz="2600" dirty="0" err="1" smtClean="0">
                <a:latin typeface="Arial" charset="0"/>
              </a:rPr>
              <a:t>alle</a:t>
            </a:r>
            <a:r>
              <a:rPr lang="en-US" sz="2600" dirty="0" smtClean="0">
                <a:latin typeface="Arial" charset="0"/>
              </a:rPr>
              <a:t> </a:t>
            </a:r>
            <a:r>
              <a:rPr lang="en-US" sz="2600" dirty="0" err="1" smtClean="0">
                <a:latin typeface="Arial" charset="0"/>
              </a:rPr>
              <a:t>rassen</a:t>
            </a:r>
            <a:endParaRPr lang="en-US" sz="2600" dirty="0" smtClean="0">
              <a:latin typeface="Arial" charset="0"/>
            </a:endParaRPr>
          </a:p>
          <a:p>
            <a:pPr marL="457200" indent="-457200">
              <a:buFont typeface="Arial"/>
              <a:buChar char="•"/>
            </a:pPr>
            <a:r>
              <a:rPr lang="en-US" sz="2600" dirty="0" err="1" smtClean="0">
                <a:latin typeface="Arial" charset="0"/>
              </a:rPr>
              <a:t>Therapie</a:t>
            </a:r>
            <a:r>
              <a:rPr lang="en-US" sz="2600" dirty="0" smtClean="0">
                <a:latin typeface="Arial" charset="0"/>
              </a:rPr>
              <a:t> </a:t>
            </a:r>
            <a:r>
              <a:rPr lang="en-US" sz="2600" dirty="0" err="1" smtClean="0">
                <a:latin typeface="Arial" charset="0"/>
              </a:rPr>
              <a:t>chirurgisch</a:t>
            </a:r>
            <a:r>
              <a:rPr lang="en-US" sz="2600" dirty="0" smtClean="0">
                <a:latin typeface="Arial" charset="0"/>
              </a:rPr>
              <a:t> of </a:t>
            </a:r>
            <a:r>
              <a:rPr lang="en-US" sz="2600" dirty="0" err="1" smtClean="0">
                <a:latin typeface="Arial" charset="0"/>
              </a:rPr>
              <a:t>medicamenteus</a:t>
            </a:r>
            <a:endParaRPr lang="en-US" sz="2600" dirty="0">
              <a:latin typeface="Arial" charset="0"/>
            </a:endParaRPr>
          </a:p>
          <a:p>
            <a:pPr marL="457200" indent="-457200">
              <a:buFont typeface="Arial"/>
              <a:buChar char="•"/>
            </a:pPr>
            <a:r>
              <a:rPr lang="nl-NL" sz="2600" dirty="0" smtClean="0">
                <a:latin typeface="Arial" charset="0"/>
              </a:rPr>
              <a:t>Spoedgeval?</a:t>
            </a:r>
            <a:endParaRPr lang="nl-NL" sz="2600" dirty="0">
              <a:latin typeface="Arial" charset="0"/>
            </a:endParaRPr>
          </a:p>
        </p:txBody>
      </p:sp>
    </p:spTree>
    <p:extLst>
      <p:ext uri="{BB962C8B-B14F-4D97-AF65-F5344CB8AC3E}">
        <p14:creationId xmlns:p14="http://schemas.microsoft.com/office/powerpoint/2010/main" val="386431619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5"/>
          <p:cNvSpPr>
            <a:spLocks noGrp="1" noChangeArrowheads="1"/>
          </p:cNvSpPr>
          <p:nvPr>
            <p:ph type="title"/>
          </p:nvPr>
        </p:nvSpPr>
        <p:spPr/>
        <p:txBody>
          <a:bodyPr/>
          <a:lstStyle/>
          <a:p>
            <a:r>
              <a:rPr lang="en-US" dirty="0" smtClean="0">
                <a:latin typeface="Arial" charset="0"/>
              </a:rPr>
              <a:t>CEH-</a:t>
            </a:r>
            <a:r>
              <a:rPr lang="en-US" dirty="0" err="1" smtClean="0">
                <a:latin typeface="Arial" charset="0"/>
              </a:rPr>
              <a:t>endometritis</a:t>
            </a:r>
            <a:r>
              <a:rPr lang="en-US" dirty="0" smtClean="0">
                <a:latin typeface="Arial" charset="0"/>
              </a:rPr>
              <a:t> complex</a:t>
            </a:r>
            <a:endParaRPr lang="nl-NL" dirty="0">
              <a:latin typeface="Arial" charset="0"/>
            </a:endParaRPr>
          </a:p>
        </p:txBody>
      </p:sp>
      <p:pic>
        <p:nvPicPr>
          <p:cNvPr id="28677" name="Picture 18" descr="baarmoederontsteking hond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853" y="2665413"/>
            <a:ext cx="3560816" cy="2904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Afbeelding 3"/>
          <p:cNvPicPr>
            <a:picLocks noChangeAspect="1"/>
          </p:cNvPicPr>
          <p:nvPr/>
        </p:nvPicPr>
        <p:blipFill>
          <a:blip r:embed="rId3"/>
          <a:stretch>
            <a:fillRect/>
          </a:stretch>
        </p:blipFill>
        <p:spPr>
          <a:xfrm>
            <a:off x="898987" y="2665413"/>
            <a:ext cx="4420500" cy="2904444"/>
          </a:xfrm>
          <a:prstGeom prst="rect">
            <a:avLst/>
          </a:prstGeom>
        </p:spPr>
      </p:pic>
    </p:spTree>
    <p:extLst>
      <p:ext uri="{BB962C8B-B14F-4D97-AF65-F5344CB8AC3E}">
        <p14:creationId xmlns:p14="http://schemas.microsoft.com/office/powerpoint/2010/main" val="81795896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algn="ctr"/>
            <a:r>
              <a:rPr lang="nl-NL" dirty="0">
                <a:latin typeface="Arial" charset="0"/>
              </a:rPr>
              <a:t>Vragen aan de </a:t>
            </a:r>
            <a:r>
              <a:rPr lang="nl-NL" dirty="0" smtClean="0">
                <a:latin typeface="Arial" charset="0"/>
              </a:rPr>
              <a:t>eigenaar?</a:t>
            </a:r>
            <a:endParaRPr lang="nl-NL" dirty="0">
              <a:latin typeface="Arial" charset="0"/>
            </a:endParaRPr>
          </a:p>
        </p:txBody>
      </p:sp>
      <p:pic>
        <p:nvPicPr>
          <p:cNvPr id="2" name="Afbeelding 1"/>
          <p:cNvPicPr>
            <a:picLocks noChangeAspect="1"/>
          </p:cNvPicPr>
          <p:nvPr/>
        </p:nvPicPr>
        <p:blipFill>
          <a:blip r:embed="rId2"/>
          <a:stretch>
            <a:fillRect/>
          </a:stretch>
        </p:blipFill>
        <p:spPr>
          <a:xfrm>
            <a:off x="3302000" y="2159000"/>
            <a:ext cx="2540000" cy="2540000"/>
          </a:xfrm>
          <a:prstGeom prst="rect">
            <a:avLst/>
          </a:prstGeom>
        </p:spPr>
      </p:pic>
    </p:spTree>
    <p:extLst>
      <p:ext uri="{BB962C8B-B14F-4D97-AF65-F5344CB8AC3E}">
        <p14:creationId xmlns:p14="http://schemas.microsoft.com/office/powerpoint/2010/main" val="58439521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1026"/>
          <p:cNvSpPr>
            <a:spLocks noGrp="1" noChangeArrowheads="1"/>
          </p:cNvSpPr>
          <p:nvPr>
            <p:ph type="title"/>
          </p:nvPr>
        </p:nvSpPr>
        <p:spPr>
          <a:xfrm>
            <a:off x="685800" y="304800"/>
            <a:ext cx="7772400" cy="906463"/>
          </a:xfrm>
        </p:spPr>
        <p:txBody>
          <a:bodyPr/>
          <a:lstStyle/>
          <a:p>
            <a:pPr algn="ctr"/>
            <a:r>
              <a:rPr lang="en-US" dirty="0" err="1">
                <a:latin typeface="Arial" charset="0"/>
              </a:rPr>
              <a:t>Vragen</a:t>
            </a:r>
            <a:r>
              <a:rPr lang="en-US" dirty="0">
                <a:latin typeface="Arial" charset="0"/>
              </a:rPr>
              <a:t> </a:t>
            </a:r>
            <a:r>
              <a:rPr lang="en-US" dirty="0" err="1">
                <a:latin typeface="Arial" charset="0"/>
              </a:rPr>
              <a:t>aan</a:t>
            </a:r>
            <a:r>
              <a:rPr lang="en-US" dirty="0">
                <a:latin typeface="Arial" charset="0"/>
              </a:rPr>
              <a:t> de </a:t>
            </a:r>
            <a:r>
              <a:rPr lang="en-US" dirty="0" err="1">
                <a:latin typeface="Arial" charset="0"/>
              </a:rPr>
              <a:t>eigenaar</a:t>
            </a:r>
            <a:endParaRPr lang="nl-NL" dirty="0">
              <a:latin typeface="Arial" charset="0"/>
            </a:endParaRPr>
          </a:p>
        </p:txBody>
      </p:sp>
      <p:sp>
        <p:nvSpPr>
          <p:cNvPr id="210947" name="Rectangle 1027"/>
          <p:cNvSpPr>
            <a:spLocks noGrp="1" noChangeArrowheads="1"/>
          </p:cNvSpPr>
          <p:nvPr>
            <p:ph type="body" sz="half" idx="1"/>
          </p:nvPr>
        </p:nvSpPr>
        <p:spPr/>
        <p:txBody>
          <a:bodyPr/>
          <a:lstStyle/>
          <a:p>
            <a:pPr marL="342900" indent="-342900">
              <a:buFont typeface="Arial"/>
              <a:buChar char="•"/>
            </a:pPr>
            <a:r>
              <a:rPr lang="en-US" sz="2400" dirty="0" err="1">
                <a:latin typeface="Arial" charset="0"/>
              </a:rPr>
              <a:t>Algemene</a:t>
            </a:r>
            <a:r>
              <a:rPr lang="en-US" sz="2400" dirty="0">
                <a:latin typeface="Arial" charset="0"/>
              </a:rPr>
              <a:t> </a:t>
            </a:r>
            <a:r>
              <a:rPr lang="en-US" sz="2400" dirty="0" err="1">
                <a:latin typeface="Arial" charset="0"/>
              </a:rPr>
              <a:t>indruk</a:t>
            </a:r>
            <a:endParaRPr lang="en-US" sz="2400" dirty="0">
              <a:latin typeface="Arial" charset="0"/>
            </a:endParaRPr>
          </a:p>
          <a:p>
            <a:pPr marL="342900" indent="-342900">
              <a:buFont typeface="Arial"/>
              <a:buChar char="•"/>
            </a:pPr>
            <a:r>
              <a:rPr lang="en-US" sz="2400" dirty="0" err="1">
                <a:latin typeface="Arial" charset="0"/>
              </a:rPr>
              <a:t>Uitvloeiing</a:t>
            </a:r>
            <a:endParaRPr lang="en-US" sz="2400" dirty="0">
              <a:latin typeface="Arial" charset="0"/>
            </a:endParaRPr>
          </a:p>
          <a:p>
            <a:pPr marL="669600" lvl="1">
              <a:buFont typeface="Arial"/>
              <a:buChar char="•"/>
            </a:pPr>
            <a:r>
              <a:rPr lang="en-US" dirty="0" err="1">
                <a:latin typeface="Arial" charset="0"/>
              </a:rPr>
              <a:t>Kleur</a:t>
            </a:r>
            <a:r>
              <a:rPr lang="en-US" dirty="0">
                <a:latin typeface="Arial" charset="0"/>
              </a:rPr>
              <a:t>, dun/</a:t>
            </a:r>
            <a:r>
              <a:rPr lang="en-US" dirty="0" err="1">
                <a:latin typeface="Arial" charset="0"/>
              </a:rPr>
              <a:t>dik</a:t>
            </a:r>
            <a:r>
              <a:rPr lang="en-US" dirty="0" smtClean="0">
                <a:latin typeface="Arial" charset="0"/>
              </a:rPr>
              <a:t>, hoe </a:t>
            </a:r>
            <a:r>
              <a:rPr lang="en-US" dirty="0" err="1">
                <a:latin typeface="Arial" charset="0"/>
              </a:rPr>
              <a:t>lang</a:t>
            </a:r>
            <a:endParaRPr lang="en-US" dirty="0">
              <a:latin typeface="Arial" charset="0"/>
            </a:endParaRPr>
          </a:p>
          <a:p>
            <a:pPr marL="342900" indent="-342900">
              <a:buFont typeface="Arial"/>
              <a:buChar char="•"/>
            </a:pPr>
            <a:r>
              <a:rPr lang="en-US" sz="2400" dirty="0">
                <a:latin typeface="Arial" charset="0"/>
              </a:rPr>
              <a:t>Na </a:t>
            </a:r>
            <a:r>
              <a:rPr lang="en-US" sz="2400" dirty="0" err="1">
                <a:latin typeface="Arial" charset="0"/>
              </a:rPr>
              <a:t>vorige</a:t>
            </a:r>
            <a:r>
              <a:rPr lang="en-US" sz="2400" dirty="0">
                <a:latin typeface="Arial" charset="0"/>
              </a:rPr>
              <a:t> </a:t>
            </a:r>
            <a:r>
              <a:rPr lang="en-US" sz="2400" dirty="0" err="1">
                <a:latin typeface="Arial" charset="0"/>
              </a:rPr>
              <a:t>loopsheid</a:t>
            </a:r>
            <a:r>
              <a:rPr lang="en-US" sz="2400" dirty="0">
                <a:latin typeface="Arial" charset="0"/>
              </a:rPr>
              <a:t> </a:t>
            </a:r>
            <a:r>
              <a:rPr lang="en-US" sz="2400" dirty="0" err="1">
                <a:latin typeface="Arial" charset="0"/>
              </a:rPr>
              <a:t>ook</a:t>
            </a:r>
            <a:r>
              <a:rPr lang="en-US" sz="2400" dirty="0">
                <a:latin typeface="Arial" charset="0"/>
              </a:rPr>
              <a:t> </a:t>
            </a:r>
            <a:r>
              <a:rPr lang="en-US" sz="2400" dirty="0" err="1" smtClean="0">
                <a:latin typeface="Arial" charset="0"/>
              </a:rPr>
              <a:t>uitvloeiing</a:t>
            </a:r>
            <a:endParaRPr lang="en-US" sz="2400" dirty="0">
              <a:latin typeface="Arial" charset="0"/>
            </a:endParaRPr>
          </a:p>
          <a:p>
            <a:pPr marL="342900" indent="-342900">
              <a:buFont typeface="Arial"/>
              <a:buChar char="•"/>
            </a:pPr>
            <a:r>
              <a:rPr lang="en-US" sz="2400" dirty="0" err="1" smtClean="0">
                <a:latin typeface="Arial" charset="0"/>
              </a:rPr>
              <a:t>Wanneer</a:t>
            </a:r>
            <a:r>
              <a:rPr lang="en-US" sz="2400" dirty="0" smtClean="0">
                <a:latin typeface="Arial" charset="0"/>
              </a:rPr>
              <a:t> </a:t>
            </a:r>
            <a:r>
              <a:rPr lang="en-US" sz="2400" dirty="0" err="1" smtClean="0">
                <a:latin typeface="Arial" charset="0"/>
              </a:rPr>
              <a:t>laatste</a:t>
            </a:r>
            <a:r>
              <a:rPr lang="en-US" sz="2400" dirty="0" smtClean="0">
                <a:latin typeface="Arial" charset="0"/>
              </a:rPr>
              <a:t> </a:t>
            </a:r>
            <a:r>
              <a:rPr lang="en-US" sz="2400" dirty="0" err="1" smtClean="0">
                <a:latin typeface="Arial" charset="0"/>
              </a:rPr>
              <a:t>loopsheid</a:t>
            </a:r>
            <a:endParaRPr lang="en-US" sz="2400" dirty="0">
              <a:latin typeface="Arial" charset="0"/>
            </a:endParaRPr>
          </a:p>
          <a:p>
            <a:pPr marL="342900" indent="-342900">
              <a:buFont typeface="Arial"/>
              <a:buChar char="•"/>
            </a:pPr>
            <a:r>
              <a:rPr lang="en-US" sz="2400" dirty="0">
                <a:latin typeface="Arial" charset="0"/>
              </a:rPr>
              <a:t>Nest </a:t>
            </a:r>
            <a:r>
              <a:rPr lang="en-US" sz="2400" dirty="0" err="1" smtClean="0">
                <a:latin typeface="Arial" charset="0"/>
              </a:rPr>
              <a:t>gehad</a:t>
            </a:r>
            <a:r>
              <a:rPr lang="en-US" sz="2400" dirty="0">
                <a:latin typeface="Arial" charset="0"/>
              </a:rPr>
              <a:t>,</a:t>
            </a:r>
            <a:r>
              <a:rPr lang="en-US" sz="2400" dirty="0" smtClean="0">
                <a:latin typeface="Arial" charset="0"/>
              </a:rPr>
              <a:t> </a:t>
            </a:r>
            <a:r>
              <a:rPr lang="en-US" sz="2400" dirty="0" err="1">
                <a:latin typeface="Arial" charset="0"/>
              </a:rPr>
              <a:t>verloop</a:t>
            </a:r>
            <a:r>
              <a:rPr lang="en-US" sz="2400" dirty="0">
                <a:latin typeface="Arial" charset="0"/>
              </a:rPr>
              <a:t> </a:t>
            </a:r>
            <a:r>
              <a:rPr lang="en-US" sz="2400" dirty="0" err="1">
                <a:latin typeface="Arial" charset="0"/>
              </a:rPr>
              <a:t>partus</a:t>
            </a:r>
            <a:r>
              <a:rPr lang="en-US" sz="2400" dirty="0">
                <a:latin typeface="Arial" charset="0"/>
              </a:rPr>
              <a:t> en </a:t>
            </a:r>
            <a:r>
              <a:rPr lang="en-US" sz="2400" dirty="0" err="1">
                <a:latin typeface="Arial" charset="0"/>
              </a:rPr>
              <a:t>puerperium</a:t>
            </a:r>
            <a:endParaRPr lang="en-US" sz="2400" dirty="0">
              <a:latin typeface="Arial" charset="0"/>
            </a:endParaRPr>
          </a:p>
          <a:p>
            <a:endParaRPr lang="nl-NL" sz="2400" dirty="0">
              <a:latin typeface="Arial" charset="0"/>
            </a:endParaRPr>
          </a:p>
        </p:txBody>
      </p:sp>
      <p:sp>
        <p:nvSpPr>
          <p:cNvPr id="210948" name="Rectangle 1028"/>
          <p:cNvSpPr>
            <a:spLocks noGrp="1" noChangeArrowheads="1"/>
          </p:cNvSpPr>
          <p:nvPr>
            <p:ph type="body" sz="half" idx="2"/>
          </p:nvPr>
        </p:nvSpPr>
        <p:spPr>
          <a:xfrm>
            <a:off x="4660220" y="1484314"/>
            <a:ext cx="4211637" cy="4641850"/>
          </a:xfrm>
        </p:spPr>
        <p:txBody>
          <a:bodyPr/>
          <a:lstStyle/>
          <a:p>
            <a:pPr marL="342900" indent="-342900">
              <a:buFont typeface="Arial"/>
              <a:buChar char="•"/>
            </a:pPr>
            <a:r>
              <a:rPr lang="en-US" sz="2400" dirty="0" err="1" smtClean="0">
                <a:latin typeface="Arial" charset="0"/>
              </a:rPr>
              <a:t>Prikpil</a:t>
            </a:r>
            <a:r>
              <a:rPr lang="en-US" sz="2400" dirty="0" smtClean="0">
                <a:latin typeface="Arial" charset="0"/>
              </a:rPr>
              <a:t> </a:t>
            </a:r>
          </a:p>
          <a:p>
            <a:pPr marL="342900" indent="-342900">
              <a:buFont typeface="Arial"/>
              <a:buChar char="•"/>
            </a:pPr>
            <a:r>
              <a:rPr lang="en-US" sz="2400" dirty="0" err="1" smtClean="0">
                <a:latin typeface="Arial" charset="0"/>
              </a:rPr>
              <a:t>Behandeling</a:t>
            </a:r>
            <a:r>
              <a:rPr lang="en-US" sz="2400" dirty="0" smtClean="0">
                <a:latin typeface="Arial" charset="0"/>
              </a:rPr>
              <a:t> </a:t>
            </a:r>
            <a:r>
              <a:rPr lang="en-US" sz="2400" dirty="0" err="1" smtClean="0">
                <a:latin typeface="Arial" charset="0"/>
              </a:rPr>
              <a:t>ongewenste</a:t>
            </a:r>
            <a:r>
              <a:rPr lang="en-US" sz="2400" dirty="0" smtClean="0">
                <a:latin typeface="Arial" charset="0"/>
              </a:rPr>
              <a:t> </a:t>
            </a:r>
            <a:r>
              <a:rPr lang="en-US" sz="2400" dirty="0" err="1" smtClean="0">
                <a:latin typeface="Arial" charset="0"/>
              </a:rPr>
              <a:t>dracht</a:t>
            </a:r>
            <a:endParaRPr lang="en-US" sz="2400" dirty="0">
              <a:latin typeface="Arial" charset="0"/>
            </a:endParaRPr>
          </a:p>
          <a:p>
            <a:pPr marL="342900" indent="-342900">
              <a:buFont typeface="Arial"/>
              <a:buChar char="•"/>
            </a:pPr>
            <a:r>
              <a:rPr lang="en-US" sz="2400" dirty="0" err="1">
                <a:latin typeface="Arial" charset="0"/>
              </a:rPr>
              <a:t>Buikomvang</a:t>
            </a:r>
            <a:endParaRPr lang="en-US" sz="2400" dirty="0">
              <a:latin typeface="Arial" charset="0"/>
            </a:endParaRPr>
          </a:p>
          <a:p>
            <a:pPr marL="342900" indent="-342900">
              <a:buFont typeface="Arial"/>
              <a:buChar char="•"/>
            </a:pPr>
            <a:r>
              <a:rPr lang="en-US" sz="2400" dirty="0" err="1">
                <a:latin typeface="Arial" charset="0"/>
              </a:rPr>
              <a:t>Eetlust</a:t>
            </a:r>
            <a:endParaRPr lang="en-US" sz="2400" dirty="0">
              <a:latin typeface="Arial" charset="0"/>
            </a:endParaRPr>
          </a:p>
          <a:p>
            <a:pPr marL="342900" indent="-342900">
              <a:buFont typeface="Arial"/>
              <a:buChar char="•"/>
            </a:pPr>
            <a:r>
              <a:rPr lang="en-US" sz="2400" dirty="0" err="1">
                <a:latin typeface="Arial" charset="0"/>
              </a:rPr>
              <a:t>Pu</a:t>
            </a:r>
            <a:r>
              <a:rPr lang="en-US" sz="2400" dirty="0">
                <a:latin typeface="Arial" charset="0"/>
              </a:rPr>
              <a:t>/</a:t>
            </a:r>
            <a:r>
              <a:rPr lang="en-US" sz="2400" dirty="0" err="1">
                <a:latin typeface="Arial" charset="0"/>
              </a:rPr>
              <a:t>pd</a:t>
            </a:r>
            <a:endParaRPr lang="en-US" sz="2400" dirty="0">
              <a:latin typeface="Arial" charset="0"/>
            </a:endParaRPr>
          </a:p>
          <a:p>
            <a:pPr marL="1085850" lvl="1" indent="-342900">
              <a:buFont typeface="Arial"/>
              <a:buChar char="•"/>
            </a:pPr>
            <a:r>
              <a:rPr lang="en-US" sz="2000" dirty="0" err="1">
                <a:latin typeface="Arial" charset="0"/>
              </a:rPr>
              <a:t>Hoeveel</a:t>
            </a:r>
            <a:r>
              <a:rPr lang="en-US" sz="2000" dirty="0">
                <a:latin typeface="Arial" charset="0"/>
              </a:rPr>
              <a:t> </a:t>
            </a:r>
            <a:r>
              <a:rPr lang="en-US" sz="2000" dirty="0" err="1">
                <a:latin typeface="Arial" charset="0"/>
              </a:rPr>
              <a:t>plast</a:t>
            </a:r>
            <a:r>
              <a:rPr lang="en-US" sz="2000" dirty="0">
                <a:latin typeface="Arial" charset="0"/>
              </a:rPr>
              <a:t> de </a:t>
            </a:r>
            <a:r>
              <a:rPr lang="en-US" sz="2000" dirty="0" err="1">
                <a:latin typeface="Arial" charset="0"/>
              </a:rPr>
              <a:t>hond</a:t>
            </a:r>
            <a:endParaRPr lang="en-US" sz="2000" dirty="0">
              <a:latin typeface="Arial" charset="0"/>
            </a:endParaRPr>
          </a:p>
          <a:p>
            <a:pPr marL="342900" indent="-342900">
              <a:buFont typeface="Arial"/>
              <a:buChar char="•"/>
            </a:pPr>
            <a:r>
              <a:rPr lang="en-US" sz="2400" dirty="0" err="1">
                <a:latin typeface="Arial" charset="0"/>
              </a:rPr>
              <a:t>Braken</a:t>
            </a:r>
            <a:endParaRPr lang="en-US" sz="2400" dirty="0">
              <a:latin typeface="Arial" charset="0"/>
            </a:endParaRPr>
          </a:p>
          <a:p>
            <a:pPr marL="342900" indent="-342900">
              <a:buFont typeface="Arial"/>
              <a:buChar char="•"/>
            </a:pPr>
            <a:r>
              <a:rPr lang="en-US" sz="2400" dirty="0">
                <a:latin typeface="Arial" charset="0"/>
              </a:rPr>
              <a:t>½-2 liter pus</a:t>
            </a:r>
          </a:p>
          <a:p>
            <a:pPr marL="342900" indent="-342900">
              <a:buFont typeface="Arial"/>
              <a:buChar char="•"/>
            </a:pPr>
            <a:r>
              <a:rPr lang="en-US" sz="2400" dirty="0" err="1">
                <a:latin typeface="Arial" charset="0"/>
              </a:rPr>
              <a:t>Operatie</a:t>
            </a:r>
            <a:r>
              <a:rPr lang="en-US" sz="2400" dirty="0">
                <a:latin typeface="Arial" charset="0"/>
              </a:rPr>
              <a:t> </a:t>
            </a:r>
            <a:r>
              <a:rPr lang="en-US" sz="2400" dirty="0" err="1">
                <a:latin typeface="Arial" charset="0"/>
              </a:rPr>
              <a:t>riskant</a:t>
            </a:r>
            <a:r>
              <a:rPr lang="en-US" sz="2400" dirty="0">
                <a:latin typeface="Arial" charset="0"/>
              </a:rPr>
              <a:t> (</a:t>
            </a:r>
            <a:r>
              <a:rPr lang="en-US" sz="2400" dirty="0" err="1">
                <a:latin typeface="Arial" charset="0"/>
              </a:rPr>
              <a:t>scheuren</a:t>
            </a:r>
            <a:r>
              <a:rPr lang="en-US" dirty="0">
                <a:latin typeface="Arial" charset="0"/>
              </a:rPr>
              <a:t>)</a:t>
            </a:r>
            <a:endParaRPr lang="nl-NL" dirty="0">
              <a:latin typeface="Arial" charset="0"/>
            </a:endParaRPr>
          </a:p>
        </p:txBody>
      </p:sp>
    </p:spTree>
    <p:extLst>
      <p:ext uri="{BB962C8B-B14F-4D97-AF65-F5344CB8AC3E}">
        <p14:creationId xmlns:p14="http://schemas.microsoft.com/office/powerpoint/2010/main" val="7296432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180000"/>
                                  </p:stCondLst>
                                  <p:childTnLst>
                                    <p:set>
                                      <p:cBhvr>
                                        <p:cTn id="6" dur="1" fill="hold">
                                          <p:stCondLst>
                                            <p:cond delay="0"/>
                                          </p:stCondLst>
                                        </p:cTn>
                                        <p:tgtEl>
                                          <p:spTgt spid="210947">
                                            <p:txEl>
                                              <p:pRg st="0" end="0"/>
                                            </p:txEl>
                                          </p:spTgt>
                                        </p:tgtEl>
                                        <p:attrNameLst>
                                          <p:attrName>style.visibility</p:attrName>
                                        </p:attrNameLst>
                                      </p:cBhvr>
                                      <p:to>
                                        <p:strVal val="visible"/>
                                      </p:to>
                                    </p:set>
                                    <p:anim calcmode="lin" valueType="num">
                                      <p:cBhvr additive="base">
                                        <p:cTn id="7" dur="500" fill="hold"/>
                                        <p:tgtEl>
                                          <p:spTgt spid="2109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0947">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80500"/>
                            </p:stCondLst>
                            <p:childTnLst>
                              <p:par>
                                <p:cTn id="10" presetID="2" presetClass="entr" presetSubtype="8" fill="hold" grpId="0" nodeType="afterEffect">
                                  <p:stCondLst>
                                    <p:cond delay="180000"/>
                                  </p:stCondLst>
                                  <p:childTnLst>
                                    <p:set>
                                      <p:cBhvr>
                                        <p:cTn id="11" dur="1" fill="hold">
                                          <p:stCondLst>
                                            <p:cond delay="0"/>
                                          </p:stCondLst>
                                        </p:cTn>
                                        <p:tgtEl>
                                          <p:spTgt spid="210947">
                                            <p:txEl>
                                              <p:pRg st="1" end="1"/>
                                            </p:txEl>
                                          </p:spTgt>
                                        </p:tgtEl>
                                        <p:attrNameLst>
                                          <p:attrName>style.visibility</p:attrName>
                                        </p:attrNameLst>
                                      </p:cBhvr>
                                      <p:to>
                                        <p:strVal val="visible"/>
                                      </p:to>
                                    </p:set>
                                    <p:anim calcmode="lin" valueType="num">
                                      <p:cBhvr additive="base">
                                        <p:cTn id="12" dur="500" fill="hold"/>
                                        <p:tgtEl>
                                          <p:spTgt spid="210947">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10947">
                                            <p:txEl>
                                              <p:pRg st="1" end="1"/>
                                            </p:txEl>
                                          </p:spTgt>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180000"/>
                                  </p:stCondLst>
                                  <p:childTnLst>
                                    <p:set>
                                      <p:cBhvr>
                                        <p:cTn id="15" dur="1" fill="hold">
                                          <p:stCondLst>
                                            <p:cond delay="0"/>
                                          </p:stCondLst>
                                        </p:cTn>
                                        <p:tgtEl>
                                          <p:spTgt spid="210947">
                                            <p:txEl>
                                              <p:pRg st="2" end="2"/>
                                            </p:txEl>
                                          </p:spTgt>
                                        </p:tgtEl>
                                        <p:attrNameLst>
                                          <p:attrName>style.visibility</p:attrName>
                                        </p:attrNameLst>
                                      </p:cBhvr>
                                      <p:to>
                                        <p:strVal val="visible"/>
                                      </p:to>
                                    </p:set>
                                    <p:anim calcmode="lin" valueType="num">
                                      <p:cBhvr additive="base">
                                        <p:cTn id="16" dur="500" fill="hold"/>
                                        <p:tgtEl>
                                          <p:spTgt spid="210947">
                                            <p:txEl>
                                              <p:pRg st="2" end="2"/>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210947">
                                            <p:txEl>
                                              <p:pRg st="2" end="2"/>
                                            </p:txEl>
                                          </p:spTgt>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361000"/>
                            </p:stCondLst>
                            <p:childTnLst>
                              <p:par>
                                <p:cTn id="19" presetID="2" presetClass="entr" presetSubtype="8" fill="hold" grpId="0" nodeType="afterEffect">
                                  <p:stCondLst>
                                    <p:cond delay="180000"/>
                                  </p:stCondLst>
                                  <p:childTnLst>
                                    <p:set>
                                      <p:cBhvr>
                                        <p:cTn id="20" dur="1" fill="hold">
                                          <p:stCondLst>
                                            <p:cond delay="0"/>
                                          </p:stCondLst>
                                        </p:cTn>
                                        <p:tgtEl>
                                          <p:spTgt spid="210947">
                                            <p:txEl>
                                              <p:pRg st="3" end="3"/>
                                            </p:txEl>
                                          </p:spTgt>
                                        </p:tgtEl>
                                        <p:attrNameLst>
                                          <p:attrName>style.visibility</p:attrName>
                                        </p:attrNameLst>
                                      </p:cBhvr>
                                      <p:to>
                                        <p:strVal val="visible"/>
                                      </p:to>
                                    </p:set>
                                    <p:anim calcmode="lin" valueType="num">
                                      <p:cBhvr additive="base">
                                        <p:cTn id="21" dur="500" fill="hold"/>
                                        <p:tgtEl>
                                          <p:spTgt spid="210947">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10947">
                                            <p:txEl>
                                              <p:pRg st="3" end="3"/>
                                            </p:txEl>
                                          </p:spTgt>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541500"/>
                            </p:stCondLst>
                            <p:childTnLst>
                              <p:par>
                                <p:cTn id="24" presetID="2" presetClass="entr" presetSubtype="8" fill="hold" grpId="0" nodeType="afterEffect">
                                  <p:stCondLst>
                                    <p:cond delay="180000"/>
                                  </p:stCondLst>
                                  <p:childTnLst>
                                    <p:set>
                                      <p:cBhvr>
                                        <p:cTn id="25" dur="1" fill="hold">
                                          <p:stCondLst>
                                            <p:cond delay="0"/>
                                          </p:stCondLst>
                                        </p:cTn>
                                        <p:tgtEl>
                                          <p:spTgt spid="210947">
                                            <p:txEl>
                                              <p:pRg st="4" end="4"/>
                                            </p:txEl>
                                          </p:spTgt>
                                        </p:tgtEl>
                                        <p:attrNameLst>
                                          <p:attrName>style.visibility</p:attrName>
                                        </p:attrNameLst>
                                      </p:cBhvr>
                                      <p:to>
                                        <p:strVal val="visible"/>
                                      </p:to>
                                    </p:set>
                                    <p:anim calcmode="lin" valueType="num">
                                      <p:cBhvr additive="base">
                                        <p:cTn id="26" dur="500" fill="hold"/>
                                        <p:tgtEl>
                                          <p:spTgt spid="210947">
                                            <p:txEl>
                                              <p:pRg st="4" end="4"/>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210947">
                                            <p:txEl>
                                              <p:pRg st="4" end="4"/>
                                            </p:txEl>
                                          </p:spTgt>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722000"/>
                            </p:stCondLst>
                            <p:childTnLst>
                              <p:par>
                                <p:cTn id="29" presetID="2" presetClass="entr" presetSubtype="8" fill="hold" grpId="0" nodeType="afterEffect">
                                  <p:stCondLst>
                                    <p:cond delay="180000"/>
                                  </p:stCondLst>
                                  <p:childTnLst>
                                    <p:set>
                                      <p:cBhvr>
                                        <p:cTn id="30" dur="1" fill="hold">
                                          <p:stCondLst>
                                            <p:cond delay="0"/>
                                          </p:stCondLst>
                                        </p:cTn>
                                        <p:tgtEl>
                                          <p:spTgt spid="210947">
                                            <p:txEl>
                                              <p:pRg st="5" end="5"/>
                                            </p:txEl>
                                          </p:spTgt>
                                        </p:tgtEl>
                                        <p:attrNameLst>
                                          <p:attrName>style.visibility</p:attrName>
                                        </p:attrNameLst>
                                      </p:cBhvr>
                                      <p:to>
                                        <p:strVal val="visible"/>
                                      </p:to>
                                    </p:set>
                                    <p:anim calcmode="lin" valueType="num">
                                      <p:cBhvr additive="base">
                                        <p:cTn id="31" dur="500" fill="hold"/>
                                        <p:tgtEl>
                                          <p:spTgt spid="210947">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10947">
                                            <p:txEl>
                                              <p:pRg st="5" end="5"/>
                                            </p:txEl>
                                          </p:spTgt>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902500"/>
                            </p:stCondLst>
                            <p:childTnLst>
                              <p:par>
                                <p:cTn id="34" presetID="2" presetClass="entr" presetSubtype="2" fill="hold" grpId="0" nodeType="afterEffect">
                                  <p:stCondLst>
                                    <p:cond delay="180000"/>
                                  </p:stCondLst>
                                  <p:childTnLst>
                                    <p:set>
                                      <p:cBhvr>
                                        <p:cTn id="35" dur="1" fill="hold">
                                          <p:stCondLst>
                                            <p:cond delay="0"/>
                                          </p:stCondLst>
                                        </p:cTn>
                                        <p:tgtEl>
                                          <p:spTgt spid="210948">
                                            <p:txEl>
                                              <p:pRg st="0" end="0"/>
                                            </p:txEl>
                                          </p:spTgt>
                                        </p:tgtEl>
                                        <p:attrNameLst>
                                          <p:attrName>style.visibility</p:attrName>
                                        </p:attrNameLst>
                                      </p:cBhvr>
                                      <p:to>
                                        <p:strVal val="visible"/>
                                      </p:to>
                                    </p:set>
                                    <p:anim calcmode="lin" valueType="num">
                                      <p:cBhvr additive="base">
                                        <p:cTn id="36" dur="500" fill="hold"/>
                                        <p:tgtEl>
                                          <p:spTgt spid="210948">
                                            <p:txEl>
                                              <p:pRg st="0" end="0"/>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210948">
                                            <p:txEl>
                                              <p:pRg st="0" end="0"/>
                                            </p:txEl>
                                          </p:spTgt>
                                        </p:tgtEl>
                                        <p:attrNameLst>
                                          <p:attrName>ppt_y</p:attrName>
                                        </p:attrNameLst>
                                      </p:cBhvr>
                                      <p:tavLst>
                                        <p:tav tm="0">
                                          <p:val>
                                            <p:strVal val="#ppt_y"/>
                                          </p:val>
                                        </p:tav>
                                        <p:tav tm="100000">
                                          <p:val>
                                            <p:strVal val="#ppt_y"/>
                                          </p:val>
                                        </p:tav>
                                      </p:tavLst>
                                    </p:anim>
                                  </p:childTnLst>
                                </p:cTn>
                              </p:par>
                            </p:childTnLst>
                          </p:cTn>
                        </p:par>
                        <p:par>
                          <p:cTn id="38" fill="hold">
                            <p:stCondLst>
                              <p:cond delay="1083000"/>
                            </p:stCondLst>
                            <p:childTnLst>
                              <p:par>
                                <p:cTn id="39" presetID="2" presetClass="entr" presetSubtype="2" fill="hold" grpId="0" nodeType="afterEffect">
                                  <p:stCondLst>
                                    <p:cond delay="360000"/>
                                  </p:stCondLst>
                                  <p:childTnLst>
                                    <p:set>
                                      <p:cBhvr>
                                        <p:cTn id="40" dur="1" fill="hold">
                                          <p:stCondLst>
                                            <p:cond delay="0"/>
                                          </p:stCondLst>
                                        </p:cTn>
                                        <p:tgtEl>
                                          <p:spTgt spid="210948">
                                            <p:txEl>
                                              <p:pRg st="1" end="1"/>
                                            </p:txEl>
                                          </p:spTgt>
                                        </p:tgtEl>
                                        <p:attrNameLst>
                                          <p:attrName>style.visibility</p:attrName>
                                        </p:attrNameLst>
                                      </p:cBhvr>
                                      <p:to>
                                        <p:strVal val="visible"/>
                                      </p:to>
                                    </p:set>
                                    <p:anim calcmode="lin" valueType="num">
                                      <p:cBhvr additive="base">
                                        <p:cTn id="41" dur="500" fill="hold"/>
                                        <p:tgtEl>
                                          <p:spTgt spid="210948">
                                            <p:txEl>
                                              <p:pRg st="1" end="1"/>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210948">
                                            <p:txEl>
                                              <p:pRg st="1" end="1"/>
                                            </p:txEl>
                                          </p:spTgt>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1443500"/>
                            </p:stCondLst>
                            <p:childTnLst>
                              <p:par>
                                <p:cTn id="44" presetID="2" presetClass="entr" presetSubtype="2" fill="hold" grpId="0" nodeType="afterEffect">
                                  <p:stCondLst>
                                    <p:cond delay="180000"/>
                                  </p:stCondLst>
                                  <p:childTnLst>
                                    <p:set>
                                      <p:cBhvr>
                                        <p:cTn id="45" dur="1" fill="hold">
                                          <p:stCondLst>
                                            <p:cond delay="0"/>
                                          </p:stCondLst>
                                        </p:cTn>
                                        <p:tgtEl>
                                          <p:spTgt spid="210948">
                                            <p:txEl>
                                              <p:pRg st="2" end="2"/>
                                            </p:txEl>
                                          </p:spTgt>
                                        </p:tgtEl>
                                        <p:attrNameLst>
                                          <p:attrName>style.visibility</p:attrName>
                                        </p:attrNameLst>
                                      </p:cBhvr>
                                      <p:to>
                                        <p:strVal val="visible"/>
                                      </p:to>
                                    </p:set>
                                    <p:anim calcmode="lin" valueType="num">
                                      <p:cBhvr additive="base">
                                        <p:cTn id="46" dur="500" fill="hold"/>
                                        <p:tgtEl>
                                          <p:spTgt spid="210948">
                                            <p:txEl>
                                              <p:pRg st="2" end="2"/>
                                            </p:txEl>
                                          </p:spTgt>
                                        </p:tgtEl>
                                        <p:attrNameLst>
                                          <p:attrName>ppt_x</p:attrName>
                                        </p:attrNameLst>
                                      </p:cBhvr>
                                      <p:tavLst>
                                        <p:tav tm="0">
                                          <p:val>
                                            <p:strVal val="1+#ppt_w/2"/>
                                          </p:val>
                                        </p:tav>
                                        <p:tav tm="100000">
                                          <p:val>
                                            <p:strVal val="#ppt_x"/>
                                          </p:val>
                                        </p:tav>
                                      </p:tavLst>
                                    </p:anim>
                                    <p:anim calcmode="lin" valueType="num">
                                      <p:cBhvr additive="base">
                                        <p:cTn id="47" dur="500" fill="hold"/>
                                        <p:tgtEl>
                                          <p:spTgt spid="210948">
                                            <p:txEl>
                                              <p:pRg st="2" end="2"/>
                                            </p:txEl>
                                          </p:spTgt>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1624000"/>
                            </p:stCondLst>
                            <p:childTnLst>
                              <p:par>
                                <p:cTn id="49" presetID="2" presetClass="entr" presetSubtype="2" fill="hold" grpId="0" nodeType="afterEffect">
                                  <p:stCondLst>
                                    <p:cond delay="180000"/>
                                  </p:stCondLst>
                                  <p:childTnLst>
                                    <p:set>
                                      <p:cBhvr>
                                        <p:cTn id="50" dur="1" fill="hold">
                                          <p:stCondLst>
                                            <p:cond delay="0"/>
                                          </p:stCondLst>
                                        </p:cTn>
                                        <p:tgtEl>
                                          <p:spTgt spid="210948">
                                            <p:txEl>
                                              <p:pRg st="3" end="3"/>
                                            </p:txEl>
                                          </p:spTgt>
                                        </p:tgtEl>
                                        <p:attrNameLst>
                                          <p:attrName>style.visibility</p:attrName>
                                        </p:attrNameLst>
                                      </p:cBhvr>
                                      <p:to>
                                        <p:strVal val="visible"/>
                                      </p:to>
                                    </p:set>
                                    <p:anim calcmode="lin" valueType="num">
                                      <p:cBhvr additive="base">
                                        <p:cTn id="51" dur="500" fill="hold"/>
                                        <p:tgtEl>
                                          <p:spTgt spid="210948">
                                            <p:txEl>
                                              <p:pRg st="3" end="3"/>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210948">
                                            <p:txEl>
                                              <p:pRg st="3" end="3"/>
                                            </p:txEl>
                                          </p:spTgt>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1804500"/>
                            </p:stCondLst>
                            <p:childTnLst>
                              <p:par>
                                <p:cTn id="54" presetID="2" presetClass="entr" presetSubtype="2" fill="hold" grpId="0" nodeType="afterEffect">
                                  <p:stCondLst>
                                    <p:cond delay="180000"/>
                                  </p:stCondLst>
                                  <p:childTnLst>
                                    <p:set>
                                      <p:cBhvr>
                                        <p:cTn id="55" dur="1" fill="hold">
                                          <p:stCondLst>
                                            <p:cond delay="0"/>
                                          </p:stCondLst>
                                        </p:cTn>
                                        <p:tgtEl>
                                          <p:spTgt spid="210948">
                                            <p:txEl>
                                              <p:pRg st="4" end="4"/>
                                            </p:txEl>
                                          </p:spTgt>
                                        </p:tgtEl>
                                        <p:attrNameLst>
                                          <p:attrName>style.visibility</p:attrName>
                                        </p:attrNameLst>
                                      </p:cBhvr>
                                      <p:to>
                                        <p:strVal val="visible"/>
                                      </p:to>
                                    </p:set>
                                    <p:anim calcmode="lin" valueType="num">
                                      <p:cBhvr additive="base">
                                        <p:cTn id="56" dur="500" fill="hold"/>
                                        <p:tgtEl>
                                          <p:spTgt spid="210948">
                                            <p:txEl>
                                              <p:pRg st="4" end="4"/>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210948">
                                            <p:txEl>
                                              <p:pRg st="4" end="4"/>
                                            </p:txEl>
                                          </p:spTgt>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360000"/>
                                  </p:stCondLst>
                                  <p:childTnLst>
                                    <p:set>
                                      <p:cBhvr>
                                        <p:cTn id="59" dur="1" fill="hold">
                                          <p:stCondLst>
                                            <p:cond delay="0"/>
                                          </p:stCondLst>
                                        </p:cTn>
                                        <p:tgtEl>
                                          <p:spTgt spid="210948">
                                            <p:txEl>
                                              <p:pRg st="5" end="5"/>
                                            </p:txEl>
                                          </p:spTgt>
                                        </p:tgtEl>
                                        <p:attrNameLst>
                                          <p:attrName>style.visibility</p:attrName>
                                        </p:attrNameLst>
                                      </p:cBhvr>
                                      <p:to>
                                        <p:strVal val="visible"/>
                                      </p:to>
                                    </p:set>
                                    <p:anim calcmode="lin" valueType="num">
                                      <p:cBhvr additive="base">
                                        <p:cTn id="60" dur="500" fill="hold"/>
                                        <p:tgtEl>
                                          <p:spTgt spid="210948">
                                            <p:txEl>
                                              <p:pRg st="5" end="5"/>
                                            </p:txEl>
                                          </p:spTgt>
                                        </p:tgtEl>
                                        <p:attrNameLst>
                                          <p:attrName>ppt_x</p:attrName>
                                        </p:attrNameLst>
                                      </p:cBhvr>
                                      <p:tavLst>
                                        <p:tav tm="0">
                                          <p:val>
                                            <p:strVal val="1+#ppt_w/2"/>
                                          </p:val>
                                        </p:tav>
                                        <p:tav tm="100000">
                                          <p:val>
                                            <p:strVal val="#ppt_x"/>
                                          </p:val>
                                        </p:tav>
                                      </p:tavLst>
                                    </p:anim>
                                    <p:anim calcmode="lin" valueType="num">
                                      <p:cBhvr additive="base">
                                        <p:cTn id="61" dur="500" fill="hold"/>
                                        <p:tgtEl>
                                          <p:spTgt spid="210948">
                                            <p:txEl>
                                              <p:pRg st="5" end="5"/>
                                            </p:txEl>
                                          </p:spTgt>
                                        </p:tgtEl>
                                        <p:attrNameLst>
                                          <p:attrName>ppt_y</p:attrName>
                                        </p:attrNameLst>
                                      </p:cBhvr>
                                      <p:tavLst>
                                        <p:tav tm="0">
                                          <p:val>
                                            <p:strVal val="#ppt_y"/>
                                          </p:val>
                                        </p:tav>
                                        <p:tav tm="100000">
                                          <p:val>
                                            <p:strVal val="#ppt_y"/>
                                          </p:val>
                                        </p:tav>
                                      </p:tavLst>
                                    </p:anim>
                                  </p:childTnLst>
                                </p:cTn>
                              </p:par>
                            </p:childTnLst>
                          </p:cTn>
                        </p:par>
                        <p:par>
                          <p:cTn id="62" fill="hold" nodeType="afterGroup">
                            <p:stCondLst>
                              <p:cond delay="2165000"/>
                            </p:stCondLst>
                            <p:childTnLst>
                              <p:par>
                                <p:cTn id="63" presetID="2" presetClass="entr" presetSubtype="2" fill="hold" grpId="0" nodeType="afterEffect">
                                  <p:stCondLst>
                                    <p:cond delay="360000"/>
                                  </p:stCondLst>
                                  <p:childTnLst>
                                    <p:set>
                                      <p:cBhvr>
                                        <p:cTn id="64" dur="1" fill="hold">
                                          <p:stCondLst>
                                            <p:cond delay="0"/>
                                          </p:stCondLst>
                                        </p:cTn>
                                        <p:tgtEl>
                                          <p:spTgt spid="210948">
                                            <p:txEl>
                                              <p:pRg st="6" end="6"/>
                                            </p:txEl>
                                          </p:spTgt>
                                        </p:tgtEl>
                                        <p:attrNameLst>
                                          <p:attrName>style.visibility</p:attrName>
                                        </p:attrNameLst>
                                      </p:cBhvr>
                                      <p:to>
                                        <p:strVal val="visible"/>
                                      </p:to>
                                    </p:set>
                                    <p:anim calcmode="lin" valueType="num">
                                      <p:cBhvr additive="base">
                                        <p:cTn id="65" dur="500" fill="hold"/>
                                        <p:tgtEl>
                                          <p:spTgt spid="210948">
                                            <p:txEl>
                                              <p:pRg st="6" end="6"/>
                                            </p:txEl>
                                          </p:spTgt>
                                        </p:tgtEl>
                                        <p:attrNameLst>
                                          <p:attrName>ppt_x</p:attrName>
                                        </p:attrNameLst>
                                      </p:cBhvr>
                                      <p:tavLst>
                                        <p:tav tm="0">
                                          <p:val>
                                            <p:strVal val="1+#ppt_w/2"/>
                                          </p:val>
                                        </p:tav>
                                        <p:tav tm="100000">
                                          <p:val>
                                            <p:strVal val="#ppt_x"/>
                                          </p:val>
                                        </p:tav>
                                      </p:tavLst>
                                    </p:anim>
                                    <p:anim calcmode="lin" valueType="num">
                                      <p:cBhvr additive="base">
                                        <p:cTn id="66" dur="500" fill="hold"/>
                                        <p:tgtEl>
                                          <p:spTgt spid="210948">
                                            <p:txEl>
                                              <p:pRg st="6" end="6"/>
                                            </p:txEl>
                                          </p:spTgt>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2525500"/>
                            </p:stCondLst>
                            <p:childTnLst>
                              <p:par>
                                <p:cTn id="68" presetID="2" presetClass="entr" presetSubtype="2" fill="hold" grpId="0" nodeType="afterEffect">
                                  <p:stCondLst>
                                    <p:cond delay="180000"/>
                                  </p:stCondLst>
                                  <p:childTnLst>
                                    <p:set>
                                      <p:cBhvr>
                                        <p:cTn id="69" dur="1" fill="hold">
                                          <p:stCondLst>
                                            <p:cond delay="0"/>
                                          </p:stCondLst>
                                        </p:cTn>
                                        <p:tgtEl>
                                          <p:spTgt spid="210948">
                                            <p:txEl>
                                              <p:pRg st="7" end="7"/>
                                            </p:txEl>
                                          </p:spTgt>
                                        </p:tgtEl>
                                        <p:attrNameLst>
                                          <p:attrName>style.visibility</p:attrName>
                                        </p:attrNameLst>
                                      </p:cBhvr>
                                      <p:to>
                                        <p:strVal val="visible"/>
                                      </p:to>
                                    </p:set>
                                    <p:anim calcmode="lin" valueType="num">
                                      <p:cBhvr additive="base">
                                        <p:cTn id="70" dur="500" fill="hold"/>
                                        <p:tgtEl>
                                          <p:spTgt spid="210948">
                                            <p:txEl>
                                              <p:pRg st="7" end="7"/>
                                            </p:txEl>
                                          </p:spTgt>
                                        </p:tgtEl>
                                        <p:attrNameLst>
                                          <p:attrName>ppt_x</p:attrName>
                                        </p:attrNameLst>
                                      </p:cBhvr>
                                      <p:tavLst>
                                        <p:tav tm="0">
                                          <p:val>
                                            <p:strVal val="1+#ppt_w/2"/>
                                          </p:val>
                                        </p:tav>
                                        <p:tav tm="100000">
                                          <p:val>
                                            <p:strVal val="#ppt_x"/>
                                          </p:val>
                                        </p:tav>
                                      </p:tavLst>
                                    </p:anim>
                                    <p:anim calcmode="lin" valueType="num">
                                      <p:cBhvr additive="base">
                                        <p:cTn id="71" dur="500" fill="hold"/>
                                        <p:tgtEl>
                                          <p:spTgt spid="210948">
                                            <p:txEl>
                                              <p:pRg st="7" end="7"/>
                                            </p:txEl>
                                          </p:spTgt>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2706000"/>
                            </p:stCondLst>
                            <p:childTnLst>
                              <p:par>
                                <p:cTn id="73" presetID="2" presetClass="entr" presetSubtype="2" fill="hold" grpId="0" nodeType="afterEffect">
                                  <p:stCondLst>
                                    <p:cond delay="180000"/>
                                  </p:stCondLst>
                                  <p:childTnLst>
                                    <p:set>
                                      <p:cBhvr>
                                        <p:cTn id="74" dur="1" fill="hold">
                                          <p:stCondLst>
                                            <p:cond delay="0"/>
                                          </p:stCondLst>
                                        </p:cTn>
                                        <p:tgtEl>
                                          <p:spTgt spid="210948">
                                            <p:txEl>
                                              <p:pRg st="8" end="8"/>
                                            </p:txEl>
                                          </p:spTgt>
                                        </p:tgtEl>
                                        <p:attrNameLst>
                                          <p:attrName>style.visibility</p:attrName>
                                        </p:attrNameLst>
                                      </p:cBhvr>
                                      <p:to>
                                        <p:strVal val="visible"/>
                                      </p:to>
                                    </p:set>
                                    <p:anim calcmode="lin" valueType="num">
                                      <p:cBhvr additive="base">
                                        <p:cTn id="75" dur="500" fill="hold"/>
                                        <p:tgtEl>
                                          <p:spTgt spid="210948">
                                            <p:txEl>
                                              <p:pRg st="8" end="8"/>
                                            </p:txEl>
                                          </p:spTgt>
                                        </p:tgtEl>
                                        <p:attrNameLst>
                                          <p:attrName>ppt_x</p:attrName>
                                        </p:attrNameLst>
                                      </p:cBhvr>
                                      <p:tavLst>
                                        <p:tav tm="0">
                                          <p:val>
                                            <p:strVal val="1+#ppt_w/2"/>
                                          </p:val>
                                        </p:tav>
                                        <p:tav tm="100000">
                                          <p:val>
                                            <p:strVal val="#ppt_x"/>
                                          </p:val>
                                        </p:tav>
                                      </p:tavLst>
                                    </p:anim>
                                    <p:anim calcmode="lin" valueType="num">
                                      <p:cBhvr additive="base">
                                        <p:cTn id="76" dur="500" fill="hold"/>
                                        <p:tgtEl>
                                          <p:spTgt spid="210948">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7" grpId="0" build="p" autoUpdateAnimBg="0" advAuto="180000"/>
      <p:bldP spid="210948" grpId="0" build="p" autoUpdateAnimBg="0" advAuto="180000"/>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5"/>
          <p:cNvSpPr>
            <a:spLocks noGrp="1" noChangeArrowheads="1"/>
          </p:cNvSpPr>
          <p:nvPr>
            <p:ph type="title"/>
          </p:nvPr>
        </p:nvSpPr>
        <p:spPr/>
        <p:txBody>
          <a:bodyPr/>
          <a:lstStyle/>
          <a:p>
            <a:pPr algn="ctr"/>
            <a:r>
              <a:rPr lang="en-US" dirty="0" smtClean="0">
                <a:latin typeface="Arial" charset="0"/>
              </a:rPr>
              <a:t>Hernia </a:t>
            </a:r>
            <a:r>
              <a:rPr lang="en-US" dirty="0" err="1" smtClean="0">
                <a:latin typeface="Arial" charset="0"/>
              </a:rPr>
              <a:t>inguinalis</a:t>
            </a:r>
            <a:endParaRPr lang="nl-NL" dirty="0">
              <a:latin typeface="Arial" charset="0"/>
            </a:endParaRPr>
          </a:p>
        </p:txBody>
      </p:sp>
      <p:sp>
        <p:nvSpPr>
          <p:cNvPr id="28675" name="Rectangle 6"/>
          <p:cNvSpPr>
            <a:spLocks noGrp="1" noChangeArrowheads="1"/>
          </p:cNvSpPr>
          <p:nvPr>
            <p:ph type="body" sz="half" idx="1"/>
          </p:nvPr>
        </p:nvSpPr>
        <p:spPr>
          <a:xfrm>
            <a:off x="228600" y="1938338"/>
            <a:ext cx="4615543" cy="4393519"/>
          </a:xfrm>
        </p:spPr>
        <p:txBody>
          <a:bodyPr/>
          <a:lstStyle/>
          <a:p>
            <a:pPr marL="457200" indent="-457200">
              <a:buFont typeface="Arial"/>
              <a:buChar char="•"/>
            </a:pPr>
            <a:r>
              <a:rPr lang="en-US" sz="2600" dirty="0" err="1" smtClean="0">
                <a:latin typeface="Arial" charset="0"/>
              </a:rPr>
              <a:t>Zelden</a:t>
            </a:r>
            <a:r>
              <a:rPr lang="en-US" sz="2600" dirty="0" smtClean="0">
                <a:latin typeface="Arial" charset="0"/>
              </a:rPr>
              <a:t> </a:t>
            </a:r>
            <a:r>
              <a:rPr lang="en-US" sz="2600" dirty="0" err="1" smtClean="0">
                <a:latin typeface="Arial" charset="0"/>
              </a:rPr>
              <a:t>bij</a:t>
            </a:r>
            <a:r>
              <a:rPr lang="en-US" sz="2600" dirty="0" smtClean="0">
                <a:latin typeface="Arial" charset="0"/>
              </a:rPr>
              <a:t> de </a:t>
            </a:r>
            <a:r>
              <a:rPr lang="en-US" sz="2600" dirty="0" err="1" smtClean="0">
                <a:latin typeface="Arial" charset="0"/>
              </a:rPr>
              <a:t>poes</a:t>
            </a:r>
            <a:endParaRPr lang="en-US" sz="2600" dirty="0" smtClean="0">
              <a:latin typeface="Arial" charset="0"/>
            </a:endParaRPr>
          </a:p>
          <a:p>
            <a:pPr marL="457200" indent="-457200">
              <a:buFont typeface="Arial"/>
              <a:buChar char="•"/>
            </a:pPr>
            <a:r>
              <a:rPr lang="en-US" sz="2600" dirty="0" err="1" smtClean="0">
                <a:latin typeface="Arial" charset="0"/>
              </a:rPr>
              <a:t>Geen</a:t>
            </a:r>
            <a:r>
              <a:rPr lang="en-US" sz="2600" dirty="0" smtClean="0">
                <a:latin typeface="Arial" charset="0"/>
              </a:rPr>
              <a:t> tot </a:t>
            </a:r>
            <a:r>
              <a:rPr lang="en-US" sz="2600" dirty="0" err="1" smtClean="0">
                <a:latin typeface="Arial" charset="0"/>
              </a:rPr>
              <a:t>zeer</a:t>
            </a:r>
            <a:r>
              <a:rPr lang="en-US" sz="2600" dirty="0" smtClean="0">
                <a:latin typeface="Arial" charset="0"/>
              </a:rPr>
              <a:t> </a:t>
            </a:r>
            <a:r>
              <a:rPr lang="en-US" sz="2600" dirty="0" err="1" smtClean="0">
                <a:latin typeface="Arial" charset="0"/>
              </a:rPr>
              <a:t>ernstige</a:t>
            </a:r>
            <a:r>
              <a:rPr lang="en-US" sz="2600" dirty="0" smtClean="0">
                <a:latin typeface="Arial" charset="0"/>
              </a:rPr>
              <a:t> </a:t>
            </a:r>
            <a:r>
              <a:rPr lang="en-US" sz="2600" dirty="0" err="1" smtClean="0">
                <a:latin typeface="Arial" charset="0"/>
              </a:rPr>
              <a:t>symptomen</a:t>
            </a:r>
            <a:endParaRPr lang="en-US" sz="2600" dirty="0" smtClean="0">
              <a:latin typeface="Arial" charset="0"/>
            </a:endParaRPr>
          </a:p>
          <a:p>
            <a:pPr marL="457200" indent="-457200">
              <a:buFont typeface="Arial"/>
              <a:buChar char="•"/>
            </a:pPr>
            <a:r>
              <a:rPr lang="en-US" sz="2600" dirty="0" err="1" smtClean="0">
                <a:latin typeface="Arial" charset="0"/>
              </a:rPr>
              <a:t>Darmen</a:t>
            </a:r>
            <a:r>
              <a:rPr lang="en-US" sz="2600" dirty="0" smtClean="0">
                <a:latin typeface="Arial" charset="0"/>
              </a:rPr>
              <a:t>/</a:t>
            </a:r>
            <a:r>
              <a:rPr lang="en-US" sz="2600" dirty="0" err="1" smtClean="0">
                <a:latin typeface="Arial" charset="0"/>
              </a:rPr>
              <a:t>uterushoornen</a:t>
            </a:r>
            <a:r>
              <a:rPr lang="en-US" sz="2600" dirty="0">
                <a:latin typeface="Arial" charset="0"/>
              </a:rPr>
              <a:t> </a:t>
            </a:r>
            <a:r>
              <a:rPr lang="en-US" sz="2600" dirty="0" smtClean="0">
                <a:latin typeface="Arial" charset="0"/>
              </a:rPr>
              <a:t>in de </a:t>
            </a:r>
            <a:r>
              <a:rPr lang="en-US" sz="2600" dirty="0" err="1" smtClean="0">
                <a:latin typeface="Arial" charset="0"/>
              </a:rPr>
              <a:t>breukzak</a:t>
            </a:r>
            <a:endParaRPr lang="en-US" sz="2600" dirty="0" smtClean="0">
              <a:latin typeface="Arial" charset="0"/>
            </a:endParaRPr>
          </a:p>
          <a:p>
            <a:pPr marL="457200" indent="-457200">
              <a:buFont typeface="Arial"/>
              <a:buChar char="•"/>
            </a:pPr>
            <a:r>
              <a:rPr lang="en-US" sz="2600" dirty="0" err="1" smtClean="0">
                <a:latin typeface="Arial" charset="0"/>
              </a:rPr>
              <a:t>Therapie</a:t>
            </a:r>
            <a:r>
              <a:rPr lang="en-US" sz="2600" dirty="0" smtClean="0">
                <a:latin typeface="Arial" charset="0"/>
              </a:rPr>
              <a:t>: </a:t>
            </a:r>
            <a:r>
              <a:rPr lang="en-US" sz="2600" dirty="0" err="1" smtClean="0">
                <a:latin typeface="Arial" charset="0"/>
              </a:rPr>
              <a:t>breukpoort</a:t>
            </a:r>
            <a:r>
              <a:rPr lang="en-US" sz="2600" dirty="0" smtClean="0">
                <a:latin typeface="Arial" charset="0"/>
              </a:rPr>
              <a:t> </a:t>
            </a:r>
            <a:r>
              <a:rPr lang="en-US" sz="2600" dirty="0" err="1" smtClean="0">
                <a:latin typeface="Arial" charset="0"/>
              </a:rPr>
              <a:t>sluiten</a:t>
            </a:r>
            <a:r>
              <a:rPr lang="en-US" sz="2600" dirty="0" smtClean="0">
                <a:latin typeface="Arial" charset="0"/>
              </a:rPr>
              <a:t> en </a:t>
            </a:r>
            <a:r>
              <a:rPr lang="en-US" sz="2600" dirty="0" err="1" smtClean="0">
                <a:latin typeface="Arial" charset="0"/>
              </a:rPr>
              <a:t>evt</a:t>
            </a:r>
            <a:r>
              <a:rPr lang="en-US" sz="2600" dirty="0" smtClean="0">
                <a:latin typeface="Arial" charset="0"/>
              </a:rPr>
              <a:t> OVHE</a:t>
            </a:r>
          </a:p>
          <a:p>
            <a:pPr marL="457200" indent="-457200">
              <a:buFont typeface="Arial"/>
              <a:buChar char="•"/>
            </a:pPr>
            <a:endParaRPr lang="nl-NL" sz="2600" dirty="0">
              <a:latin typeface="Arial" charset="0"/>
            </a:endParaRPr>
          </a:p>
        </p:txBody>
      </p:sp>
      <p:pic>
        <p:nvPicPr>
          <p:cNvPr id="2" name="Afbeelding 1"/>
          <p:cNvPicPr>
            <a:picLocks noChangeAspect="1"/>
          </p:cNvPicPr>
          <p:nvPr/>
        </p:nvPicPr>
        <p:blipFill>
          <a:blip r:embed="rId3"/>
          <a:stretch>
            <a:fillRect/>
          </a:stretch>
        </p:blipFill>
        <p:spPr>
          <a:xfrm>
            <a:off x="4989286" y="2228624"/>
            <a:ext cx="3929296" cy="2868386"/>
          </a:xfrm>
          <a:prstGeom prst="rect">
            <a:avLst/>
          </a:prstGeom>
        </p:spPr>
      </p:pic>
    </p:spTree>
    <p:extLst>
      <p:ext uri="{BB962C8B-B14F-4D97-AF65-F5344CB8AC3E}">
        <p14:creationId xmlns:p14="http://schemas.microsoft.com/office/powerpoint/2010/main" val="311936731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5"/>
          <p:cNvSpPr>
            <a:spLocks noGrp="1" noChangeArrowheads="1"/>
          </p:cNvSpPr>
          <p:nvPr>
            <p:ph type="title"/>
          </p:nvPr>
        </p:nvSpPr>
        <p:spPr/>
        <p:txBody>
          <a:bodyPr/>
          <a:lstStyle/>
          <a:p>
            <a:pPr algn="ctr"/>
            <a:r>
              <a:rPr lang="en-US" dirty="0" err="1" smtClean="0">
                <a:latin typeface="Arial" charset="0"/>
              </a:rPr>
              <a:t>Prolapsus</a:t>
            </a:r>
            <a:r>
              <a:rPr lang="en-US" dirty="0" smtClean="0">
                <a:latin typeface="Arial" charset="0"/>
              </a:rPr>
              <a:t> </a:t>
            </a:r>
            <a:r>
              <a:rPr lang="en-US" dirty="0" err="1" smtClean="0">
                <a:latin typeface="Arial" charset="0"/>
              </a:rPr>
              <a:t>vaginae</a:t>
            </a:r>
            <a:endParaRPr lang="nl-NL" dirty="0">
              <a:latin typeface="Arial" charset="0"/>
            </a:endParaRPr>
          </a:p>
        </p:txBody>
      </p:sp>
      <p:sp>
        <p:nvSpPr>
          <p:cNvPr id="28675" name="Rectangle 6"/>
          <p:cNvSpPr>
            <a:spLocks noGrp="1" noChangeArrowheads="1"/>
          </p:cNvSpPr>
          <p:nvPr>
            <p:ph type="body" sz="half" idx="1"/>
          </p:nvPr>
        </p:nvSpPr>
        <p:spPr>
          <a:xfrm>
            <a:off x="355600" y="1629909"/>
            <a:ext cx="4615543" cy="4393519"/>
          </a:xfrm>
        </p:spPr>
        <p:txBody>
          <a:bodyPr/>
          <a:lstStyle/>
          <a:p>
            <a:pPr marL="457200" indent="-457200">
              <a:buFont typeface="Arial"/>
              <a:buChar char="•"/>
            </a:pPr>
            <a:r>
              <a:rPr lang="en-US" sz="2400" dirty="0" err="1" smtClean="0">
                <a:latin typeface="Arial" charset="0"/>
              </a:rPr>
              <a:t>Zeldzaam</a:t>
            </a:r>
            <a:endParaRPr lang="en-US" sz="2400" dirty="0" smtClean="0">
              <a:latin typeface="Arial" charset="0"/>
            </a:endParaRPr>
          </a:p>
          <a:p>
            <a:pPr marL="457200" indent="-457200">
              <a:buFont typeface="Arial"/>
              <a:buChar char="•"/>
            </a:pPr>
            <a:r>
              <a:rPr lang="en-US" sz="2400" dirty="0" err="1" smtClean="0">
                <a:latin typeface="Arial" charset="0"/>
              </a:rPr>
              <a:t>Uitpuiling</a:t>
            </a:r>
            <a:r>
              <a:rPr lang="en-US" sz="2400" dirty="0" smtClean="0">
                <a:latin typeface="Arial" charset="0"/>
              </a:rPr>
              <a:t> </a:t>
            </a:r>
            <a:r>
              <a:rPr lang="en-US" sz="2400" dirty="0" err="1" smtClean="0">
                <a:latin typeface="Arial" charset="0"/>
              </a:rPr>
              <a:t>vaginawand</a:t>
            </a:r>
            <a:endParaRPr lang="en-US" sz="2400" dirty="0" smtClean="0">
              <a:latin typeface="Arial" charset="0"/>
            </a:endParaRPr>
          </a:p>
          <a:p>
            <a:pPr marL="457200" indent="-457200">
              <a:buFont typeface="Arial"/>
              <a:buChar char="•"/>
            </a:pPr>
            <a:r>
              <a:rPr lang="en-US" sz="2400" dirty="0" err="1" smtClean="0">
                <a:latin typeface="Arial" charset="0"/>
              </a:rPr>
              <a:t>Niet</a:t>
            </a:r>
            <a:r>
              <a:rPr lang="en-US" sz="2400" dirty="0" smtClean="0">
                <a:latin typeface="Arial" charset="0"/>
              </a:rPr>
              <a:t> </a:t>
            </a:r>
            <a:r>
              <a:rPr lang="en-US" sz="2400" dirty="0" err="1">
                <a:latin typeface="Arial" charset="0"/>
              </a:rPr>
              <a:t>verwarren</a:t>
            </a:r>
            <a:r>
              <a:rPr lang="en-US" sz="2400" dirty="0">
                <a:latin typeface="Arial" charset="0"/>
              </a:rPr>
              <a:t> met </a:t>
            </a:r>
            <a:r>
              <a:rPr lang="en-US" sz="2400" dirty="0" err="1">
                <a:latin typeface="Arial" charset="0"/>
              </a:rPr>
              <a:t>slijmvlies</a:t>
            </a:r>
            <a:r>
              <a:rPr lang="en-US" sz="2400" dirty="0">
                <a:latin typeface="Arial" charset="0"/>
              </a:rPr>
              <a:t> </a:t>
            </a:r>
            <a:r>
              <a:rPr lang="en-US" sz="2400" dirty="0" err="1">
                <a:latin typeface="Arial" charset="0"/>
              </a:rPr>
              <a:t>zwelling</a:t>
            </a:r>
            <a:r>
              <a:rPr lang="en-US" sz="2400" dirty="0">
                <a:latin typeface="Arial" charset="0"/>
              </a:rPr>
              <a:t> </a:t>
            </a:r>
            <a:r>
              <a:rPr lang="en-US" sz="2400" u="sng" dirty="0" err="1">
                <a:latin typeface="Arial" charset="0"/>
              </a:rPr>
              <a:t>tijdens</a:t>
            </a:r>
            <a:r>
              <a:rPr lang="en-US" sz="2400" u="sng" dirty="0">
                <a:latin typeface="Arial" charset="0"/>
              </a:rPr>
              <a:t> </a:t>
            </a:r>
            <a:r>
              <a:rPr lang="en-US" sz="2400" u="sng" dirty="0" err="1">
                <a:latin typeface="Arial" charset="0"/>
              </a:rPr>
              <a:t>loopsheid</a:t>
            </a:r>
            <a:r>
              <a:rPr lang="en-US" sz="2400" dirty="0">
                <a:latin typeface="Arial" charset="0"/>
              </a:rPr>
              <a:t> </a:t>
            </a:r>
            <a:endParaRPr lang="en-US" sz="2400" dirty="0" smtClean="0">
              <a:latin typeface="Arial" charset="0"/>
            </a:endParaRPr>
          </a:p>
          <a:p>
            <a:pPr marL="1200150" lvl="1" indent="-457200">
              <a:buFont typeface="Arial"/>
              <a:buChar char="•"/>
            </a:pPr>
            <a:r>
              <a:rPr lang="en-US" sz="2200" dirty="0" err="1">
                <a:latin typeface="Arial" charset="0"/>
              </a:rPr>
              <a:t>Oestrogeen</a:t>
            </a:r>
            <a:r>
              <a:rPr lang="en-US" sz="2200" dirty="0">
                <a:latin typeface="Arial" charset="0"/>
              </a:rPr>
              <a:t> </a:t>
            </a:r>
            <a:r>
              <a:rPr lang="en-US" sz="2200" dirty="0" err="1">
                <a:latin typeface="Arial" charset="0"/>
              </a:rPr>
              <a:t>loopsheid</a:t>
            </a:r>
            <a:endParaRPr lang="en-US" sz="2200" dirty="0">
              <a:latin typeface="Arial" charset="0"/>
            </a:endParaRPr>
          </a:p>
          <a:p>
            <a:pPr marL="1200150" lvl="1" indent="-457200">
              <a:buFont typeface="Arial"/>
              <a:buChar char="•"/>
            </a:pPr>
            <a:r>
              <a:rPr lang="en-US" sz="2200" dirty="0" err="1" smtClean="0">
                <a:latin typeface="Arial" charset="0"/>
              </a:rPr>
              <a:t>Dobermann</a:t>
            </a:r>
            <a:r>
              <a:rPr lang="en-US" sz="2200" dirty="0" smtClean="0">
                <a:latin typeface="Arial" charset="0"/>
              </a:rPr>
              <a:t>, </a:t>
            </a:r>
            <a:r>
              <a:rPr lang="en-US" sz="2200" dirty="0">
                <a:latin typeface="Arial" charset="0"/>
              </a:rPr>
              <a:t/>
            </a:r>
            <a:br>
              <a:rPr lang="en-US" sz="2200" dirty="0">
                <a:latin typeface="Arial" charset="0"/>
              </a:rPr>
            </a:br>
            <a:r>
              <a:rPr lang="en-US" sz="2200" dirty="0" err="1" smtClean="0">
                <a:latin typeface="Arial" charset="0"/>
              </a:rPr>
              <a:t>Dalmatiër</a:t>
            </a:r>
            <a:r>
              <a:rPr lang="en-US" sz="2200" dirty="0" smtClean="0">
                <a:latin typeface="Arial" charset="0"/>
              </a:rPr>
              <a:t> &amp; Boxer </a:t>
            </a:r>
            <a:endParaRPr lang="en-US" sz="2200" dirty="0">
              <a:latin typeface="Arial" charset="0"/>
            </a:endParaRPr>
          </a:p>
          <a:p>
            <a:pPr marL="457200" indent="-457200">
              <a:buFont typeface="Arial"/>
              <a:buChar char="•"/>
            </a:pPr>
            <a:r>
              <a:rPr lang="en-US" sz="2400" dirty="0" err="1" smtClean="0">
                <a:latin typeface="Arial" charset="0"/>
              </a:rPr>
              <a:t>Terugduwen</a:t>
            </a:r>
            <a:r>
              <a:rPr lang="en-US" sz="2400" dirty="0" smtClean="0">
                <a:latin typeface="Arial" charset="0"/>
              </a:rPr>
              <a:t> &amp; </a:t>
            </a:r>
            <a:r>
              <a:rPr lang="en-US" sz="2400" dirty="0" err="1" smtClean="0">
                <a:latin typeface="Arial" charset="0"/>
              </a:rPr>
              <a:t>tabakszakhechting</a:t>
            </a:r>
            <a:r>
              <a:rPr lang="en-US" sz="2400" dirty="0" smtClean="0">
                <a:latin typeface="Arial" charset="0"/>
              </a:rPr>
              <a:t> en later OVE</a:t>
            </a:r>
          </a:p>
          <a:p>
            <a:pPr marL="457200" indent="-457200">
              <a:buFont typeface="Arial"/>
              <a:buChar char="•"/>
            </a:pPr>
            <a:endParaRPr lang="nl-NL" sz="2600" dirty="0">
              <a:latin typeface="Arial" charset="0"/>
            </a:endParaRPr>
          </a:p>
        </p:txBody>
      </p:sp>
      <p:pic>
        <p:nvPicPr>
          <p:cNvPr id="3" name="Afbeelding 2"/>
          <p:cNvPicPr>
            <a:picLocks noChangeAspect="1"/>
          </p:cNvPicPr>
          <p:nvPr/>
        </p:nvPicPr>
        <p:blipFill>
          <a:blip r:embed="rId3"/>
          <a:stretch>
            <a:fillRect/>
          </a:stretch>
        </p:blipFill>
        <p:spPr>
          <a:xfrm>
            <a:off x="5344886" y="1629909"/>
            <a:ext cx="3456865" cy="3523343"/>
          </a:xfrm>
          <a:prstGeom prst="rect">
            <a:avLst/>
          </a:prstGeom>
        </p:spPr>
      </p:pic>
    </p:spTree>
    <p:extLst>
      <p:ext uri="{BB962C8B-B14F-4D97-AF65-F5344CB8AC3E}">
        <p14:creationId xmlns:p14="http://schemas.microsoft.com/office/powerpoint/2010/main" val="33727639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5"/>
          <p:cNvSpPr>
            <a:spLocks noGrp="1" noChangeArrowheads="1"/>
          </p:cNvSpPr>
          <p:nvPr>
            <p:ph type="title"/>
          </p:nvPr>
        </p:nvSpPr>
        <p:spPr/>
        <p:txBody>
          <a:bodyPr/>
          <a:lstStyle/>
          <a:p>
            <a:pPr algn="ctr"/>
            <a:r>
              <a:rPr lang="en-US" dirty="0" err="1" smtClean="0">
                <a:latin typeface="Arial" charset="0"/>
              </a:rPr>
              <a:t>Mammatumoren</a:t>
            </a:r>
            <a:r>
              <a:rPr lang="en-US" dirty="0" smtClean="0">
                <a:latin typeface="Arial" charset="0"/>
              </a:rPr>
              <a:t> </a:t>
            </a:r>
            <a:endParaRPr lang="nl-NL" dirty="0">
              <a:latin typeface="Arial" charset="0"/>
            </a:endParaRPr>
          </a:p>
        </p:txBody>
      </p:sp>
      <p:sp>
        <p:nvSpPr>
          <p:cNvPr id="28675" name="Rectangle 6"/>
          <p:cNvSpPr>
            <a:spLocks noGrp="1" noChangeArrowheads="1"/>
          </p:cNvSpPr>
          <p:nvPr>
            <p:ph type="body" sz="half" idx="1"/>
          </p:nvPr>
        </p:nvSpPr>
        <p:spPr>
          <a:xfrm>
            <a:off x="685800" y="1629909"/>
            <a:ext cx="7082971" cy="4393519"/>
          </a:xfrm>
        </p:spPr>
        <p:txBody>
          <a:bodyPr/>
          <a:lstStyle/>
          <a:p>
            <a:pPr marL="342900" indent="-342900">
              <a:buFont typeface="Arial"/>
              <a:buChar char="•"/>
              <a:defRPr/>
            </a:pPr>
            <a:r>
              <a:rPr lang="nl-NL" sz="2400" dirty="0"/>
              <a:t>Meest voorkomende tumoren bij de </a:t>
            </a:r>
            <a:r>
              <a:rPr lang="nl-NL" sz="2400" dirty="0" smtClean="0"/>
              <a:t>niet/op latere leeftijd gecastreerde hond</a:t>
            </a:r>
            <a:endParaRPr lang="nl-NL" sz="2400" dirty="0"/>
          </a:p>
          <a:p>
            <a:pPr marL="342900" indent="-342900">
              <a:buFont typeface="Arial"/>
              <a:buChar char="•"/>
              <a:defRPr/>
            </a:pPr>
            <a:r>
              <a:rPr lang="nl-NL" sz="2400" dirty="0"/>
              <a:t>Bij oudere </a:t>
            </a:r>
            <a:r>
              <a:rPr lang="nl-NL" sz="2400" dirty="0" smtClean="0"/>
              <a:t>teef</a:t>
            </a:r>
            <a:endParaRPr lang="nl-NL" sz="2400" dirty="0"/>
          </a:p>
          <a:p>
            <a:pPr marL="342900" indent="-342900">
              <a:buFont typeface="Arial"/>
              <a:buChar char="•"/>
              <a:defRPr/>
            </a:pPr>
            <a:r>
              <a:rPr lang="nl-NL" sz="2400" dirty="0"/>
              <a:t>Onderhuidse knobbels voelbaar </a:t>
            </a:r>
            <a:r>
              <a:rPr lang="nl-NL" sz="2400" dirty="0" smtClean="0"/>
              <a:t>in </a:t>
            </a:r>
            <a:r>
              <a:rPr lang="nl-NL" sz="2400" dirty="0"/>
              <a:t>de buurt van de </a:t>
            </a:r>
            <a:r>
              <a:rPr lang="nl-NL" sz="2400" dirty="0" smtClean="0"/>
              <a:t>tepels</a:t>
            </a:r>
            <a:endParaRPr lang="nl-NL" sz="2400" dirty="0"/>
          </a:p>
          <a:p>
            <a:pPr marL="342900" indent="-342900">
              <a:buFont typeface="Arial"/>
              <a:buChar char="•"/>
              <a:defRPr/>
            </a:pPr>
            <a:r>
              <a:rPr lang="nl-NL" sz="2400" dirty="0" smtClean="0"/>
              <a:t>50% maligne</a:t>
            </a:r>
          </a:p>
          <a:p>
            <a:pPr marL="342900" indent="-342900">
              <a:buFont typeface="Arial"/>
              <a:buChar char="•"/>
              <a:defRPr/>
            </a:pPr>
            <a:r>
              <a:rPr lang="nl-NL" sz="2400" dirty="0" smtClean="0"/>
              <a:t>Operatie </a:t>
            </a:r>
            <a:r>
              <a:rPr lang="nl-NL" sz="2400" dirty="0"/>
              <a:t>(in combinatie met castratie);</a:t>
            </a:r>
          </a:p>
          <a:p>
            <a:pPr marL="342900" indent="-342900">
              <a:buFont typeface="Arial"/>
              <a:buChar char="•"/>
              <a:defRPr/>
            </a:pPr>
            <a:r>
              <a:rPr lang="nl-NL" sz="2400" dirty="0"/>
              <a:t>Onderzoek tumoren</a:t>
            </a:r>
          </a:p>
          <a:p>
            <a:pPr>
              <a:defRPr/>
            </a:pPr>
            <a:endParaRPr lang="nl-NL" sz="1600" dirty="0"/>
          </a:p>
          <a:p>
            <a:pPr>
              <a:defRPr/>
            </a:pPr>
            <a:r>
              <a:rPr lang="nl-NL" sz="2400" dirty="0"/>
              <a:t>N.B. Na de 4</a:t>
            </a:r>
            <a:r>
              <a:rPr lang="nl-NL" sz="2400" baseline="30000" dirty="0"/>
              <a:t>de</a:t>
            </a:r>
            <a:r>
              <a:rPr lang="nl-NL" sz="2400" dirty="0"/>
              <a:t> </a:t>
            </a:r>
            <a:r>
              <a:rPr lang="nl-NL" sz="2400" dirty="0" smtClean="0"/>
              <a:t>loopsheid (2,5 jaar) </a:t>
            </a:r>
            <a:r>
              <a:rPr lang="nl-NL" sz="2400" dirty="0"/>
              <a:t>biedt castratie geen beschermend effect meer tegen </a:t>
            </a:r>
            <a:r>
              <a:rPr lang="nl-NL" sz="2400" dirty="0" smtClean="0"/>
              <a:t>mammatumoren!</a:t>
            </a:r>
            <a:endParaRPr lang="en-US" sz="2400" dirty="0" smtClean="0">
              <a:latin typeface="Arial" charset="0"/>
            </a:endParaRPr>
          </a:p>
        </p:txBody>
      </p:sp>
    </p:spTree>
    <p:extLst>
      <p:ext uri="{BB962C8B-B14F-4D97-AF65-F5344CB8AC3E}">
        <p14:creationId xmlns:p14="http://schemas.microsoft.com/office/powerpoint/2010/main" val="181199183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5"/>
          <p:cNvSpPr>
            <a:spLocks noGrp="1" noChangeArrowheads="1"/>
          </p:cNvSpPr>
          <p:nvPr>
            <p:ph type="title"/>
          </p:nvPr>
        </p:nvSpPr>
        <p:spPr/>
        <p:txBody>
          <a:bodyPr/>
          <a:lstStyle/>
          <a:p>
            <a:pPr algn="ctr"/>
            <a:r>
              <a:rPr lang="en-US" dirty="0" smtClean="0">
                <a:latin typeface="Arial" charset="0"/>
              </a:rPr>
              <a:t>Vaginitis (</a:t>
            </a:r>
            <a:r>
              <a:rPr lang="en-US" dirty="0" err="1" smtClean="0">
                <a:latin typeface="Arial" charset="0"/>
              </a:rPr>
              <a:t>juveniele</a:t>
            </a:r>
            <a:r>
              <a:rPr lang="en-US" dirty="0" smtClean="0">
                <a:latin typeface="Arial" charset="0"/>
              </a:rPr>
              <a:t>) </a:t>
            </a:r>
            <a:endParaRPr lang="nl-NL" dirty="0">
              <a:latin typeface="Arial" charset="0"/>
            </a:endParaRPr>
          </a:p>
        </p:txBody>
      </p:sp>
      <p:sp>
        <p:nvSpPr>
          <p:cNvPr id="28675" name="Rectangle 6"/>
          <p:cNvSpPr>
            <a:spLocks noGrp="1" noChangeArrowheads="1"/>
          </p:cNvSpPr>
          <p:nvPr>
            <p:ph type="body" sz="half" idx="1"/>
          </p:nvPr>
        </p:nvSpPr>
        <p:spPr>
          <a:xfrm>
            <a:off x="685800" y="1629909"/>
            <a:ext cx="8458200" cy="4393519"/>
          </a:xfrm>
        </p:spPr>
        <p:txBody>
          <a:bodyPr/>
          <a:lstStyle/>
          <a:p>
            <a:pPr marL="342900" indent="-342900">
              <a:buFont typeface="Arial"/>
              <a:buChar char="•"/>
            </a:pPr>
            <a:r>
              <a:rPr lang="nl-NL" sz="2400" dirty="0">
                <a:latin typeface="Arial" charset="0"/>
              </a:rPr>
              <a:t>Komt op zichzelf voor </a:t>
            </a:r>
            <a:r>
              <a:rPr lang="nl-NL" sz="2400" dirty="0" smtClean="0">
                <a:latin typeface="Arial" charset="0"/>
              </a:rPr>
              <a:t>&amp; </a:t>
            </a:r>
            <a:r>
              <a:rPr lang="nl-NL" sz="2400" dirty="0" err="1" smtClean="0">
                <a:latin typeface="Arial" charset="0"/>
              </a:rPr>
              <a:t>icm</a:t>
            </a:r>
            <a:r>
              <a:rPr lang="nl-NL" sz="2400" dirty="0" smtClean="0">
                <a:latin typeface="Arial" charset="0"/>
              </a:rPr>
              <a:t> </a:t>
            </a:r>
            <a:r>
              <a:rPr lang="nl-NL" sz="2400" dirty="0">
                <a:latin typeface="Arial" charset="0"/>
              </a:rPr>
              <a:t>andere </a:t>
            </a:r>
            <a:r>
              <a:rPr lang="nl-NL" sz="2400" dirty="0" smtClean="0">
                <a:latin typeface="Arial" charset="0"/>
              </a:rPr>
              <a:t>ziekten</a:t>
            </a:r>
            <a:endParaRPr lang="nl-NL" sz="2400" dirty="0">
              <a:latin typeface="Arial" charset="0"/>
            </a:endParaRPr>
          </a:p>
          <a:p>
            <a:pPr marL="342900" indent="-342900">
              <a:buFont typeface="Arial"/>
              <a:buChar char="•"/>
            </a:pPr>
            <a:r>
              <a:rPr lang="nl-NL" sz="2400" dirty="0">
                <a:latin typeface="Arial" charset="0"/>
              </a:rPr>
              <a:t>Hond is gezond maar </a:t>
            </a:r>
            <a:r>
              <a:rPr lang="nl-NL" sz="2400" dirty="0" smtClean="0">
                <a:latin typeface="Arial" charset="0"/>
              </a:rPr>
              <a:t>heeft </a:t>
            </a:r>
            <a:r>
              <a:rPr lang="nl-NL" sz="2400" dirty="0">
                <a:latin typeface="Arial" charset="0"/>
              </a:rPr>
              <a:t>uitvloeiing (</a:t>
            </a:r>
            <a:r>
              <a:rPr lang="nl-NL" sz="2400" dirty="0" err="1">
                <a:latin typeface="Arial" charset="0"/>
              </a:rPr>
              <a:t>muceus</a:t>
            </a:r>
            <a:r>
              <a:rPr lang="nl-NL" sz="2400" dirty="0">
                <a:latin typeface="Arial" charset="0"/>
              </a:rPr>
              <a:t>, kleurloos</a:t>
            </a:r>
            <a:r>
              <a:rPr lang="nl-NL" sz="2400" dirty="0" smtClean="0">
                <a:latin typeface="Arial" charset="0"/>
              </a:rPr>
              <a:t>)</a:t>
            </a:r>
            <a:endParaRPr lang="nl-NL" sz="2400" dirty="0">
              <a:latin typeface="Arial" charset="0"/>
            </a:endParaRPr>
          </a:p>
          <a:p>
            <a:pPr marL="342900" indent="-342900">
              <a:buFont typeface="Arial"/>
              <a:buChar char="•"/>
            </a:pPr>
            <a:r>
              <a:rPr lang="nl-NL" sz="2400" dirty="0" smtClean="0">
                <a:latin typeface="Arial" charset="0"/>
              </a:rPr>
              <a:t>Veel likken</a:t>
            </a:r>
            <a:endParaRPr lang="nl-NL" sz="2400" dirty="0">
              <a:latin typeface="Arial" charset="0"/>
            </a:endParaRPr>
          </a:p>
          <a:p>
            <a:pPr marL="342900" indent="-342900">
              <a:buFont typeface="Arial"/>
              <a:buChar char="•"/>
            </a:pPr>
            <a:r>
              <a:rPr lang="nl-NL" sz="2400" dirty="0">
                <a:latin typeface="Arial" charset="0"/>
              </a:rPr>
              <a:t>Oorzaak niet bekend (bacteriële infecties, hormonale invloeden, bouw vagina, </a:t>
            </a:r>
            <a:r>
              <a:rPr lang="nl-NL" sz="2400" dirty="0" err="1">
                <a:latin typeface="Arial" charset="0"/>
              </a:rPr>
              <a:t>rasgevoeligheid</a:t>
            </a:r>
            <a:r>
              <a:rPr lang="nl-NL" sz="2400" dirty="0">
                <a:latin typeface="Arial" charset="0"/>
              </a:rPr>
              <a:t>);</a:t>
            </a:r>
          </a:p>
          <a:p>
            <a:pPr marL="342900" indent="-342900">
              <a:buFont typeface="Arial"/>
              <a:buChar char="•"/>
            </a:pPr>
            <a:r>
              <a:rPr lang="nl-NL" sz="2400" dirty="0">
                <a:latin typeface="Arial" charset="0"/>
              </a:rPr>
              <a:t>Vooral </a:t>
            </a:r>
            <a:r>
              <a:rPr lang="nl-NL" sz="2400" dirty="0" smtClean="0">
                <a:latin typeface="Arial" charset="0"/>
              </a:rPr>
              <a:t>jonge </a:t>
            </a:r>
            <a:r>
              <a:rPr lang="nl-NL" sz="2400" dirty="0">
                <a:latin typeface="Arial" charset="0"/>
              </a:rPr>
              <a:t>honden, teven zware rassen;</a:t>
            </a:r>
          </a:p>
          <a:p>
            <a:pPr marL="342900" indent="-342900">
              <a:buFont typeface="Arial"/>
              <a:buChar char="•"/>
            </a:pPr>
            <a:r>
              <a:rPr lang="nl-NL" sz="2400" dirty="0">
                <a:latin typeface="Arial" charset="0"/>
              </a:rPr>
              <a:t>Onderzoek </a:t>
            </a:r>
            <a:r>
              <a:rPr lang="nl-NL" sz="2400" dirty="0" smtClean="0">
                <a:latin typeface="Arial" charset="0"/>
              </a:rPr>
              <a:t>DA </a:t>
            </a:r>
            <a:r>
              <a:rPr lang="nl-NL" sz="2400" dirty="0">
                <a:latin typeface="Arial" charset="0"/>
              </a:rPr>
              <a:t>(AI, AO, uitwendig en inwendig onderzoek </a:t>
            </a:r>
            <a:r>
              <a:rPr lang="nl-NL" sz="2400" dirty="0" err="1">
                <a:latin typeface="Arial" charset="0"/>
              </a:rPr>
              <a:t>genitaalapparaat</a:t>
            </a:r>
            <a:r>
              <a:rPr lang="nl-NL" sz="2400" dirty="0">
                <a:latin typeface="Arial" charset="0"/>
              </a:rPr>
              <a:t>, bloedonderzoek, BO);</a:t>
            </a:r>
          </a:p>
          <a:p>
            <a:pPr marL="342900" indent="-342900">
              <a:buFont typeface="Arial"/>
              <a:buChar char="•"/>
            </a:pPr>
            <a:r>
              <a:rPr lang="nl-NL" sz="2400" dirty="0" smtClean="0">
                <a:latin typeface="Arial" charset="0"/>
              </a:rPr>
              <a:t>Verdwijnt vanzelf indien voor de eerste loopsheid</a:t>
            </a:r>
          </a:p>
          <a:p>
            <a:pPr marL="342900" indent="-342900">
              <a:buFont typeface="Arial"/>
              <a:buChar char="•"/>
            </a:pPr>
            <a:r>
              <a:rPr lang="nl-NL" sz="2400" dirty="0" smtClean="0">
                <a:latin typeface="Arial" charset="0"/>
              </a:rPr>
              <a:t>OVE </a:t>
            </a:r>
            <a:r>
              <a:rPr lang="nl-NL" sz="2400" dirty="0" smtClean="0">
                <a:latin typeface="Arial" charset="0"/>
                <a:sym typeface="Wingdings"/>
              </a:rPr>
              <a:t> klachten binnen 6 </a:t>
            </a:r>
            <a:r>
              <a:rPr lang="nl-NL" sz="2400" dirty="0" err="1" smtClean="0">
                <a:latin typeface="Arial" charset="0"/>
                <a:sym typeface="Wingdings"/>
              </a:rPr>
              <a:t>wkn</a:t>
            </a:r>
            <a:r>
              <a:rPr lang="nl-NL" sz="2400" dirty="0" smtClean="0">
                <a:latin typeface="Arial" charset="0"/>
                <a:sym typeface="Wingdings"/>
              </a:rPr>
              <a:t> weg</a:t>
            </a:r>
            <a:endParaRPr lang="nl-NL" sz="2400" dirty="0">
              <a:latin typeface="Arial" charset="0"/>
            </a:endParaRPr>
          </a:p>
          <a:p>
            <a:pPr marL="342900" indent="-342900">
              <a:buFont typeface="Arial"/>
              <a:buChar char="•"/>
              <a:defRPr/>
            </a:pPr>
            <a:endParaRPr lang="en-US" sz="2400" dirty="0" smtClean="0">
              <a:latin typeface="Arial" charset="0"/>
            </a:endParaRPr>
          </a:p>
        </p:txBody>
      </p:sp>
    </p:spTree>
    <p:extLst>
      <p:ext uri="{BB962C8B-B14F-4D97-AF65-F5344CB8AC3E}">
        <p14:creationId xmlns:p14="http://schemas.microsoft.com/office/powerpoint/2010/main" val="38375401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PGO - Zevensprong </a:t>
            </a:r>
            <a:endParaRPr lang="nl-NL" dirty="0"/>
          </a:p>
        </p:txBody>
      </p:sp>
      <p:sp>
        <p:nvSpPr>
          <p:cNvPr id="3" name="Tijdelijke aanduiding voor inhoud 2"/>
          <p:cNvSpPr>
            <a:spLocks noGrp="1"/>
          </p:cNvSpPr>
          <p:nvPr>
            <p:ph idx="1"/>
          </p:nvPr>
        </p:nvSpPr>
        <p:spPr/>
        <p:txBody>
          <a:bodyPr/>
          <a:lstStyle/>
          <a:p>
            <a:pPr marL="457200" indent="-457200">
              <a:buFont typeface="Arial" charset="0"/>
              <a:buChar char="•"/>
            </a:pPr>
            <a:r>
              <a:rPr lang="nl-NL" sz="2800" dirty="0" smtClean="0"/>
              <a:t>Stap 1: Ophelderen </a:t>
            </a:r>
            <a:r>
              <a:rPr lang="nl-NL" sz="2800" dirty="0"/>
              <a:t>van onduidelijke termen en </a:t>
            </a:r>
            <a:r>
              <a:rPr lang="nl-NL" sz="2800" dirty="0" smtClean="0"/>
              <a:t>begrippen</a:t>
            </a:r>
          </a:p>
          <a:p>
            <a:pPr marL="457200" indent="-457200">
              <a:buFont typeface="Arial" charset="0"/>
              <a:buChar char="•"/>
            </a:pPr>
            <a:endParaRPr lang="nl-NL" sz="800" dirty="0" smtClean="0"/>
          </a:p>
          <a:p>
            <a:pPr marL="457200" indent="-457200">
              <a:buFont typeface="Arial" charset="0"/>
              <a:buChar char="•"/>
            </a:pPr>
            <a:r>
              <a:rPr lang="nl-NL" sz="2800" dirty="0" smtClean="0"/>
              <a:t>Stap 2: gezamenlijk </a:t>
            </a:r>
            <a:r>
              <a:rPr lang="nl-NL" sz="2800" dirty="0"/>
              <a:t>het probleem </a:t>
            </a:r>
            <a:r>
              <a:rPr lang="nl-NL" sz="2800" dirty="0" smtClean="0"/>
              <a:t>vaststellen</a:t>
            </a:r>
          </a:p>
          <a:p>
            <a:pPr marL="457200" indent="-457200">
              <a:buFont typeface="Arial" charset="0"/>
              <a:buChar char="•"/>
            </a:pPr>
            <a:endParaRPr lang="nl-NL" sz="800" dirty="0" smtClean="0"/>
          </a:p>
          <a:p>
            <a:pPr marL="457200" indent="-457200">
              <a:buFont typeface="Arial" charset="0"/>
              <a:buChar char="•"/>
            </a:pPr>
            <a:r>
              <a:rPr lang="nl-NL" sz="2800" dirty="0" smtClean="0"/>
              <a:t>Stap 3: probleemanalyse </a:t>
            </a:r>
            <a:r>
              <a:rPr lang="nl-NL" sz="2800" dirty="0" smtClean="0">
                <a:sym typeface="Wingdings"/>
              </a:rPr>
              <a:t> b</a:t>
            </a:r>
            <a:r>
              <a:rPr lang="nl-NL" sz="2800" dirty="0" smtClean="0"/>
              <a:t>rainstormen over mogelijke oplossingen</a:t>
            </a:r>
          </a:p>
          <a:p>
            <a:pPr marL="457200" indent="-457200">
              <a:buFont typeface="Arial" charset="0"/>
              <a:buChar char="•"/>
            </a:pPr>
            <a:endParaRPr lang="nl-NL" sz="800" dirty="0" smtClean="0"/>
          </a:p>
          <a:p>
            <a:pPr marL="457200" indent="-457200">
              <a:buFont typeface="Arial" charset="0"/>
              <a:buChar char="•"/>
            </a:pPr>
            <a:r>
              <a:rPr lang="nl-NL" sz="2800" dirty="0" smtClean="0"/>
              <a:t>Stap 4: </a:t>
            </a:r>
            <a:r>
              <a:rPr lang="nl-NL" sz="2800" dirty="0"/>
              <a:t>worden alle punten van de brainstorm besproken en geordend</a:t>
            </a:r>
            <a:endParaRPr lang="nl-NL" sz="2800" dirty="0" smtClean="0"/>
          </a:p>
          <a:p>
            <a:endParaRPr lang="nl-NL"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dirty="0"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6</a:t>
            </a:fld>
            <a:endParaRPr lang="nl-NL" dirty="0"/>
          </a:p>
        </p:txBody>
      </p:sp>
    </p:spTree>
    <p:extLst>
      <p:ext uri="{BB962C8B-B14F-4D97-AF65-F5344CB8AC3E}">
        <p14:creationId xmlns:p14="http://schemas.microsoft.com/office/powerpoint/2010/main" val="189160880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ctr"/>
            <a:r>
              <a:rPr lang="nl-NL" sz="4000" dirty="0">
                <a:latin typeface="Arial" charset="0"/>
              </a:rPr>
              <a:t>Loopsheid- </a:t>
            </a:r>
            <a:r>
              <a:rPr lang="nl-NL" sz="4000" dirty="0" smtClean="0">
                <a:latin typeface="Arial" charset="0"/>
              </a:rPr>
              <a:t>&amp; </a:t>
            </a:r>
            <a:r>
              <a:rPr lang="nl-NL" sz="4000" dirty="0">
                <a:latin typeface="Arial" charset="0"/>
              </a:rPr>
              <a:t>krolsheidpreventie</a:t>
            </a:r>
          </a:p>
        </p:txBody>
      </p:sp>
      <p:sp>
        <p:nvSpPr>
          <p:cNvPr id="33795" name="Rectangle 3"/>
          <p:cNvSpPr>
            <a:spLocks noGrp="1" noChangeArrowheads="1"/>
          </p:cNvSpPr>
          <p:nvPr>
            <p:ph type="body" sz="half" idx="1"/>
          </p:nvPr>
        </p:nvSpPr>
        <p:spPr>
          <a:xfrm>
            <a:off x="906463" y="1658257"/>
            <a:ext cx="3810000" cy="4114800"/>
          </a:xfrm>
        </p:spPr>
        <p:txBody>
          <a:bodyPr/>
          <a:lstStyle/>
          <a:p>
            <a:r>
              <a:rPr lang="nl-NL" sz="2800" u="sng" dirty="0">
                <a:latin typeface="Arial" charset="0"/>
              </a:rPr>
              <a:t>Hormonaal</a:t>
            </a:r>
          </a:p>
          <a:p>
            <a:pPr marL="216000" indent="-457200">
              <a:buFont typeface="Arial"/>
              <a:buChar char="•"/>
            </a:pPr>
            <a:r>
              <a:rPr lang="nl-NL" sz="2400" dirty="0">
                <a:latin typeface="Arial" charset="0"/>
              </a:rPr>
              <a:t>Parenteraal</a:t>
            </a:r>
          </a:p>
          <a:p>
            <a:pPr marL="216000" indent="-457200">
              <a:buFont typeface="Arial"/>
              <a:buChar char="•"/>
            </a:pPr>
            <a:r>
              <a:rPr lang="nl-NL" sz="2400" dirty="0">
                <a:latin typeface="Arial" charset="0"/>
              </a:rPr>
              <a:t>Oraal</a:t>
            </a:r>
          </a:p>
          <a:p>
            <a:pPr lvl="1">
              <a:buFontTx/>
              <a:buNone/>
            </a:pPr>
            <a:endParaRPr lang="nl-NL" sz="2400" dirty="0">
              <a:latin typeface="Arial" charset="0"/>
            </a:endParaRPr>
          </a:p>
          <a:p>
            <a:r>
              <a:rPr lang="nl-NL" sz="2800" u="sng" dirty="0">
                <a:latin typeface="Arial" charset="0"/>
              </a:rPr>
              <a:t>Operatief</a:t>
            </a:r>
          </a:p>
          <a:p>
            <a:pPr indent="-457200">
              <a:buFont typeface="Arial"/>
              <a:buChar char="•"/>
            </a:pPr>
            <a:r>
              <a:rPr lang="nl-NL" sz="2400" dirty="0">
                <a:latin typeface="Arial" charset="0"/>
              </a:rPr>
              <a:t>OVE</a:t>
            </a:r>
          </a:p>
          <a:p>
            <a:pPr indent="-457200">
              <a:buFont typeface="Arial"/>
              <a:buChar char="•"/>
            </a:pPr>
            <a:r>
              <a:rPr lang="nl-NL" sz="2400" dirty="0">
                <a:latin typeface="Arial" charset="0"/>
              </a:rPr>
              <a:t>OVH</a:t>
            </a:r>
          </a:p>
        </p:txBody>
      </p:sp>
      <p:pic>
        <p:nvPicPr>
          <p:cNvPr id="33796" name="Picture 4" descr="castratie teef copy"/>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16463" y="2565400"/>
            <a:ext cx="4106862" cy="177006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val="1644468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79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7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79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79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7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lgn="ctr"/>
            <a:r>
              <a:rPr lang="nl-NL" dirty="0">
                <a:latin typeface="Arial" charset="0"/>
              </a:rPr>
              <a:t>Hormonaal</a:t>
            </a:r>
          </a:p>
        </p:txBody>
      </p:sp>
      <p:sp>
        <p:nvSpPr>
          <p:cNvPr id="34819" name="Rectangle 3"/>
          <p:cNvSpPr>
            <a:spLocks noGrp="1" noChangeArrowheads="1"/>
          </p:cNvSpPr>
          <p:nvPr>
            <p:ph type="body" sz="half" idx="1"/>
          </p:nvPr>
        </p:nvSpPr>
        <p:spPr>
          <a:xfrm>
            <a:off x="685800" y="1600200"/>
            <a:ext cx="3810000" cy="3570514"/>
          </a:xfrm>
        </p:spPr>
        <p:txBody>
          <a:bodyPr/>
          <a:lstStyle/>
          <a:p>
            <a:pPr>
              <a:lnSpc>
                <a:spcPct val="90000"/>
              </a:lnSpc>
            </a:pPr>
            <a:r>
              <a:rPr lang="nl-NL" sz="2400" b="1" dirty="0" smtClean="0">
                <a:latin typeface="Arial" charset="0"/>
              </a:rPr>
              <a:t>Progesteronderivaten</a:t>
            </a:r>
          </a:p>
          <a:p>
            <a:pPr>
              <a:lnSpc>
                <a:spcPct val="90000"/>
              </a:lnSpc>
            </a:pPr>
            <a:r>
              <a:rPr lang="nl-NL" sz="2400" b="1" i="1" dirty="0" smtClean="0">
                <a:latin typeface="Arial" charset="0"/>
              </a:rPr>
              <a:t>	progestativa</a:t>
            </a:r>
            <a:endParaRPr lang="nl-NL" sz="2400" b="1" i="1" dirty="0">
              <a:latin typeface="Arial" charset="0"/>
            </a:endParaRPr>
          </a:p>
          <a:p>
            <a:pPr>
              <a:lnSpc>
                <a:spcPct val="90000"/>
              </a:lnSpc>
              <a:buFontTx/>
              <a:buNone/>
            </a:pPr>
            <a:endParaRPr lang="nl-NL" sz="2400" dirty="0">
              <a:latin typeface="Arial" charset="0"/>
            </a:endParaRPr>
          </a:p>
          <a:p>
            <a:pPr indent="-457200">
              <a:lnSpc>
                <a:spcPct val="90000"/>
              </a:lnSpc>
              <a:buFont typeface="Arial"/>
              <a:buChar char="•"/>
            </a:pPr>
            <a:r>
              <a:rPr lang="nl-NL" sz="2400" dirty="0" err="1" smtClean="0">
                <a:latin typeface="Arial" charset="0"/>
              </a:rPr>
              <a:t>Medroxy</a:t>
            </a:r>
            <a:r>
              <a:rPr lang="nl-NL" sz="2400" dirty="0" smtClean="0">
                <a:latin typeface="Arial" charset="0"/>
              </a:rPr>
              <a:t> progesteron 	acetaat (MPA)</a:t>
            </a:r>
            <a:endParaRPr lang="nl-NL" sz="2400" dirty="0">
              <a:latin typeface="Arial" charset="0"/>
            </a:endParaRPr>
          </a:p>
          <a:p>
            <a:pPr indent="-457200">
              <a:lnSpc>
                <a:spcPct val="90000"/>
              </a:lnSpc>
              <a:buFont typeface="Arial"/>
              <a:buChar char="•"/>
            </a:pPr>
            <a:r>
              <a:rPr lang="nl-NL" sz="2400" dirty="0" err="1" smtClean="0">
                <a:latin typeface="Arial" charset="0"/>
              </a:rPr>
              <a:t>Megesterol</a:t>
            </a:r>
            <a:r>
              <a:rPr lang="nl-NL" sz="2400" dirty="0" smtClean="0">
                <a:latin typeface="Arial" charset="0"/>
              </a:rPr>
              <a:t> acetaat 	(MA)</a:t>
            </a:r>
          </a:p>
          <a:p>
            <a:pPr indent="-457200">
              <a:lnSpc>
                <a:spcPct val="90000"/>
              </a:lnSpc>
              <a:buFont typeface="Arial"/>
              <a:buChar char="•"/>
            </a:pPr>
            <a:r>
              <a:rPr lang="nl-NL" sz="2400" dirty="0" err="1" smtClean="0">
                <a:latin typeface="Arial" charset="0"/>
              </a:rPr>
              <a:t>Proligeston</a:t>
            </a:r>
            <a:r>
              <a:rPr lang="nl-NL" sz="2400" dirty="0" smtClean="0">
                <a:latin typeface="Arial" charset="0"/>
              </a:rPr>
              <a:t> </a:t>
            </a:r>
            <a:endParaRPr lang="nl-NL" sz="2400" dirty="0">
              <a:latin typeface="Arial" charset="0"/>
            </a:endParaRPr>
          </a:p>
          <a:p>
            <a:pPr indent="-457200">
              <a:lnSpc>
                <a:spcPct val="90000"/>
              </a:lnSpc>
              <a:buFont typeface="Arial"/>
              <a:buChar char="•"/>
            </a:pPr>
            <a:r>
              <a:rPr lang="nl-NL" sz="2400" dirty="0">
                <a:latin typeface="Arial" charset="0"/>
              </a:rPr>
              <a:t>Toedienen in </a:t>
            </a:r>
            <a:r>
              <a:rPr lang="nl-NL" sz="2400" dirty="0" err="1" smtClean="0">
                <a:latin typeface="Arial" charset="0"/>
              </a:rPr>
              <a:t>anoestrus</a:t>
            </a:r>
            <a:endParaRPr lang="nl-NL" sz="2400" dirty="0">
              <a:latin typeface="Arial" charset="0"/>
            </a:endParaRPr>
          </a:p>
          <a:p>
            <a:pPr lvl="2">
              <a:lnSpc>
                <a:spcPct val="90000"/>
              </a:lnSpc>
              <a:buFontTx/>
              <a:buNone/>
            </a:pPr>
            <a:endParaRPr lang="nl-NL" sz="1600" dirty="0">
              <a:latin typeface="Arial" charset="0"/>
            </a:endParaRPr>
          </a:p>
        </p:txBody>
      </p:sp>
      <p:sp>
        <p:nvSpPr>
          <p:cNvPr id="34820" name="Rectangle 4"/>
          <p:cNvSpPr>
            <a:spLocks noGrp="1" noChangeArrowheads="1"/>
          </p:cNvSpPr>
          <p:nvPr>
            <p:ph type="body" sz="half" idx="2"/>
          </p:nvPr>
        </p:nvSpPr>
        <p:spPr>
          <a:xfrm>
            <a:off x="4795638" y="1600200"/>
            <a:ext cx="4348361" cy="4525963"/>
          </a:xfrm>
        </p:spPr>
        <p:txBody>
          <a:bodyPr/>
          <a:lstStyle/>
          <a:p>
            <a:pPr>
              <a:lnSpc>
                <a:spcPct val="90000"/>
              </a:lnSpc>
            </a:pPr>
            <a:r>
              <a:rPr lang="nl-NL" sz="2400" b="1" dirty="0" smtClean="0">
                <a:latin typeface="Arial" charset="0"/>
              </a:rPr>
              <a:t>Nadelen</a:t>
            </a:r>
            <a:endParaRPr lang="nl-NL" sz="2400" b="1" dirty="0">
              <a:latin typeface="Arial" charset="0"/>
            </a:endParaRPr>
          </a:p>
          <a:p>
            <a:pPr>
              <a:lnSpc>
                <a:spcPct val="90000"/>
              </a:lnSpc>
              <a:buFontTx/>
              <a:buNone/>
            </a:pPr>
            <a:r>
              <a:rPr lang="nl-NL" sz="2200" b="1" i="1" dirty="0">
                <a:latin typeface="Arial" charset="0"/>
              </a:rPr>
              <a:t>d</a:t>
            </a:r>
            <a:r>
              <a:rPr lang="nl-NL" sz="2200" b="1" i="1" dirty="0" smtClean="0">
                <a:latin typeface="Arial" charset="0"/>
              </a:rPr>
              <a:t>oor P4</a:t>
            </a:r>
            <a:endParaRPr lang="nl-NL" sz="2200" b="1" i="1" dirty="0">
              <a:latin typeface="Arial" charset="0"/>
            </a:endParaRPr>
          </a:p>
          <a:p>
            <a:pPr marL="342900" indent="-450000">
              <a:lnSpc>
                <a:spcPct val="90000"/>
              </a:lnSpc>
              <a:buFont typeface="Arial"/>
              <a:buChar char="•"/>
            </a:pPr>
            <a:r>
              <a:rPr lang="nl-NL" sz="2400" dirty="0" smtClean="0">
                <a:latin typeface="Arial" charset="0"/>
              </a:rPr>
              <a:t>CEH-endometritis </a:t>
            </a:r>
            <a:endParaRPr lang="nl-NL" sz="2400" dirty="0">
              <a:latin typeface="Arial" charset="0"/>
            </a:endParaRPr>
          </a:p>
          <a:p>
            <a:pPr marL="907200" lvl="1" indent="-414000">
              <a:lnSpc>
                <a:spcPct val="90000"/>
              </a:lnSpc>
              <a:buFont typeface="Arial"/>
              <a:buChar char="•"/>
            </a:pPr>
            <a:r>
              <a:rPr lang="nl-NL" dirty="0">
                <a:latin typeface="Arial" charset="0"/>
              </a:rPr>
              <a:t>Afname vruchtbaarheid</a:t>
            </a:r>
          </a:p>
          <a:p>
            <a:pPr marL="342900" indent="-450000">
              <a:lnSpc>
                <a:spcPct val="90000"/>
              </a:lnSpc>
              <a:buFont typeface="Arial"/>
              <a:buChar char="•"/>
            </a:pPr>
            <a:r>
              <a:rPr lang="nl-NL" sz="2400" dirty="0">
                <a:latin typeface="Arial" charset="0"/>
              </a:rPr>
              <a:t>Verlengde </a:t>
            </a:r>
            <a:r>
              <a:rPr lang="nl-NL" sz="2400" dirty="0" smtClean="0">
                <a:latin typeface="Arial" charset="0"/>
              </a:rPr>
              <a:t>dracht</a:t>
            </a:r>
          </a:p>
          <a:p>
            <a:pPr marL="342900" indent="-450000">
              <a:lnSpc>
                <a:spcPct val="90000"/>
              </a:lnSpc>
              <a:buFont typeface="Arial"/>
              <a:buChar char="•"/>
            </a:pPr>
            <a:r>
              <a:rPr lang="nl-NL" sz="2400" dirty="0" smtClean="0">
                <a:latin typeface="Arial" charset="0"/>
              </a:rPr>
              <a:t>Diabetes mellitus</a:t>
            </a:r>
            <a:endParaRPr lang="nl-NL" sz="2400" dirty="0">
              <a:latin typeface="Arial" charset="0"/>
            </a:endParaRPr>
          </a:p>
          <a:p>
            <a:pPr marL="342900" indent="-450000">
              <a:lnSpc>
                <a:spcPct val="90000"/>
              </a:lnSpc>
              <a:buFont typeface="Arial"/>
              <a:buChar char="•"/>
            </a:pPr>
            <a:r>
              <a:rPr lang="nl-NL" sz="2400" dirty="0" err="1">
                <a:latin typeface="Arial" charset="0"/>
              </a:rPr>
              <a:t>Acromegalie</a:t>
            </a:r>
            <a:r>
              <a:rPr lang="nl-NL" sz="2400" dirty="0">
                <a:latin typeface="Arial" charset="0"/>
              </a:rPr>
              <a:t> </a:t>
            </a:r>
          </a:p>
          <a:p>
            <a:pPr marL="342900" indent="-450000">
              <a:lnSpc>
                <a:spcPct val="90000"/>
              </a:lnSpc>
              <a:buFont typeface="Arial"/>
              <a:buChar char="•"/>
            </a:pPr>
            <a:r>
              <a:rPr lang="nl-NL" sz="2400" dirty="0">
                <a:latin typeface="Arial" charset="0"/>
              </a:rPr>
              <a:t>Mammatumoren</a:t>
            </a:r>
          </a:p>
          <a:p>
            <a:pPr marL="342900" indent="-450000">
              <a:lnSpc>
                <a:spcPct val="90000"/>
              </a:lnSpc>
              <a:buFont typeface="Arial"/>
              <a:buChar char="•"/>
            </a:pPr>
            <a:r>
              <a:rPr lang="nl-NL" sz="2400" dirty="0">
                <a:latin typeface="Arial" charset="0"/>
              </a:rPr>
              <a:t>Schijndracht </a:t>
            </a:r>
          </a:p>
          <a:p>
            <a:pPr lvl="2">
              <a:lnSpc>
                <a:spcPct val="90000"/>
              </a:lnSpc>
            </a:pPr>
            <a:endParaRPr lang="nl-NL" sz="1600" dirty="0">
              <a:latin typeface="Arial" charset="0"/>
            </a:endParaRPr>
          </a:p>
          <a:p>
            <a:pPr>
              <a:lnSpc>
                <a:spcPct val="90000"/>
              </a:lnSpc>
            </a:pPr>
            <a:endParaRPr lang="nl-NL" dirty="0">
              <a:latin typeface="Arial" charset="0"/>
            </a:endParaRPr>
          </a:p>
        </p:txBody>
      </p:sp>
      <p:pic>
        <p:nvPicPr>
          <p:cNvPr id="3" name="Afbeelding 2"/>
          <p:cNvPicPr>
            <a:picLocks noChangeAspect="1"/>
          </p:cNvPicPr>
          <p:nvPr/>
        </p:nvPicPr>
        <p:blipFill>
          <a:blip r:embed="rId3"/>
          <a:stretch>
            <a:fillRect/>
          </a:stretch>
        </p:blipFill>
        <p:spPr>
          <a:xfrm>
            <a:off x="2685144" y="5170714"/>
            <a:ext cx="2450074" cy="1631234"/>
          </a:xfrm>
          <a:prstGeom prst="rect">
            <a:avLst/>
          </a:prstGeom>
        </p:spPr>
      </p:pic>
    </p:spTree>
    <p:extLst>
      <p:ext uri="{BB962C8B-B14F-4D97-AF65-F5344CB8AC3E}">
        <p14:creationId xmlns:p14="http://schemas.microsoft.com/office/powerpoint/2010/main" val="363703556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gn="ctr"/>
            <a:r>
              <a:rPr lang="nl-NL" dirty="0" smtClean="0">
                <a:latin typeface="Arial" charset="0"/>
              </a:rPr>
              <a:t>Operatief oestruspreventie </a:t>
            </a:r>
            <a:endParaRPr lang="nl-NL" dirty="0">
              <a:latin typeface="Arial" charset="0"/>
            </a:endParaRPr>
          </a:p>
        </p:txBody>
      </p:sp>
      <p:sp>
        <p:nvSpPr>
          <p:cNvPr id="35843" name="Rectangle 3"/>
          <p:cNvSpPr>
            <a:spLocks noGrp="1" noChangeArrowheads="1"/>
          </p:cNvSpPr>
          <p:nvPr>
            <p:ph type="body" idx="1"/>
          </p:nvPr>
        </p:nvSpPr>
        <p:spPr/>
        <p:txBody>
          <a:bodyPr/>
          <a:lstStyle/>
          <a:p>
            <a:pPr marL="457200" indent="-457200">
              <a:buFont typeface="Arial"/>
              <a:buChar char="•"/>
            </a:pPr>
            <a:r>
              <a:rPr lang="nl-NL" sz="2800" dirty="0" smtClean="0">
                <a:latin typeface="Arial" charset="0"/>
              </a:rPr>
              <a:t>Verwarring term castratie </a:t>
            </a:r>
            <a:r>
              <a:rPr lang="nl-NL" sz="2800" dirty="0">
                <a:latin typeface="Arial" charset="0"/>
                <a:cs typeface="Arial" charset="0"/>
              </a:rPr>
              <a:t>↔ </a:t>
            </a:r>
            <a:r>
              <a:rPr lang="nl-NL" sz="2800" dirty="0" smtClean="0">
                <a:latin typeface="Arial" charset="0"/>
                <a:cs typeface="Arial" charset="0"/>
              </a:rPr>
              <a:t>sterilisatie</a:t>
            </a:r>
          </a:p>
          <a:p>
            <a:pPr marL="457200" indent="-457200">
              <a:buFont typeface="Arial"/>
              <a:buChar char="•"/>
            </a:pPr>
            <a:r>
              <a:rPr lang="nl-NL" sz="2800" dirty="0" smtClean="0">
                <a:latin typeface="Arial" charset="0"/>
                <a:cs typeface="Arial" charset="0"/>
              </a:rPr>
              <a:t>Leeftijd </a:t>
            </a:r>
          </a:p>
          <a:p>
            <a:pPr marL="910800" lvl="1" indent="-457200">
              <a:buFont typeface="Arial"/>
              <a:buChar char="•"/>
            </a:pPr>
            <a:r>
              <a:rPr lang="nl-NL" sz="2600" dirty="0" smtClean="0">
                <a:latin typeface="Arial" charset="0"/>
                <a:cs typeface="Arial" charset="0"/>
              </a:rPr>
              <a:t>Kat vanaf 6 </a:t>
            </a:r>
            <a:r>
              <a:rPr lang="nl-NL" sz="2600" dirty="0" err="1" smtClean="0">
                <a:latin typeface="Arial" charset="0"/>
                <a:cs typeface="Arial" charset="0"/>
              </a:rPr>
              <a:t>mnd</a:t>
            </a:r>
            <a:endParaRPr lang="nl-NL" sz="2600" dirty="0" smtClean="0">
              <a:latin typeface="Arial" charset="0"/>
              <a:cs typeface="Arial" charset="0"/>
            </a:endParaRPr>
          </a:p>
          <a:p>
            <a:pPr marL="910800" lvl="1" indent="-457200">
              <a:buFont typeface="Arial"/>
              <a:buChar char="•"/>
            </a:pPr>
            <a:r>
              <a:rPr lang="nl-NL" sz="2600" dirty="0" smtClean="0">
                <a:latin typeface="Arial" charset="0"/>
                <a:cs typeface="Arial" charset="0"/>
              </a:rPr>
              <a:t>Hond </a:t>
            </a:r>
          </a:p>
          <a:p>
            <a:pPr marL="1350000" lvl="2" indent="-457200"/>
            <a:r>
              <a:rPr lang="nl-NL" dirty="0" smtClean="0">
                <a:latin typeface="Arial" charset="0"/>
                <a:cs typeface="Arial" charset="0"/>
              </a:rPr>
              <a:t>2-3 </a:t>
            </a:r>
            <a:r>
              <a:rPr lang="nl-NL" dirty="0" err="1" smtClean="0">
                <a:latin typeface="Arial" charset="0"/>
                <a:cs typeface="Arial" charset="0"/>
              </a:rPr>
              <a:t>mnd</a:t>
            </a:r>
            <a:r>
              <a:rPr lang="nl-NL" dirty="0" smtClean="0">
                <a:latin typeface="Arial" charset="0"/>
                <a:cs typeface="Arial" charset="0"/>
              </a:rPr>
              <a:t> na 1</a:t>
            </a:r>
            <a:r>
              <a:rPr lang="nl-NL" baseline="30000" dirty="0" smtClean="0">
                <a:latin typeface="Arial" charset="0"/>
                <a:cs typeface="Arial" charset="0"/>
              </a:rPr>
              <a:t>e</a:t>
            </a:r>
            <a:r>
              <a:rPr lang="nl-NL" dirty="0" smtClean="0">
                <a:latin typeface="Arial" charset="0"/>
                <a:cs typeface="Arial" charset="0"/>
              </a:rPr>
              <a:t> loopsheid </a:t>
            </a:r>
          </a:p>
          <a:p>
            <a:pPr marL="1350000" lvl="2" indent="-457200"/>
            <a:r>
              <a:rPr lang="en-US" dirty="0" err="1">
                <a:latin typeface="Arial" charset="0"/>
              </a:rPr>
              <a:t>Vóór</a:t>
            </a:r>
            <a:r>
              <a:rPr lang="en-US" dirty="0">
                <a:latin typeface="Arial" charset="0"/>
              </a:rPr>
              <a:t> de </a:t>
            </a:r>
            <a:r>
              <a:rPr lang="nl-NL" dirty="0" smtClean="0">
                <a:latin typeface="Arial" charset="0"/>
                <a:cs typeface="Arial" charset="0"/>
              </a:rPr>
              <a:t>1</a:t>
            </a:r>
            <a:r>
              <a:rPr lang="nl-NL" baseline="30000" dirty="0" smtClean="0">
                <a:latin typeface="Arial" charset="0"/>
                <a:cs typeface="Arial" charset="0"/>
              </a:rPr>
              <a:t>e</a:t>
            </a:r>
            <a:r>
              <a:rPr lang="en-US" dirty="0" smtClean="0">
                <a:latin typeface="Arial" charset="0"/>
              </a:rPr>
              <a:t> </a:t>
            </a:r>
            <a:r>
              <a:rPr lang="en-US" dirty="0" err="1" smtClean="0">
                <a:latin typeface="Arial" charset="0"/>
              </a:rPr>
              <a:t>loopsheid</a:t>
            </a:r>
            <a:endParaRPr lang="en-US" dirty="0" smtClean="0">
              <a:latin typeface="Arial" charset="0"/>
            </a:endParaRPr>
          </a:p>
          <a:p>
            <a:pPr marL="1350000" lvl="2" indent="-457200"/>
            <a:r>
              <a:rPr lang="en-US" dirty="0" smtClean="0">
                <a:latin typeface="Arial" charset="0"/>
              </a:rPr>
              <a:t>Grote </a:t>
            </a:r>
            <a:r>
              <a:rPr lang="en-US" dirty="0" err="1" smtClean="0">
                <a:latin typeface="Arial" charset="0"/>
              </a:rPr>
              <a:t>verschillen</a:t>
            </a:r>
            <a:r>
              <a:rPr lang="en-US" dirty="0" smtClean="0">
                <a:latin typeface="Arial" charset="0"/>
              </a:rPr>
              <a:t> per </a:t>
            </a:r>
            <a:r>
              <a:rPr lang="en-US" dirty="0" err="1" smtClean="0">
                <a:latin typeface="Arial" charset="0"/>
              </a:rPr>
              <a:t>praktijk</a:t>
            </a:r>
            <a:endParaRPr lang="nl-NL" dirty="0">
              <a:latin typeface="Arial" charset="0"/>
              <a:cs typeface="Arial" charset="0"/>
            </a:endParaRPr>
          </a:p>
          <a:p>
            <a:pPr marL="457200" indent="-457200">
              <a:buFont typeface="Arial"/>
              <a:buChar char="•"/>
            </a:pPr>
            <a:r>
              <a:rPr lang="nl-NL" sz="2800" dirty="0">
                <a:latin typeface="Arial" charset="0"/>
                <a:cs typeface="Arial" charset="0"/>
              </a:rPr>
              <a:t>OVE</a:t>
            </a:r>
          </a:p>
          <a:p>
            <a:pPr marL="457200" indent="-457200">
              <a:buFont typeface="Arial"/>
              <a:buChar char="•"/>
            </a:pPr>
            <a:r>
              <a:rPr lang="nl-NL" sz="2800" dirty="0">
                <a:latin typeface="Arial" charset="0"/>
                <a:cs typeface="Arial" charset="0"/>
              </a:rPr>
              <a:t>OVH</a:t>
            </a:r>
          </a:p>
        </p:txBody>
      </p:sp>
      <p:pic>
        <p:nvPicPr>
          <p:cNvPr id="4" name="Picture 14" descr="sterilisatie%20ka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5098" y="2458812"/>
            <a:ext cx="2741701" cy="18229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46034018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611187" y="151221"/>
            <a:ext cx="8075612" cy="1143000"/>
          </a:xfrm>
        </p:spPr>
        <p:txBody>
          <a:bodyPr/>
          <a:lstStyle/>
          <a:p>
            <a:pPr algn="ctr" eaLnBrk="1" hangingPunct="1"/>
            <a:r>
              <a:rPr lang="nl-NL" dirty="0">
                <a:latin typeface="Arial" charset="0"/>
              </a:rPr>
              <a:t>Voor- en nadelen OV(H)E</a:t>
            </a:r>
          </a:p>
        </p:txBody>
      </p:sp>
      <p:sp>
        <p:nvSpPr>
          <p:cNvPr id="54275" name="Rectangle 3"/>
          <p:cNvSpPr>
            <a:spLocks noGrp="1" noChangeArrowheads="1"/>
          </p:cNvSpPr>
          <p:nvPr>
            <p:ph type="body" idx="1"/>
          </p:nvPr>
        </p:nvSpPr>
        <p:spPr>
          <a:xfrm>
            <a:off x="395288" y="1277143"/>
            <a:ext cx="4521426" cy="5272427"/>
          </a:xfrm>
        </p:spPr>
        <p:txBody>
          <a:bodyPr/>
          <a:lstStyle/>
          <a:p>
            <a:pPr eaLnBrk="1" hangingPunct="1">
              <a:lnSpc>
                <a:spcPct val="80000"/>
              </a:lnSpc>
            </a:pPr>
            <a:r>
              <a:rPr lang="nl-NL" sz="2800" dirty="0">
                <a:latin typeface="Arial" charset="0"/>
              </a:rPr>
              <a:t>Voordelen: </a:t>
            </a:r>
          </a:p>
          <a:p>
            <a:pPr indent="-349200">
              <a:buFont typeface="Arial"/>
              <a:buChar char="•"/>
            </a:pPr>
            <a:r>
              <a:rPr lang="nl-NL" sz="2200" dirty="0">
                <a:latin typeface="Arial" charset="0"/>
              </a:rPr>
              <a:t>Kans op melkkliertumoren </a:t>
            </a:r>
            <a:r>
              <a:rPr lang="nl-NL" sz="2200" dirty="0">
                <a:latin typeface="Arial" charset="0"/>
                <a:sym typeface="Wingdings" charset="0"/>
              </a:rPr>
              <a:t></a:t>
            </a:r>
          </a:p>
          <a:p>
            <a:pPr indent="-349200">
              <a:buFont typeface="Arial"/>
              <a:buChar char="•"/>
            </a:pPr>
            <a:r>
              <a:rPr lang="nl-NL" sz="2200" dirty="0">
                <a:latin typeface="Arial" charset="0"/>
                <a:sym typeface="Wingdings" charset="0"/>
              </a:rPr>
              <a:t>Geen baarmoedertumoren</a:t>
            </a:r>
          </a:p>
          <a:p>
            <a:pPr indent="-349200">
              <a:buFont typeface="Arial"/>
              <a:buChar char="•"/>
            </a:pPr>
            <a:r>
              <a:rPr lang="nl-NL" sz="2200" dirty="0">
                <a:latin typeface="Arial" charset="0"/>
                <a:sym typeface="Wingdings" charset="0"/>
              </a:rPr>
              <a:t>Geen baarmoederontsteking</a:t>
            </a:r>
          </a:p>
          <a:p>
            <a:pPr indent="-349200">
              <a:buFont typeface="Arial"/>
              <a:buChar char="•"/>
            </a:pPr>
            <a:r>
              <a:rPr lang="nl-NL" sz="2200" dirty="0">
                <a:latin typeface="Arial" charset="0"/>
                <a:sym typeface="Wingdings" charset="0"/>
              </a:rPr>
              <a:t>Kans op suikerziekte </a:t>
            </a:r>
          </a:p>
          <a:p>
            <a:pPr indent="-349200">
              <a:buFont typeface="Arial"/>
              <a:buChar char="•"/>
            </a:pPr>
            <a:r>
              <a:rPr lang="nl-NL" sz="2200" dirty="0">
                <a:latin typeface="Arial" charset="0"/>
                <a:sym typeface="Wingdings" charset="0"/>
              </a:rPr>
              <a:t>Geen dracht</a:t>
            </a:r>
          </a:p>
          <a:p>
            <a:pPr eaLnBrk="1" hangingPunct="1"/>
            <a:r>
              <a:rPr lang="nl-NL" sz="2800" dirty="0">
                <a:latin typeface="Arial" charset="0"/>
              </a:rPr>
              <a:t>Nadelen:</a:t>
            </a:r>
          </a:p>
          <a:p>
            <a:pPr marL="342900" indent="-342900">
              <a:buFont typeface="Arial"/>
              <a:buChar char="•"/>
            </a:pPr>
            <a:r>
              <a:rPr lang="nl-NL" sz="2200" dirty="0">
                <a:latin typeface="Arial" charset="0"/>
              </a:rPr>
              <a:t>Operatierisico</a:t>
            </a:r>
          </a:p>
          <a:p>
            <a:pPr marL="342900" indent="-342900">
              <a:buFont typeface="Arial"/>
              <a:buChar char="•"/>
            </a:pPr>
            <a:r>
              <a:rPr lang="nl-NL" sz="2200" dirty="0">
                <a:latin typeface="Arial" charset="0"/>
              </a:rPr>
              <a:t>Overgewicht</a:t>
            </a:r>
          </a:p>
          <a:p>
            <a:pPr marL="342900" indent="-342900">
              <a:buFont typeface="Arial"/>
              <a:buChar char="•"/>
            </a:pPr>
            <a:r>
              <a:rPr lang="nl-NL" sz="2200" dirty="0">
                <a:latin typeface="Arial" charset="0"/>
              </a:rPr>
              <a:t>Kans op incontinentie </a:t>
            </a:r>
            <a:r>
              <a:rPr lang="nl-NL" sz="2200" dirty="0">
                <a:latin typeface="Arial" charset="0"/>
                <a:sym typeface="Wingdings" charset="0"/>
              </a:rPr>
              <a:t></a:t>
            </a:r>
          </a:p>
          <a:p>
            <a:pPr marL="342900" indent="-342900">
              <a:buFont typeface="Arial"/>
              <a:buChar char="•"/>
            </a:pPr>
            <a:r>
              <a:rPr lang="nl-NL" sz="2200" dirty="0">
                <a:latin typeface="Arial" charset="0"/>
                <a:sym typeface="Wingdings" charset="0"/>
              </a:rPr>
              <a:t>Vachtverandering</a:t>
            </a:r>
          </a:p>
          <a:p>
            <a:pPr marL="342900" indent="-342900">
              <a:buFont typeface="Arial"/>
              <a:buChar char="•"/>
            </a:pPr>
            <a:r>
              <a:rPr lang="nl-NL" sz="2200" dirty="0">
                <a:latin typeface="Arial" charset="0"/>
                <a:sym typeface="Wingdings" charset="0"/>
              </a:rPr>
              <a:t>Gedragsverandering</a:t>
            </a:r>
          </a:p>
        </p:txBody>
      </p:sp>
      <p:pic>
        <p:nvPicPr>
          <p:cNvPr id="54276" name="Picture 5" descr="pyomet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6299" y="2913742"/>
            <a:ext cx="4000500" cy="320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703434954"/>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latin typeface="Arial" charset="0"/>
              </a:rPr>
              <a:t> Castratie </a:t>
            </a:r>
            <a:endParaRPr lang="nl-NL">
              <a:latin typeface="Arial" charset="0"/>
            </a:endParaRPr>
          </a:p>
        </p:txBody>
      </p:sp>
      <p:pic>
        <p:nvPicPr>
          <p:cNvPr id="36867" name="Picture 9" descr="hond kat sterilisatie colo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511300" y="1600200"/>
            <a:ext cx="6119813" cy="41148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val="25090954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ChangeArrowheads="1"/>
          </p:cNvSpPr>
          <p:nvPr/>
        </p:nvSpPr>
        <p:spPr bwMode="auto">
          <a:xfrm>
            <a:off x="0" y="0"/>
            <a:ext cx="9144000" cy="6858000"/>
          </a:xfrm>
          <a:prstGeom prst="rect">
            <a:avLst/>
          </a:prstGeom>
          <a:solidFill>
            <a:srgbClr val="00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pic>
        <p:nvPicPr>
          <p:cNvPr id="38915" name="Picture 2" descr="a1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7463"/>
            <a:ext cx="7086600" cy="6897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116522075"/>
      </p:ext>
    </p:extLst>
  </p:cSld>
  <p:clrMapOvr>
    <a:masterClrMapping/>
  </p:clrMapOvr>
  <p:transition spd="slow">
    <p:dissolv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ChangeArrowheads="1"/>
          </p:cNvSpPr>
          <p:nvPr/>
        </p:nvSpPr>
        <p:spPr bwMode="auto">
          <a:xfrm>
            <a:off x="0" y="0"/>
            <a:ext cx="9144000" cy="6858000"/>
          </a:xfrm>
          <a:prstGeom prst="rect">
            <a:avLst/>
          </a:prstGeom>
          <a:solidFill>
            <a:srgbClr val="00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pic>
        <p:nvPicPr>
          <p:cNvPr id="39939" name="Picture 2" descr="a2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7463"/>
            <a:ext cx="7086600" cy="6897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718812611"/>
      </p:ext>
    </p:extLst>
  </p:cSld>
  <p:clrMapOvr>
    <a:masterClrMapping/>
  </p:clrMapOvr>
  <p:transition spd="slow">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ChangeArrowheads="1"/>
          </p:cNvSpPr>
          <p:nvPr/>
        </p:nvSpPr>
        <p:spPr bwMode="auto">
          <a:xfrm>
            <a:off x="0" y="0"/>
            <a:ext cx="9144000" cy="6858000"/>
          </a:xfrm>
          <a:prstGeom prst="rect">
            <a:avLst/>
          </a:prstGeom>
          <a:solidFill>
            <a:srgbClr val="00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pic>
        <p:nvPicPr>
          <p:cNvPr id="40963" name="Picture 2" descr="a3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7463"/>
            <a:ext cx="7086600" cy="6897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502743239"/>
      </p:ext>
    </p:extLst>
  </p:cSld>
  <p:clrMapOvr>
    <a:masterClrMapping/>
  </p:clrMapOvr>
  <p:transition spd="slow">
    <p:dissolv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ChangeArrowheads="1"/>
          </p:cNvSpPr>
          <p:nvPr/>
        </p:nvSpPr>
        <p:spPr bwMode="auto">
          <a:xfrm>
            <a:off x="0" y="0"/>
            <a:ext cx="9144000" cy="6858000"/>
          </a:xfrm>
          <a:prstGeom prst="rect">
            <a:avLst/>
          </a:prstGeom>
          <a:solidFill>
            <a:srgbClr val="00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pic>
        <p:nvPicPr>
          <p:cNvPr id="41987" name="Picture 2" descr="a4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7463"/>
            <a:ext cx="7086600" cy="6897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539561659"/>
      </p:ext>
    </p:extLst>
  </p:cSld>
  <p:clrMapOvr>
    <a:masterClrMapping/>
  </p:clrMapOvr>
  <p:transition spd="slow">
    <p:dissolv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ChangeArrowheads="1"/>
          </p:cNvSpPr>
          <p:nvPr/>
        </p:nvSpPr>
        <p:spPr bwMode="auto">
          <a:xfrm>
            <a:off x="0" y="0"/>
            <a:ext cx="9144000" cy="6858000"/>
          </a:xfrm>
          <a:prstGeom prst="rect">
            <a:avLst/>
          </a:prstGeom>
          <a:solidFill>
            <a:srgbClr val="00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pic>
        <p:nvPicPr>
          <p:cNvPr id="43011" name="Picture 2" descr="a5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7463"/>
            <a:ext cx="7086600" cy="6897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472329196"/>
      </p:ext>
    </p:extLst>
  </p:cSld>
  <p:clrMapOvr>
    <a:masterClrMapping/>
  </p:clrMapOvr>
  <p:transition spd="slow">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PGO - Zevensprong </a:t>
            </a:r>
            <a:endParaRPr lang="nl-NL" dirty="0"/>
          </a:p>
        </p:txBody>
      </p:sp>
      <p:sp>
        <p:nvSpPr>
          <p:cNvPr id="3" name="Tijdelijke aanduiding voor inhoud 2"/>
          <p:cNvSpPr>
            <a:spLocks noGrp="1"/>
          </p:cNvSpPr>
          <p:nvPr>
            <p:ph idx="1"/>
          </p:nvPr>
        </p:nvSpPr>
        <p:spPr/>
        <p:txBody>
          <a:bodyPr/>
          <a:lstStyle/>
          <a:p>
            <a:pPr marL="457200" indent="-457200">
              <a:buFont typeface="Arial" charset="0"/>
              <a:buChar char="•"/>
            </a:pPr>
            <a:r>
              <a:rPr lang="nl-NL" sz="2800" dirty="0" smtClean="0"/>
              <a:t>Stap 5: </a:t>
            </a:r>
            <a:r>
              <a:rPr lang="nl-NL" sz="2800" dirty="0"/>
              <a:t>Formuleren van de </a:t>
            </a:r>
            <a:r>
              <a:rPr lang="nl-NL" sz="2800" dirty="0" smtClean="0"/>
              <a:t>leervragen</a:t>
            </a:r>
          </a:p>
          <a:p>
            <a:pPr marL="457200" indent="-457200">
              <a:buFont typeface="Arial" charset="0"/>
              <a:buChar char="•"/>
            </a:pPr>
            <a:endParaRPr lang="nl-NL" sz="800" dirty="0" smtClean="0"/>
          </a:p>
          <a:p>
            <a:pPr marL="457200" lvl="0" indent="-457200">
              <a:buFont typeface="Arial" charset="0"/>
              <a:buChar char="•"/>
            </a:pPr>
            <a:r>
              <a:rPr lang="nl-NL" sz="2800" dirty="0" smtClean="0"/>
              <a:t>Stap 6: leervragen verdelen en via zelfstudie op zoek naar antwoorden, afspraken over wanneer het klaar moet zijn</a:t>
            </a:r>
          </a:p>
          <a:p>
            <a:pPr marL="457200" indent="-457200">
              <a:buFont typeface="Arial" charset="0"/>
              <a:buChar char="•"/>
            </a:pPr>
            <a:endParaRPr lang="nl-NL" sz="800" dirty="0" smtClean="0"/>
          </a:p>
          <a:p>
            <a:pPr marL="457200" indent="-457200">
              <a:buFont typeface="Arial" charset="0"/>
              <a:buChar char="•"/>
            </a:pPr>
            <a:r>
              <a:rPr lang="nl-NL" sz="2800" dirty="0" smtClean="0"/>
              <a:t>Stap 7: Alle gevonden informatie bij elkaar leggen en tot een compleet eindproduct te komen &amp; evalueren eindproduct en hoe stappenplan doorlopen is</a:t>
            </a:r>
            <a:endParaRPr lang="nl-NL" sz="800" dirty="0" smtClean="0"/>
          </a:p>
          <a:p>
            <a:endParaRPr lang="nl-NL"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dirty="0"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7</a:t>
            </a:fld>
            <a:endParaRPr lang="nl-NL" dirty="0"/>
          </a:p>
        </p:txBody>
      </p:sp>
    </p:spTree>
    <p:extLst>
      <p:ext uri="{BB962C8B-B14F-4D97-AF65-F5344CB8AC3E}">
        <p14:creationId xmlns:p14="http://schemas.microsoft.com/office/powerpoint/2010/main" val="12446357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ChangeArrowheads="1"/>
          </p:cNvSpPr>
          <p:nvPr/>
        </p:nvSpPr>
        <p:spPr bwMode="auto">
          <a:xfrm>
            <a:off x="0" y="0"/>
            <a:ext cx="9144000" cy="6858000"/>
          </a:xfrm>
          <a:prstGeom prst="rect">
            <a:avLst/>
          </a:prstGeom>
          <a:solidFill>
            <a:srgbClr val="00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pic>
        <p:nvPicPr>
          <p:cNvPr id="44035" name="Picture 2" descr="a6f[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7463"/>
            <a:ext cx="7086600" cy="6897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933198989"/>
      </p:ext>
    </p:extLst>
  </p:cSld>
  <p:clrMapOvr>
    <a:masterClrMapping/>
  </p:clrMapOvr>
  <p:transition spd="slow">
    <p:dissolv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ChangeArrowheads="1"/>
          </p:cNvSpPr>
          <p:nvPr/>
        </p:nvSpPr>
        <p:spPr bwMode="auto">
          <a:xfrm>
            <a:off x="0" y="0"/>
            <a:ext cx="9144000" cy="6858000"/>
          </a:xfrm>
          <a:prstGeom prst="rect">
            <a:avLst/>
          </a:prstGeom>
          <a:solidFill>
            <a:srgbClr val="00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pic>
        <p:nvPicPr>
          <p:cNvPr id="45059" name="Picture 2" descr="a7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7463"/>
            <a:ext cx="7086600" cy="6897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221844559"/>
      </p:ext>
    </p:extLst>
  </p:cSld>
  <p:clrMapOvr>
    <a:masterClrMapping/>
  </p:clrMapOvr>
  <p:transition spd="slow">
    <p:dissolv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ChangeArrowheads="1"/>
          </p:cNvSpPr>
          <p:nvPr/>
        </p:nvSpPr>
        <p:spPr bwMode="auto">
          <a:xfrm>
            <a:off x="0" y="0"/>
            <a:ext cx="9144000" cy="6858000"/>
          </a:xfrm>
          <a:prstGeom prst="rect">
            <a:avLst/>
          </a:prstGeom>
          <a:solidFill>
            <a:srgbClr val="00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nl-NL"/>
          </a:p>
        </p:txBody>
      </p:sp>
      <p:pic>
        <p:nvPicPr>
          <p:cNvPr id="46083" name="Picture 2" descr="a8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7463"/>
            <a:ext cx="7086600" cy="6897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306542650"/>
      </p:ext>
    </p:extLst>
  </p:cSld>
  <p:clrMapOvr>
    <a:masterClrMapping/>
  </p:clrMapOvr>
  <p:transition spd="slow">
    <p:dissolv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Reu: indicaties castratie</a:t>
            </a:r>
            <a:endParaRPr lang="nl-NL" dirty="0"/>
          </a:p>
        </p:txBody>
      </p:sp>
      <p:sp>
        <p:nvSpPr>
          <p:cNvPr id="3" name="Tijdelijke aanduiding voor inhoud 2"/>
          <p:cNvSpPr>
            <a:spLocks noGrp="1"/>
          </p:cNvSpPr>
          <p:nvPr>
            <p:ph idx="1"/>
          </p:nvPr>
        </p:nvSpPr>
        <p:spPr/>
        <p:txBody>
          <a:bodyPr/>
          <a:lstStyle/>
          <a:p>
            <a:pPr marL="457200" indent="-457200">
              <a:buFont typeface="Arial" charset="0"/>
              <a:buChar char="•"/>
            </a:pPr>
            <a:r>
              <a:rPr lang="nl-NL" sz="2800" dirty="0" smtClean="0"/>
              <a:t>Ongewenst gedrag:</a:t>
            </a:r>
          </a:p>
          <a:p>
            <a:pPr marL="712800" lvl="2"/>
            <a:r>
              <a:rPr lang="nl-NL" dirty="0" smtClean="0"/>
              <a:t>Helpt MINDER VAAK bij dominantieproblemen tussen reuen (&lt; 30% effectief)</a:t>
            </a:r>
          </a:p>
          <a:p>
            <a:pPr marL="712800" lvl="2"/>
            <a:r>
              <a:rPr lang="nl-NL" dirty="0" smtClean="0"/>
              <a:t>WEL </a:t>
            </a:r>
            <a:r>
              <a:rPr lang="nl-NL" dirty="0"/>
              <a:t>bij: markeren/urineren, weglopen, rijden (</a:t>
            </a:r>
            <a:r>
              <a:rPr lang="nl-NL" dirty="0" smtClean="0"/>
              <a:t>&gt; 60</a:t>
            </a:r>
            <a:r>
              <a:rPr lang="nl-NL" dirty="0"/>
              <a:t>% effectief)</a:t>
            </a:r>
          </a:p>
          <a:p>
            <a:pPr lvl="1" indent="0">
              <a:buNone/>
            </a:pPr>
            <a:endParaRPr lang="nl-NL" sz="800" dirty="0" smtClean="0"/>
          </a:p>
          <a:p>
            <a:pPr marL="457200" indent="-457200">
              <a:buFont typeface="Arial" charset="0"/>
              <a:buChar char="•"/>
            </a:pPr>
            <a:r>
              <a:rPr lang="nl-NL" sz="2800" dirty="0" smtClean="0"/>
              <a:t>Voorhuidontstekingen</a:t>
            </a:r>
          </a:p>
          <a:p>
            <a:pPr marL="457200" indent="-457200">
              <a:buFont typeface="Arial" charset="0"/>
              <a:buChar char="•"/>
            </a:pPr>
            <a:r>
              <a:rPr lang="nl-NL" sz="2800" dirty="0" smtClean="0"/>
              <a:t>Prostaatvergroting </a:t>
            </a:r>
            <a:r>
              <a:rPr lang="nl-NL" sz="2800" dirty="0"/>
              <a:t>(</a:t>
            </a:r>
            <a:r>
              <a:rPr lang="nl-NL" sz="2800" dirty="0" smtClean="0"/>
              <a:t>goedaardig)</a:t>
            </a:r>
          </a:p>
          <a:p>
            <a:pPr marL="457200" indent="-457200">
              <a:buFont typeface="Arial" charset="0"/>
              <a:buChar char="•"/>
            </a:pPr>
            <a:r>
              <a:rPr lang="nl-NL" sz="2800" dirty="0" err="1" smtClean="0"/>
              <a:t>Circumanaalkliertumoren</a:t>
            </a:r>
            <a:r>
              <a:rPr lang="nl-NL" sz="2800" dirty="0" smtClean="0"/>
              <a:t> </a:t>
            </a:r>
            <a:endParaRPr lang="nl-NL" sz="2800" dirty="0"/>
          </a:p>
          <a:p>
            <a:pPr marL="457200" indent="-457200">
              <a:buFont typeface="Arial" charset="0"/>
              <a:buChar char="•"/>
            </a:pPr>
            <a:r>
              <a:rPr lang="nl-NL" sz="2800" dirty="0" smtClean="0"/>
              <a:t>Testikeltumoren</a:t>
            </a:r>
            <a:endParaRPr lang="nl-NL" sz="2800" dirty="0"/>
          </a:p>
          <a:p>
            <a:endParaRPr lang="nl-NL"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73</a:t>
            </a:fld>
            <a:endParaRPr lang="nl-NL" dirty="0"/>
          </a:p>
        </p:txBody>
      </p:sp>
    </p:spTree>
    <p:extLst>
      <p:ext uri="{BB962C8B-B14F-4D97-AF65-F5344CB8AC3E}">
        <p14:creationId xmlns:p14="http://schemas.microsoft.com/office/powerpoint/2010/main" val="40484597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Castratie reu</a:t>
            </a:r>
            <a:r>
              <a:rPr lang="nl-NL" dirty="0" smtClean="0"/>
              <a:t>: </a:t>
            </a:r>
            <a:r>
              <a:rPr lang="nl-NL" sz="3600" dirty="0" smtClean="0"/>
              <a:t>nadelen &amp; complicaties</a:t>
            </a:r>
            <a:endParaRPr lang="nl-NL" sz="3600" dirty="0"/>
          </a:p>
        </p:txBody>
      </p:sp>
      <p:sp>
        <p:nvSpPr>
          <p:cNvPr id="3" name="Tijdelijke aanduiding voor inhoud 2"/>
          <p:cNvSpPr>
            <a:spLocks noGrp="1"/>
          </p:cNvSpPr>
          <p:nvPr>
            <p:ph idx="1"/>
          </p:nvPr>
        </p:nvSpPr>
        <p:spPr>
          <a:xfrm>
            <a:off x="611188" y="1600200"/>
            <a:ext cx="8075611" cy="4709120"/>
          </a:xfrm>
        </p:spPr>
        <p:txBody>
          <a:bodyPr/>
          <a:lstStyle/>
          <a:p>
            <a:pPr marL="457200" indent="-457200">
              <a:buFont typeface="Arial" charset="0"/>
              <a:buChar char="•"/>
            </a:pPr>
            <a:r>
              <a:rPr lang="nl-NL" sz="2800" dirty="0" smtClean="0"/>
              <a:t>Anesthesierisico, overgewicht, kosten</a:t>
            </a:r>
          </a:p>
          <a:p>
            <a:pPr marL="457200" indent="-457200">
              <a:buFont typeface="Arial" charset="0"/>
              <a:buChar char="•"/>
            </a:pPr>
            <a:r>
              <a:rPr lang="nl-NL" sz="2800" dirty="0" smtClean="0"/>
              <a:t>Zwelling scrotum</a:t>
            </a:r>
          </a:p>
          <a:p>
            <a:pPr marL="457200" indent="-457200">
              <a:buFont typeface="Arial" charset="0"/>
              <a:buChar char="•"/>
            </a:pPr>
            <a:r>
              <a:rPr lang="nl-NL" sz="2800" dirty="0" smtClean="0"/>
              <a:t>Imago hond (en baas) kan </a:t>
            </a:r>
            <a:r>
              <a:rPr lang="nl-NL" sz="2800" dirty="0" smtClean="0">
                <a:sym typeface="Wingdings 3"/>
              </a:rPr>
              <a:t></a:t>
            </a:r>
          </a:p>
          <a:p>
            <a:pPr marL="457200" indent="-457200">
              <a:buFont typeface="Arial" charset="0"/>
              <a:buChar char="•"/>
            </a:pPr>
            <a:r>
              <a:rPr lang="nl-NL" sz="2800" dirty="0" smtClean="0">
                <a:sym typeface="Wingdings 3"/>
              </a:rPr>
              <a:t>Onomkeerbare operatie; er zijn tijdelijke alternatieven (implantaten)</a:t>
            </a:r>
          </a:p>
          <a:p>
            <a:pPr marL="457200" indent="-457200">
              <a:buFont typeface="Arial" charset="0"/>
              <a:buChar char="•"/>
            </a:pPr>
            <a:r>
              <a:rPr lang="nl-NL" sz="2800" dirty="0" smtClean="0">
                <a:sym typeface="Wingdings 3"/>
              </a:rPr>
              <a:t>Vachtveranderingen (bij </a:t>
            </a:r>
            <a:r>
              <a:rPr lang="nl-NL" sz="2800" dirty="0" err="1" smtClean="0">
                <a:sym typeface="Wingdings 3"/>
              </a:rPr>
              <a:t>ondervacht</a:t>
            </a:r>
            <a:r>
              <a:rPr lang="nl-NL" sz="2800" dirty="0" smtClean="0">
                <a:sym typeface="Wingdings 3"/>
              </a:rPr>
              <a:t>)</a:t>
            </a:r>
          </a:p>
          <a:p>
            <a:pPr marL="457200" indent="-457200">
              <a:buFont typeface="Arial" charset="0"/>
              <a:buChar char="•"/>
            </a:pPr>
            <a:endParaRPr lang="nl-NL" sz="800" dirty="0" smtClean="0">
              <a:sym typeface="Wingdings 3"/>
            </a:endParaRPr>
          </a:p>
          <a:p>
            <a:pPr marL="457200" indent="-457200">
              <a:buFont typeface="Arial" charset="0"/>
              <a:buChar char="•"/>
            </a:pPr>
            <a:r>
              <a:rPr lang="nl-NL" sz="2800" dirty="0" smtClean="0">
                <a:solidFill>
                  <a:schemeClr val="bg2">
                    <a:lumMod val="65000"/>
                  </a:schemeClr>
                </a:solidFill>
                <a:sym typeface="Wingdings 3"/>
              </a:rPr>
              <a:t>Typisch: Labradors soms aantrekkelijker voor reuen na OK</a:t>
            </a:r>
            <a:endParaRPr lang="nl-NL" sz="2800" dirty="0">
              <a:solidFill>
                <a:schemeClr val="bg2">
                  <a:lumMod val="65000"/>
                </a:schemeClr>
              </a:solidFill>
            </a:endParaRPr>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dirty="0"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74</a:t>
            </a:fld>
            <a:endParaRPr lang="nl-NL" dirty="0"/>
          </a:p>
        </p:txBody>
      </p:sp>
    </p:spTree>
    <p:extLst>
      <p:ext uri="{BB962C8B-B14F-4D97-AF65-F5344CB8AC3E}">
        <p14:creationId xmlns:p14="http://schemas.microsoft.com/office/powerpoint/2010/main" val="39342451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7200" y="381000"/>
            <a:ext cx="8229600" cy="960438"/>
          </a:xfrm>
        </p:spPr>
        <p:txBody>
          <a:bodyPr/>
          <a:lstStyle/>
          <a:p>
            <a:pPr eaLnBrk="1" hangingPunct="1"/>
            <a:r>
              <a:rPr lang="en-US">
                <a:latin typeface="Arial" charset="0"/>
              </a:rPr>
              <a:t>Castratie reu</a:t>
            </a:r>
            <a:endParaRPr lang="nl-NL">
              <a:latin typeface="Arial" charset="0"/>
            </a:endParaRPr>
          </a:p>
        </p:txBody>
      </p:sp>
      <p:pic>
        <p:nvPicPr>
          <p:cNvPr id="57347" name="Picture 9" descr="kastr reu"/>
          <p:cNvPicPr>
            <a:picLocks noGrp="1" noChangeAspect="1" noChangeArrowheads="1"/>
          </p:cNvPicPr>
          <p:nvPr>
            <p:ph type="clipArt" sz="half" idx="1"/>
          </p:nvPr>
        </p:nvPicPr>
        <p:blipFill>
          <a:blip r:embed="rId2">
            <a:extLst>
              <a:ext uri="{28A0092B-C50C-407E-A947-70E740481C1C}">
                <a14:useLocalDpi xmlns:a14="http://schemas.microsoft.com/office/drawing/2010/main" val="0"/>
              </a:ext>
            </a:extLst>
          </a:blip>
          <a:srcRect/>
          <a:stretch>
            <a:fillRect/>
          </a:stretch>
        </p:blipFill>
        <p:spPr>
          <a:xfrm>
            <a:off x="0" y="1484313"/>
            <a:ext cx="5180013" cy="5184775"/>
          </a:xfrm>
          <a:noFill/>
          <a:extLst>
            <a:ext uri="{909E8E84-426E-40dd-AFC4-6F175D3DCCD1}">
              <a14:hiddenFill xmlns:a14="http://schemas.microsoft.com/office/drawing/2010/main" xmlns="">
                <a:solidFill>
                  <a:srgbClr val="FFFFFF"/>
                </a:solidFill>
              </a14:hiddenFill>
            </a:ext>
          </a:extLst>
        </p:spPr>
      </p:pic>
      <p:sp>
        <p:nvSpPr>
          <p:cNvPr id="57348" name="Text Box 10"/>
          <p:cNvSpPr txBox="1">
            <a:spLocks noChangeArrowheads="1"/>
          </p:cNvSpPr>
          <p:nvPr/>
        </p:nvSpPr>
        <p:spPr bwMode="auto">
          <a:xfrm>
            <a:off x="5219700" y="1773238"/>
            <a:ext cx="3538538"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pPr>
            <a:r>
              <a:rPr lang="en-US" sz="2400">
                <a:latin typeface="Tahoma" charset="0"/>
              </a:rPr>
              <a:t>Snede NIET via scrotum</a:t>
            </a:r>
          </a:p>
          <a:p>
            <a:pPr eaLnBrk="1" hangingPunct="1">
              <a:spcBef>
                <a:spcPct val="50000"/>
              </a:spcBef>
            </a:pPr>
            <a:r>
              <a:rPr lang="en-US" sz="2400">
                <a:latin typeface="Tahoma" charset="0"/>
              </a:rPr>
              <a:t>maar bij aanzet balzak</a:t>
            </a:r>
            <a:endParaRPr lang="nl-NL" sz="2400">
              <a:latin typeface="Tahoma" charset="0"/>
            </a:endParaRPr>
          </a:p>
        </p:txBody>
      </p:sp>
      <p:pic>
        <p:nvPicPr>
          <p:cNvPr id="2" name="Afbeelding 1"/>
          <p:cNvPicPr>
            <a:picLocks noChangeAspect="1"/>
          </p:cNvPicPr>
          <p:nvPr/>
        </p:nvPicPr>
        <p:blipFill>
          <a:blip r:embed="rId3"/>
          <a:stretch>
            <a:fillRect/>
          </a:stretch>
        </p:blipFill>
        <p:spPr>
          <a:xfrm>
            <a:off x="5219700" y="3603171"/>
            <a:ext cx="3624262" cy="2411782"/>
          </a:xfrm>
          <a:prstGeom prst="rect">
            <a:avLst/>
          </a:prstGeom>
        </p:spPr>
      </p:pic>
    </p:spTree>
    <p:extLst>
      <p:ext uri="{BB962C8B-B14F-4D97-AF65-F5344CB8AC3E}">
        <p14:creationId xmlns:p14="http://schemas.microsoft.com/office/powerpoint/2010/main" val="1656538563"/>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a:latin typeface="Arial" charset="0"/>
              </a:rPr>
              <a:t>Castratie reu</a:t>
            </a:r>
            <a:endParaRPr lang="nl-NL">
              <a:latin typeface="Arial" charset="0"/>
            </a:endParaRPr>
          </a:p>
        </p:txBody>
      </p:sp>
      <p:pic>
        <p:nvPicPr>
          <p:cNvPr id="58371" name="Picture 4" descr="DogNeuter-1"/>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536575" y="1981200"/>
            <a:ext cx="2663825" cy="1598613"/>
          </a:xfrm>
          <a:noFill/>
          <a:extLst>
            <a:ext uri="{909E8E84-426E-40dd-AFC4-6F175D3DCCD1}">
              <a14:hiddenFill xmlns:a14="http://schemas.microsoft.com/office/drawing/2010/main" xmlns="">
                <a:solidFill>
                  <a:srgbClr val="FFFFFF"/>
                </a:solidFill>
              </a14:hiddenFill>
            </a:ext>
          </a:extLst>
        </p:spPr>
      </p:pic>
      <p:pic>
        <p:nvPicPr>
          <p:cNvPr id="58372" name="Picture 5" descr="DogNeuter-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010025"/>
            <a:ext cx="2667000" cy="175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373" name="Picture 6" descr="DogNeuter-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1676400"/>
            <a:ext cx="2514600" cy="1658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374" name="Picture 7" descr="DogNeuter-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4038600"/>
            <a:ext cx="2514600" cy="1658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375" name="Picture 8" descr="DogNeuter-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7000" y="2819400"/>
            <a:ext cx="2667000"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04125170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Kater: indicaties castratie</a:t>
            </a:r>
            <a:endParaRPr lang="nl-NL" dirty="0"/>
          </a:p>
        </p:txBody>
      </p:sp>
      <p:sp>
        <p:nvSpPr>
          <p:cNvPr id="3" name="Tijdelijke aanduiding voor inhoud 2"/>
          <p:cNvSpPr>
            <a:spLocks noGrp="1"/>
          </p:cNvSpPr>
          <p:nvPr>
            <p:ph idx="1"/>
          </p:nvPr>
        </p:nvSpPr>
        <p:spPr/>
        <p:txBody>
          <a:bodyPr/>
          <a:lstStyle/>
          <a:p>
            <a:pPr marL="171450" indent="-424800">
              <a:buFont typeface="Arial" charset="0"/>
              <a:buChar char="•"/>
            </a:pPr>
            <a:r>
              <a:rPr lang="nl-NL" sz="2800" dirty="0" smtClean="0"/>
              <a:t>Geboortebeperking</a:t>
            </a:r>
          </a:p>
          <a:p>
            <a:pPr marL="171450" indent="-424800">
              <a:buFont typeface="Arial" charset="0"/>
              <a:buChar char="•"/>
            </a:pPr>
            <a:r>
              <a:rPr lang="nl-NL" sz="2800" dirty="0" smtClean="0"/>
              <a:t>Minder zwerven/weglopen</a:t>
            </a:r>
            <a:endParaRPr lang="nl-NL" sz="2800" dirty="0"/>
          </a:p>
          <a:p>
            <a:pPr marL="171450" indent="-424800">
              <a:buFont typeface="Arial" charset="0"/>
              <a:buChar char="•"/>
            </a:pPr>
            <a:r>
              <a:rPr lang="nl-NL" sz="2800" dirty="0"/>
              <a:t>Sproei-/urineer- en ander markeergedrag </a:t>
            </a:r>
            <a:r>
              <a:rPr lang="nl-NL" sz="2800" dirty="0" smtClean="0">
                <a:sym typeface="Wingdings 3"/>
              </a:rPr>
              <a:t></a:t>
            </a:r>
          </a:p>
          <a:p>
            <a:pPr marL="171450" indent="-424800">
              <a:buFont typeface="Arial" charset="0"/>
              <a:buChar char="•"/>
            </a:pPr>
            <a:r>
              <a:rPr lang="nl-NL" sz="2800" dirty="0"/>
              <a:t>V</a:t>
            </a:r>
            <a:r>
              <a:rPr lang="nl-NL" sz="2800" dirty="0" smtClean="0"/>
              <a:t>echtpartijen </a:t>
            </a:r>
            <a:r>
              <a:rPr lang="nl-NL" sz="2800" dirty="0" smtClean="0">
                <a:sym typeface="Wingdings 3"/>
              </a:rPr>
              <a:t> </a:t>
            </a:r>
            <a:r>
              <a:rPr lang="nl-NL" sz="2800" dirty="0" smtClean="0"/>
              <a:t>(verwondingen/pijn/kosten </a:t>
            </a:r>
            <a:r>
              <a:rPr lang="nl-NL" sz="2800" dirty="0" smtClean="0">
                <a:sym typeface="Wingdings 3"/>
              </a:rPr>
              <a:t></a:t>
            </a:r>
            <a:r>
              <a:rPr lang="nl-NL" sz="2800" dirty="0" smtClean="0"/>
              <a:t>)</a:t>
            </a:r>
            <a:endParaRPr lang="nl-NL" sz="2800" dirty="0"/>
          </a:p>
          <a:p>
            <a:endParaRPr lang="nl-NL" sz="2400" dirty="0" smtClean="0"/>
          </a:p>
          <a:p>
            <a:pPr marL="342900" indent="-342900">
              <a:buFontTx/>
              <a:buChar char="-"/>
            </a:pPr>
            <a:r>
              <a:rPr lang="nl-NL" sz="2400" dirty="0" smtClean="0"/>
              <a:t>Kater is va </a:t>
            </a:r>
            <a:r>
              <a:rPr lang="nl-NL" sz="2400" dirty="0" err="1" smtClean="0"/>
              <a:t>ong</a:t>
            </a:r>
            <a:r>
              <a:rPr lang="nl-NL" sz="2400" dirty="0" smtClean="0"/>
              <a:t> 6mnd seksueel actief</a:t>
            </a:r>
          </a:p>
          <a:p>
            <a:pPr marL="342900" indent="-342900">
              <a:buFontTx/>
              <a:buChar char="-"/>
            </a:pPr>
            <a:r>
              <a:rPr lang="nl-NL" sz="2400" dirty="0" smtClean="0"/>
              <a:t>Gedragsproblemen niet altijd (volledig) verholpen (</a:t>
            </a:r>
            <a:r>
              <a:rPr lang="nl-NL" sz="2400" dirty="0" err="1" smtClean="0"/>
              <a:t>a.g.v.</a:t>
            </a:r>
            <a:r>
              <a:rPr lang="nl-NL" sz="2400" dirty="0" smtClean="0"/>
              <a:t> inprenting)</a:t>
            </a:r>
            <a:endParaRPr lang="nl-NL" sz="2400"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77</a:t>
            </a:fld>
            <a:endParaRPr lang="nl-NL" dirty="0"/>
          </a:p>
        </p:txBody>
      </p:sp>
    </p:spTree>
    <p:extLst>
      <p:ext uri="{BB962C8B-B14F-4D97-AF65-F5344CB8AC3E}">
        <p14:creationId xmlns:p14="http://schemas.microsoft.com/office/powerpoint/2010/main" val="140092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78</a:t>
            </a:fld>
            <a:endParaRPr lang="nl-NL" dirty="0"/>
          </a:p>
        </p:txBody>
      </p:sp>
      <p:pic>
        <p:nvPicPr>
          <p:cNvPr id="7"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11188" y="343649"/>
            <a:ext cx="4032706" cy="32866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878635" y="3660571"/>
            <a:ext cx="4808164" cy="31974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497274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Opdracht </a:t>
            </a:r>
            <a:endParaRPr lang="nl-NL" dirty="0"/>
          </a:p>
        </p:txBody>
      </p:sp>
      <p:sp>
        <p:nvSpPr>
          <p:cNvPr id="3" name="Tijdelijke aanduiding voor inhoud 2"/>
          <p:cNvSpPr>
            <a:spLocks noGrp="1"/>
          </p:cNvSpPr>
          <p:nvPr>
            <p:ph idx="1"/>
          </p:nvPr>
        </p:nvSpPr>
        <p:spPr/>
        <p:txBody>
          <a:bodyPr/>
          <a:lstStyle/>
          <a:p>
            <a:pPr algn="ctr"/>
            <a:r>
              <a:rPr lang="nl-NL" dirty="0" smtClean="0"/>
              <a:t>Voor- en nadelen castratie</a:t>
            </a:r>
            <a:endParaRPr lang="nl-NL"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79</a:t>
            </a:fld>
            <a:endParaRPr lang="nl-NL" dirty="0"/>
          </a:p>
        </p:txBody>
      </p:sp>
    </p:spTree>
    <p:extLst>
      <p:ext uri="{BB962C8B-B14F-4D97-AF65-F5344CB8AC3E}">
        <p14:creationId xmlns:p14="http://schemas.microsoft.com/office/powerpoint/2010/main" val="10357106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2 Groepen</a:t>
            </a:r>
          </a:p>
        </p:txBody>
      </p:sp>
      <p:sp>
        <p:nvSpPr>
          <p:cNvPr id="3" name="Tijdelijke aanduiding voor inhoud 2"/>
          <p:cNvSpPr>
            <a:spLocks noGrp="1"/>
          </p:cNvSpPr>
          <p:nvPr>
            <p:ph sz="half" idx="1"/>
          </p:nvPr>
        </p:nvSpPr>
        <p:spPr/>
        <p:txBody>
          <a:bodyPr/>
          <a:lstStyle/>
          <a:p>
            <a:r>
              <a:rPr lang="nl-NL" u="sng" dirty="0" smtClean="0"/>
              <a:t>Groep 1</a:t>
            </a:r>
          </a:p>
          <a:p>
            <a:pPr marL="457200" indent="-457200">
              <a:buFont typeface="Arial" charset="0"/>
              <a:buChar char="•"/>
            </a:pPr>
            <a:r>
              <a:rPr lang="nl-NL" dirty="0" smtClean="0"/>
              <a:t>Alyssa</a:t>
            </a:r>
          </a:p>
          <a:p>
            <a:pPr marL="457200" indent="-457200">
              <a:buFont typeface="Arial" charset="0"/>
              <a:buChar char="•"/>
            </a:pPr>
            <a:r>
              <a:rPr lang="nl-NL" dirty="0"/>
              <a:t>Amber</a:t>
            </a:r>
          </a:p>
          <a:p>
            <a:pPr marL="457200" indent="-457200">
              <a:buFont typeface="Arial" charset="0"/>
              <a:buChar char="•"/>
            </a:pPr>
            <a:r>
              <a:rPr lang="nl-NL" dirty="0" smtClean="0"/>
              <a:t>Cynthia</a:t>
            </a:r>
          </a:p>
          <a:p>
            <a:pPr marL="457200" indent="-457200">
              <a:buFont typeface="Arial" charset="0"/>
              <a:buChar char="•"/>
            </a:pPr>
            <a:r>
              <a:rPr lang="nl-NL" dirty="0" smtClean="0"/>
              <a:t>Inge</a:t>
            </a:r>
          </a:p>
          <a:p>
            <a:pPr marL="457200" indent="-457200">
              <a:buFont typeface="Arial" charset="0"/>
              <a:buChar char="•"/>
            </a:pPr>
            <a:r>
              <a:rPr lang="nl-NL" dirty="0" smtClean="0"/>
              <a:t>Iris</a:t>
            </a:r>
          </a:p>
          <a:p>
            <a:pPr marL="457200" indent="-457200">
              <a:buFont typeface="Arial" charset="0"/>
              <a:buChar char="•"/>
            </a:pPr>
            <a:r>
              <a:rPr lang="nl-NL" dirty="0" smtClean="0"/>
              <a:t>Marit</a:t>
            </a:r>
          </a:p>
          <a:p>
            <a:pPr marL="457200" indent="-457200">
              <a:buFont typeface="Arial" charset="0"/>
              <a:buChar char="•"/>
            </a:pPr>
            <a:r>
              <a:rPr lang="nl-NL" dirty="0" smtClean="0"/>
              <a:t>Romana</a:t>
            </a:r>
            <a:endParaRPr lang="nl-NL" dirty="0"/>
          </a:p>
        </p:txBody>
      </p:sp>
      <p:sp>
        <p:nvSpPr>
          <p:cNvPr id="4" name="Tijdelijke aanduiding voor inhoud 3"/>
          <p:cNvSpPr>
            <a:spLocks noGrp="1"/>
          </p:cNvSpPr>
          <p:nvPr>
            <p:ph sz="half" idx="2"/>
          </p:nvPr>
        </p:nvSpPr>
        <p:spPr/>
        <p:txBody>
          <a:bodyPr/>
          <a:lstStyle/>
          <a:p>
            <a:r>
              <a:rPr lang="nl-NL" u="sng" dirty="0" smtClean="0"/>
              <a:t>Groep 2</a:t>
            </a:r>
            <a:endParaRPr lang="nl-NL" dirty="0" smtClean="0"/>
          </a:p>
          <a:p>
            <a:pPr marL="457200" indent="-457200">
              <a:buFont typeface="Arial" charset="0"/>
              <a:buChar char="•"/>
            </a:pPr>
            <a:r>
              <a:rPr lang="nl-NL" dirty="0" smtClean="0"/>
              <a:t>Chelsea</a:t>
            </a:r>
          </a:p>
          <a:p>
            <a:pPr marL="457200" indent="-457200">
              <a:buFont typeface="Arial" charset="0"/>
              <a:buChar char="•"/>
            </a:pPr>
            <a:r>
              <a:rPr lang="nl-NL" dirty="0" smtClean="0"/>
              <a:t>Esmee</a:t>
            </a:r>
          </a:p>
          <a:p>
            <a:pPr marL="457200" indent="-457200">
              <a:buFont typeface="Arial" charset="0"/>
              <a:buChar char="•"/>
            </a:pPr>
            <a:r>
              <a:rPr lang="nl-NL" dirty="0" smtClean="0"/>
              <a:t>Imke</a:t>
            </a:r>
          </a:p>
          <a:p>
            <a:pPr marL="457200" indent="-457200">
              <a:buFont typeface="Arial" charset="0"/>
              <a:buChar char="•"/>
            </a:pPr>
            <a:r>
              <a:rPr lang="nl-NL" dirty="0" smtClean="0"/>
              <a:t>Jaimy</a:t>
            </a:r>
          </a:p>
          <a:p>
            <a:pPr marL="457200" indent="-457200">
              <a:buFont typeface="Arial" charset="0"/>
              <a:buChar char="•"/>
            </a:pPr>
            <a:r>
              <a:rPr lang="nl-NL" dirty="0" smtClean="0"/>
              <a:t>Lot</a:t>
            </a:r>
          </a:p>
          <a:p>
            <a:pPr marL="457200" indent="-457200">
              <a:buFont typeface="Arial" charset="0"/>
              <a:buChar char="•"/>
            </a:pPr>
            <a:r>
              <a:rPr lang="nl-NL" dirty="0" smtClean="0"/>
              <a:t>Miriam</a:t>
            </a:r>
            <a:endParaRPr lang="nl-NL" dirty="0"/>
          </a:p>
        </p:txBody>
      </p:sp>
      <p:sp>
        <p:nvSpPr>
          <p:cNvPr id="5" name="Tijdelijke aanduiding voor datum 4"/>
          <p:cNvSpPr>
            <a:spLocks noGrp="1"/>
          </p:cNvSpPr>
          <p:nvPr>
            <p:ph type="dt" sz="half" idx="10"/>
          </p:nvPr>
        </p:nvSpPr>
        <p:spPr/>
        <p:txBody>
          <a:bodyPr/>
          <a:lstStyle/>
          <a:p>
            <a:r>
              <a:rPr lang="nl-NL" smtClean="0"/>
              <a:t>dd-mm-jj</a:t>
            </a:r>
            <a:endParaRPr lang="nl-NL"/>
          </a:p>
        </p:txBody>
      </p:sp>
      <p:sp>
        <p:nvSpPr>
          <p:cNvPr id="6" name="Tijdelijke aanduiding voor voettekst 5"/>
          <p:cNvSpPr>
            <a:spLocks noGrp="1"/>
          </p:cNvSpPr>
          <p:nvPr>
            <p:ph type="ftr" sz="quarter" idx="11"/>
          </p:nvPr>
        </p:nvSpPr>
        <p:spPr/>
        <p:txBody>
          <a:bodyPr/>
          <a:lstStyle/>
          <a:p>
            <a:r>
              <a:rPr lang="nl-NL" smtClean="0"/>
              <a:t>je presentatietitel hier </a:t>
            </a:r>
            <a:endParaRPr lang="nl-NL"/>
          </a:p>
        </p:txBody>
      </p:sp>
      <p:sp>
        <p:nvSpPr>
          <p:cNvPr id="7" name="Tijdelijke aanduiding voor dianummer 6"/>
          <p:cNvSpPr>
            <a:spLocks noGrp="1"/>
          </p:cNvSpPr>
          <p:nvPr>
            <p:ph type="sldNum" sz="quarter" idx="12"/>
          </p:nvPr>
        </p:nvSpPr>
        <p:spPr/>
        <p:txBody>
          <a:bodyPr/>
          <a:lstStyle/>
          <a:p>
            <a:fld id="{E4CF7DCE-037D-EA46-95EA-FAE57EEEFD75}" type="slidenum">
              <a:rPr lang="nl-NL" smtClean="0"/>
              <a:t>8</a:t>
            </a:fld>
            <a:endParaRPr lang="nl-NL"/>
          </a:p>
        </p:txBody>
      </p:sp>
    </p:spTree>
    <p:extLst>
      <p:ext uri="{BB962C8B-B14F-4D97-AF65-F5344CB8AC3E}">
        <p14:creationId xmlns:p14="http://schemas.microsoft.com/office/powerpoint/2010/main" val="210771179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gn="ctr"/>
            <a:r>
              <a:rPr lang="en-US" sz="4000" dirty="0" err="1">
                <a:latin typeface="Arial" charset="0"/>
              </a:rPr>
              <a:t>Natuurlijke</a:t>
            </a:r>
            <a:r>
              <a:rPr lang="en-US" sz="4000" dirty="0">
                <a:latin typeface="Arial" charset="0"/>
              </a:rPr>
              <a:t> </a:t>
            </a:r>
            <a:r>
              <a:rPr lang="en-US" sz="4000" dirty="0" err="1">
                <a:latin typeface="Arial" charset="0"/>
              </a:rPr>
              <a:t>dekking</a:t>
            </a:r>
            <a:r>
              <a:rPr lang="en-US" sz="4000" dirty="0">
                <a:latin typeface="Arial" charset="0"/>
              </a:rPr>
              <a:t> </a:t>
            </a:r>
            <a:r>
              <a:rPr lang="en-US" sz="4000" dirty="0" err="1">
                <a:latin typeface="Arial" charset="0"/>
              </a:rPr>
              <a:t>teef</a:t>
            </a:r>
            <a:endParaRPr lang="nl-NL" sz="4000" dirty="0">
              <a:latin typeface="Arial" charset="0"/>
            </a:endParaRPr>
          </a:p>
        </p:txBody>
      </p:sp>
      <p:sp>
        <p:nvSpPr>
          <p:cNvPr id="50179" name="Rectangle 3"/>
          <p:cNvSpPr>
            <a:spLocks noGrp="1" noChangeArrowheads="1"/>
          </p:cNvSpPr>
          <p:nvPr>
            <p:ph type="body" sz="half" idx="1"/>
          </p:nvPr>
        </p:nvSpPr>
        <p:spPr>
          <a:xfrm>
            <a:off x="515256" y="1480457"/>
            <a:ext cx="5301344" cy="4684486"/>
          </a:xfrm>
        </p:spPr>
        <p:txBody>
          <a:bodyPr/>
          <a:lstStyle/>
          <a:p>
            <a:pPr marL="342900" indent="-342900">
              <a:lnSpc>
                <a:spcPct val="90000"/>
              </a:lnSpc>
              <a:buFont typeface="Arial"/>
              <a:buChar char="•"/>
            </a:pPr>
            <a:r>
              <a:rPr lang="en-US" sz="2400" dirty="0" err="1" smtClean="0">
                <a:latin typeface="Arial" charset="0"/>
              </a:rPr>
              <a:t>Kunstmatige</a:t>
            </a:r>
            <a:r>
              <a:rPr lang="en-US" sz="2400" dirty="0" smtClean="0">
                <a:latin typeface="Arial" charset="0"/>
              </a:rPr>
              <a:t> </a:t>
            </a:r>
            <a:r>
              <a:rPr lang="en-US" sz="2400" dirty="0" err="1" smtClean="0">
                <a:latin typeface="Arial" charset="0"/>
              </a:rPr>
              <a:t>omgeving</a:t>
            </a:r>
            <a:endParaRPr lang="en-US" sz="2400" dirty="0" smtClean="0">
              <a:latin typeface="Arial" charset="0"/>
            </a:endParaRPr>
          </a:p>
          <a:p>
            <a:pPr marL="342900" indent="-342900">
              <a:lnSpc>
                <a:spcPct val="90000"/>
              </a:lnSpc>
              <a:buFont typeface="Arial"/>
              <a:buChar char="•"/>
            </a:pPr>
            <a:r>
              <a:rPr lang="en-US" sz="2400" dirty="0" err="1" smtClean="0">
                <a:latin typeface="Arial" charset="0"/>
              </a:rPr>
              <a:t>Speelgedrag</a:t>
            </a:r>
            <a:endParaRPr lang="en-US" sz="2400" dirty="0">
              <a:latin typeface="Arial" charset="0"/>
            </a:endParaRPr>
          </a:p>
          <a:p>
            <a:pPr marL="342900" indent="-342900">
              <a:lnSpc>
                <a:spcPct val="90000"/>
              </a:lnSpc>
              <a:buFont typeface="Arial"/>
              <a:buChar char="•"/>
            </a:pPr>
            <a:r>
              <a:rPr lang="en-US" sz="2400" dirty="0" err="1">
                <a:latin typeface="Arial" charset="0"/>
              </a:rPr>
              <a:t>Stareflex</a:t>
            </a:r>
            <a:endParaRPr lang="en-US" sz="2400" dirty="0">
              <a:latin typeface="Arial" charset="0"/>
            </a:endParaRPr>
          </a:p>
          <a:p>
            <a:pPr marL="342900" indent="-342900">
              <a:lnSpc>
                <a:spcPct val="90000"/>
              </a:lnSpc>
              <a:buFont typeface="Arial"/>
              <a:buChar char="•"/>
            </a:pPr>
            <a:r>
              <a:rPr lang="en-US" sz="2400" dirty="0" err="1">
                <a:latin typeface="Arial" charset="0"/>
              </a:rPr>
              <a:t>Wat</a:t>
            </a:r>
            <a:r>
              <a:rPr lang="en-US" sz="2400" dirty="0">
                <a:latin typeface="Arial" charset="0"/>
              </a:rPr>
              <a:t> </a:t>
            </a:r>
            <a:r>
              <a:rPr lang="en-US" sz="2400" dirty="0" err="1">
                <a:latin typeface="Arial" charset="0"/>
              </a:rPr>
              <a:t>heldere</a:t>
            </a:r>
            <a:r>
              <a:rPr lang="en-US" sz="2400" dirty="0">
                <a:latin typeface="Arial" charset="0"/>
              </a:rPr>
              <a:t> </a:t>
            </a:r>
            <a:r>
              <a:rPr lang="en-US" sz="2400" dirty="0" err="1" smtClean="0">
                <a:latin typeface="Arial" charset="0"/>
              </a:rPr>
              <a:t>uitvloeiing</a:t>
            </a:r>
            <a:r>
              <a:rPr lang="en-US" sz="2400" dirty="0" smtClean="0">
                <a:latin typeface="Arial" charset="0"/>
              </a:rPr>
              <a:t> </a:t>
            </a:r>
            <a:r>
              <a:rPr lang="en-US" sz="2400" dirty="0" err="1" smtClean="0">
                <a:latin typeface="Arial" charset="0"/>
              </a:rPr>
              <a:t>reu</a:t>
            </a:r>
            <a:endParaRPr lang="en-US" sz="2400" dirty="0" smtClean="0">
              <a:latin typeface="Arial" charset="0"/>
            </a:endParaRPr>
          </a:p>
          <a:p>
            <a:pPr marL="655200" lvl="1" indent="-306000">
              <a:lnSpc>
                <a:spcPct val="90000"/>
              </a:lnSpc>
              <a:buFont typeface="Arial"/>
              <a:buChar char="•"/>
            </a:pPr>
            <a:r>
              <a:rPr lang="en-US" sz="2000" dirty="0" smtClean="0">
                <a:latin typeface="Arial" charset="0"/>
              </a:rPr>
              <a:t>1e </a:t>
            </a:r>
            <a:r>
              <a:rPr lang="en-US" sz="2000" dirty="0" err="1" smtClean="0">
                <a:latin typeface="Arial" charset="0"/>
              </a:rPr>
              <a:t>fractie</a:t>
            </a:r>
            <a:endParaRPr lang="en-US" sz="2000" dirty="0">
              <a:latin typeface="Arial" charset="0"/>
            </a:endParaRPr>
          </a:p>
          <a:p>
            <a:pPr marL="342900" indent="-342900">
              <a:lnSpc>
                <a:spcPct val="90000"/>
              </a:lnSpc>
              <a:buFont typeface="Arial"/>
              <a:buChar char="•"/>
            </a:pPr>
            <a:r>
              <a:rPr lang="en-US" sz="2400" dirty="0" err="1">
                <a:latin typeface="Arial" charset="0"/>
              </a:rPr>
              <a:t>Reu</a:t>
            </a:r>
            <a:r>
              <a:rPr lang="en-US" sz="2400" dirty="0">
                <a:latin typeface="Arial" charset="0"/>
              </a:rPr>
              <a:t> </a:t>
            </a:r>
            <a:r>
              <a:rPr lang="en-US" sz="2400" dirty="0" err="1">
                <a:latin typeface="Arial" charset="0"/>
              </a:rPr>
              <a:t>bespringt</a:t>
            </a:r>
            <a:r>
              <a:rPr lang="en-US" sz="2400" dirty="0">
                <a:latin typeface="Arial" charset="0"/>
              </a:rPr>
              <a:t> </a:t>
            </a:r>
            <a:r>
              <a:rPr lang="en-US" sz="2400" dirty="0" err="1">
                <a:latin typeface="Arial" charset="0"/>
              </a:rPr>
              <a:t>teef</a:t>
            </a:r>
            <a:endParaRPr lang="en-US" sz="2400" dirty="0">
              <a:latin typeface="Arial" charset="0"/>
            </a:endParaRPr>
          </a:p>
          <a:p>
            <a:pPr marL="342900" indent="-342900">
              <a:lnSpc>
                <a:spcPct val="90000"/>
              </a:lnSpc>
              <a:buFont typeface="Arial"/>
              <a:buChar char="•"/>
            </a:pPr>
            <a:r>
              <a:rPr lang="en-US" sz="2400" dirty="0" err="1">
                <a:latin typeface="Arial" charset="0"/>
              </a:rPr>
              <a:t>Ejaculaat</a:t>
            </a:r>
            <a:r>
              <a:rPr lang="en-US" sz="2400" dirty="0">
                <a:latin typeface="Arial" charset="0"/>
              </a:rPr>
              <a:t> met </a:t>
            </a:r>
            <a:r>
              <a:rPr lang="en-US" sz="2400" dirty="0" err="1" smtClean="0">
                <a:latin typeface="Arial" charset="0"/>
              </a:rPr>
              <a:t>zaadcelen</a:t>
            </a:r>
            <a:endParaRPr lang="en-US" sz="2400" dirty="0" smtClean="0">
              <a:latin typeface="Arial" charset="0"/>
            </a:endParaRPr>
          </a:p>
          <a:p>
            <a:pPr marL="691200" lvl="1" indent="-306000">
              <a:lnSpc>
                <a:spcPct val="90000"/>
              </a:lnSpc>
              <a:buFont typeface="Arial"/>
              <a:buChar char="•"/>
            </a:pPr>
            <a:r>
              <a:rPr lang="en-US" sz="2000" dirty="0" smtClean="0">
                <a:latin typeface="Arial" charset="0"/>
              </a:rPr>
              <a:t>2e </a:t>
            </a:r>
            <a:r>
              <a:rPr lang="en-US" sz="2000" dirty="0" err="1" smtClean="0">
                <a:latin typeface="Arial" charset="0"/>
              </a:rPr>
              <a:t>fractie</a:t>
            </a:r>
            <a:endParaRPr lang="en-US" sz="2000" dirty="0">
              <a:latin typeface="Arial" charset="0"/>
            </a:endParaRPr>
          </a:p>
          <a:p>
            <a:pPr marL="342900" indent="-342900">
              <a:lnSpc>
                <a:spcPct val="90000"/>
              </a:lnSpc>
              <a:buFont typeface="Arial"/>
              <a:buChar char="•"/>
            </a:pPr>
            <a:r>
              <a:rPr lang="en-US" sz="2400" dirty="0" err="1" smtClean="0">
                <a:latin typeface="Arial" charset="0"/>
              </a:rPr>
              <a:t>Omdraaien</a:t>
            </a:r>
            <a:r>
              <a:rPr lang="en-US" sz="2400" dirty="0" smtClean="0">
                <a:latin typeface="Arial" charset="0"/>
              </a:rPr>
              <a:t> 180</a:t>
            </a:r>
            <a:r>
              <a:rPr lang="en-US" sz="2400" baseline="30000" dirty="0" smtClean="0">
                <a:latin typeface="Arial" charset="0"/>
              </a:rPr>
              <a:t>0 </a:t>
            </a:r>
            <a:r>
              <a:rPr lang="en-US" sz="2400" dirty="0" smtClean="0">
                <a:latin typeface="Arial" charset="0"/>
                <a:sym typeface="Wingdings" charset="0"/>
              </a:rPr>
              <a:t></a:t>
            </a:r>
            <a:r>
              <a:rPr lang="en-US" sz="2400" dirty="0">
                <a:latin typeface="Arial" charset="0"/>
                <a:sym typeface="Wingdings" charset="0"/>
              </a:rPr>
              <a:t/>
            </a:r>
            <a:br>
              <a:rPr lang="en-US" sz="2400" dirty="0">
                <a:latin typeface="Arial" charset="0"/>
                <a:sym typeface="Wingdings" charset="0"/>
              </a:rPr>
            </a:br>
            <a:r>
              <a:rPr lang="en-US" sz="2400" dirty="0" err="1">
                <a:latin typeface="Arial" charset="0"/>
                <a:sym typeface="Wingdings" charset="0"/>
              </a:rPr>
              <a:t>koppeling</a:t>
            </a:r>
            <a:r>
              <a:rPr lang="en-US" sz="2400" dirty="0">
                <a:latin typeface="Arial" charset="0"/>
                <a:sym typeface="Wingdings" charset="0"/>
              </a:rPr>
              <a:t> 20 </a:t>
            </a:r>
            <a:r>
              <a:rPr lang="en-US" sz="2400" dirty="0" err="1" smtClean="0">
                <a:latin typeface="Arial" charset="0"/>
                <a:sym typeface="Wingdings" charset="0"/>
              </a:rPr>
              <a:t>minuten</a:t>
            </a:r>
            <a:endParaRPr lang="en-US" sz="2400" dirty="0" smtClean="0">
              <a:latin typeface="Arial" charset="0"/>
              <a:sym typeface="Wingdings" charset="0"/>
            </a:endParaRPr>
          </a:p>
          <a:p>
            <a:pPr marL="691200" lvl="1" indent="-306000">
              <a:lnSpc>
                <a:spcPct val="90000"/>
              </a:lnSpc>
              <a:buFont typeface="Arial"/>
              <a:buChar char="•"/>
            </a:pPr>
            <a:r>
              <a:rPr lang="en-US" sz="2000" dirty="0" smtClean="0">
                <a:latin typeface="Arial" charset="0"/>
                <a:sym typeface="Wingdings" charset="0"/>
              </a:rPr>
              <a:t>3e </a:t>
            </a:r>
            <a:r>
              <a:rPr lang="en-US" sz="2000" dirty="0" err="1" smtClean="0">
                <a:latin typeface="Arial" charset="0"/>
                <a:sym typeface="Wingdings" charset="0"/>
              </a:rPr>
              <a:t>fractie</a:t>
            </a:r>
            <a:endParaRPr lang="en-US" sz="2000" dirty="0" smtClean="0">
              <a:latin typeface="Arial" charset="0"/>
              <a:sym typeface="Wingdings" charset="0"/>
            </a:endParaRPr>
          </a:p>
          <a:p>
            <a:pPr marL="691200" lvl="1" indent="-306000">
              <a:lnSpc>
                <a:spcPct val="90000"/>
              </a:lnSpc>
              <a:buFont typeface="Arial"/>
              <a:buChar char="•"/>
            </a:pPr>
            <a:r>
              <a:rPr lang="en-US" sz="2000" dirty="0" err="1" smtClean="0">
                <a:latin typeface="Arial" charset="0"/>
                <a:sym typeface="Wingdings" charset="0"/>
              </a:rPr>
              <a:t>Nooit</a:t>
            </a:r>
            <a:r>
              <a:rPr lang="en-US" sz="2000" dirty="0" smtClean="0">
                <a:latin typeface="Arial" charset="0"/>
                <a:sym typeface="Wingdings" charset="0"/>
              </a:rPr>
              <a:t> </a:t>
            </a:r>
            <a:r>
              <a:rPr lang="en-US" sz="2000" dirty="0">
                <a:latin typeface="Arial" charset="0"/>
                <a:sym typeface="Wingdings" charset="0"/>
              </a:rPr>
              <a:t>de </a:t>
            </a:r>
            <a:r>
              <a:rPr lang="en-US" sz="2000" dirty="0" err="1">
                <a:latin typeface="Arial" charset="0"/>
                <a:sym typeface="Wingdings" charset="0"/>
              </a:rPr>
              <a:t>dieren</a:t>
            </a:r>
            <a:r>
              <a:rPr lang="en-US" sz="2000" dirty="0">
                <a:latin typeface="Arial" charset="0"/>
                <a:sym typeface="Wingdings" charset="0"/>
              </a:rPr>
              <a:t> </a:t>
            </a:r>
            <a:r>
              <a:rPr lang="en-US" sz="2000" dirty="0" err="1" smtClean="0">
                <a:latin typeface="Arial" charset="0"/>
                <a:sym typeface="Wingdings" charset="0"/>
              </a:rPr>
              <a:t>scheiden</a:t>
            </a:r>
            <a:r>
              <a:rPr lang="en-US" sz="2000" dirty="0" smtClean="0">
                <a:latin typeface="Arial" charset="0"/>
                <a:sym typeface="Wingdings" charset="0"/>
              </a:rPr>
              <a:t>  </a:t>
            </a:r>
            <a:r>
              <a:rPr lang="en-US" sz="2000" dirty="0" err="1" smtClean="0">
                <a:latin typeface="Arial" charset="0"/>
                <a:sym typeface="Wingdings" charset="0"/>
              </a:rPr>
              <a:t>pijn</a:t>
            </a:r>
            <a:r>
              <a:rPr lang="en-US" sz="2000" dirty="0">
                <a:latin typeface="Arial" charset="0"/>
                <a:sym typeface="Wingdings" charset="0"/>
              </a:rPr>
              <a:t>!</a:t>
            </a:r>
            <a:endParaRPr lang="en-US" sz="2000" dirty="0">
              <a:latin typeface="Arial" charset="0"/>
            </a:endParaRPr>
          </a:p>
          <a:p>
            <a:pPr>
              <a:lnSpc>
                <a:spcPct val="90000"/>
              </a:lnSpc>
            </a:pPr>
            <a:endParaRPr lang="nl-NL" sz="2400" dirty="0">
              <a:latin typeface="Arial" charset="0"/>
            </a:endParaRPr>
          </a:p>
        </p:txBody>
      </p:sp>
      <p:pic>
        <p:nvPicPr>
          <p:cNvPr id="50180" name="Picture 8" descr="dekking1"/>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816600" y="1600200"/>
            <a:ext cx="2641600" cy="19812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50181" name="Picture 9" descr="dekking2"/>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5816600" y="3733800"/>
            <a:ext cx="2641600" cy="19812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val="123753312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gn="ctr"/>
            <a:r>
              <a:rPr lang="en-US" dirty="0" err="1">
                <a:latin typeface="Arial" charset="0"/>
              </a:rPr>
              <a:t>Natuurlijke</a:t>
            </a:r>
            <a:r>
              <a:rPr lang="en-US" dirty="0">
                <a:latin typeface="Arial" charset="0"/>
              </a:rPr>
              <a:t> </a:t>
            </a:r>
            <a:r>
              <a:rPr lang="en-US" dirty="0" err="1">
                <a:latin typeface="Arial" charset="0"/>
              </a:rPr>
              <a:t>dekking</a:t>
            </a:r>
            <a:r>
              <a:rPr lang="en-US" dirty="0">
                <a:latin typeface="Arial" charset="0"/>
              </a:rPr>
              <a:t> </a:t>
            </a:r>
            <a:r>
              <a:rPr lang="en-US" dirty="0" err="1">
                <a:latin typeface="Arial" charset="0"/>
              </a:rPr>
              <a:t>poes</a:t>
            </a:r>
            <a:endParaRPr lang="nl-NL" dirty="0">
              <a:latin typeface="Arial" charset="0"/>
            </a:endParaRPr>
          </a:p>
        </p:txBody>
      </p:sp>
      <p:sp>
        <p:nvSpPr>
          <p:cNvPr id="51203" name="Rectangle 4"/>
          <p:cNvSpPr>
            <a:spLocks noGrp="1" noChangeArrowheads="1"/>
          </p:cNvSpPr>
          <p:nvPr>
            <p:ph type="body" sz="half" idx="1"/>
          </p:nvPr>
        </p:nvSpPr>
        <p:spPr/>
        <p:txBody>
          <a:bodyPr/>
          <a:lstStyle/>
          <a:p>
            <a:pPr marL="457200" indent="-457200">
              <a:buFont typeface="+mj-lt"/>
              <a:buAutoNum type="alphaLcPeriod"/>
            </a:pPr>
            <a:r>
              <a:rPr lang="en-US" sz="2400" dirty="0" err="1" smtClean="0">
                <a:latin typeface="Arial" charset="0"/>
              </a:rPr>
              <a:t>Kater</a:t>
            </a:r>
            <a:r>
              <a:rPr lang="en-US" sz="2400" dirty="0" smtClean="0">
                <a:latin typeface="Arial" charset="0"/>
              </a:rPr>
              <a:t> </a:t>
            </a:r>
            <a:r>
              <a:rPr lang="en-US" sz="2400" dirty="0" err="1">
                <a:latin typeface="Arial" charset="0"/>
              </a:rPr>
              <a:t>schat</a:t>
            </a:r>
            <a:r>
              <a:rPr lang="en-US" sz="2400" dirty="0">
                <a:latin typeface="Arial" charset="0"/>
              </a:rPr>
              <a:t> </a:t>
            </a:r>
            <a:r>
              <a:rPr lang="en-US" sz="2400" dirty="0" err="1">
                <a:latin typeface="Arial" charset="0"/>
              </a:rPr>
              <a:t>humeur</a:t>
            </a:r>
            <a:r>
              <a:rPr lang="en-US" sz="2400" dirty="0">
                <a:latin typeface="Arial" charset="0"/>
              </a:rPr>
              <a:t> in</a:t>
            </a:r>
          </a:p>
          <a:p>
            <a:pPr marL="457200" indent="-457200">
              <a:buFont typeface="+mj-lt"/>
              <a:buAutoNum type="alphaLcPeriod"/>
            </a:pPr>
            <a:r>
              <a:rPr lang="en-US" sz="2400" dirty="0" err="1" smtClean="0">
                <a:latin typeface="Arial" charset="0"/>
              </a:rPr>
              <a:t>Poes</a:t>
            </a:r>
            <a:r>
              <a:rPr lang="en-US" sz="2400" dirty="0" smtClean="0">
                <a:latin typeface="Arial" charset="0"/>
              </a:rPr>
              <a:t> </a:t>
            </a:r>
            <a:r>
              <a:rPr lang="en-US" sz="2400" dirty="0" err="1">
                <a:latin typeface="Arial" charset="0"/>
              </a:rPr>
              <a:t>wijst</a:t>
            </a:r>
            <a:r>
              <a:rPr lang="en-US" sz="2400" dirty="0">
                <a:latin typeface="Arial" charset="0"/>
              </a:rPr>
              <a:t> </a:t>
            </a:r>
            <a:r>
              <a:rPr lang="en-US" sz="2400" dirty="0" err="1">
                <a:latin typeface="Arial" charset="0"/>
              </a:rPr>
              <a:t>kater</a:t>
            </a:r>
            <a:r>
              <a:rPr lang="en-US" sz="2400" dirty="0">
                <a:latin typeface="Arial" charset="0"/>
              </a:rPr>
              <a:t> </a:t>
            </a:r>
            <a:r>
              <a:rPr lang="en-US" sz="2400" dirty="0" err="1">
                <a:latin typeface="Arial" charset="0"/>
              </a:rPr>
              <a:t>af</a:t>
            </a:r>
            <a:endParaRPr lang="en-US" sz="2400" dirty="0">
              <a:latin typeface="Arial" charset="0"/>
            </a:endParaRPr>
          </a:p>
          <a:p>
            <a:pPr marL="457200" indent="-457200">
              <a:buFont typeface="+mj-lt"/>
              <a:buAutoNum type="alphaLcPeriod"/>
            </a:pPr>
            <a:r>
              <a:rPr lang="en-US" sz="2400" dirty="0" err="1" smtClean="0">
                <a:latin typeface="Arial" charset="0"/>
              </a:rPr>
              <a:t>Poes</a:t>
            </a:r>
            <a:r>
              <a:rPr lang="en-US" sz="2400" dirty="0" smtClean="0">
                <a:latin typeface="Arial" charset="0"/>
              </a:rPr>
              <a:t> </a:t>
            </a:r>
            <a:r>
              <a:rPr lang="en-US" sz="2400" dirty="0" err="1">
                <a:latin typeface="Arial" charset="0"/>
              </a:rPr>
              <a:t>laat</a:t>
            </a:r>
            <a:r>
              <a:rPr lang="en-US" sz="2400" dirty="0">
                <a:latin typeface="Arial" charset="0"/>
              </a:rPr>
              <a:t> </a:t>
            </a:r>
            <a:r>
              <a:rPr lang="en-US" sz="2400" dirty="0" err="1">
                <a:latin typeface="Arial" charset="0"/>
              </a:rPr>
              <a:t>dekking</a:t>
            </a:r>
            <a:r>
              <a:rPr lang="en-US" sz="2400" dirty="0">
                <a:latin typeface="Arial" charset="0"/>
              </a:rPr>
              <a:t> </a:t>
            </a:r>
            <a:r>
              <a:rPr lang="en-US" sz="2400" dirty="0" smtClean="0">
                <a:latin typeface="Arial" charset="0"/>
              </a:rPr>
              <a:t>toe</a:t>
            </a:r>
            <a:endParaRPr lang="en-US" sz="2400" dirty="0">
              <a:latin typeface="Arial" charset="0"/>
            </a:endParaRPr>
          </a:p>
          <a:p>
            <a:pPr marL="853650" lvl="2" indent="-457200"/>
            <a:r>
              <a:rPr lang="en-US" sz="2000" dirty="0" err="1" smtClean="0">
                <a:latin typeface="Arial" charset="0"/>
              </a:rPr>
              <a:t>Tijdens</a:t>
            </a:r>
            <a:r>
              <a:rPr lang="en-US" sz="2000" dirty="0" smtClean="0">
                <a:latin typeface="Arial" charset="0"/>
              </a:rPr>
              <a:t> </a:t>
            </a:r>
            <a:r>
              <a:rPr lang="en-US" sz="2000" dirty="0" err="1">
                <a:latin typeface="Arial" charset="0"/>
              </a:rPr>
              <a:t>dekking</a:t>
            </a:r>
            <a:r>
              <a:rPr lang="en-US" sz="2000" dirty="0">
                <a:latin typeface="Arial" charset="0"/>
              </a:rPr>
              <a:t> </a:t>
            </a:r>
            <a:r>
              <a:rPr lang="en-US" sz="2000" dirty="0" err="1">
                <a:latin typeface="Arial" charset="0"/>
              </a:rPr>
              <a:t>wordt</a:t>
            </a:r>
            <a:r>
              <a:rPr lang="en-US" sz="2000" dirty="0">
                <a:latin typeface="Arial" charset="0"/>
              </a:rPr>
              <a:t> </a:t>
            </a:r>
            <a:r>
              <a:rPr lang="en-US" sz="2000" dirty="0" smtClean="0">
                <a:latin typeface="Arial" charset="0"/>
              </a:rPr>
              <a:t>	</a:t>
            </a:r>
            <a:r>
              <a:rPr lang="en-US" sz="2000" dirty="0" err="1" smtClean="0">
                <a:latin typeface="Arial" charset="0"/>
              </a:rPr>
              <a:t>ovulatie</a:t>
            </a:r>
            <a:r>
              <a:rPr lang="en-US" sz="2000" dirty="0" smtClean="0">
                <a:latin typeface="Arial" charset="0"/>
              </a:rPr>
              <a:t> </a:t>
            </a:r>
            <a:r>
              <a:rPr lang="en-US" sz="2000" dirty="0" err="1">
                <a:latin typeface="Arial" charset="0"/>
              </a:rPr>
              <a:t>opgewekt</a:t>
            </a:r>
            <a:endParaRPr lang="en-US" sz="2000" dirty="0">
              <a:latin typeface="Arial" charset="0"/>
            </a:endParaRPr>
          </a:p>
          <a:p>
            <a:pPr marL="457200" indent="-457200">
              <a:buFont typeface="+mj-lt"/>
              <a:buAutoNum type="alphaLcPeriod"/>
            </a:pPr>
            <a:r>
              <a:rPr lang="en-US" sz="2400" dirty="0" err="1" smtClean="0">
                <a:latin typeface="Arial" charset="0"/>
              </a:rPr>
              <a:t>Wassen</a:t>
            </a:r>
            <a:r>
              <a:rPr lang="en-US" sz="2400" dirty="0" smtClean="0">
                <a:latin typeface="Arial" charset="0"/>
              </a:rPr>
              <a:t> </a:t>
            </a:r>
            <a:r>
              <a:rPr lang="en-US" sz="2400" dirty="0" err="1">
                <a:latin typeface="Arial" charset="0"/>
              </a:rPr>
              <a:t>na</a:t>
            </a:r>
            <a:r>
              <a:rPr lang="en-US" sz="2400" dirty="0">
                <a:latin typeface="Arial" charset="0"/>
              </a:rPr>
              <a:t> de paring</a:t>
            </a:r>
            <a:endParaRPr lang="nl-NL" sz="2400" dirty="0">
              <a:latin typeface="Arial" charset="0"/>
            </a:endParaRPr>
          </a:p>
        </p:txBody>
      </p:sp>
      <p:pic>
        <p:nvPicPr>
          <p:cNvPr id="51204" name="Picture 13" descr="dekking poes001"/>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1978025"/>
            <a:ext cx="3810000" cy="335756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val="174981550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algn="ctr"/>
            <a:r>
              <a:rPr lang="nl-NL" dirty="0" smtClean="0">
                <a:latin typeface="Arial" charset="0"/>
              </a:rPr>
              <a:t>Kunstmatige inseminatie - KI</a:t>
            </a:r>
            <a:endParaRPr lang="nl-NL" dirty="0">
              <a:latin typeface="Arial" charset="0"/>
            </a:endParaRPr>
          </a:p>
        </p:txBody>
      </p:sp>
      <p:sp>
        <p:nvSpPr>
          <p:cNvPr id="52227" name="Rectangle 4"/>
          <p:cNvSpPr>
            <a:spLocks noGrp="1" noChangeArrowheads="1"/>
          </p:cNvSpPr>
          <p:nvPr>
            <p:ph type="body" sz="half" idx="1"/>
          </p:nvPr>
        </p:nvSpPr>
        <p:spPr>
          <a:xfrm>
            <a:off x="449943" y="2220913"/>
            <a:ext cx="3810000" cy="4114800"/>
          </a:xfrm>
        </p:spPr>
        <p:txBody>
          <a:bodyPr/>
          <a:lstStyle/>
          <a:p>
            <a:pPr marL="457200" indent="-457200">
              <a:buFont typeface="Arial"/>
              <a:buChar char="•"/>
              <a:defRPr/>
            </a:pPr>
            <a:r>
              <a:rPr lang="nl-NL" sz="2800" dirty="0" smtClean="0"/>
              <a:t>Vaak toegepast?</a:t>
            </a:r>
            <a:endParaRPr lang="nl-NL" sz="2800" dirty="0"/>
          </a:p>
          <a:p>
            <a:pPr marL="457200" indent="-457200">
              <a:buFont typeface="Arial"/>
              <a:buChar char="•"/>
              <a:defRPr/>
            </a:pPr>
            <a:r>
              <a:rPr lang="nl-NL" sz="2800" dirty="0">
                <a:sym typeface="Wingdings" pitchFamily="2" charset="2"/>
              </a:rPr>
              <a:t>Vers of ingevroren</a:t>
            </a:r>
          </a:p>
          <a:p>
            <a:pPr>
              <a:lnSpc>
                <a:spcPct val="80000"/>
              </a:lnSpc>
            </a:pPr>
            <a:endParaRPr lang="nl-NL" sz="2000" b="1" dirty="0">
              <a:latin typeface="Arial" charset="0"/>
            </a:endParaRPr>
          </a:p>
        </p:txBody>
      </p:sp>
      <p:pic>
        <p:nvPicPr>
          <p:cNvPr id="279558" name="Picture 6" descr="ki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220913"/>
            <a:ext cx="3810000" cy="287337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val="17077492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279558"/>
                                        </p:tgtEl>
                                        <p:attrNameLst>
                                          <p:attrName>style.visibility</p:attrName>
                                        </p:attrNameLst>
                                      </p:cBhvr>
                                      <p:to>
                                        <p:strVal val="visible"/>
                                      </p:to>
                                    </p:set>
                                    <p:anim calcmode="lin" valueType="num">
                                      <p:cBhvr additive="base">
                                        <p:cTn id="7" dur="500" fill="hold"/>
                                        <p:tgtEl>
                                          <p:spTgt spid="279558"/>
                                        </p:tgtEl>
                                        <p:attrNameLst>
                                          <p:attrName>ppt_x</p:attrName>
                                        </p:attrNameLst>
                                      </p:cBhvr>
                                      <p:tavLst>
                                        <p:tav tm="0">
                                          <p:val>
                                            <p:strVal val="#ppt_x"/>
                                          </p:val>
                                        </p:tav>
                                        <p:tav tm="100000">
                                          <p:val>
                                            <p:strVal val="#ppt_x"/>
                                          </p:val>
                                        </p:tav>
                                      </p:tavLst>
                                    </p:anim>
                                    <p:anim calcmode="lin" valueType="num">
                                      <p:cBhvr additive="base">
                                        <p:cTn id="8" dur="500" fill="hold"/>
                                        <p:tgtEl>
                                          <p:spTgt spid="27955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gn="ctr"/>
            <a:r>
              <a:rPr lang="nl-NL" sz="4000" dirty="0">
                <a:latin typeface="Arial" charset="0"/>
              </a:rPr>
              <a:t>Kunstmatige inseminatie </a:t>
            </a:r>
            <a:r>
              <a:rPr lang="nl-NL" sz="4000" dirty="0" smtClean="0">
                <a:latin typeface="Arial" charset="0"/>
              </a:rPr>
              <a:t>– KI</a:t>
            </a:r>
            <a:br>
              <a:rPr lang="nl-NL" sz="4000" dirty="0" smtClean="0">
                <a:latin typeface="Arial" charset="0"/>
              </a:rPr>
            </a:br>
            <a:r>
              <a:rPr lang="nl-NL" sz="4000" dirty="0" smtClean="0">
                <a:latin typeface="Arial" charset="0"/>
              </a:rPr>
              <a:t>voordelen</a:t>
            </a:r>
            <a:endParaRPr lang="nl-NL" sz="4000" dirty="0">
              <a:latin typeface="Arial" charset="0"/>
            </a:endParaRPr>
          </a:p>
        </p:txBody>
      </p:sp>
      <p:sp>
        <p:nvSpPr>
          <p:cNvPr id="50179" name="Rectangle 3"/>
          <p:cNvSpPr>
            <a:spLocks noGrp="1" noChangeArrowheads="1"/>
          </p:cNvSpPr>
          <p:nvPr>
            <p:ph type="body" sz="half" idx="1"/>
          </p:nvPr>
        </p:nvSpPr>
        <p:spPr>
          <a:xfrm>
            <a:off x="515256" y="1480457"/>
            <a:ext cx="7942944" cy="4684486"/>
          </a:xfrm>
        </p:spPr>
        <p:txBody>
          <a:bodyPr/>
          <a:lstStyle/>
          <a:p>
            <a:pPr marL="342900" indent="-342900">
              <a:buFont typeface="Arial"/>
              <a:buChar char="•"/>
              <a:defRPr/>
            </a:pPr>
            <a:r>
              <a:rPr lang="nl-NL" sz="2400" dirty="0">
                <a:sym typeface="Wingdings" pitchFamily="2" charset="2"/>
              </a:rPr>
              <a:t>Geen vervoer over grote afstanden</a:t>
            </a:r>
          </a:p>
          <a:p>
            <a:pPr marL="342900" indent="-342900">
              <a:buFont typeface="Arial"/>
              <a:buChar char="•"/>
              <a:defRPr/>
            </a:pPr>
            <a:r>
              <a:rPr lang="nl-NL" sz="2400" dirty="0">
                <a:sym typeface="Wingdings" pitchFamily="2" charset="2"/>
              </a:rPr>
              <a:t>Dieren hoeven niet in </a:t>
            </a:r>
            <a:r>
              <a:rPr lang="nl-NL" sz="2400" dirty="0" smtClean="0">
                <a:sym typeface="Wingdings" pitchFamily="2" charset="2"/>
              </a:rPr>
              <a:t>quarantaine </a:t>
            </a:r>
            <a:endParaRPr lang="nl-NL" sz="2400" dirty="0">
              <a:sym typeface="Wingdings" pitchFamily="2" charset="2"/>
            </a:endParaRPr>
          </a:p>
          <a:p>
            <a:pPr marL="342900" indent="-342900">
              <a:buFont typeface="Arial"/>
              <a:buChar char="•"/>
              <a:defRPr/>
            </a:pPr>
            <a:r>
              <a:rPr lang="nl-NL" sz="2400" dirty="0">
                <a:sym typeface="Wingdings" pitchFamily="2" charset="2"/>
              </a:rPr>
              <a:t>Grotere </a:t>
            </a:r>
            <a:r>
              <a:rPr lang="nl-NL" sz="2400" dirty="0" smtClean="0">
                <a:sym typeface="Wingdings" pitchFamily="2" charset="2"/>
              </a:rPr>
              <a:t>genenpool</a:t>
            </a:r>
          </a:p>
          <a:p>
            <a:pPr marL="342900" indent="-342900">
              <a:buFont typeface="Arial"/>
              <a:buChar char="•"/>
              <a:defRPr/>
            </a:pPr>
            <a:r>
              <a:rPr lang="nl-NL" sz="2400" dirty="0" smtClean="0">
                <a:sym typeface="Wingdings" pitchFamily="2" charset="2"/>
              </a:rPr>
              <a:t>Minder </a:t>
            </a:r>
            <a:r>
              <a:rPr lang="nl-NL" sz="2400" dirty="0">
                <a:sym typeface="Wingdings" pitchFamily="2" charset="2"/>
              </a:rPr>
              <a:t>kans op overdracht en verspreiding ziekten</a:t>
            </a:r>
          </a:p>
          <a:p>
            <a:pPr marL="342900" indent="-342900">
              <a:buFont typeface="Arial"/>
              <a:buChar char="•"/>
              <a:defRPr/>
            </a:pPr>
            <a:r>
              <a:rPr lang="nl-NL" sz="2400" dirty="0">
                <a:sym typeface="Wingdings" pitchFamily="2" charset="2"/>
              </a:rPr>
              <a:t>Sperma van reuen die niet in staat zijn om een natuurlijke dekking uit te voeren</a:t>
            </a:r>
          </a:p>
          <a:p>
            <a:pPr marL="342900" indent="-342900">
              <a:buFont typeface="Arial"/>
              <a:buChar char="•"/>
              <a:defRPr/>
            </a:pPr>
            <a:r>
              <a:rPr lang="nl-NL" sz="2400" dirty="0">
                <a:sym typeface="Wingdings" pitchFamily="2" charset="2"/>
              </a:rPr>
              <a:t>Toe te passen bij moeilijk te dekken teven (vaginahyperplasie, niet blijven staan bij ovulatie</a:t>
            </a:r>
            <a:r>
              <a:rPr lang="nl-NL" sz="2400" dirty="0" smtClean="0">
                <a:sym typeface="Wingdings" pitchFamily="2" charset="2"/>
              </a:rPr>
              <a:t>)</a:t>
            </a:r>
          </a:p>
          <a:p>
            <a:pPr marL="342900" indent="-342900">
              <a:buFont typeface="Arial"/>
              <a:buChar char="•"/>
              <a:defRPr/>
            </a:pPr>
            <a:endParaRPr lang="nl-NL" sz="2400" dirty="0">
              <a:sym typeface="Wingdings" pitchFamily="2" charset="2"/>
            </a:endParaRPr>
          </a:p>
          <a:p>
            <a:pPr>
              <a:defRPr/>
            </a:pPr>
            <a:r>
              <a:rPr lang="nl-NL" sz="2400" dirty="0" smtClean="0">
                <a:sym typeface="Wingdings" pitchFamily="2" charset="2"/>
              </a:rPr>
              <a:t>	</a:t>
            </a:r>
            <a:r>
              <a:rPr lang="nl-NL" sz="2400" dirty="0" err="1" smtClean="0">
                <a:solidFill>
                  <a:schemeClr val="bg1"/>
                </a:solidFill>
                <a:sym typeface="Wingdings" pitchFamily="2" charset="2"/>
              </a:rPr>
              <a:t>Dektijdstip</a:t>
            </a:r>
            <a:r>
              <a:rPr lang="nl-NL" sz="2400" dirty="0" smtClean="0">
                <a:solidFill>
                  <a:schemeClr val="bg1"/>
                </a:solidFill>
                <a:sym typeface="Wingdings" pitchFamily="2" charset="2"/>
              </a:rPr>
              <a:t> 2 tot 5 dagen na ovulatie (</a:t>
            </a:r>
            <a:r>
              <a:rPr lang="nl-NL" sz="2400" dirty="0" err="1" smtClean="0">
                <a:solidFill>
                  <a:schemeClr val="bg1"/>
                </a:solidFill>
                <a:sym typeface="Wingdings" pitchFamily="2" charset="2"/>
              </a:rPr>
              <a:t>mbv</a:t>
            </a:r>
            <a:r>
              <a:rPr lang="nl-NL" sz="2400" dirty="0" smtClean="0">
                <a:solidFill>
                  <a:schemeClr val="bg1"/>
                </a:solidFill>
                <a:sym typeface="Wingdings" pitchFamily="2" charset="2"/>
              </a:rPr>
              <a:t> P4 in bloed)!</a:t>
            </a:r>
            <a:endParaRPr lang="nl-NL" sz="2400" dirty="0">
              <a:solidFill>
                <a:schemeClr val="bg1"/>
              </a:solidFill>
              <a:sym typeface="Wingdings" pitchFamily="2" charset="2"/>
            </a:endParaRPr>
          </a:p>
          <a:p>
            <a:pPr>
              <a:lnSpc>
                <a:spcPct val="90000"/>
              </a:lnSpc>
            </a:pPr>
            <a:endParaRPr lang="nl-NL" sz="2400" dirty="0">
              <a:latin typeface="Arial" charset="0"/>
            </a:endParaRPr>
          </a:p>
        </p:txBody>
      </p:sp>
    </p:spTree>
    <p:extLst>
      <p:ext uri="{BB962C8B-B14F-4D97-AF65-F5344CB8AC3E}">
        <p14:creationId xmlns:p14="http://schemas.microsoft.com/office/powerpoint/2010/main" val="346408745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gn="ctr"/>
            <a:r>
              <a:rPr lang="nl-NL" sz="4000" dirty="0">
                <a:latin typeface="Arial" charset="0"/>
              </a:rPr>
              <a:t>Kunstmatige inseminatie </a:t>
            </a:r>
            <a:r>
              <a:rPr lang="nl-NL" sz="4000" dirty="0" smtClean="0">
                <a:latin typeface="Arial" charset="0"/>
              </a:rPr>
              <a:t>– KI</a:t>
            </a:r>
            <a:br>
              <a:rPr lang="nl-NL" sz="4000" dirty="0" smtClean="0">
                <a:latin typeface="Arial" charset="0"/>
              </a:rPr>
            </a:br>
            <a:r>
              <a:rPr lang="nl-NL" sz="4000" dirty="0" smtClean="0">
                <a:latin typeface="Arial" charset="0"/>
              </a:rPr>
              <a:t>nadelen</a:t>
            </a:r>
            <a:endParaRPr lang="nl-NL" sz="4000" dirty="0">
              <a:latin typeface="Arial" charset="0"/>
            </a:endParaRPr>
          </a:p>
        </p:txBody>
      </p:sp>
      <p:sp>
        <p:nvSpPr>
          <p:cNvPr id="50179" name="Rectangle 3"/>
          <p:cNvSpPr>
            <a:spLocks noGrp="1" noChangeArrowheads="1"/>
          </p:cNvSpPr>
          <p:nvPr>
            <p:ph type="body" sz="half" idx="1"/>
          </p:nvPr>
        </p:nvSpPr>
        <p:spPr>
          <a:xfrm>
            <a:off x="515256" y="1643743"/>
            <a:ext cx="7942944" cy="3617686"/>
          </a:xfrm>
        </p:spPr>
        <p:txBody>
          <a:bodyPr/>
          <a:lstStyle/>
          <a:p>
            <a:pPr marL="342900" indent="-342900">
              <a:buFont typeface="Arial"/>
              <a:buChar char="•"/>
              <a:defRPr/>
            </a:pPr>
            <a:r>
              <a:rPr lang="nl-NL" sz="2400" dirty="0">
                <a:sym typeface="Wingdings" pitchFamily="2" charset="2"/>
              </a:rPr>
              <a:t>Verlies vitaliteit diepvriessperma</a:t>
            </a:r>
          </a:p>
          <a:p>
            <a:pPr marL="342900" indent="-342900">
              <a:buFont typeface="Arial"/>
              <a:buChar char="•"/>
              <a:defRPr/>
            </a:pPr>
            <a:r>
              <a:rPr lang="nl-NL" sz="2400" dirty="0">
                <a:sym typeface="Wingdings" pitchFamily="2" charset="2"/>
              </a:rPr>
              <a:t>Geen contracties vagina en baarmoeder om sperma vooruit te helpen</a:t>
            </a:r>
          </a:p>
          <a:p>
            <a:pPr>
              <a:lnSpc>
                <a:spcPct val="90000"/>
              </a:lnSpc>
            </a:pPr>
            <a:endParaRPr lang="nl-NL" sz="2400" dirty="0">
              <a:latin typeface="Arial" charset="0"/>
            </a:endParaRPr>
          </a:p>
        </p:txBody>
      </p:sp>
    </p:spTree>
    <p:extLst>
      <p:ext uri="{BB962C8B-B14F-4D97-AF65-F5344CB8AC3E}">
        <p14:creationId xmlns:p14="http://schemas.microsoft.com/office/powerpoint/2010/main" val="68475628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81607" name="Picture 7" descr="ki1"/>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038225" y="1600200"/>
            <a:ext cx="3103563" cy="41148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281608" name="Picture 8" descr="ki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220913"/>
            <a:ext cx="3810000" cy="287337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val="6463734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81607"/>
                                        </p:tgtEl>
                                        <p:attrNameLst>
                                          <p:attrName>style.visibility</p:attrName>
                                        </p:attrNameLst>
                                      </p:cBhvr>
                                      <p:to>
                                        <p:strVal val="visible"/>
                                      </p:to>
                                    </p:set>
                                    <p:anim calcmode="lin" valueType="num">
                                      <p:cBhvr additive="base">
                                        <p:cTn id="7" dur="500" fill="hold"/>
                                        <p:tgtEl>
                                          <p:spTgt spid="281607"/>
                                        </p:tgtEl>
                                        <p:attrNameLst>
                                          <p:attrName>ppt_x</p:attrName>
                                        </p:attrNameLst>
                                      </p:cBhvr>
                                      <p:tavLst>
                                        <p:tav tm="0">
                                          <p:val>
                                            <p:strVal val="0-#ppt_w/2"/>
                                          </p:val>
                                        </p:tav>
                                        <p:tav tm="100000">
                                          <p:val>
                                            <p:strVal val="#ppt_x"/>
                                          </p:val>
                                        </p:tav>
                                      </p:tavLst>
                                    </p:anim>
                                    <p:anim calcmode="lin" valueType="num">
                                      <p:cBhvr additive="base">
                                        <p:cTn id="8" dur="500" fill="hold"/>
                                        <p:tgtEl>
                                          <p:spTgt spid="28160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81608"/>
                                        </p:tgtEl>
                                        <p:attrNameLst>
                                          <p:attrName>style.visibility</p:attrName>
                                        </p:attrNameLst>
                                      </p:cBhvr>
                                      <p:to>
                                        <p:strVal val="visible"/>
                                      </p:to>
                                    </p:set>
                                    <p:anim calcmode="lin" valueType="num">
                                      <p:cBhvr additive="base">
                                        <p:cTn id="13" dur="500" fill="hold"/>
                                        <p:tgtEl>
                                          <p:spTgt spid="281608"/>
                                        </p:tgtEl>
                                        <p:attrNameLst>
                                          <p:attrName>ppt_x</p:attrName>
                                        </p:attrNameLst>
                                      </p:cBhvr>
                                      <p:tavLst>
                                        <p:tav tm="0">
                                          <p:val>
                                            <p:strVal val="#ppt_x"/>
                                          </p:val>
                                        </p:tav>
                                        <p:tav tm="100000">
                                          <p:val>
                                            <p:strVal val="#ppt_x"/>
                                          </p:val>
                                        </p:tav>
                                      </p:tavLst>
                                    </p:anim>
                                    <p:anim calcmode="lin" valueType="num">
                                      <p:cBhvr additive="base">
                                        <p:cTn id="14" dur="500" fill="hold"/>
                                        <p:tgtEl>
                                          <p:spTgt spid="281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algn="ctr"/>
            <a:r>
              <a:rPr lang="en-US">
                <a:latin typeface="Arial" charset="0"/>
              </a:rPr>
              <a:t>Ongewenste dekking</a:t>
            </a:r>
            <a:endParaRPr lang="nl-NL">
              <a:latin typeface="Arial" charset="0"/>
            </a:endParaRPr>
          </a:p>
        </p:txBody>
      </p:sp>
      <p:sp>
        <p:nvSpPr>
          <p:cNvPr id="54275" name="Rectangle 4"/>
          <p:cNvSpPr>
            <a:spLocks noGrp="1" noChangeArrowheads="1"/>
          </p:cNvSpPr>
          <p:nvPr>
            <p:ph type="body" sz="half" idx="2"/>
          </p:nvPr>
        </p:nvSpPr>
        <p:spPr>
          <a:xfrm>
            <a:off x="486229" y="1520599"/>
            <a:ext cx="7971971" cy="4611687"/>
          </a:xfrm>
        </p:spPr>
        <p:txBody>
          <a:bodyPr/>
          <a:lstStyle/>
          <a:p>
            <a:pPr marL="342900" indent="-342900">
              <a:buFont typeface="Arial"/>
              <a:buChar char="•"/>
            </a:pPr>
            <a:r>
              <a:rPr lang="en-US" sz="2600" dirty="0" err="1">
                <a:latin typeface="Arial" charset="0"/>
              </a:rPr>
              <a:t>Teef</a:t>
            </a:r>
            <a:r>
              <a:rPr lang="en-US" sz="2600" dirty="0">
                <a:latin typeface="Arial" charset="0"/>
              </a:rPr>
              <a:t> </a:t>
            </a:r>
            <a:r>
              <a:rPr lang="en-US" sz="2600" dirty="0" err="1" smtClean="0">
                <a:latin typeface="Arial" charset="0"/>
              </a:rPr>
              <a:t>gedekt</a:t>
            </a:r>
            <a:r>
              <a:rPr lang="en-US" sz="2600" dirty="0" smtClean="0">
                <a:latin typeface="Arial" charset="0"/>
              </a:rPr>
              <a:t> &amp; </a:t>
            </a:r>
            <a:r>
              <a:rPr lang="en-US" sz="2600" dirty="0" err="1" smtClean="0">
                <a:latin typeface="Arial" charset="0"/>
              </a:rPr>
              <a:t>geen</a:t>
            </a:r>
            <a:r>
              <a:rPr lang="en-US" sz="2600" dirty="0" smtClean="0">
                <a:latin typeface="Arial" charset="0"/>
                <a:sym typeface="Wingdings" charset="0"/>
              </a:rPr>
              <a:t> nest = </a:t>
            </a:r>
            <a:r>
              <a:rPr lang="en-US" sz="2600" dirty="0" err="1" smtClean="0">
                <a:latin typeface="Arial" charset="0"/>
                <a:sym typeface="Wingdings" charset="0"/>
              </a:rPr>
              <a:t>castratie</a:t>
            </a:r>
            <a:endParaRPr lang="en-US" sz="2600" dirty="0">
              <a:latin typeface="Arial" charset="0"/>
              <a:sym typeface="Wingdings" charset="0"/>
            </a:endParaRPr>
          </a:p>
          <a:p>
            <a:pPr marL="342900" indent="-342900">
              <a:buFont typeface="Arial"/>
              <a:buChar char="•"/>
            </a:pPr>
            <a:r>
              <a:rPr lang="en-US" sz="2600" dirty="0" err="1">
                <a:latin typeface="Arial" charset="0"/>
                <a:sym typeface="Wingdings" charset="0"/>
              </a:rPr>
              <a:t>Teef</a:t>
            </a:r>
            <a:r>
              <a:rPr lang="en-US" sz="2600" dirty="0">
                <a:latin typeface="Arial" charset="0"/>
                <a:sym typeface="Wingdings" charset="0"/>
              </a:rPr>
              <a:t> </a:t>
            </a:r>
            <a:r>
              <a:rPr lang="en-US" sz="2600" dirty="0" err="1" smtClean="0">
                <a:latin typeface="Arial" charset="0"/>
                <a:sym typeface="Wingdings" charset="0"/>
              </a:rPr>
              <a:t>gedekt</a:t>
            </a:r>
            <a:r>
              <a:rPr lang="en-US" sz="2600" dirty="0" smtClean="0">
                <a:latin typeface="Arial" charset="0"/>
                <a:sym typeface="Wingdings" charset="0"/>
              </a:rPr>
              <a:t> &amp; </a:t>
            </a:r>
            <a:r>
              <a:rPr lang="en-US" sz="2600" dirty="0" err="1" smtClean="0">
                <a:latin typeface="Arial" charset="0"/>
                <a:sym typeface="Wingdings" charset="0"/>
              </a:rPr>
              <a:t>wel</a:t>
            </a:r>
            <a:r>
              <a:rPr lang="en-US" sz="2600" dirty="0" smtClean="0">
                <a:latin typeface="Arial" charset="0"/>
                <a:sym typeface="Wingdings" charset="0"/>
              </a:rPr>
              <a:t> </a:t>
            </a:r>
            <a:r>
              <a:rPr lang="en-US" sz="2600" dirty="0">
                <a:latin typeface="Arial" charset="0"/>
                <a:sym typeface="Wingdings" charset="0"/>
              </a:rPr>
              <a:t>nest </a:t>
            </a:r>
            <a:endParaRPr lang="en-US" sz="2600" dirty="0" smtClean="0">
              <a:latin typeface="Arial" charset="0"/>
              <a:sym typeface="Wingdings" charset="0"/>
            </a:endParaRPr>
          </a:p>
          <a:p>
            <a:pPr marL="727200" lvl="1" indent="-306000">
              <a:buFont typeface="Arial"/>
              <a:buChar char="•"/>
            </a:pPr>
            <a:r>
              <a:rPr lang="en-US" sz="2000" dirty="0" smtClean="0">
                <a:latin typeface="Arial" charset="0"/>
                <a:sym typeface="Wingdings" charset="0"/>
              </a:rPr>
              <a:t>Nu: </a:t>
            </a:r>
            <a:r>
              <a:rPr lang="en-US" sz="2000" dirty="0" err="1" smtClean="0">
                <a:latin typeface="Arial" charset="0"/>
                <a:sym typeface="Wingdings" charset="0"/>
              </a:rPr>
              <a:t>dracht</a:t>
            </a:r>
            <a:r>
              <a:rPr lang="en-US" sz="2000" dirty="0" smtClean="0">
                <a:latin typeface="Arial" charset="0"/>
                <a:sym typeface="Wingdings" charset="0"/>
              </a:rPr>
              <a:t> </a:t>
            </a:r>
            <a:r>
              <a:rPr lang="en-US" sz="2000" dirty="0" err="1">
                <a:latin typeface="Arial" charset="0"/>
                <a:sym typeface="Wingdings" charset="0"/>
              </a:rPr>
              <a:t>blijft</a:t>
            </a:r>
            <a:r>
              <a:rPr lang="en-US" sz="2000" dirty="0">
                <a:latin typeface="Arial" charset="0"/>
                <a:sym typeface="Wingdings" charset="0"/>
              </a:rPr>
              <a:t> </a:t>
            </a:r>
            <a:endParaRPr lang="en-US" sz="2000" dirty="0" smtClean="0">
              <a:latin typeface="Arial" charset="0"/>
              <a:sym typeface="Wingdings" charset="0"/>
            </a:endParaRPr>
          </a:p>
          <a:p>
            <a:pPr marL="727200" lvl="1" indent="-306000">
              <a:buFont typeface="Arial"/>
              <a:buChar char="•"/>
            </a:pPr>
            <a:r>
              <a:rPr lang="en-US" sz="2000" dirty="0" smtClean="0">
                <a:latin typeface="Arial" charset="0"/>
              </a:rPr>
              <a:t>Later: </a:t>
            </a:r>
            <a:r>
              <a:rPr lang="en-US" sz="2000" dirty="0" err="1" smtClean="0">
                <a:latin typeface="Arial" charset="0"/>
              </a:rPr>
              <a:t>medicatie</a:t>
            </a:r>
            <a:endParaRPr lang="en-US" sz="2000" dirty="0">
              <a:latin typeface="Arial" charset="0"/>
            </a:endParaRPr>
          </a:p>
          <a:p>
            <a:pPr marL="457200" indent="-457200">
              <a:lnSpc>
                <a:spcPct val="90000"/>
              </a:lnSpc>
              <a:buFont typeface="Arial"/>
              <a:buChar char="•"/>
              <a:defRPr/>
            </a:pPr>
            <a:r>
              <a:rPr lang="en-US" sz="2600" dirty="0" err="1" smtClean="0">
                <a:latin typeface="Arial" charset="0"/>
              </a:rPr>
              <a:t>Medicatie</a:t>
            </a:r>
            <a:endParaRPr lang="en-US" sz="2600" dirty="0">
              <a:latin typeface="Arial" charset="0"/>
            </a:endParaRPr>
          </a:p>
          <a:p>
            <a:pPr lvl="1">
              <a:lnSpc>
                <a:spcPct val="90000"/>
              </a:lnSpc>
              <a:buFont typeface="Arial"/>
              <a:buChar char="•"/>
              <a:defRPr/>
            </a:pPr>
            <a:r>
              <a:rPr lang="en-US" sz="2400" dirty="0" err="1">
                <a:latin typeface="Arial" charset="0"/>
              </a:rPr>
              <a:t>Injectie</a:t>
            </a:r>
            <a:r>
              <a:rPr lang="en-US" sz="2400" dirty="0">
                <a:latin typeface="Arial" charset="0"/>
              </a:rPr>
              <a:t> </a:t>
            </a:r>
            <a:r>
              <a:rPr lang="en-US" sz="2400" dirty="0" err="1">
                <a:latin typeface="Arial" charset="0"/>
              </a:rPr>
              <a:t>aglepristone</a:t>
            </a:r>
            <a:r>
              <a:rPr lang="en-US" sz="2400" dirty="0">
                <a:latin typeface="Arial" charset="0"/>
              </a:rPr>
              <a:t> (</a:t>
            </a:r>
            <a:r>
              <a:rPr lang="en-US" sz="2400" dirty="0" err="1">
                <a:latin typeface="Arial" charset="0"/>
              </a:rPr>
              <a:t>alizin</a:t>
            </a:r>
            <a:r>
              <a:rPr lang="en-US" sz="2400" dirty="0">
                <a:latin typeface="Arial" charset="0"/>
              </a:rPr>
              <a:t>) 2x met 24 </a:t>
            </a:r>
            <a:r>
              <a:rPr lang="en-US" sz="2400" dirty="0" err="1">
                <a:latin typeface="Arial" charset="0"/>
              </a:rPr>
              <a:t>uur</a:t>
            </a:r>
            <a:r>
              <a:rPr lang="en-US" sz="2400" dirty="0">
                <a:latin typeface="Arial" charset="0"/>
              </a:rPr>
              <a:t> </a:t>
            </a:r>
            <a:r>
              <a:rPr lang="en-US" sz="2400" dirty="0" err="1">
                <a:latin typeface="Arial" charset="0"/>
              </a:rPr>
              <a:t>tussentijd</a:t>
            </a:r>
            <a:r>
              <a:rPr lang="en-US" sz="2400" dirty="0">
                <a:latin typeface="Arial" charset="0"/>
              </a:rPr>
              <a:t> (t/m dag 45)</a:t>
            </a:r>
          </a:p>
          <a:p>
            <a:pPr lvl="1">
              <a:lnSpc>
                <a:spcPct val="90000"/>
              </a:lnSpc>
              <a:buFont typeface="Arial"/>
              <a:buChar char="•"/>
              <a:defRPr/>
            </a:pPr>
            <a:r>
              <a:rPr lang="en-US" sz="2000" dirty="0" err="1" smtClean="0">
                <a:solidFill>
                  <a:srgbClr val="96A1A3"/>
                </a:solidFill>
                <a:latin typeface="Arial" charset="0"/>
              </a:rPr>
              <a:t>Injectie</a:t>
            </a:r>
            <a:r>
              <a:rPr lang="en-US" sz="2000" dirty="0" smtClean="0">
                <a:solidFill>
                  <a:srgbClr val="96A1A3"/>
                </a:solidFill>
                <a:latin typeface="Arial" charset="0"/>
              </a:rPr>
              <a:t> </a:t>
            </a:r>
            <a:r>
              <a:rPr lang="en-US" sz="2000" dirty="0">
                <a:solidFill>
                  <a:srgbClr val="96A1A3"/>
                </a:solidFill>
                <a:latin typeface="Arial" charset="0"/>
              </a:rPr>
              <a:t>met </a:t>
            </a:r>
            <a:r>
              <a:rPr lang="en-US" sz="2000" dirty="0" err="1">
                <a:solidFill>
                  <a:srgbClr val="96A1A3"/>
                </a:solidFill>
                <a:latin typeface="Arial" charset="0"/>
              </a:rPr>
              <a:t>oestradiolbenzoaat</a:t>
            </a:r>
            <a:r>
              <a:rPr lang="en-US" sz="2000" dirty="0">
                <a:solidFill>
                  <a:srgbClr val="96A1A3"/>
                </a:solidFill>
                <a:latin typeface="Arial" charset="0"/>
              </a:rPr>
              <a:t> </a:t>
            </a:r>
          </a:p>
          <a:p>
            <a:pPr marL="1000800" lvl="2">
              <a:lnSpc>
                <a:spcPct val="90000"/>
              </a:lnSpc>
              <a:defRPr/>
            </a:pPr>
            <a:r>
              <a:rPr lang="en-US" sz="1800" dirty="0">
                <a:solidFill>
                  <a:srgbClr val="96A1A3"/>
                </a:solidFill>
                <a:latin typeface="Arial" charset="0"/>
              </a:rPr>
              <a:t>3e en 5e dag </a:t>
            </a:r>
            <a:r>
              <a:rPr lang="en-US" sz="1800" dirty="0" err="1">
                <a:solidFill>
                  <a:srgbClr val="96A1A3"/>
                </a:solidFill>
                <a:latin typeface="Arial" charset="0"/>
              </a:rPr>
              <a:t>na</a:t>
            </a:r>
            <a:r>
              <a:rPr lang="en-US" sz="1800" dirty="0">
                <a:solidFill>
                  <a:srgbClr val="96A1A3"/>
                </a:solidFill>
                <a:latin typeface="Arial" charset="0"/>
              </a:rPr>
              <a:t> </a:t>
            </a:r>
            <a:r>
              <a:rPr lang="en-US" sz="1800" dirty="0" err="1">
                <a:solidFill>
                  <a:srgbClr val="96A1A3"/>
                </a:solidFill>
                <a:latin typeface="Arial" charset="0"/>
              </a:rPr>
              <a:t>dekking</a:t>
            </a:r>
            <a:r>
              <a:rPr lang="en-US" sz="1800" dirty="0">
                <a:solidFill>
                  <a:srgbClr val="96A1A3"/>
                </a:solidFill>
                <a:latin typeface="Arial" charset="0"/>
              </a:rPr>
              <a:t> (</a:t>
            </a:r>
            <a:r>
              <a:rPr lang="en-US" sz="1800" dirty="0" err="1">
                <a:solidFill>
                  <a:srgbClr val="96A1A3"/>
                </a:solidFill>
                <a:latin typeface="Arial" charset="0"/>
              </a:rPr>
              <a:t>hond</a:t>
            </a:r>
            <a:r>
              <a:rPr lang="en-US" sz="1800" dirty="0">
                <a:solidFill>
                  <a:srgbClr val="96A1A3"/>
                </a:solidFill>
                <a:latin typeface="Arial" charset="0"/>
              </a:rPr>
              <a:t>) </a:t>
            </a:r>
          </a:p>
          <a:p>
            <a:pPr marL="1000800" lvl="2">
              <a:lnSpc>
                <a:spcPct val="90000"/>
              </a:lnSpc>
              <a:defRPr/>
            </a:pPr>
            <a:r>
              <a:rPr lang="en-US" sz="1800" dirty="0" err="1">
                <a:solidFill>
                  <a:srgbClr val="96A1A3"/>
                </a:solidFill>
                <a:latin typeface="Arial" charset="0"/>
              </a:rPr>
              <a:t>U</a:t>
            </a:r>
            <a:r>
              <a:rPr lang="en-US" sz="1800" dirty="0" err="1" smtClean="0">
                <a:solidFill>
                  <a:srgbClr val="96A1A3"/>
                </a:solidFill>
                <a:latin typeface="Arial" charset="0"/>
              </a:rPr>
              <a:t>iterlijk</a:t>
            </a:r>
            <a:r>
              <a:rPr lang="en-US" sz="1800" dirty="0" smtClean="0">
                <a:solidFill>
                  <a:srgbClr val="96A1A3"/>
                </a:solidFill>
                <a:latin typeface="Arial" charset="0"/>
              </a:rPr>
              <a:t> </a:t>
            </a:r>
            <a:r>
              <a:rPr lang="en-US" sz="1800" dirty="0">
                <a:solidFill>
                  <a:srgbClr val="96A1A3"/>
                </a:solidFill>
                <a:latin typeface="Arial" charset="0"/>
              </a:rPr>
              <a:t>40 </a:t>
            </a:r>
            <a:r>
              <a:rPr lang="en-US" sz="1800" dirty="0" err="1">
                <a:solidFill>
                  <a:srgbClr val="96A1A3"/>
                </a:solidFill>
                <a:latin typeface="Arial" charset="0"/>
              </a:rPr>
              <a:t>uur</a:t>
            </a:r>
            <a:r>
              <a:rPr lang="en-US" sz="1800" dirty="0">
                <a:solidFill>
                  <a:srgbClr val="96A1A3"/>
                </a:solidFill>
                <a:latin typeface="Arial" charset="0"/>
              </a:rPr>
              <a:t> </a:t>
            </a:r>
            <a:r>
              <a:rPr lang="en-US" sz="1800" dirty="0" err="1">
                <a:solidFill>
                  <a:srgbClr val="96A1A3"/>
                </a:solidFill>
                <a:latin typeface="Arial" charset="0"/>
              </a:rPr>
              <a:t>na</a:t>
            </a:r>
            <a:r>
              <a:rPr lang="en-US" sz="1800" dirty="0">
                <a:solidFill>
                  <a:srgbClr val="96A1A3"/>
                </a:solidFill>
                <a:latin typeface="Arial" charset="0"/>
              </a:rPr>
              <a:t> </a:t>
            </a:r>
            <a:r>
              <a:rPr lang="en-US" sz="1800" dirty="0" err="1">
                <a:solidFill>
                  <a:srgbClr val="96A1A3"/>
                </a:solidFill>
                <a:latin typeface="Arial" charset="0"/>
              </a:rPr>
              <a:t>dekking</a:t>
            </a:r>
            <a:r>
              <a:rPr lang="en-US" sz="1800" dirty="0">
                <a:solidFill>
                  <a:srgbClr val="96A1A3"/>
                </a:solidFill>
                <a:latin typeface="Arial" charset="0"/>
              </a:rPr>
              <a:t> (</a:t>
            </a:r>
            <a:r>
              <a:rPr lang="en-US" sz="1800" dirty="0" err="1">
                <a:solidFill>
                  <a:srgbClr val="96A1A3"/>
                </a:solidFill>
                <a:latin typeface="Arial" charset="0"/>
              </a:rPr>
              <a:t>kat</a:t>
            </a:r>
            <a:r>
              <a:rPr lang="en-US" sz="1800" dirty="0">
                <a:solidFill>
                  <a:srgbClr val="96A1A3"/>
                </a:solidFill>
                <a:latin typeface="Arial" charset="0"/>
              </a:rPr>
              <a:t>)</a:t>
            </a:r>
          </a:p>
          <a:p>
            <a:pPr marL="457200" lvl="1" indent="0">
              <a:lnSpc>
                <a:spcPct val="90000"/>
              </a:lnSpc>
              <a:buNone/>
              <a:defRPr/>
            </a:pPr>
            <a:endParaRPr lang="en-US" sz="1800" dirty="0">
              <a:latin typeface="Arial" charset="0"/>
            </a:endParaRPr>
          </a:p>
          <a:p>
            <a:r>
              <a:rPr lang="en-US" sz="1800" b="1" dirty="0" smtClean="0">
                <a:latin typeface="Arial" charset="0"/>
              </a:rPr>
              <a:t>	</a:t>
            </a:r>
            <a:r>
              <a:rPr lang="en-US" sz="1800" b="1" dirty="0" err="1" smtClean="0">
                <a:latin typeface="Arial" charset="0"/>
              </a:rPr>
              <a:t>Risico</a:t>
            </a:r>
            <a:r>
              <a:rPr lang="en-US" sz="1800" b="1" dirty="0" smtClean="0">
                <a:latin typeface="Arial" charset="0"/>
              </a:rPr>
              <a:t> </a:t>
            </a:r>
            <a:r>
              <a:rPr lang="en-US" sz="1800" b="1" dirty="0" err="1" smtClean="0">
                <a:latin typeface="Arial" charset="0"/>
              </a:rPr>
              <a:t>oestradiolb</a:t>
            </a:r>
            <a:r>
              <a:rPr lang="en-US" sz="1800" b="1" dirty="0" smtClean="0">
                <a:latin typeface="Arial" charset="0"/>
              </a:rPr>
              <a:t>.: </a:t>
            </a:r>
            <a:r>
              <a:rPr lang="en-US" sz="1800" b="1" dirty="0" err="1" smtClean="0">
                <a:latin typeface="Arial" charset="0"/>
              </a:rPr>
              <a:t>Beenmergdepressie</a:t>
            </a:r>
            <a:r>
              <a:rPr lang="en-US" sz="1800" b="1" dirty="0" smtClean="0">
                <a:latin typeface="Arial" charset="0"/>
              </a:rPr>
              <a:t> &amp; </a:t>
            </a:r>
            <a:r>
              <a:rPr lang="en-US" sz="1800" b="1" dirty="0" err="1" smtClean="0">
                <a:latin typeface="Arial" charset="0"/>
              </a:rPr>
              <a:t>endometritis</a:t>
            </a:r>
            <a:endParaRPr lang="en-US" sz="1800" b="1" dirty="0">
              <a:latin typeface="Arial" charset="0"/>
            </a:endParaRPr>
          </a:p>
        </p:txBody>
      </p:sp>
      <p:sp>
        <p:nvSpPr>
          <p:cNvPr id="54276" name="Line 5"/>
          <p:cNvSpPr>
            <a:spLocks noChangeShapeType="1"/>
          </p:cNvSpPr>
          <p:nvPr/>
        </p:nvSpPr>
        <p:spPr bwMode="auto">
          <a:xfrm>
            <a:off x="6400800" y="3657600"/>
            <a:ext cx="0" cy="3810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lstStyle/>
          <a:p>
            <a:endParaRPr lang="nl-NL"/>
          </a:p>
        </p:txBody>
      </p:sp>
      <p:pic>
        <p:nvPicPr>
          <p:cNvPr id="54277" name="Picture 6"/>
          <p:cNvPicPr>
            <a:picLocks noGrp="1" noChangeAspect="1" noChangeArrowheads="1"/>
          </p:cNvPicPr>
          <p:nvPr>
            <p:ph type="clipArt" sz="half" idx="1"/>
          </p:nvPr>
        </p:nvPicPr>
        <p:blipFill>
          <a:blip r:embed="rId3">
            <a:extLst>
              <a:ext uri="{28A0092B-C50C-407E-A947-70E740481C1C}">
                <a14:useLocalDpi xmlns:a14="http://schemas.microsoft.com/office/drawing/2010/main" val="0"/>
              </a:ext>
            </a:extLst>
          </a:blip>
          <a:srcRect/>
          <a:stretch>
            <a:fillRect/>
          </a:stretch>
        </p:blipFill>
        <p:spPr>
          <a:xfrm>
            <a:off x="7056437" y="1258887"/>
            <a:ext cx="2087563" cy="2398713"/>
          </a:xfrm>
          <a:noFill/>
          <a:extLst>
            <a:ext uri="{909E8E84-426E-40dd-AFC4-6F175D3DCCD1}">
              <a14:hiddenFill xmlns:a14="http://schemas.microsoft.com/office/drawing/2010/main" xmlns="">
                <a:solidFill>
                  <a:schemeClr val="bg1"/>
                </a:solidFill>
              </a14:hiddenFill>
            </a:ext>
          </a:extLst>
        </p:spPr>
      </p:pic>
    </p:spTree>
    <p:extLst>
      <p:ext uri="{BB962C8B-B14F-4D97-AF65-F5344CB8AC3E}">
        <p14:creationId xmlns:p14="http://schemas.microsoft.com/office/powerpoint/2010/main" val="1217066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27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427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27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427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427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427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4275">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4275">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427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Samenwerken in groepen	</a:t>
            </a:r>
            <a:endParaRPr lang="nl-NL" dirty="0"/>
          </a:p>
        </p:txBody>
      </p:sp>
      <p:sp>
        <p:nvSpPr>
          <p:cNvPr id="3" name="Tijdelijke aanduiding voor inhoud 2"/>
          <p:cNvSpPr>
            <a:spLocks noGrp="1"/>
          </p:cNvSpPr>
          <p:nvPr>
            <p:ph idx="1"/>
          </p:nvPr>
        </p:nvSpPr>
        <p:spPr/>
        <p:txBody>
          <a:bodyPr/>
          <a:lstStyle/>
          <a:p>
            <a:pPr marL="457200" indent="-457200">
              <a:buFont typeface="Arial" charset="0"/>
              <a:buChar char="•"/>
            </a:pPr>
            <a:r>
              <a:rPr lang="nl-NL" sz="2800" dirty="0" smtClean="0"/>
              <a:t>Kwaliteiten bundelen </a:t>
            </a:r>
          </a:p>
          <a:p>
            <a:pPr marL="457200" indent="-457200">
              <a:buFont typeface="Arial" charset="0"/>
              <a:buChar char="•"/>
            </a:pPr>
            <a:r>
              <a:rPr lang="nl-NL" sz="2800" dirty="0" smtClean="0"/>
              <a:t>Elkaar aanvullen</a:t>
            </a:r>
          </a:p>
          <a:p>
            <a:pPr marL="457200" indent="-457200">
              <a:buFont typeface="Arial" charset="0"/>
              <a:buChar char="•"/>
            </a:pPr>
            <a:r>
              <a:rPr lang="nl-NL" sz="2800" dirty="0" smtClean="0"/>
              <a:t>Verschillende rollen</a:t>
            </a:r>
          </a:p>
          <a:p>
            <a:pPr marL="1200150" lvl="1" indent="-457200">
              <a:buFont typeface="Arial" charset="0"/>
              <a:buChar char="•"/>
            </a:pPr>
            <a:r>
              <a:rPr lang="nl-NL" sz="2400" dirty="0" smtClean="0"/>
              <a:t>Voorzitter</a:t>
            </a:r>
          </a:p>
          <a:p>
            <a:pPr marL="1200150" lvl="1" indent="-457200">
              <a:buFont typeface="Arial" charset="0"/>
              <a:buChar char="•"/>
            </a:pPr>
            <a:r>
              <a:rPr lang="nl-NL" sz="2400" dirty="0" smtClean="0"/>
              <a:t>Planner</a:t>
            </a:r>
          </a:p>
          <a:p>
            <a:pPr marL="1200150" lvl="1" indent="-457200">
              <a:buFont typeface="Arial" charset="0"/>
              <a:buChar char="•"/>
            </a:pPr>
            <a:r>
              <a:rPr lang="nl-NL" sz="2400" dirty="0" smtClean="0"/>
              <a:t>Notulist</a:t>
            </a:r>
          </a:p>
          <a:p>
            <a:pPr marL="1200150" lvl="1" indent="-457200">
              <a:buFont typeface="Arial" charset="0"/>
              <a:buChar char="•"/>
            </a:pPr>
            <a:r>
              <a:rPr lang="nl-NL" sz="2400" dirty="0" smtClean="0"/>
              <a:t>Creatief, communicatie, analyseren</a:t>
            </a:r>
          </a:p>
          <a:p>
            <a:pPr marL="457200" indent="-457200">
              <a:buFont typeface="Arial" charset="0"/>
              <a:buChar char="•"/>
            </a:pPr>
            <a:r>
              <a:rPr lang="nl-NL" sz="2800" dirty="0" smtClean="0"/>
              <a:t>Best passende </a:t>
            </a:r>
            <a:r>
              <a:rPr lang="nl-NL" sz="2800" dirty="0" err="1" smtClean="0"/>
              <a:t>teamrol</a:t>
            </a:r>
            <a:r>
              <a:rPr lang="nl-NL" sz="2800" dirty="0" smtClean="0"/>
              <a:t> </a:t>
            </a:r>
            <a:r>
              <a:rPr lang="nl-NL" sz="2800" dirty="0" smtClean="0">
                <a:sym typeface="Wingdings"/>
              </a:rPr>
              <a:t> optimale organisatie</a:t>
            </a:r>
            <a:endParaRPr lang="nl-NL" sz="2800" dirty="0" smtClean="0"/>
          </a:p>
          <a:p>
            <a:pPr marL="457200" indent="-457200">
              <a:buFont typeface="Arial" charset="0"/>
              <a:buChar char="•"/>
            </a:pPr>
            <a:endParaRPr lang="nl-NL" dirty="0" smtClean="0"/>
          </a:p>
          <a:p>
            <a:pPr marL="457200" indent="-457200">
              <a:buFont typeface="Arial" charset="0"/>
              <a:buChar char="•"/>
            </a:pPr>
            <a:endParaRPr lang="nl-NL" dirty="0"/>
          </a:p>
        </p:txBody>
      </p:sp>
      <p:sp>
        <p:nvSpPr>
          <p:cNvPr id="4" name="Tijdelijke aanduiding voor datum 3"/>
          <p:cNvSpPr>
            <a:spLocks noGrp="1"/>
          </p:cNvSpPr>
          <p:nvPr>
            <p:ph type="dt" sz="half" idx="10"/>
          </p:nvPr>
        </p:nvSpPr>
        <p:spPr/>
        <p:txBody>
          <a:bodyPr/>
          <a:lstStyle/>
          <a:p>
            <a:r>
              <a:rPr lang="nl-NL" smtClean="0"/>
              <a:t>dd-mm-jj</a:t>
            </a:r>
            <a:endParaRPr lang="nl-NL"/>
          </a:p>
        </p:txBody>
      </p:sp>
      <p:sp>
        <p:nvSpPr>
          <p:cNvPr id="5" name="Tijdelijke aanduiding voor voettekst 4"/>
          <p:cNvSpPr>
            <a:spLocks noGrp="1"/>
          </p:cNvSpPr>
          <p:nvPr>
            <p:ph type="ftr" sz="quarter" idx="11"/>
          </p:nvPr>
        </p:nvSpPr>
        <p:spPr/>
        <p:txBody>
          <a:bodyPr/>
          <a:lstStyle/>
          <a:p>
            <a:r>
              <a:rPr lang="nl-NL" dirty="0" smtClean="0"/>
              <a:t>je presentatietitel hier </a:t>
            </a:r>
            <a:endParaRPr lang="nl-NL" dirty="0"/>
          </a:p>
        </p:txBody>
      </p:sp>
      <p:sp>
        <p:nvSpPr>
          <p:cNvPr id="6" name="Tijdelijke aanduiding voor dianummer 5"/>
          <p:cNvSpPr>
            <a:spLocks noGrp="1"/>
          </p:cNvSpPr>
          <p:nvPr>
            <p:ph type="sldNum" sz="quarter" idx="12"/>
          </p:nvPr>
        </p:nvSpPr>
        <p:spPr/>
        <p:txBody>
          <a:bodyPr/>
          <a:lstStyle/>
          <a:p>
            <a:fld id="{E4CF7DCE-037D-EA46-95EA-FAE57EEEFD75}" type="slidenum">
              <a:rPr lang="nl-NL" smtClean="0"/>
              <a:t>9</a:t>
            </a:fld>
            <a:endParaRPr lang="nl-NL" dirty="0"/>
          </a:p>
        </p:txBody>
      </p:sp>
    </p:spTree>
    <p:extLst>
      <p:ext uri="{BB962C8B-B14F-4D97-AF65-F5344CB8AC3E}">
        <p14:creationId xmlns:p14="http://schemas.microsoft.com/office/powerpoint/2010/main" val="240938348"/>
      </p:ext>
    </p:extLst>
  </p:cSld>
  <p:clrMapOvr>
    <a:masterClrMapping/>
  </p:clrMapOvr>
  <p:timing>
    <p:tnLst>
      <p:par>
        <p:cTn id="1" dur="indefinite" restart="never" nodeType="tmRoot"/>
      </p:par>
    </p:tnLst>
  </p:timing>
</p:sld>
</file>

<file path=ppt/theme/theme1.xml><?xml version="1.0" encoding="utf-8"?>
<a:theme xmlns:a="http://schemas.openxmlformats.org/drawingml/2006/main" name="Wellant_vmbo-basis">
  <a:themeElements>
    <a:clrScheme name="Wellant aangepast 2">
      <a:dk1>
        <a:srgbClr val="555F61"/>
      </a:dk1>
      <a:lt1>
        <a:srgbClr val="0091D1"/>
      </a:lt1>
      <a:dk2>
        <a:srgbClr val="166C29"/>
      </a:dk2>
      <a:lt2>
        <a:srgbClr val="FFFFFF"/>
      </a:lt2>
      <a:accent1>
        <a:srgbClr val="0092D2"/>
      </a:accent1>
      <a:accent2>
        <a:srgbClr val="00A4D8"/>
      </a:accent2>
      <a:accent3>
        <a:srgbClr val="72B532"/>
      </a:accent3>
      <a:accent4>
        <a:srgbClr val="A09D86"/>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9525" cap="flat" cmpd="sng">
          <a:solidFill>
            <a:srgbClr val="000B06">
              <a:alpha val="50000"/>
            </a:srgbClr>
          </a:solidFill>
          <a:prstDash val="dash"/>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1D22246BDCD83428F0D6524ECCC7792" ma:contentTypeVersion="1" ma:contentTypeDescription="Een nieuw document maken." ma:contentTypeScope="" ma:versionID="86c1c2416202a1a0b4da77bb9ef85b1e">
  <xsd:schema xmlns:xsd="http://www.w3.org/2001/XMLSchema" xmlns:p="http://schemas.microsoft.com/office/2006/metadata/properties" xmlns:ns1="http://schemas.microsoft.com/sharepoint/v3" targetNamespace="http://schemas.microsoft.com/office/2006/metadata/properties" ma:root="true" ma:fieldsID="a390727db45fc83496bcaceeecb0b7c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Begindatum van de planning" ma:description="" ma:hidden="true" ma:internalName="PublishingStartDate">
      <xsd:simpleType>
        <xsd:restriction base="dms:Unknown"/>
      </xsd:simpleType>
    </xsd:element>
    <xsd:element name="PublishingExpirationDate" ma:index="9" nillable="true" ma:displayName="Einddatum van de planning"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ma:readOnly="tru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F51C5523-921D-45D0-AC42-1FC078BF393C}">
  <ds:schemaRefs>
    <ds:schemaRef ds:uri="http://purl.org/dc/elements/1.1/"/>
    <ds:schemaRef ds:uri="http://purl.org/dc/dcmitype/"/>
    <ds:schemaRef ds:uri="http://schemas.openxmlformats.org/package/2006/metadata/core-properties"/>
    <ds:schemaRef ds:uri="http://www.w3.org/XML/1998/namespace"/>
    <ds:schemaRef ds:uri="http://schemas.microsoft.com/office/2006/documentManagement/types"/>
    <ds:schemaRef ds:uri="http://schemas.microsoft.com/office/2006/metadata/properties"/>
    <ds:schemaRef ds:uri="http://schemas.microsoft.com/sharepoint/v3"/>
    <ds:schemaRef ds:uri="http://purl.org/dc/terms/"/>
  </ds:schemaRefs>
</ds:datastoreItem>
</file>

<file path=customXml/itemProps2.xml><?xml version="1.0" encoding="utf-8"?>
<ds:datastoreItem xmlns:ds="http://schemas.openxmlformats.org/officeDocument/2006/customXml" ds:itemID="{8B30F8DD-63BC-422D-A4C4-4C5FC3690594}">
  <ds:schemaRefs>
    <ds:schemaRef ds:uri="http://schemas.microsoft.com/sharepoint/v3/contenttype/forms"/>
  </ds:schemaRefs>
</ds:datastoreItem>
</file>

<file path=customXml/itemProps3.xml><?xml version="1.0" encoding="utf-8"?>
<ds:datastoreItem xmlns:ds="http://schemas.openxmlformats.org/officeDocument/2006/customXml" ds:itemID="{D9E2A1A1-2C9C-4053-9474-AE6BE59DA4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24720</TotalTime>
  <Words>6095</Words>
  <Application>Microsoft Macintosh PowerPoint</Application>
  <PresentationFormat>Diavoorstelling (4:3)</PresentationFormat>
  <Paragraphs>1038</Paragraphs>
  <Slides>86</Slides>
  <Notes>51</Notes>
  <HiddenSlides>6</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86</vt:i4>
      </vt:variant>
    </vt:vector>
  </HeadingPairs>
  <TitlesOfParts>
    <vt:vector size="93" baseType="lpstr">
      <vt:lpstr>Calibri</vt:lpstr>
      <vt:lpstr>ＭＳ Ｐゴシック</vt:lpstr>
      <vt:lpstr>Tahoma</vt:lpstr>
      <vt:lpstr>Wingdings</vt:lpstr>
      <vt:lpstr>Wingdings 3</vt:lpstr>
      <vt:lpstr>Arial</vt:lpstr>
      <vt:lpstr>Wellant_vmbo-basis</vt:lpstr>
      <vt:lpstr>PGO  Verloskunde</vt:lpstr>
      <vt:lpstr>Wat gaan we doen?</vt:lpstr>
      <vt:lpstr>Wat?</vt:lpstr>
      <vt:lpstr>Leerdoelen na afloop kun je…</vt:lpstr>
      <vt:lpstr>Hoe?</vt:lpstr>
      <vt:lpstr>PGO - Zevensprong </vt:lpstr>
      <vt:lpstr>PGO - Zevensprong </vt:lpstr>
      <vt:lpstr>2 Groepen</vt:lpstr>
      <vt:lpstr>Samenwerken in groepen </vt:lpstr>
      <vt:lpstr>Orkestspel</vt:lpstr>
      <vt:lpstr>PowerPoint-presentatie</vt:lpstr>
      <vt:lpstr>Opdracht </vt:lpstr>
      <vt:lpstr>Vrouwelijk geslachtsapparaat</vt:lpstr>
      <vt:lpstr>Teef</vt:lpstr>
      <vt:lpstr>Poes</vt:lpstr>
      <vt:lpstr>Casus</vt:lpstr>
      <vt:lpstr>Casus</vt:lpstr>
      <vt:lpstr>PowerPoint-presentatie</vt:lpstr>
      <vt:lpstr>Opdracht sorteren</vt:lpstr>
      <vt:lpstr>Opdracht</vt:lpstr>
      <vt:lpstr>Fokadvies?</vt:lpstr>
      <vt:lpstr>Overwegingen voorafgaand  aan het fokken</vt:lpstr>
      <vt:lpstr>Oestrische cyclus</vt:lpstr>
      <vt:lpstr>Oestrische cyclus teef</vt:lpstr>
      <vt:lpstr>Anoestrus</vt:lpstr>
      <vt:lpstr>Pro-oestrus</vt:lpstr>
      <vt:lpstr> Oestrus</vt:lpstr>
      <vt:lpstr> Metoestrus</vt:lpstr>
      <vt:lpstr>Oestrische cyclus</vt:lpstr>
      <vt:lpstr>Oestrische cyclus hormonaal</vt:lpstr>
      <vt:lpstr>Anoestrus</vt:lpstr>
      <vt:lpstr>Pro-oestrus</vt:lpstr>
      <vt:lpstr>Oestrus </vt:lpstr>
      <vt:lpstr>Metoestrus </vt:lpstr>
      <vt:lpstr>Schijndracht hond</vt:lpstr>
      <vt:lpstr>Hormonen oestrische cyclus</vt:lpstr>
      <vt:lpstr>Hormonen oestrische cyclus</vt:lpstr>
      <vt:lpstr>Functioneren (fysiologie)</vt:lpstr>
      <vt:lpstr>Fysiologie</vt:lpstr>
      <vt:lpstr>Oestrische cyclus poes</vt:lpstr>
      <vt:lpstr>Pro-oestrus &amp; oestrus (krolsheid)</vt:lpstr>
      <vt:lpstr> Metoestrus en anoestrus</vt:lpstr>
      <vt:lpstr>Bij de poes 3 opties</vt:lpstr>
      <vt:lpstr>Hormonaal</vt:lpstr>
      <vt:lpstr>Wanneer het best fokken?</vt:lpstr>
      <vt:lpstr>Optimale dektijdstip teef</vt:lpstr>
      <vt:lpstr>Ideale dektijdstip</vt:lpstr>
      <vt:lpstr>Ovucheck Premate (1)</vt:lpstr>
      <vt:lpstr>Ovucheck premate (2)</vt:lpstr>
      <vt:lpstr>Mogelijke uitslagen ovucheck premate</vt:lpstr>
      <vt:lpstr>Aandoeningen vrouwelijk geslachtsapparaat</vt:lpstr>
      <vt:lpstr>CEH-endometritis complex</vt:lpstr>
      <vt:lpstr>CEH-endometritis complex</vt:lpstr>
      <vt:lpstr>Vragen aan de eigenaar?</vt:lpstr>
      <vt:lpstr>Vragen aan de eigenaar</vt:lpstr>
      <vt:lpstr>Hernia inguinalis</vt:lpstr>
      <vt:lpstr>Prolapsus vaginae</vt:lpstr>
      <vt:lpstr>Mammatumoren </vt:lpstr>
      <vt:lpstr>Vaginitis (juveniele) </vt:lpstr>
      <vt:lpstr>Loopsheid- &amp; krolsheidpreventie</vt:lpstr>
      <vt:lpstr>Hormonaal</vt:lpstr>
      <vt:lpstr>Operatief oestruspreventie </vt:lpstr>
      <vt:lpstr>Voor- en nadelen OV(H)E</vt:lpstr>
      <vt:lpstr> Castratie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Reu: indicaties castratie</vt:lpstr>
      <vt:lpstr>Castratie reu: nadelen &amp; complicaties</vt:lpstr>
      <vt:lpstr>Castratie reu</vt:lpstr>
      <vt:lpstr>Castratie reu</vt:lpstr>
      <vt:lpstr>Kater: indicaties castratie</vt:lpstr>
      <vt:lpstr>PowerPoint-presentatie</vt:lpstr>
      <vt:lpstr>Opdracht </vt:lpstr>
      <vt:lpstr>Natuurlijke dekking teef</vt:lpstr>
      <vt:lpstr>Natuurlijke dekking poes</vt:lpstr>
      <vt:lpstr>Kunstmatige inseminatie - KI</vt:lpstr>
      <vt:lpstr>Kunstmatige inseminatie – KI voordelen</vt:lpstr>
      <vt:lpstr>Kunstmatige inseminatie – KI nadelen</vt:lpstr>
      <vt:lpstr>PowerPoint-presentatie</vt:lpstr>
      <vt:lpstr>Ongewenste dekking</vt:lpstr>
    </vt:vector>
  </TitlesOfParts>
  <Company>ID&amp;AD/strategic branding</Company>
  <LinksUpToDate>false</LinksUpToDate>
  <SharedDoc>false</SharedDoc>
  <HyperlinksChanged>false</HyperlinksChanged>
  <AppVersion>15.0041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bas van der paardt</dc:creator>
  <cp:lastModifiedBy>tanja.senders@gmail.com</cp:lastModifiedBy>
  <cp:revision>223</cp:revision>
  <cp:lastPrinted>2018-03-04T20:59:48Z</cp:lastPrinted>
  <dcterms:created xsi:type="dcterms:W3CDTF">2011-10-18T10:53:37Z</dcterms:created>
  <dcterms:modified xsi:type="dcterms:W3CDTF">2018-03-04T21:28:17Z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0x01010001D22246BDCD83428F0D6524ECCC7792</vt:lpwstr>
  </property>
</Properties>
</file>