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4" r:id="rId6"/>
    <p:sldId id="260" r:id="rId7"/>
    <p:sldId id="270" r:id="rId8"/>
    <p:sldId id="261" r:id="rId9"/>
    <p:sldId id="267" r:id="rId10"/>
    <p:sldId id="272" r:id="rId11"/>
    <p:sldId id="268" r:id="rId12"/>
    <p:sldId id="269" r:id="rId13"/>
    <p:sldId id="258" r:id="rId14"/>
    <p:sldId id="271" r:id="rId15"/>
    <p:sldId id="262" r:id="rId16"/>
    <p:sldId id="273" r:id="rId17"/>
    <p:sldId id="257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gien Mendel - ten Napel" userId="9947d365-22db-42f5-837e-85330c9d8db0" providerId="ADAL" clId="{A7307B35-CBB9-4215-A52A-ACC4DFE70E3B}"/>
    <pc:docChg chg="modSld">
      <pc:chgData name="Regien Mendel - ten Napel" userId="9947d365-22db-42f5-837e-85330c9d8db0" providerId="ADAL" clId="{A7307B35-CBB9-4215-A52A-ACC4DFE70E3B}" dt="2023-04-17T13:07:57.043" v="0" actId="20577"/>
      <pc:docMkLst>
        <pc:docMk/>
      </pc:docMkLst>
      <pc:sldChg chg="modSp mod">
        <pc:chgData name="Regien Mendel - ten Napel" userId="9947d365-22db-42f5-837e-85330c9d8db0" providerId="ADAL" clId="{A7307B35-CBB9-4215-A52A-ACC4DFE70E3B}" dt="2023-04-17T13:07:57.043" v="0" actId="20577"/>
        <pc:sldMkLst>
          <pc:docMk/>
          <pc:sldMk cId="305240766" sldId="262"/>
        </pc:sldMkLst>
        <pc:spChg chg="mod">
          <ac:chgData name="Regien Mendel - ten Napel" userId="9947d365-22db-42f5-837e-85330c9d8db0" providerId="ADAL" clId="{A7307B35-CBB9-4215-A52A-ACC4DFE70E3B}" dt="2023-04-17T13:07:57.043" v="0" actId="20577"/>
          <ac:spMkLst>
            <pc:docMk/>
            <pc:sldMk cId="305240766" sldId="262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24E4913-08DD-4398-9280-5D8C480E41FC}" type="datetimeFigureOut">
              <a:rPr lang="nl-NL" smtClean="0"/>
              <a:t>17-4-2023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532105C-E0D0-4F35-AE7C-27557D259A4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oH2l8mlaw0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5B46529-4323-8BC3-669D-E6813B0DEF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11" r="17220" b="-1"/>
          <a:stretch/>
        </p:blipFill>
        <p:spPr>
          <a:xfrm>
            <a:off x="2339752" y="517434"/>
            <a:ext cx="6347048" cy="5563326"/>
          </a:xfrm>
          <a:prstGeom prst="rect">
            <a:avLst/>
          </a:prstGeom>
          <a:noFill/>
        </p:spPr>
      </p:pic>
      <p:sp>
        <p:nvSpPr>
          <p:cNvPr id="3" name="Ondertitel 2"/>
          <p:cNvSpPr>
            <a:spLocks noGrp="1"/>
          </p:cNvSpPr>
          <p:nvPr>
            <p:ph type="body" sz="half" idx="2"/>
          </p:nvPr>
        </p:nvSpPr>
        <p:spPr>
          <a:xfrm>
            <a:off x="457201" y="1600200"/>
            <a:ext cx="2098576" cy="4133056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17 april 2023</a:t>
            </a:r>
          </a:p>
          <a:p>
            <a:endParaRPr lang="nl-NL" dirty="0"/>
          </a:p>
          <a:p>
            <a:r>
              <a:rPr lang="nl-NL" dirty="0"/>
              <a:t>De klantreis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</p:spPr>
        <p:txBody>
          <a:bodyPr anchor="b">
            <a:normAutofit/>
          </a:bodyPr>
          <a:lstStyle/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78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68391"/>
            <a:ext cx="6995120" cy="2268170"/>
          </a:xfrm>
        </p:spPr>
        <p:txBody>
          <a:bodyPr/>
          <a:lstStyle/>
          <a:p>
            <a:r>
              <a:rPr lang="nl-NL" dirty="0" err="1"/>
              <a:t>Loyalty</a:t>
            </a:r>
            <a:r>
              <a:rPr lang="nl-NL" dirty="0"/>
              <a:t> programma’s??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3479371" cy="2609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Afbeeldingsresultaat voor bonuska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398"/>
            <a:ext cx="3168352" cy="179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435" y="3257600"/>
            <a:ext cx="417646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537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D0F04E-B774-D40F-46CF-749D8C5AD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7800"/>
            <a:ext cx="8291264" cy="5181599"/>
          </a:xfrm>
        </p:spPr>
        <p:txBody>
          <a:bodyPr/>
          <a:lstStyle/>
          <a:p>
            <a:r>
              <a:rPr lang="nl-NL" sz="2400" dirty="0"/>
              <a:t>Service;</a:t>
            </a:r>
            <a:br>
              <a:rPr lang="nl-NL" sz="2400" dirty="0"/>
            </a:br>
            <a:r>
              <a:rPr lang="nl-NL" sz="2400" dirty="0" err="1"/>
              <a:t>Hospitality</a:t>
            </a:r>
            <a:r>
              <a:rPr lang="nl-NL" sz="2400" dirty="0"/>
              <a:t>;</a:t>
            </a:r>
            <a:br>
              <a:rPr lang="nl-NL" sz="2400" dirty="0"/>
            </a:br>
            <a:r>
              <a:rPr lang="nl-NL" sz="2400" dirty="0"/>
              <a:t>….</a:t>
            </a:r>
            <a:br>
              <a:rPr lang="nl-NL" sz="2400" dirty="0"/>
            </a:br>
            <a:br>
              <a:rPr lang="nl-NL" sz="2400" dirty="0"/>
            </a:br>
            <a:r>
              <a:rPr lang="nl-NL" sz="1600" dirty="0">
                <a:hlinkClick r:id="rId2"/>
              </a:rPr>
              <a:t>Klanten belachelijk goed helpen – YouTube</a:t>
            </a:r>
            <a:br>
              <a:rPr lang="nl-NL" sz="800" dirty="0"/>
            </a:br>
            <a:br>
              <a:rPr lang="nl-NL" sz="800" dirty="0"/>
            </a:br>
            <a:br>
              <a:rPr lang="nl-NL" sz="800" dirty="0"/>
            </a:br>
            <a:r>
              <a:rPr lang="nl-NL" sz="1800" dirty="0"/>
              <a:t>Bever heeft een wandelroute met stenen en hindernissen uitgezet voor het uittesten van schoenen</a:t>
            </a:r>
            <a:br>
              <a:rPr lang="nl-NL" sz="1800" dirty="0"/>
            </a:br>
            <a:br>
              <a:rPr lang="nl-NL" sz="1800" dirty="0"/>
            </a:br>
            <a:br>
              <a:rPr lang="nl-NL" sz="1800" dirty="0"/>
            </a:br>
            <a:r>
              <a:rPr lang="nl-NL" sz="1800" dirty="0"/>
              <a:t>Jij maakt het verschil!</a:t>
            </a:r>
            <a:endParaRPr lang="nl-NL" sz="240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1485507-8109-53BB-4ED6-B22B4C3E3D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Ze komen ook terug voor:</a:t>
            </a:r>
          </a:p>
        </p:txBody>
      </p:sp>
    </p:spTree>
    <p:extLst>
      <p:ext uri="{BB962C8B-B14F-4D97-AF65-F5344CB8AC3E}">
        <p14:creationId xmlns:p14="http://schemas.microsoft.com/office/powerpoint/2010/main" val="601298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2492896"/>
            <a:ext cx="8208912" cy="3528392"/>
          </a:xfrm>
        </p:spPr>
        <p:txBody>
          <a:bodyPr>
            <a:normAutofit fontScale="90000"/>
          </a:bodyPr>
          <a:lstStyle/>
          <a:p>
            <a:br>
              <a:rPr lang="nl-NL" sz="1800" dirty="0">
                <a:solidFill>
                  <a:schemeClr val="tx1"/>
                </a:solidFill>
              </a:rPr>
            </a:br>
            <a:r>
              <a:rPr lang="nl-NL" sz="2200" u="sng" dirty="0">
                <a:solidFill>
                  <a:schemeClr val="accent1"/>
                </a:solidFill>
              </a:rPr>
              <a:t>Opdracht:</a:t>
            </a:r>
            <a:br>
              <a:rPr lang="nl-NL" sz="2200" dirty="0">
                <a:solidFill>
                  <a:schemeClr val="tx1"/>
                </a:solidFill>
              </a:rPr>
            </a:br>
            <a:br>
              <a:rPr lang="nl-NL" sz="2200" dirty="0">
                <a:solidFill>
                  <a:schemeClr val="tx1"/>
                </a:solidFill>
              </a:rPr>
            </a:br>
            <a:br>
              <a:rPr lang="nl-NL" sz="2200" dirty="0">
                <a:solidFill>
                  <a:schemeClr val="tx1"/>
                </a:solidFill>
              </a:rPr>
            </a:br>
            <a:br>
              <a:rPr lang="nl-NL" sz="2200" dirty="0">
                <a:solidFill>
                  <a:schemeClr val="tx1"/>
                </a:solidFill>
              </a:rPr>
            </a:br>
            <a:r>
              <a:rPr lang="nl-NL" sz="2200" dirty="0">
                <a:solidFill>
                  <a:schemeClr val="tx1"/>
                </a:solidFill>
              </a:rPr>
              <a:t>- maken jullie gebruik van </a:t>
            </a:r>
            <a:r>
              <a:rPr lang="nl-NL" sz="2200" dirty="0" err="1">
                <a:solidFill>
                  <a:schemeClr val="tx1"/>
                </a:solidFill>
              </a:rPr>
              <a:t>loyalty</a:t>
            </a:r>
            <a:r>
              <a:rPr lang="nl-NL" sz="2200" dirty="0">
                <a:solidFill>
                  <a:schemeClr val="tx1"/>
                </a:solidFill>
              </a:rPr>
              <a:t> programma’s?</a:t>
            </a:r>
            <a:br>
              <a:rPr lang="nl-NL" sz="2200" dirty="0">
                <a:solidFill>
                  <a:schemeClr val="tx1"/>
                </a:solidFill>
              </a:rPr>
            </a:br>
            <a:br>
              <a:rPr lang="nl-NL" sz="2200" dirty="0">
                <a:solidFill>
                  <a:schemeClr val="tx1"/>
                </a:solidFill>
              </a:rPr>
            </a:br>
            <a:r>
              <a:rPr lang="nl-NL" sz="2200" dirty="0">
                <a:solidFill>
                  <a:schemeClr val="tx1"/>
                </a:solidFill>
              </a:rPr>
              <a:t>- Kijk waar je bedrijf verbeteringen kan maken om ervoor te zorgen dat klanten terug blijven komen of juist meer aankopen doen?</a:t>
            </a:r>
            <a:br>
              <a:rPr lang="nl-NL" sz="2200" dirty="0">
                <a:solidFill>
                  <a:schemeClr val="tx1"/>
                </a:solidFill>
              </a:rPr>
            </a:br>
            <a:br>
              <a:rPr lang="nl-NL" sz="2200" dirty="0">
                <a:solidFill>
                  <a:schemeClr val="tx1"/>
                </a:solidFill>
              </a:rPr>
            </a:br>
            <a:br>
              <a:rPr lang="nl-NL" sz="1800" dirty="0">
                <a:solidFill>
                  <a:schemeClr val="tx1"/>
                </a:solidFill>
              </a:rPr>
            </a:br>
            <a:br>
              <a:rPr lang="nl-NL" sz="1800" dirty="0">
                <a:solidFill>
                  <a:schemeClr val="tx1"/>
                </a:solidFill>
              </a:rPr>
            </a:br>
            <a:br>
              <a:rPr lang="nl-NL" sz="1800" dirty="0">
                <a:solidFill>
                  <a:schemeClr val="tx1"/>
                </a:solidFill>
              </a:rPr>
            </a:br>
            <a:br>
              <a:rPr lang="nl-NL" sz="1800" dirty="0">
                <a:solidFill>
                  <a:schemeClr val="tx1"/>
                </a:solidFill>
              </a:rPr>
            </a:br>
            <a:r>
              <a:rPr lang="nl-NL" sz="1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240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Tulpen en ranonkel op een groene achtergrond">
            <a:extLst>
              <a:ext uri="{FF2B5EF4-FFF2-40B4-BE49-F238E27FC236}">
                <a16:creationId xmlns:a16="http://schemas.microsoft.com/office/drawing/2014/main" id="{B3A39B40-B7BD-5872-6B7E-9FE5C1DA7F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5" r="-1" b="5542"/>
          <a:stretch/>
        </p:blipFill>
        <p:spPr>
          <a:xfrm>
            <a:off x="-1" y="10"/>
            <a:ext cx="9000877" cy="4846310"/>
          </a:xfrm>
          <a:prstGeom prst="rect">
            <a:avLst/>
          </a:prstGeom>
          <a:noFill/>
        </p:spPr>
      </p:pic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154C6B5-A78B-E9E8-739F-740BEB999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>
            <a:normAutofit/>
          </a:bodyPr>
          <a:lstStyle/>
          <a:p>
            <a:r>
              <a:rPr lang="nl-NL" dirty="0"/>
              <a:t>Oefenen bollen en knollen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2141E4EA-7CF1-0F10-1846-490FDFE1F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355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3A3390D7-C187-4E3B-99DB-DBAA38E1C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626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1C1E2B-C73A-4C9C-A243-8E211D3C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8747B4-FDFA-4680-A524-83EFF52F7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 err="1"/>
              <a:t>Costumer</a:t>
            </a:r>
            <a:r>
              <a:rPr lang="nl-NL" dirty="0"/>
              <a:t> </a:t>
            </a:r>
            <a:r>
              <a:rPr lang="nl-NL" dirty="0" err="1"/>
              <a:t>journey</a:t>
            </a:r>
            <a:endParaRPr lang="nl-NL" dirty="0"/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/>
              <a:t>Oefenen bollen en knollen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FCAFA3B-AB88-402A-B459-CB98E72B5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873" y="2564904"/>
            <a:ext cx="3907706" cy="392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81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toekomst…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0" dirty="0">
                <a:solidFill>
                  <a:srgbClr val="404040"/>
                </a:solidFill>
                <a:latin typeface="Droid serif"/>
              </a:rPr>
              <a:t>In de toekomst zal de stenen winkel alleen nog maar dienen als display; er wordt heel wat geschreven en gedacht over de toekomst van de winkel. Terecht, het is ook een spannende tijd voor de ondernemer; hoe kan de zelfstandige zijn winkel inrichten en optimaliseren om de veranderende behoefte van de consument tegemoet te komen?</a:t>
            </a:r>
          </a:p>
          <a:p>
            <a:r>
              <a:rPr lang="nl-NL" b="0" dirty="0">
                <a:solidFill>
                  <a:srgbClr val="404040"/>
                </a:solidFill>
                <a:latin typeface="Droid serif"/>
              </a:rPr>
              <a:t>Sfeer en beleving?</a:t>
            </a:r>
          </a:p>
          <a:p>
            <a:r>
              <a:rPr lang="nl-NL" b="0" dirty="0" err="1">
                <a:solidFill>
                  <a:srgbClr val="404040"/>
                </a:solidFill>
                <a:latin typeface="Droid serif"/>
              </a:rPr>
              <a:t>Hospitality</a:t>
            </a:r>
            <a:r>
              <a:rPr lang="nl-NL" b="0" dirty="0">
                <a:solidFill>
                  <a:srgbClr val="404040"/>
                </a:solidFill>
                <a:latin typeface="Droid serif"/>
              </a:rPr>
              <a:t>?</a:t>
            </a:r>
          </a:p>
          <a:p>
            <a:r>
              <a:rPr lang="nl-NL" b="0" dirty="0">
                <a:solidFill>
                  <a:srgbClr val="404040"/>
                </a:solidFill>
                <a:latin typeface="Droid serif"/>
              </a:rPr>
              <a:t>Wat is er veranderd op jouw werk of in de stad/dorp qua winkels?</a:t>
            </a:r>
          </a:p>
          <a:p>
            <a:endParaRPr lang="nl-NL" b="0" dirty="0">
              <a:solidFill>
                <a:srgbClr val="404040"/>
              </a:solidFill>
              <a:latin typeface="Droid serif"/>
            </a:endParaRPr>
          </a:p>
          <a:p>
            <a:endParaRPr lang="nl-NL" b="0" dirty="0">
              <a:solidFill>
                <a:srgbClr val="404040"/>
              </a:solidFill>
              <a:latin typeface="Droid serif"/>
            </a:endParaRPr>
          </a:p>
          <a:p>
            <a:endParaRPr lang="nl-NL" b="0" dirty="0">
              <a:solidFill>
                <a:srgbClr val="404040"/>
              </a:solidFill>
              <a:latin typeface="Droid serif"/>
            </a:endParaRPr>
          </a:p>
          <a:p>
            <a:endParaRPr lang="nl-NL" b="0" dirty="0">
              <a:solidFill>
                <a:srgbClr val="404040"/>
              </a:solidFill>
              <a:latin typeface="Droid serif"/>
            </a:endParaRPr>
          </a:p>
          <a:p>
            <a:endParaRPr lang="nl-NL" b="0" dirty="0">
              <a:solidFill>
                <a:srgbClr val="404040"/>
              </a:solidFill>
              <a:latin typeface="Droid serif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20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8E06F867-B450-76FC-C1C5-FE2798AD0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500"/>
              <a:t>Waarom komen klanten bij jou in de winkel? Wat is de toegevoegde waarde?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5BBE9AB-25E9-1769-7E9D-19FAFCD59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06" y="2204864"/>
            <a:ext cx="8093987" cy="368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41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C2329D99-C0E0-6CB6-B02C-EDB6287A4B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02" r="-1" b="9835"/>
          <a:stretch/>
        </p:blipFill>
        <p:spPr>
          <a:xfrm>
            <a:off x="-1" y="10"/>
            <a:ext cx="9000877" cy="4846310"/>
          </a:xfrm>
          <a:prstGeom prst="rect">
            <a:avLst/>
          </a:prstGeom>
          <a:noFill/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18C910A-54FE-80FD-CB68-F1A032793A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>
            <a:normAutofit/>
          </a:bodyPr>
          <a:lstStyle/>
          <a:p>
            <a:r>
              <a:rPr lang="en-US" dirty="0"/>
              <a:t>Customer journey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/>
          <a:p>
            <a:r>
              <a:rPr lang="nl-NL" dirty="0"/>
              <a:t>De Klantreis</a:t>
            </a:r>
          </a:p>
        </p:txBody>
      </p:sp>
    </p:spTree>
    <p:extLst>
      <p:ext uri="{BB962C8B-B14F-4D97-AF65-F5344CB8AC3E}">
        <p14:creationId xmlns:p14="http://schemas.microsoft.com/office/powerpoint/2010/main" val="203279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4776099-FE31-EBA3-A9F5-DD24075D0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552" y="620688"/>
            <a:ext cx="7772400" cy="1066800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Oranje lijn </a:t>
            </a:r>
            <a:r>
              <a:rPr lang="nl-NL" dirty="0">
                <a:sym typeface="Wingdings" panose="05000000000000000000" pitchFamily="2" charset="2"/>
              </a:rPr>
              <a:t> oriëntatie tot de koop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Groene lijn  na de koop (klanten te binden)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0B5C8B8-E5B4-3935-A6EC-667328D7A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5594"/>
            <a:ext cx="9144000" cy="300681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0911C6C-9C9C-B93A-F6A7-81A9D434FB73}"/>
              </a:ext>
            </a:extLst>
          </p:cNvPr>
          <p:cNvSpPr txBox="1"/>
          <p:nvPr/>
        </p:nvSpPr>
        <p:spPr>
          <a:xfrm>
            <a:off x="467544" y="4653136"/>
            <a:ext cx="8208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Awareness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probleem, behoefte, vraag </a:t>
            </a:r>
            <a:r>
              <a:rPr lang="nl-NL" dirty="0" err="1">
                <a:sym typeface="Wingdings" panose="05000000000000000000" pitchFamily="2" charset="2"/>
              </a:rPr>
              <a:t>vd</a:t>
            </a:r>
            <a:r>
              <a:rPr lang="nl-NL" dirty="0">
                <a:sym typeface="Wingdings" panose="05000000000000000000" pitchFamily="2" charset="2"/>
              </a:rPr>
              <a:t> klant?</a:t>
            </a:r>
          </a:p>
          <a:p>
            <a:r>
              <a:rPr lang="nl-NL" b="1" dirty="0" err="1">
                <a:sym typeface="Wingdings" panose="05000000000000000000" pitchFamily="2" charset="2"/>
              </a:rPr>
              <a:t>Consideration</a:t>
            </a:r>
            <a:r>
              <a:rPr lang="nl-NL" dirty="0">
                <a:sym typeface="Wingdings" panose="05000000000000000000" pitchFamily="2" charset="2"/>
              </a:rPr>
              <a:t>  overweging-onderzoek online/offline, wat is de vraag of oplossing?</a:t>
            </a:r>
          </a:p>
          <a:p>
            <a:r>
              <a:rPr lang="nl-NL" b="1" dirty="0">
                <a:sym typeface="Wingdings" panose="05000000000000000000" pitchFamily="2" charset="2"/>
              </a:rPr>
              <a:t>Action</a:t>
            </a:r>
            <a:r>
              <a:rPr lang="nl-NL" dirty="0">
                <a:sym typeface="Wingdings" panose="05000000000000000000" pitchFamily="2" charset="2"/>
              </a:rPr>
              <a:t>  weet de oplossing en gaat kijken waar hij dit het beste kan aankopen en gaat tot aankoop over.</a:t>
            </a:r>
          </a:p>
          <a:p>
            <a:r>
              <a:rPr lang="nl-NL" b="1" dirty="0">
                <a:sym typeface="Wingdings" panose="05000000000000000000" pitchFamily="2" charset="2"/>
              </a:rPr>
              <a:t>Service</a:t>
            </a:r>
            <a:r>
              <a:rPr lang="nl-NL" dirty="0">
                <a:sym typeface="Wingdings" panose="05000000000000000000" pitchFamily="2" charset="2"/>
              </a:rPr>
              <a:t>  garanties, service, gebruik e.d.</a:t>
            </a:r>
          </a:p>
          <a:p>
            <a:r>
              <a:rPr lang="nl-NL" b="1" dirty="0" err="1">
                <a:sym typeface="Wingdings" panose="05000000000000000000" pitchFamily="2" charset="2"/>
              </a:rPr>
              <a:t>Loyalty</a:t>
            </a:r>
            <a:r>
              <a:rPr lang="nl-NL" dirty="0">
                <a:sym typeface="Wingdings" panose="05000000000000000000" pitchFamily="2" charset="2"/>
              </a:rPr>
              <a:t>  hoe zorg ik ervoor dat de klant terug blijft komen (binden)?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2633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EA88C92B-2D91-1F80-730C-4F769E72A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746" y="1772817"/>
            <a:ext cx="629066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74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0ADDE65-1009-32EC-33BC-E6C2CB896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8600"/>
            <a:ext cx="8291264" cy="1472207"/>
          </a:xfrm>
        </p:spPr>
        <p:txBody>
          <a:bodyPr>
            <a:normAutofit/>
          </a:bodyPr>
          <a:lstStyle/>
          <a:p>
            <a:r>
              <a:rPr lang="nl-NL" dirty="0"/>
              <a:t>Je ziet dat de consument op veel manieren met je bedrijf in aanraking komt. Dit noemen we </a:t>
            </a:r>
            <a:r>
              <a:rPr lang="nl-NL" dirty="0" err="1"/>
              <a:t>touchpoints</a:t>
            </a:r>
            <a:r>
              <a:rPr lang="nl-NL" dirty="0"/>
              <a:t>, of ook wel klantcontactmomenten, kanalen, </a:t>
            </a:r>
            <a:r>
              <a:rPr lang="nl-NL" dirty="0" err="1"/>
              <a:t>channels</a:t>
            </a:r>
            <a:r>
              <a:rPr lang="nl-NL" dirty="0"/>
              <a:t>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37C3D8A-F652-660F-B23C-9149914A7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3" y="2132856"/>
            <a:ext cx="9004572" cy="411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964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604D13-FE2D-C3BD-FEB1-3BCB4D934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/>
              <a:t>Wat doe jij eraan om klanten te binden?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DA395D-AC57-A1CC-3C87-083D35A23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1836" y="914400"/>
            <a:ext cx="7772400" cy="1066800"/>
          </a:xfrm>
        </p:spPr>
        <p:txBody>
          <a:bodyPr/>
          <a:lstStyle/>
          <a:p>
            <a:r>
              <a:rPr lang="nl-NL" dirty="0"/>
              <a:t>Wij gaan het hebben over de laatste fase? Hoe bindt je klanten aan je?</a:t>
            </a:r>
          </a:p>
        </p:txBody>
      </p:sp>
    </p:spTree>
    <p:extLst>
      <p:ext uri="{BB962C8B-B14F-4D97-AF65-F5344CB8AC3E}">
        <p14:creationId xmlns:p14="http://schemas.microsoft.com/office/powerpoint/2010/main" val="1091539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7" ma:contentTypeDescription="Een nieuw document maken." ma:contentTypeScope="" ma:versionID="3987f2e70c8afd74ee6c579d4fd1f5fd">
  <xsd:schema xmlns:xsd="http://www.w3.org/2001/XMLSchema" xmlns:xs="http://www.w3.org/2001/XMLSchema" xmlns:p="http://schemas.microsoft.com/office/2006/metadata/properties" xmlns:ns3="c2e09757-d42c-4fcd-ae27-c71d4b258210" targetNamespace="http://schemas.microsoft.com/office/2006/metadata/properties" ma:root="true" ma:fieldsID="092e3b75000aed4073912aba6db82d9c" ns3:_="">
    <xsd:import namespace="c2e09757-d42c-4fcd-ae27-c71d4b2582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845F52-4759-4052-AA92-5A5C69A256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537C6A-BE76-4899-9C3A-619D6341D0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93E683-1A1E-4B72-9E39-1BAA49217559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c2e09757-d42c-4fcd-ae27-c71d4b258210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273</TotalTime>
  <Words>360</Words>
  <Application>Microsoft Office PowerPoint</Application>
  <PresentationFormat>Diavoorstelling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Droid serif</vt:lpstr>
      <vt:lpstr>Essentieel</vt:lpstr>
      <vt:lpstr> </vt:lpstr>
      <vt:lpstr>Vandaag</vt:lpstr>
      <vt:lpstr>De toekomst…</vt:lpstr>
      <vt:lpstr>Waarom komen klanten bij jou in de winkel? Wat is de toegevoegde waarde?</vt:lpstr>
      <vt:lpstr>De Klantreis</vt:lpstr>
      <vt:lpstr>PowerPoint-presentatie</vt:lpstr>
      <vt:lpstr>PowerPoint-presentatie</vt:lpstr>
      <vt:lpstr>PowerPoint-presentatie</vt:lpstr>
      <vt:lpstr>Wat doe jij eraan om klanten te binden?</vt:lpstr>
      <vt:lpstr>Loyalty programma’s??</vt:lpstr>
      <vt:lpstr>Service; Hospitality; ….  Klanten belachelijk goed helpen – YouTube   Bever heeft een wandelroute met stenen en hindernissen uitgezet voor het uittesten van schoenen   Jij maakt het verschil!</vt:lpstr>
      <vt:lpstr> Opdracht:    - maken jullie gebruik van loyalty programma’s?  - Kijk waar je bedrijf verbeteringen kan maken om ervoor te zorgen dat klanten terug blijven komen of juist meer aankopen doen?       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september 2018</dc:title>
  <dc:creator>admin</dc:creator>
  <cp:lastModifiedBy>Regien Mendel - ten Napel</cp:lastModifiedBy>
  <cp:revision>20</cp:revision>
  <dcterms:created xsi:type="dcterms:W3CDTF">2018-09-18T18:44:20Z</dcterms:created>
  <dcterms:modified xsi:type="dcterms:W3CDTF">2023-04-17T13:08:07Z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