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4" r:id="rId2"/>
    <p:sldMasterId id="2147483676" r:id="rId3"/>
  </p:sldMasterIdLst>
  <p:notesMasterIdLst>
    <p:notesMasterId r:id="rId33"/>
  </p:notesMasterIdLst>
  <p:sldIdLst>
    <p:sldId id="261" r:id="rId4"/>
    <p:sldId id="267" r:id="rId5"/>
    <p:sldId id="294" r:id="rId6"/>
    <p:sldId id="268" r:id="rId7"/>
    <p:sldId id="264" r:id="rId8"/>
    <p:sldId id="295" r:id="rId9"/>
    <p:sldId id="296" r:id="rId10"/>
    <p:sldId id="297" r:id="rId11"/>
    <p:sldId id="271" r:id="rId12"/>
    <p:sldId id="300" r:id="rId13"/>
    <p:sldId id="270" r:id="rId14"/>
    <p:sldId id="263" r:id="rId15"/>
    <p:sldId id="274" r:id="rId16"/>
    <p:sldId id="280" r:id="rId17"/>
    <p:sldId id="302" r:id="rId18"/>
    <p:sldId id="273" r:id="rId19"/>
    <p:sldId id="286" r:id="rId20"/>
    <p:sldId id="284" r:id="rId21"/>
    <p:sldId id="285" r:id="rId22"/>
    <p:sldId id="287" r:id="rId23"/>
    <p:sldId id="288" r:id="rId24"/>
    <p:sldId id="293" r:id="rId25"/>
    <p:sldId id="277" r:id="rId26"/>
    <p:sldId id="290" r:id="rId27"/>
    <p:sldId id="299" r:id="rId28"/>
    <p:sldId id="291" r:id="rId29"/>
    <p:sldId id="303" r:id="rId30"/>
    <p:sldId id="283" r:id="rId31"/>
    <p:sldId id="292" r:id="rId32"/>
  </p:sldIdLst>
  <p:sldSz cx="13004800" cy="9753600"/>
  <p:notesSz cx="6858000" cy="9144000"/>
  <p:defaultTextStyle>
    <a:defPPr>
      <a:defRPr lang="nl-NL"/>
    </a:defPPr>
    <a:lvl1pPr marL="0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1pPr>
    <a:lvl2pPr marL="650230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2pPr>
    <a:lvl3pPr marL="1300460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3pPr>
    <a:lvl4pPr marL="1950690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4pPr>
    <a:lvl5pPr marL="2600919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5pPr>
    <a:lvl6pPr marL="3251149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6pPr>
    <a:lvl7pPr marL="3901379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7pPr>
    <a:lvl8pPr marL="4551609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8pPr>
    <a:lvl9pPr marL="5201839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pos="40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nk Botter" initials="HB" lastIdx="12" clrIdx="0">
    <p:extLst/>
  </p:cmAuthor>
  <p:cmAuthor id="2" name="Geert van den Berg" initials="GvdB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AE5"/>
    <a:srgbClr val="00947D"/>
    <a:srgbClr val="78B324"/>
    <a:srgbClr val="ACD5F0"/>
    <a:srgbClr val="E5F2FA"/>
    <a:srgbClr val="E0EED4"/>
    <a:srgbClr val="53AB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2" autoAdjust="0"/>
    <p:restoredTop sz="96740" autoAdjust="0"/>
  </p:normalViewPr>
  <p:slideViewPr>
    <p:cSldViewPr showGuides="1">
      <p:cViewPr varScale="1">
        <p:scale>
          <a:sx n="47" d="100"/>
          <a:sy n="47" d="100"/>
        </p:scale>
        <p:origin x="720" y="60"/>
      </p:cViewPr>
      <p:guideLst>
        <p:guide orient="horz" pos="3072"/>
        <p:guide pos="40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1962" y="-78"/>
      </p:cViewPr>
      <p:guideLst>
        <p:guide orient="horz" pos="2880"/>
        <p:guide pos="2160"/>
      </p:guideLst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commentAuthors" Target="commentAuthor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06-21T13:24:36.951" idx="11">
    <p:pos x="6536" y="2448"/>
    <p:text>Is dit de bron die zo in het LB komt of is dit een eigen afbeelding?</p:text>
    <p:extLst>
      <p:ext uri="{C676402C-5697-4E1C-873F-D02D1690AC5C}">
        <p15:threadingInfo xmlns:p15="http://schemas.microsoft.com/office/powerpoint/2012/main" timeZoneBias="-120"/>
      </p:ext>
    </p:extLst>
  </p:cm>
  <p:cm authorId="2" dt="2017-06-21T14:44:54.165" idx="1">
    <p:pos x="6649" y="2561"/>
    <p:text>Bron zit in het lb. 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D8F5FE-8FAE-46F5-B079-8FE6989E1470}" type="datetimeFigureOut">
              <a:rPr lang="nl-NL" smtClean="0"/>
              <a:t>18-7-2017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341F74-2F4C-4571-BEFA-9E9B5B23A2A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51229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41F74-2F4C-4571-BEFA-9E9B5B23A2A9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692644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Vertragingstijd uit</a:t>
            </a:r>
            <a:r>
              <a:rPr lang="nl-NL" baseline="0" dirty="0"/>
              <a:t> 4H H4.2 bron 9. Massabewegingen deel 5V H2.6 bron 28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41F74-2F4C-4571-BEFA-9E9B5B23A2A9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19907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41F74-2F4C-4571-BEFA-9E9B5B23A2A9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346328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41F74-2F4C-4571-BEFA-9E9B5B23A2A9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660184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De pijlen moeten nog rood gemaakt worden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41F74-2F4C-4571-BEFA-9E9B5B23A2A9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022447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Bron uit 5V H3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41F74-2F4C-4571-BEFA-9E9B5B23A2A9}" type="slidenum">
              <a:rPr lang="nl-NL" smtClean="0"/>
              <a:t>22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932040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41F74-2F4C-4571-BEFA-9E9B5B23A2A9}" type="slidenum">
              <a:rPr lang="nl-NL" smtClean="0"/>
              <a:t>25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1662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solidFill>
          <a:srgbClr val="CCEA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82973" y="2660914"/>
            <a:ext cx="7599039" cy="490451"/>
          </a:xfrm>
          <a:prstGeom prst="rect">
            <a:avLst/>
          </a:prstGeom>
        </p:spPr>
        <p:txBody>
          <a:bodyPr anchor="ctr" anchorCtr="0"/>
          <a:lstStyle>
            <a:lvl1pPr algn="l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nl-NL" dirty="0"/>
              <a:t>Paragraaftitel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77888" y="3402684"/>
            <a:ext cx="7604124" cy="553547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buNone/>
              <a:defRPr sz="28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650230" indent="0" algn="ctr">
              <a:buNone/>
              <a:defRPr sz="2844"/>
            </a:lvl2pPr>
            <a:lvl3pPr marL="1300460" indent="0" algn="ctr">
              <a:buNone/>
              <a:defRPr sz="2560"/>
            </a:lvl3pPr>
            <a:lvl4pPr marL="1950690" indent="0" algn="ctr">
              <a:buNone/>
              <a:defRPr sz="2276"/>
            </a:lvl4pPr>
            <a:lvl5pPr marL="2600919" indent="0" algn="ctr">
              <a:buNone/>
              <a:defRPr sz="2276"/>
            </a:lvl5pPr>
            <a:lvl6pPr marL="3251149" indent="0" algn="ctr">
              <a:buNone/>
              <a:defRPr sz="2276"/>
            </a:lvl6pPr>
            <a:lvl7pPr marL="3901379" indent="0" algn="ctr">
              <a:buNone/>
              <a:defRPr sz="2276"/>
            </a:lvl7pPr>
            <a:lvl8pPr marL="4551609" indent="0" algn="ctr">
              <a:buNone/>
              <a:defRPr sz="2276"/>
            </a:lvl8pPr>
            <a:lvl9pPr marL="5201839" indent="0" algn="ctr">
              <a:buNone/>
              <a:defRPr sz="2276"/>
            </a:lvl9pPr>
          </a:lstStyle>
          <a:p>
            <a:r>
              <a:rPr lang="nl-NL" dirty="0"/>
              <a:t>Paragraaf x t/m x</a:t>
            </a:r>
            <a:endParaRPr lang="en-US" dirty="0"/>
          </a:p>
        </p:txBody>
      </p:sp>
      <p:sp>
        <p:nvSpPr>
          <p:cNvPr id="16" name="Tijdelijke aanduiding voor tekst 14"/>
          <p:cNvSpPr>
            <a:spLocks noGrp="1"/>
          </p:cNvSpPr>
          <p:nvPr>
            <p:ph type="body" sz="quarter" idx="12" hasCustomPrompt="1"/>
          </p:nvPr>
        </p:nvSpPr>
        <p:spPr>
          <a:xfrm>
            <a:off x="882974" y="1906800"/>
            <a:ext cx="7599039" cy="45779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nl-NL" dirty="0"/>
              <a:t>Themanaam</a:t>
            </a:r>
          </a:p>
        </p:txBody>
      </p:sp>
      <p:sp>
        <p:nvSpPr>
          <p:cNvPr id="19" name="Tijdelijke aanduiding voor tekst 17"/>
          <p:cNvSpPr>
            <a:spLocks noGrp="1"/>
          </p:cNvSpPr>
          <p:nvPr>
            <p:ph type="body" sz="quarter" idx="13" hasCustomPrompt="1"/>
          </p:nvPr>
        </p:nvSpPr>
        <p:spPr>
          <a:xfrm>
            <a:off x="877888" y="358849"/>
            <a:ext cx="7604124" cy="436462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nl-NL" dirty="0"/>
              <a:t>niveau</a:t>
            </a:r>
          </a:p>
        </p:txBody>
      </p:sp>
    </p:spTree>
    <p:extLst>
      <p:ext uri="{BB962C8B-B14F-4D97-AF65-F5344CB8AC3E}">
        <p14:creationId xmlns:p14="http://schemas.microsoft.com/office/powerpoint/2010/main" val="827978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77400" y="1036855"/>
            <a:ext cx="11655000" cy="464945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buNone/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650230" indent="0" algn="ctr">
              <a:buNone/>
              <a:defRPr sz="2844"/>
            </a:lvl2pPr>
            <a:lvl3pPr marL="1300460" indent="0" algn="ctr">
              <a:buNone/>
              <a:defRPr sz="2560"/>
            </a:lvl3pPr>
            <a:lvl4pPr marL="1950690" indent="0" algn="ctr">
              <a:buNone/>
              <a:defRPr sz="2276"/>
            </a:lvl4pPr>
            <a:lvl5pPr marL="2600919" indent="0" algn="ctr">
              <a:buNone/>
              <a:defRPr sz="2276"/>
            </a:lvl5pPr>
            <a:lvl6pPr marL="3251149" indent="0" algn="ctr">
              <a:buNone/>
              <a:defRPr sz="2276"/>
            </a:lvl6pPr>
            <a:lvl7pPr marL="3901379" indent="0" algn="ctr">
              <a:buNone/>
              <a:defRPr sz="2276"/>
            </a:lvl7pPr>
            <a:lvl8pPr marL="4551609" indent="0" algn="ctr">
              <a:buNone/>
              <a:defRPr sz="2276"/>
            </a:lvl8pPr>
            <a:lvl9pPr marL="5201839" indent="0" algn="ctr">
              <a:buNone/>
              <a:defRPr sz="2276"/>
            </a:lvl9pPr>
          </a:lstStyle>
          <a:p>
            <a:r>
              <a:rPr lang="nl-NL" dirty="0"/>
              <a:t>Thematitel &gt; Hoofdstuktitel &gt; Paragraaftitel</a:t>
            </a:r>
            <a:endParaRPr lang="en-US" dirty="0"/>
          </a:p>
        </p:txBody>
      </p:sp>
      <p:sp>
        <p:nvSpPr>
          <p:cNvPr id="6" name="Rechthoek 5"/>
          <p:cNvSpPr/>
          <p:nvPr userDrawn="1"/>
        </p:nvSpPr>
        <p:spPr>
          <a:xfrm>
            <a:off x="877887" y="1997075"/>
            <a:ext cx="11653837" cy="70167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38100" dir="5400000" algn="ctr" rotWithShape="0">
              <a:schemeClr val="tx1">
                <a:lumMod val="50000"/>
                <a:lumOff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itel 1"/>
          <p:cNvSpPr>
            <a:spLocks noGrp="1"/>
          </p:cNvSpPr>
          <p:nvPr>
            <p:ph type="title" hasCustomPrompt="1"/>
          </p:nvPr>
        </p:nvSpPr>
        <p:spPr>
          <a:xfrm>
            <a:off x="855629" y="240867"/>
            <a:ext cx="8076772" cy="601425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nl-NL" dirty="0"/>
              <a:t>Titel van de dia</a:t>
            </a:r>
          </a:p>
        </p:txBody>
      </p:sp>
      <p:sp>
        <p:nvSpPr>
          <p:cNvPr id="10" name="Tijdelijke aanduiding voor tekst 12"/>
          <p:cNvSpPr>
            <a:spLocks noGrp="1"/>
          </p:cNvSpPr>
          <p:nvPr>
            <p:ph type="body" sz="quarter" idx="11" hasCustomPrompt="1"/>
          </p:nvPr>
        </p:nvSpPr>
        <p:spPr>
          <a:xfrm>
            <a:off x="854173" y="9286800"/>
            <a:ext cx="2159662" cy="363963"/>
          </a:xfrm>
          <a:prstGeom prst="rect">
            <a:avLst/>
          </a:prstGeom>
        </p:spPr>
        <p:txBody>
          <a:bodyPr anchor="ctr" anchorCtr="0"/>
          <a:lstStyle>
            <a:lvl1pPr marL="0" marR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© Noordhoff Uitgevers 2016</a:t>
            </a:r>
          </a:p>
        </p:txBody>
      </p:sp>
    </p:spTree>
    <p:extLst>
      <p:ext uri="{BB962C8B-B14F-4D97-AF65-F5344CB8AC3E}">
        <p14:creationId xmlns:p14="http://schemas.microsoft.com/office/powerpoint/2010/main" val="3400094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77400" y="1036855"/>
            <a:ext cx="11655000" cy="464945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buNone/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650230" indent="0" algn="ctr">
              <a:buNone/>
              <a:defRPr sz="2844"/>
            </a:lvl2pPr>
            <a:lvl3pPr marL="1300460" indent="0" algn="ctr">
              <a:buNone/>
              <a:defRPr sz="2560"/>
            </a:lvl3pPr>
            <a:lvl4pPr marL="1950690" indent="0" algn="ctr">
              <a:buNone/>
              <a:defRPr sz="2276"/>
            </a:lvl4pPr>
            <a:lvl5pPr marL="2600919" indent="0" algn="ctr">
              <a:buNone/>
              <a:defRPr sz="2276"/>
            </a:lvl5pPr>
            <a:lvl6pPr marL="3251149" indent="0" algn="ctr">
              <a:buNone/>
              <a:defRPr sz="2276"/>
            </a:lvl6pPr>
            <a:lvl7pPr marL="3901379" indent="0" algn="ctr">
              <a:buNone/>
              <a:defRPr sz="2276"/>
            </a:lvl7pPr>
            <a:lvl8pPr marL="4551609" indent="0" algn="ctr">
              <a:buNone/>
              <a:defRPr sz="2276"/>
            </a:lvl8pPr>
            <a:lvl9pPr marL="5201839" indent="0" algn="ctr">
              <a:buNone/>
              <a:defRPr sz="2276"/>
            </a:lvl9pPr>
          </a:lstStyle>
          <a:p>
            <a:r>
              <a:rPr lang="nl-NL" dirty="0"/>
              <a:t>Thematitel &gt; Hoofdstuktitel &gt; Paragraaftitel</a:t>
            </a:r>
            <a:endParaRPr lang="en-US" dirty="0"/>
          </a:p>
        </p:txBody>
      </p:sp>
      <p:sp>
        <p:nvSpPr>
          <p:cNvPr id="8" name="Tijdelijke aanduiding voor inhoud 2"/>
          <p:cNvSpPr>
            <a:spLocks noGrp="1"/>
          </p:cNvSpPr>
          <p:nvPr>
            <p:ph idx="10" hasCustomPrompt="1"/>
          </p:nvPr>
        </p:nvSpPr>
        <p:spPr>
          <a:xfrm>
            <a:off x="893762" y="1997074"/>
            <a:ext cx="11637963" cy="7016751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800"/>
              </a:lnSpc>
              <a:buFont typeface="Arial" panose="020B0604020202020204" pitchFamily="34" charset="0"/>
              <a:buChar char="•"/>
              <a:defRPr sz="2600" baseline="0"/>
            </a:lvl1pPr>
            <a:lvl2pPr marL="630000" indent="-216000">
              <a:lnSpc>
                <a:spcPts val="2800"/>
              </a:lnSpc>
              <a:buFont typeface="Arial" panose="020B0604020202020204" pitchFamily="34" charset="0"/>
              <a:buChar char="•"/>
              <a:defRPr sz="2200"/>
            </a:lvl2pPr>
            <a:lvl3pPr marL="1080000" indent="-216000">
              <a:lnSpc>
                <a:spcPts val="2800"/>
              </a:lnSpc>
              <a:buFont typeface="Arial" panose="020B0604020202020204" pitchFamily="34" charset="0"/>
              <a:buChar char="•"/>
              <a:defRPr sz="2000"/>
            </a:lvl3pPr>
            <a:lvl4pPr marL="1440000" indent="-216000">
              <a:lnSpc>
                <a:spcPts val="2800"/>
              </a:lnSpc>
              <a:buFont typeface="Arial" panose="020B0604020202020204" pitchFamily="34" charset="0"/>
              <a:buChar char="•"/>
              <a:defRPr sz="1800"/>
            </a:lvl4pPr>
            <a:lvl5pPr marL="1800000" indent="-216000">
              <a:lnSpc>
                <a:spcPts val="2800"/>
              </a:lnSpc>
              <a:buFont typeface="Arial" panose="020B0604020202020204" pitchFamily="34" charset="0"/>
              <a:buChar char="•"/>
              <a:defRPr sz="1800"/>
            </a:lvl5pPr>
          </a:lstStyle>
          <a:p>
            <a:pPr lvl="0"/>
            <a:r>
              <a:rPr lang="nl-NL" dirty="0"/>
              <a:t>Opsomming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854173" y="236352"/>
            <a:ext cx="8033227" cy="500448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nl-NL" dirty="0"/>
              <a:t>Titel van de dia</a:t>
            </a:r>
          </a:p>
        </p:txBody>
      </p:sp>
      <p:sp>
        <p:nvSpPr>
          <p:cNvPr id="11" name="Tijdelijke aanduiding voor tekst 12"/>
          <p:cNvSpPr>
            <a:spLocks noGrp="1"/>
          </p:cNvSpPr>
          <p:nvPr>
            <p:ph type="body" sz="quarter" idx="11" hasCustomPrompt="1"/>
          </p:nvPr>
        </p:nvSpPr>
        <p:spPr>
          <a:xfrm>
            <a:off x="854173" y="9286800"/>
            <a:ext cx="2159662" cy="363963"/>
          </a:xfrm>
          <a:prstGeom prst="rect">
            <a:avLst/>
          </a:prstGeom>
        </p:spPr>
        <p:txBody>
          <a:bodyPr anchor="ctr" anchorCtr="0"/>
          <a:lstStyle>
            <a:lvl1pPr marL="0" marR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© Noordhoff Uitgevers 2016</a:t>
            </a:r>
          </a:p>
        </p:txBody>
      </p:sp>
    </p:spTree>
    <p:extLst>
      <p:ext uri="{BB962C8B-B14F-4D97-AF65-F5344CB8AC3E}">
        <p14:creationId xmlns:p14="http://schemas.microsoft.com/office/powerpoint/2010/main" val="312336577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58">
          <p15:clr>
            <a:srgbClr val="FBAE40"/>
          </p15:clr>
        </p15:guide>
        <p15:guide id="2" pos="7894">
          <p15:clr>
            <a:srgbClr val="FBAE40"/>
          </p15:clr>
        </p15:guide>
        <p15:guide id="3" pos="4096">
          <p15:clr>
            <a:srgbClr val="FBAE40"/>
          </p15:clr>
        </p15:guide>
        <p15:guide id="4" pos="4351">
          <p15:clr>
            <a:srgbClr val="FBAE40"/>
          </p15:clr>
        </p15:guide>
        <p15:guide id="5" pos="553">
          <p15:clr>
            <a:srgbClr val="FBAE40"/>
          </p15:clr>
        </p15:guide>
        <p15:guide id="6" orient="horz" pos="567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77400" y="1036855"/>
            <a:ext cx="11655000" cy="464945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buNone/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650230" indent="0" algn="ctr">
              <a:buNone/>
              <a:defRPr sz="2844"/>
            </a:lvl2pPr>
            <a:lvl3pPr marL="1300460" indent="0" algn="ctr">
              <a:buNone/>
              <a:defRPr sz="2560"/>
            </a:lvl3pPr>
            <a:lvl4pPr marL="1950690" indent="0" algn="ctr">
              <a:buNone/>
              <a:defRPr sz="2276"/>
            </a:lvl4pPr>
            <a:lvl5pPr marL="2600919" indent="0" algn="ctr">
              <a:buNone/>
              <a:defRPr sz="2276"/>
            </a:lvl5pPr>
            <a:lvl6pPr marL="3251149" indent="0" algn="ctr">
              <a:buNone/>
              <a:defRPr sz="2276"/>
            </a:lvl6pPr>
            <a:lvl7pPr marL="3901379" indent="0" algn="ctr">
              <a:buNone/>
              <a:defRPr sz="2276"/>
            </a:lvl7pPr>
            <a:lvl8pPr marL="4551609" indent="0" algn="ctr">
              <a:buNone/>
              <a:defRPr sz="2276"/>
            </a:lvl8pPr>
            <a:lvl9pPr marL="5201839" indent="0" algn="ctr">
              <a:buNone/>
              <a:defRPr sz="2276"/>
            </a:lvl9pPr>
          </a:lstStyle>
          <a:p>
            <a:r>
              <a:rPr lang="nl-NL" dirty="0"/>
              <a:t>Thematitel &gt; Hoofdstuktitel &gt; Paragraaftitel</a:t>
            </a:r>
            <a:endParaRPr lang="en-US" dirty="0"/>
          </a:p>
        </p:txBody>
      </p:sp>
      <p:sp>
        <p:nvSpPr>
          <p:cNvPr id="6" name="Rechthoek 5"/>
          <p:cNvSpPr/>
          <p:nvPr userDrawn="1"/>
        </p:nvSpPr>
        <p:spPr>
          <a:xfrm>
            <a:off x="877887" y="1997075"/>
            <a:ext cx="11653837" cy="70167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38100" dir="5400000" algn="ctr" rotWithShape="0">
              <a:schemeClr val="tx1">
                <a:lumMod val="50000"/>
                <a:lumOff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itel 1"/>
          <p:cNvSpPr>
            <a:spLocks noGrp="1"/>
          </p:cNvSpPr>
          <p:nvPr>
            <p:ph type="title" hasCustomPrompt="1"/>
          </p:nvPr>
        </p:nvSpPr>
        <p:spPr>
          <a:xfrm>
            <a:off x="855629" y="240867"/>
            <a:ext cx="8076772" cy="601425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nl-NL" dirty="0"/>
              <a:t>Titel van de dia</a:t>
            </a:r>
          </a:p>
        </p:txBody>
      </p:sp>
      <p:sp>
        <p:nvSpPr>
          <p:cNvPr id="10" name="Tijdelijke aanduiding voor tekst 12"/>
          <p:cNvSpPr>
            <a:spLocks noGrp="1"/>
          </p:cNvSpPr>
          <p:nvPr>
            <p:ph type="body" sz="quarter" idx="11" hasCustomPrompt="1"/>
          </p:nvPr>
        </p:nvSpPr>
        <p:spPr>
          <a:xfrm>
            <a:off x="854173" y="9286800"/>
            <a:ext cx="2159662" cy="363963"/>
          </a:xfrm>
          <a:prstGeom prst="rect">
            <a:avLst/>
          </a:prstGeom>
        </p:spPr>
        <p:txBody>
          <a:bodyPr anchor="ctr" anchorCtr="0"/>
          <a:lstStyle>
            <a:lvl1pPr marL="0" marR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© Noordhoff Uitgevers 2016</a:t>
            </a:r>
          </a:p>
        </p:txBody>
      </p:sp>
    </p:spTree>
    <p:extLst>
      <p:ext uri="{BB962C8B-B14F-4D97-AF65-F5344CB8AC3E}">
        <p14:creationId xmlns:p14="http://schemas.microsoft.com/office/powerpoint/2010/main" val="3302203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77400" y="1036855"/>
            <a:ext cx="11655000" cy="464945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buNone/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650230" indent="0" algn="ctr">
              <a:buNone/>
              <a:defRPr sz="2844"/>
            </a:lvl2pPr>
            <a:lvl3pPr marL="1300460" indent="0" algn="ctr">
              <a:buNone/>
              <a:defRPr sz="2560"/>
            </a:lvl3pPr>
            <a:lvl4pPr marL="1950690" indent="0" algn="ctr">
              <a:buNone/>
              <a:defRPr sz="2276"/>
            </a:lvl4pPr>
            <a:lvl5pPr marL="2600919" indent="0" algn="ctr">
              <a:buNone/>
              <a:defRPr sz="2276"/>
            </a:lvl5pPr>
            <a:lvl6pPr marL="3251149" indent="0" algn="ctr">
              <a:buNone/>
              <a:defRPr sz="2276"/>
            </a:lvl6pPr>
            <a:lvl7pPr marL="3901379" indent="0" algn="ctr">
              <a:buNone/>
              <a:defRPr sz="2276"/>
            </a:lvl7pPr>
            <a:lvl8pPr marL="4551609" indent="0" algn="ctr">
              <a:buNone/>
              <a:defRPr sz="2276"/>
            </a:lvl8pPr>
            <a:lvl9pPr marL="5201839" indent="0" algn="ctr">
              <a:buNone/>
              <a:defRPr sz="2276"/>
            </a:lvl9pPr>
          </a:lstStyle>
          <a:p>
            <a:r>
              <a:rPr lang="nl-NL" dirty="0"/>
              <a:t>Thematitel &gt; Hoofdstuktitel &gt; Paragraaftitel</a:t>
            </a:r>
            <a:endParaRPr lang="en-US" dirty="0"/>
          </a:p>
        </p:txBody>
      </p:sp>
      <p:sp>
        <p:nvSpPr>
          <p:cNvPr id="8" name="Tijdelijke aanduiding voor inhoud 2"/>
          <p:cNvSpPr>
            <a:spLocks noGrp="1"/>
          </p:cNvSpPr>
          <p:nvPr>
            <p:ph idx="10" hasCustomPrompt="1"/>
          </p:nvPr>
        </p:nvSpPr>
        <p:spPr>
          <a:xfrm>
            <a:off x="893762" y="1997074"/>
            <a:ext cx="5623200" cy="7016751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800"/>
              </a:lnSpc>
              <a:buFont typeface="Arial" panose="020B0604020202020204" pitchFamily="34" charset="0"/>
              <a:buChar char="•"/>
              <a:defRPr sz="2600" baseline="0"/>
            </a:lvl1pPr>
            <a:lvl2pPr marL="630000" indent="-216000">
              <a:lnSpc>
                <a:spcPts val="2800"/>
              </a:lnSpc>
              <a:buFont typeface="Arial" panose="020B0604020202020204" pitchFamily="34" charset="0"/>
              <a:buChar char="•"/>
              <a:defRPr sz="2200"/>
            </a:lvl2pPr>
            <a:lvl3pPr marL="1080000" indent="-216000">
              <a:lnSpc>
                <a:spcPts val="2800"/>
              </a:lnSpc>
              <a:buFont typeface="Arial" panose="020B0604020202020204" pitchFamily="34" charset="0"/>
              <a:buChar char="•"/>
              <a:defRPr sz="2000"/>
            </a:lvl3pPr>
            <a:lvl4pPr marL="1440000" indent="-216000">
              <a:lnSpc>
                <a:spcPts val="2800"/>
              </a:lnSpc>
              <a:buFont typeface="Arial" panose="020B0604020202020204" pitchFamily="34" charset="0"/>
              <a:buChar char="•"/>
              <a:defRPr sz="1800"/>
            </a:lvl4pPr>
            <a:lvl5pPr marL="1800000" indent="-216000">
              <a:lnSpc>
                <a:spcPts val="2800"/>
              </a:lnSpc>
              <a:buFont typeface="Arial" panose="020B0604020202020204" pitchFamily="34" charset="0"/>
              <a:buChar char="•"/>
              <a:defRPr sz="1800"/>
            </a:lvl5pPr>
          </a:lstStyle>
          <a:p>
            <a:pPr lvl="0"/>
            <a:r>
              <a:rPr lang="nl-NL" dirty="0"/>
              <a:t>Opsomming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Rechthoek 3"/>
          <p:cNvSpPr/>
          <p:nvPr userDrawn="1"/>
        </p:nvSpPr>
        <p:spPr>
          <a:xfrm>
            <a:off x="6908525" y="1997075"/>
            <a:ext cx="5623200" cy="70167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38100" dir="5400000" algn="ctr" rotWithShape="0">
              <a:schemeClr val="tx1">
                <a:lumMod val="50000"/>
                <a:lumOff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854172" y="241800"/>
            <a:ext cx="8123228" cy="6300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nl-NL" dirty="0"/>
              <a:t>Titel van de dia</a:t>
            </a:r>
          </a:p>
        </p:txBody>
      </p:sp>
      <p:sp>
        <p:nvSpPr>
          <p:cNvPr id="11" name="Tijdelijke aanduiding voor tekst 12"/>
          <p:cNvSpPr>
            <a:spLocks noGrp="1"/>
          </p:cNvSpPr>
          <p:nvPr>
            <p:ph type="body" sz="quarter" idx="11" hasCustomPrompt="1"/>
          </p:nvPr>
        </p:nvSpPr>
        <p:spPr>
          <a:xfrm>
            <a:off x="854173" y="9286800"/>
            <a:ext cx="2159662" cy="363963"/>
          </a:xfrm>
          <a:prstGeom prst="rect">
            <a:avLst/>
          </a:prstGeom>
        </p:spPr>
        <p:txBody>
          <a:bodyPr anchor="ctr" anchorCtr="0"/>
          <a:lstStyle>
            <a:lvl1pPr marL="0" marR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© Noordhoff Uitgevers 2016</a:t>
            </a:r>
          </a:p>
        </p:txBody>
      </p:sp>
    </p:spTree>
    <p:extLst>
      <p:ext uri="{BB962C8B-B14F-4D97-AF65-F5344CB8AC3E}">
        <p14:creationId xmlns:p14="http://schemas.microsoft.com/office/powerpoint/2010/main" val="307896095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58">
          <p15:clr>
            <a:srgbClr val="FBAE40"/>
          </p15:clr>
        </p15:guide>
        <p15:guide id="2" pos="7894">
          <p15:clr>
            <a:srgbClr val="FBAE40"/>
          </p15:clr>
        </p15:guide>
        <p15:guide id="3" pos="4096">
          <p15:clr>
            <a:srgbClr val="FBAE40"/>
          </p15:clr>
        </p15:guide>
        <p15:guide id="4" pos="4351">
          <p15:clr>
            <a:srgbClr val="FBAE40"/>
          </p15:clr>
        </p15:guide>
        <p15:guide id="5" pos="553">
          <p15:clr>
            <a:srgbClr val="FBAE40"/>
          </p15:clr>
        </p15:guide>
        <p15:guide id="6" orient="horz" pos="5678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77400" y="1036855"/>
            <a:ext cx="11655000" cy="464945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buNone/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650230" indent="0" algn="ctr">
              <a:buNone/>
              <a:defRPr sz="2844"/>
            </a:lvl2pPr>
            <a:lvl3pPr marL="1300460" indent="0" algn="ctr">
              <a:buNone/>
              <a:defRPr sz="2560"/>
            </a:lvl3pPr>
            <a:lvl4pPr marL="1950690" indent="0" algn="ctr">
              <a:buNone/>
              <a:defRPr sz="2276"/>
            </a:lvl4pPr>
            <a:lvl5pPr marL="2600919" indent="0" algn="ctr">
              <a:buNone/>
              <a:defRPr sz="2276"/>
            </a:lvl5pPr>
            <a:lvl6pPr marL="3251149" indent="0" algn="ctr">
              <a:buNone/>
              <a:defRPr sz="2276"/>
            </a:lvl6pPr>
            <a:lvl7pPr marL="3901379" indent="0" algn="ctr">
              <a:buNone/>
              <a:defRPr sz="2276"/>
            </a:lvl7pPr>
            <a:lvl8pPr marL="4551609" indent="0" algn="ctr">
              <a:buNone/>
              <a:defRPr sz="2276"/>
            </a:lvl8pPr>
            <a:lvl9pPr marL="5201839" indent="0" algn="ctr">
              <a:buNone/>
              <a:defRPr sz="2276"/>
            </a:lvl9pPr>
          </a:lstStyle>
          <a:p>
            <a:r>
              <a:rPr lang="nl-NL" dirty="0"/>
              <a:t>Thematitel &gt; Hoofdstuktitel &gt; Paragraaftitel</a:t>
            </a:r>
            <a:endParaRPr lang="en-US" dirty="0"/>
          </a:p>
        </p:txBody>
      </p:sp>
      <p:sp>
        <p:nvSpPr>
          <p:cNvPr id="8" name="Tijdelijke aanduiding voor inhoud 2"/>
          <p:cNvSpPr>
            <a:spLocks noGrp="1"/>
          </p:cNvSpPr>
          <p:nvPr>
            <p:ph idx="10" hasCustomPrompt="1"/>
          </p:nvPr>
        </p:nvSpPr>
        <p:spPr>
          <a:xfrm>
            <a:off x="6772400" y="1997074"/>
            <a:ext cx="5760000" cy="7016751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800"/>
              </a:lnSpc>
              <a:buFont typeface="Arial" panose="020B0604020202020204" pitchFamily="34" charset="0"/>
              <a:buChar char="•"/>
              <a:defRPr sz="2600" baseline="0"/>
            </a:lvl1pPr>
            <a:lvl2pPr marL="630000" indent="-216000">
              <a:lnSpc>
                <a:spcPts val="2800"/>
              </a:lnSpc>
              <a:buFont typeface="Arial" panose="020B0604020202020204" pitchFamily="34" charset="0"/>
              <a:buChar char="•"/>
              <a:defRPr sz="2200"/>
            </a:lvl2pPr>
            <a:lvl3pPr marL="1080000" indent="-216000">
              <a:lnSpc>
                <a:spcPts val="2800"/>
              </a:lnSpc>
              <a:buFont typeface="Arial" panose="020B0604020202020204" pitchFamily="34" charset="0"/>
              <a:buChar char="•"/>
              <a:defRPr sz="2000"/>
            </a:lvl3pPr>
            <a:lvl4pPr marL="1440000" indent="-216000">
              <a:lnSpc>
                <a:spcPts val="2800"/>
              </a:lnSpc>
              <a:buFont typeface="Arial" panose="020B0604020202020204" pitchFamily="34" charset="0"/>
              <a:buChar char="•"/>
              <a:defRPr sz="1800"/>
            </a:lvl4pPr>
            <a:lvl5pPr marL="1800000" indent="-216000">
              <a:lnSpc>
                <a:spcPts val="2800"/>
              </a:lnSpc>
              <a:buFont typeface="Arial" panose="020B0604020202020204" pitchFamily="34" charset="0"/>
              <a:buChar char="•"/>
              <a:defRPr sz="1800"/>
            </a:lvl5pPr>
          </a:lstStyle>
          <a:p>
            <a:pPr lvl="0"/>
            <a:r>
              <a:rPr lang="nl-NL" dirty="0"/>
              <a:t>Opsomming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Rechthoek 3"/>
          <p:cNvSpPr/>
          <p:nvPr userDrawn="1"/>
        </p:nvSpPr>
        <p:spPr>
          <a:xfrm>
            <a:off x="877888" y="1997075"/>
            <a:ext cx="5624512" cy="70167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38100" dir="5400000" algn="ctr" rotWithShape="0">
              <a:schemeClr val="tx1">
                <a:lumMod val="50000"/>
                <a:lumOff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851973" y="232157"/>
            <a:ext cx="8125427" cy="618845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nl-NL" dirty="0"/>
              <a:t>Titel van de dia</a:t>
            </a:r>
          </a:p>
        </p:txBody>
      </p:sp>
      <p:sp>
        <p:nvSpPr>
          <p:cNvPr id="12" name="Tijdelijke aanduiding voor tekst 12"/>
          <p:cNvSpPr>
            <a:spLocks noGrp="1"/>
          </p:cNvSpPr>
          <p:nvPr>
            <p:ph type="body" sz="quarter" idx="11" hasCustomPrompt="1"/>
          </p:nvPr>
        </p:nvSpPr>
        <p:spPr>
          <a:xfrm>
            <a:off x="854173" y="9286800"/>
            <a:ext cx="2159662" cy="363963"/>
          </a:xfrm>
          <a:prstGeom prst="rect">
            <a:avLst/>
          </a:prstGeom>
        </p:spPr>
        <p:txBody>
          <a:bodyPr anchor="ctr" anchorCtr="0"/>
          <a:lstStyle>
            <a:lvl1pPr marL="0" marR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© Noordhoff Uitgevers 2016</a:t>
            </a:r>
          </a:p>
        </p:txBody>
      </p:sp>
    </p:spTree>
    <p:extLst>
      <p:ext uri="{BB962C8B-B14F-4D97-AF65-F5344CB8AC3E}">
        <p14:creationId xmlns:p14="http://schemas.microsoft.com/office/powerpoint/2010/main" val="148315320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58">
          <p15:clr>
            <a:srgbClr val="FBAE40"/>
          </p15:clr>
        </p15:guide>
        <p15:guide id="2" pos="7894">
          <p15:clr>
            <a:srgbClr val="FBAE40"/>
          </p15:clr>
        </p15:guide>
        <p15:guide id="3" pos="4096">
          <p15:clr>
            <a:srgbClr val="FBAE40"/>
          </p15:clr>
        </p15:guide>
        <p15:guide id="4" pos="4266">
          <p15:clr>
            <a:srgbClr val="FBAE40"/>
          </p15:clr>
        </p15:guide>
        <p15:guide id="5" pos="553">
          <p15:clr>
            <a:srgbClr val="FBAE40"/>
          </p15:clr>
        </p15:guide>
        <p15:guide id="6" orient="horz" pos="5678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77400" y="1036855"/>
            <a:ext cx="11655000" cy="464945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buNone/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650230" indent="0" algn="ctr">
              <a:buNone/>
              <a:defRPr sz="2844"/>
            </a:lvl2pPr>
            <a:lvl3pPr marL="1300460" indent="0" algn="ctr">
              <a:buNone/>
              <a:defRPr sz="2560"/>
            </a:lvl3pPr>
            <a:lvl4pPr marL="1950690" indent="0" algn="ctr">
              <a:buNone/>
              <a:defRPr sz="2276"/>
            </a:lvl4pPr>
            <a:lvl5pPr marL="2600919" indent="0" algn="ctr">
              <a:buNone/>
              <a:defRPr sz="2276"/>
            </a:lvl5pPr>
            <a:lvl6pPr marL="3251149" indent="0" algn="ctr">
              <a:buNone/>
              <a:defRPr sz="2276"/>
            </a:lvl6pPr>
            <a:lvl7pPr marL="3901379" indent="0" algn="ctr">
              <a:buNone/>
              <a:defRPr sz="2276"/>
            </a:lvl7pPr>
            <a:lvl8pPr marL="4551609" indent="0" algn="ctr">
              <a:buNone/>
              <a:defRPr sz="2276"/>
            </a:lvl8pPr>
            <a:lvl9pPr marL="5201839" indent="0" algn="ctr">
              <a:buNone/>
              <a:defRPr sz="2276"/>
            </a:lvl9pPr>
          </a:lstStyle>
          <a:p>
            <a:r>
              <a:rPr lang="nl-NL" dirty="0"/>
              <a:t>Thematitel &gt; Hoofdstuktitel &gt; Paragraaftitel</a:t>
            </a:r>
            <a:endParaRPr lang="en-US" dirty="0"/>
          </a:p>
        </p:txBody>
      </p:sp>
      <p:sp>
        <p:nvSpPr>
          <p:cNvPr id="8" name="Tijdelijke aanduiding voor inhoud 2"/>
          <p:cNvSpPr>
            <a:spLocks noGrp="1"/>
          </p:cNvSpPr>
          <p:nvPr>
            <p:ph idx="10" hasCustomPrompt="1"/>
          </p:nvPr>
        </p:nvSpPr>
        <p:spPr>
          <a:xfrm>
            <a:off x="893762" y="1997074"/>
            <a:ext cx="11637963" cy="7016751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800"/>
              </a:lnSpc>
              <a:buFont typeface="Arial" panose="020B0604020202020204" pitchFamily="34" charset="0"/>
              <a:buChar char="•"/>
              <a:defRPr sz="2600" baseline="0"/>
            </a:lvl1pPr>
            <a:lvl2pPr marL="630000" indent="-216000">
              <a:lnSpc>
                <a:spcPts val="2800"/>
              </a:lnSpc>
              <a:buFont typeface="Arial" panose="020B0604020202020204" pitchFamily="34" charset="0"/>
              <a:buChar char="•"/>
              <a:defRPr sz="2200"/>
            </a:lvl2pPr>
            <a:lvl3pPr marL="1080000" indent="-216000">
              <a:lnSpc>
                <a:spcPts val="2800"/>
              </a:lnSpc>
              <a:buFont typeface="Arial" panose="020B0604020202020204" pitchFamily="34" charset="0"/>
              <a:buChar char="•"/>
              <a:defRPr sz="2000"/>
            </a:lvl3pPr>
            <a:lvl4pPr marL="1440000" indent="-216000">
              <a:lnSpc>
                <a:spcPts val="2800"/>
              </a:lnSpc>
              <a:buFont typeface="Arial" panose="020B0604020202020204" pitchFamily="34" charset="0"/>
              <a:buChar char="•"/>
              <a:defRPr sz="1800"/>
            </a:lvl4pPr>
            <a:lvl5pPr marL="1800000" indent="-216000">
              <a:lnSpc>
                <a:spcPts val="2800"/>
              </a:lnSpc>
              <a:buFont typeface="Arial" panose="020B0604020202020204" pitchFamily="34" charset="0"/>
              <a:buChar char="•"/>
              <a:defRPr sz="1800"/>
            </a:lvl5pPr>
          </a:lstStyle>
          <a:p>
            <a:pPr lvl="0"/>
            <a:r>
              <a:rPr lang="nl-NL" dirty="0"/>
              <a:t>Opsomming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854173" y="234964"/>
            <a:ext cx="8168227" cy="591836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nl-NL" dirty="0"/>
              <a:t>Titel van de dia</a:t>
            </a:r>
          </a:p>
        </p:txBody>
      </p:sp>
      <p:sp>
        <p:nvSpPr>
          <p:cNvPr id="15" name="Tijdelijke aanduiding voor tekst 12"/>
          <p:cNvSpPr>
            <a:spLocks noGrp="1"/>
          </p:cNvSpPr>
          <p:nvPr>
            <p:ph type="body" sz="quarter" idx="11" hasCustomPrompt="1"/>
          </p:nvPr>
        </p:nvSpPr>
        <p:spPr>
          <a:xfrm>
            <a:off x="854173" y="9286800"/>
            <a:ext cx="2159662" cy="363963"/>
          </a:xfrm>
          <a:prstGeom prst="rect">
            <a:avLst/>
          </a:prstGeom>
        </p:spPr>
        <p:txBody>
          <a:bodyPr anchor="ctr" anchorCtr="0"/>
          <a:lstStyle>
            <a:lvl1pPr marL="0" marR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© Noordhoff Uitgevers 2016</a:t>
            </a:r>
          </a:p>
        </p:txBody>
      </p:sp>
    </p:spTree>
    <p:extLst>
      <p:ext uri="{BB962C8B-B14F-4D97-AF65-F5344CB8AC3E}">
        <p14:creationId xmlns:p14="http://schemas.microsoft.com/office/powerpoint/2010/main" val="34342045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58" userDrawn="1">
          <p15:clr>
            <a:srgbClr val="FBAE40"/>
          </p15:clr>
        </p15:guide>
        <p15:guide id="2" pos="7894" userDrawn="1">
          <p15:clr>
            <a:srgbClr val="FBAE40"/>
          </p15:clr>
        </p15:guide>
        <p15:guide id="3" pos="4096" userDrawn="1">
          <p15:clr>
            <a:srgbClr val="FBAE40"/>
          </p15:clr>
        </p15:guide>
        <p15:guide id="4" pos="4351" userDrawn="1">
          <p15:clr>
            <a:srgbClr val="FBAE40"/>
          </p15:clr>
        </p15:guide>
        <p15:guide id="5" pos="553" userDrawn="1">
          <p15:clr>
            <a:srgbClr val="FBAE40"/>
          </p15:clr>
        </p15:guide>
        <p15:guide id="6" orient="horz" pos="5678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77400" y="1036855"/>
            <a:ext cx="11655000" cy="464945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buNone/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650230" indent="0" algn="ctr">
              <a:buNone/>
              <a:defRPr sz="2844"/>
            </a:lvl2pPr>
            <a:lvl3pPr marL="1300460" indent="0" algn="ctr">
              <a:buNone/>
              <a:defRPr sz="2560"/>
            </a:lvl3pPr>
            <a:lvl4pPr marL="1950690" indent="0" algn="ctr">
              <a:buNone/>
              <a:defRPr sz="2276"/>
            </a:lvl4pPr>
            <a:lvl5pPr marL="2600919" indent="0" algn="ctr">
              <a:buNone/>
              <a:defRPr sz="2276"/>
            </a:lvl5pPr>
            <a:lvl6pPr marL="3251149" indent="0" algn="ctr">
              <a:buNone/>
              <a:defRPr sz="2276"/>
            </a:lvl6pPr>
            <a:lvl7pPr marL="3901379" indent="0" algn="ctr">
              <a:buNone/>
              <a:defRPr sz="2276"/>
            </a:lvl7pPr>
            <a:lvl8pPr marL="4551609" indent="0" algn="ctr">
              <a:buNone/>
              <a:defRPr sz="2276"/>
            </a:lvl8pPr>
            <a:lvl9pPr marL="5201839" indent="0" algn="ctr">
              <a:buNone/>
              <a:defRPr sz="2276"/>
            </a:lvl9pPr>
          </a:lstStyle>
          <a:p>
            <a:r>
              <a:rPr lang="nl-NL" dirty="0"/>
              <a:t>Thematitel &gt; Hoofdstuktitel &gt; Paragraaftitel</a:t>
            </a:r>
            <a:endParaRPr lang="en-US" dirty="0"/>
          </a:p>
        </p:txBody>
      </p:sp>
      <p:sp>
        <p:nvSpPr>
          <p:cNvPr id="6" name="Rechthoek 5"/>
          <p:cNvSpPr/>
          <p:nvPr userDrawn="1"/>
        </p:nvSpPr>
        <p:spPr>
          <a:xfrm>
            <a:off x="877887" y="1997075"/>
            <a:ext cx="11653837" cy="701675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14300" dist="38100" dir="5400000" algn="ctr" rotWithShape="0">
              <a:schemeClr val="tx1">
                <a:lumMod val="50000"/>
                <a:lumOff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854173" y="234964"/>
            <a:ext cx="8168227" cy="591836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nl-NL" dirty="0"/>
              <a:t>Titel van de dia</a:t>
            </a:r>
          </a:p>
        </p:txBody>
      </p:sp>
      <p:sp>
        <p:nvSpPr>
          <p:cNvPr id="12" name="Tijdelijke aanduiding voor tekst 12"/>
          <p:cNvSpPr>
            <a:spLocks noGrp="1"/>
          </p:cNvSpPr>
          <p:nvPr>
            <p:ph type="body" sz="quarter" idx="12" hasCustomPrompt="1"/>
          </p:nvPr>
        </p:nvSpPr>
        <p:spPr>
          <a:xfrm>
            <a:off x="854173" y="9286800"/>
            <a:ext cx="2159662" cy="363963"/>
          </a:xfrm>
          <a:prstGeom prst="rect">
            <a:avLst/>
          </a:prstGeom>
        </p:spPr>
        <p:txBody>
          <a:bodyPr anchor="ctr" anchorCtr="0"/>
          <a:lstStyle>
            <a:lvl1pPr marL="0" marR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© Noordhoff Uitgevers 2016</a:t>
            </a:r>
          </a:p>
        </p:txBody>
      </p:sp>
    </p:spTree>
    <p:extLst>
      <p:ext uri="{BB962C8B-B14F-4D97-AF65-F5344CB8AC3E}">
        <p14:creationId xmlns:p14="http://schemas.microsoft.com/office/powerpoint/2010/main" val="171501991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58">
          <p15:clr>
            <a:srgbClr val="FBAE40"/>
          </p15:clr>
        </p15:guide>
        <p15:guide id="2" pos="7894">
          <p15:clr>
            <a:srgbClr val="FBAE40"/>
          </p15:clr>
        </p15:guide>
        <p15:guide id="3" pos="4096">
          <p15:clr>
            <a:srgbClr val="FBAE40"/>
          </p15:clr>
        </p15:guide>
        <p15:guide id="4" pos="4351">
          <p15:clr>
            <a:srgbClr val="FBAE40"/>
          </p15:clr>
        </p15:guide>
        <p15:guide id="5" pos="553">
          <p15:clr>
            <a:srgbClr val="FBAE40"/>
          </p15:clr>
        </p15:guide>
        <p15:guide id="6" orient="horz" pos="5678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77400" y="1036855"/>
            <a:ext cx="11655000" cy="464945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buNone/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650230" indent="0" algn="ctr">
              <a:buNone/>
              <a:defRPr sz="2844"/>
            </a:lvl2pPr>
            <a:lvl3pPr marL="1300460" indent="0" algn="ctr">
              <a:buNone/>
              <a:defRPr sz="2560"/>
            </a:lvl3pPr>
            <a:lvl4pPr marL="1950690" indent="0" algn="ctr">
              <a:buNone/>
              <a:defRPr sz="2276"/>
            </a:lvl4pPr>
            <a:lvl5pPr marL="2600919" indent="0" algn="ctr">
              <a:buNone/>
              <a:defRPr sz="2276"/>
            </a:lvl5pPr>
            <a:lvl6pPr marL="3251149" indent="0" algn="ctr">
              <a:buNone/>
              <a:defRPr sz="2276"/>
            </a:lvl6pPr>
            <a:lvl7pPr marL="3901379" indent="0" algn="ctr">
              <a:buNone/>
              <a:defRPr sz="2276"/>
            </a:lvl7pPr>
            <a:lvl8pPr marL="4551609" indent="0" algn="ctr">
              <a:buNone/>
              <a:defRPr sz="2276"/>
            </a:lvl8pPr>
            <a:lvl9pPr marL="5201839" indent="0" algn="ctr">
              <a:buNone/>
              <a:defRPr sz="2276"/>
            </a:lvl9pPr>
          </a:lstStyle>
          <a:p>
            <a:r>
              <a:rPr lang="nl-NL" dirty="0"/>
              <a:t>Thematitel &gt; Hoofdstuktitel &gt; Paragraaftitel</a:t>
            </a:r>
            <a:endParaRPr lang="en-US" dirty="0"/>
          </a:p>
        </p:txBody>
      </p:sp>
      <p:sp>
        <p:nvSpPr>
          <p:cNvPr id="8" name="Tijdelijke aanduiding voor inhoud 2"/>
          <p:cNvSpPr>
            <a:spLocks noGrp="1"/>
          </p:cNvSpPr>
          <p:nvPr>
            <p:ph idx="10" hasCustomPrompt="1"/>
          </p:nvPr>
        </p:nvSpPr>
        <p:spPr>
          <a:xfrm>
            <a:off x="893762" y="1997074"/>
            <a:ext cx="5623200" cy="7016751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800"/>
              </a:lnSpc>
              <a:buFont typeface="Arial" panose="020B0604020202020204" pitchFamily="34" charset="0"/>
              <a:buChar char="•"/>
              <a:defRPr sz="2600" baseline="0"/>
            </a:lvl1pPr>
            <a:lvl2pPr marL="630000" indent="-216000">
              <a:lnSpc>
                <a:spcPts val="2800"/>
              </a:lnSpc>
              <a:buFont typeface="Arial" panose="020B0604020202020204" pitchFamily="34" charset="0"/>
              <a:buChar char="•"/>
              <a:defRPr sz="2200"/>
            </a:lvl2pPr>
            <a:lvl3pPr marL="1080000" indent="-216000">
              <a:lnSpc>
                <a:spcPts val="2800"/>
              </a:lnSpc>
              <a:buFont typeface="Arial" panose="020B0604020202020204" pitchFamily="34" charset="0"/>
              <a:buChar char="•"/>
              <a:defRPr sz="2000"/>
            </a:lvl3pPr>
            <a:lvl4pPr marL="1440000" indent="-216000">
              <a:lnSpc>
                <a:spcPts val="2800"/>
              </a:lnSpc>
              <a:buFont typeface="Arial" panose="020B0604020202020204" pitchFamily="34" charset="0"/>
              <a:buChar char="•"/>
              <a:defRPr sz="1800"/>
            </a:lvl4pPr>
            <a:lvl5pPr marL="1800000" indent="-216000">
              <a:lnSpc>
                <a:spcPts val="2800"/>
              </a:lnSpc>
              <a:buFont typeface="Arial" panose="020B0604020202020204" pitchFamily="34" charset="0"/>
              <a:buChar char="•"/>
              <a:defRPr sz="1800"/>
            </a:lvl5pPr>
          </a:lstStyle>
          <a:p>
            <a:pPr lvl="0"/>
            <a:r>
              <a:rPr lang="nl-NL" dirty="0"/>
              <a:t>Opsomming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Rechthoek 3"/>
          <p:cNvSpPr/>
          <p:nvPr userDrawn="1"/>
        </p:nvSpPr>
        <p:spPr>
          <a:xfrm>
            <a:off x="6908525" y="1997075"/>
            <a:ext cx="5623200" cy="701675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14300" dist="38100" dir="5400000" algn="ctr" rotWithShape="0">
              <a:schemeClr val="tx1">
                <a:lumMod val="50000"/>
                <a:lumOff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itel 1"/>
          <p:cNvSpPr>
            <a:spLocks noGrp="1"/>
          </p:cNvSpPr>
          <p:nvPr>
            <p:ph type="title" hasCustomPrompt="1"/>
          </p:nvPr>
        </p:nvSpPr>
        <p:spPr>
          <a:xfrm>
            <a:off x="854173" y="234964"/>
            <a:ext cx="8168227" cy="591836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nl-NL" dirty="0"/>
              <a:t>Titel van de dia</a:t>
            </a:r>
          </a:p>
        </p:txBody>
      </p:sp>
      <p:sp>
        <p:nvSpPr>
          <p:cNvPr id="12" name="Tijdelijke aanduiding voor tekst 12"/>
          <p:cNvSpPr>
            <a:spLocks noGrp="1"/>
          </p:cNvSpPr>
          <p:nvPr>
            <p:ph type="body" sz="quarter" idx="11" hasCustomPrompt="1"/>
          </p:nvPr>
        </p:nvSpPr>
        <p:spPr>
          <a:xfrm>
            <a:off x="854173" y="9286800"/>
            <a:ext cx="2159662" cy="363963"/>
          </a:xfrm>
          <a:prstGeom prst="rect">
            <a:avLst/>
          </a:prstGeom>
        </p:spPr>
        <p:txBody>
          <a:bodyPr anchor="ctr" anchorCtr="0"/>
          <a:lstStyle>
            <a:lvl1pPr marL="0" marR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© Noordhoff Uitgevers 2016</a:t>
            </a:r>
          </a:p>
        </p:txBody>
      </p:sp>
    </p:spTree>
    <p:extLst>
      <p:ext uri="{BB962C8B-B14F-4D97-AF65-F5344CB8AC3E}">
        <p14:creationId xmlns:p14="http://schemas.microsoft.com/office/powerpoint/2010/main" val="383639457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58">
          <p15:clr>
            <a:srgbClr val="FBAE40"/>
          </p15:clr>
        </p15:guide>
        <p15:guide id="2" pos="7894">
          <p15:clr>
            <a:srgbClr val="FBAE40"/>
          </p15:clr>
        </p15:guide>
        <p15:guide id="3" pos="4096">
          <p15:clr>
            <a:srgbClr val="FBAE40"/>
          </p15:clr>
        </p15:guide>
        <p15:guide id="4" pos="4351">
          <p15:clr>
            <a:srgbClr val="FBAE40"/>
          </p15:clr>
        </p15:guide>
        <p15:guide id="5" pos="553">
          <p15:clr>
            <a:srgbClr val="FBAE40"/>
          </p15:clr>
        </p15:guide>
        <p15:guide id="6" orient="horz" pos="5678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77400" y="1036855"/>
            <a:ext cx="11655000" cy="464945"/>
          </a:xfrm>
          <a:prstGeom prst="rect">
            <a:avLst/>
          </a:prstGeom>
        </p:spPr>
        <p:txBody>
          <a:bodyPr anchor="ctr" anchorCtr="0"/>
          <a:lstStyle>
            <a:lvl1pPr marL="0" indent="0" algn="l">
              <a:buNone/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650230" indent="0" algn="ctr">
              <a:buNone/>
              <a:defRPr sz="2844"/>
            </a:lvl2pPr>
            <a:lvl3pPr marL="1300460" indent="0" algn="ctr">
              <a:buNone/>
              <a:defRPr sz="2560"/>
            </a:lvl3pPr>
            <a:lvl4pPr marL="1950690" indent="0" algn="ctr">
              <a:buNone/>
              <a:defRPr sz="2276"/>
            </a:lvl4pPr>
            <a:lvl5pPr marL="2600919" indent="0" algn="ctr">
              <a:buNone/>
              <a:defRPr sz="2276"/>
            </a:lvl5pPr>
            <a:lvl6pPr marL="3251149" indent="0" algn="ctr">
              <a:buNone/>
              <a:defRPr sz="2276"/>
            </a:lvl6pPr>
            <a:lvl7pPr marL="3901379" indent="0" algn="ctr">
              <a:buNone/>
              <a:defRPr sz="2276"/>
            </a:lvl7pPr>
            <a:lvl8pPr marL="4551609" indent="0" algn="ctr">
              <a:buNone/>
              <a:defRPr sz="2276"/>
            </a:lvl8pPr>
            <a:lvl9pPr marL="5201839" indent="0" algn="ctr">
              <a:buNone/>
              <a:defRPr sz="2276"/>
            </a:lvl9pPr>
          </a:lstStyle>
          <a:p>
            <a:r>
              <a:rPr lang="nl-NL" dirty="0"/>
              <a:t>Thematitel &gt; Hoofdstuktitel &gt; Paragraaftitel</a:t>
            </a:r>
            <a:endParaRPr lang="en-US" dirty="0"/>
          </a:p>
        </p:txBody>
      </p:sp>
      <p:sp>
        <p:nvSpPr>
          <p:cNvPr id="8" name="Tijdelijke aanduiding voor inhoud 2"/>
          <p:cNvSpPr>
            <a:spLocks noGrp="1"/>
          </p:cNvSpPr>
          <p:nvPr>
            <p:ph idx="10" hasCustomPrompt="1"/>
          </p:nvPr>
        </p:nvSpPr>
        <p:spPr>
          <a:xfrm>
            <a:off x="6772400" y="1997074"/>
            <a:ext cx="5760000" cy="7016751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800"/>
              </a:lnSpc>
              <a:buFont typeface="Arial" panose="020B0604020202020204" pitchFamily="34" charset="0"/>
              <a:buChar char="•"/>
              <a:defRPr sz="2600" baseline="0"/>
            </a:lvl1pPr>
            <a:lvl2pPr marL="630000" indent="-216000">
              <a:lnSpc>
                <a:spcPts val="2800"/>
              </a:lnSpc>
              <a:buFont typeface="Arial" panose="020B0604020202020204" pitchFamily="34" charset="0"/>
              <a:buChar char="•"/>
              <a:defRPr sz="2200"/>
            </a:lvl2pPr>
            <a:lvl3pPr marL="1080000" indent="-216000">
              <a:lnSpc>
                <a:spcPts val="2800"/>
              </a:lnSpc>
              <a:buFont typeface="Arial" panose="020B0604020202020204" pitchFamily="34" charset="0"/>
              <a:buChar char="•"/>
              <a:defRPr sz="2000"/>
            </a:lvl3pPr>
            <a:lvl4pPr marL="1440000" indent="-216000">
              <a:lnSpc>
                <a:spcPts val="2800"/>
              </a:lnSpc>
              <a:buFont typeface="Arial" panose="020B0604020202020204" pitchFamily="34" charset="0"/>
              <a:buChar char="•"/>
              <a:defRPr sz="1800"/>
            </a:lvl4pPr>
            <a:lvl5pPr marL="1800000" indent="-216000">
              <a:lnSpc>
                <a:spcPts val="2800"/>
              </a:lnSpc>
              <a:buFont typeface="Arial" panose="020B0604020202020204" pitchFamily="34" charset="0"/>
              <a:buChar char="•"/>
              <a:defRPr sz="1800"/>
            </a:lvl5pPr>
          </a:lstStyle>
          <a:p>
            <a:pPr lvl="0"/>
            <a:r>
              <a:rPr lang="nl-NL" dirty="0"/>
              <a:t>Opsomming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Rechthoek 3"/>
          <p:cNvSpPr/>
          <p:nvPr userDrawn="1"/>
        </p:nvSpPr>
        <p:spPr>
          <a:xfrm>
            <a:off x="877888" y="1997075"/>
            <a:ext cx="5624512" cy="701675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14300" dist="38100" dir="5400000" algn="ctr" rotWithShape="0">
              <a:schemeClr val="tx1">
                <a:lumMod val="50000"/>
                <a:lumOff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itel 1"/>
          <p:cNvSpPr>
            <a:spLocks noGrp="1"/>
          </p:cNvSpPr>
          <p:nvPr>
            <p:ph type="title" hasCustomPrompt="1"/>
          </p:nvPr>
        </p:nvSpPr>
        <p:spPr>
          <a:xfrm>
            <a:off x="854173" y="234964"/>
            <a:ext cx="8168227" cy="591836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nl-NL" dirty="0"/>
              <a:t>Titel van de dia</a:t>
            </a:r>
          </a:p>
        </p:txBody>
      </p:sp>
      <p:sp>
        <p:nvSpPr>
          <p:cNvPr id="12" name="Tijdelijke aanduiding voor tekst 12"/>
          <p:cNvSpPr>
            <a:spLocks noGrp="1"/>
          </p:cNvSpPr>
          <p:nvPr>
            <p:ph type="body" sz="quarter" idx="11" hasCustomPrompt="1"/>
          </p:nvPr>
        </p:nvSpPr>
        <p:spPr>
          <a:xfrm>
            <a:off x="854173" y="9286800"/>
            <a:ext cx="2159662" cy="363963"/>
          </a:xfrm>
          <a:prstGeom prst="rect">
            <a:avLst/>
          </a:prstGeom>
        </p:spPr>
        <p:txBody>
          <a:bodyPr anchor="ctr" anchorCtr="0"/>
          <a:lstStyle>
            <a:lvl1pPr marL="0" marR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1300460" rtl="0" eaLnBrk="1" fontAlgn="auto" latinLnBrk="0" hangingPunct="1">
              <a:lnSpc>
                <a:spcPct val="90000"/>
              </a:lnSpc>
              <a:spcBef>
                <a:spcPts val="142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© Noordhoff Uitgevers 2016</a:t>
            </a:r>
          </a:p>
        </p:txBody>
      </p:sp>
    </p:spTree>
    <p:extLst>
      <p:ext uri="{BB962C8B-B14F-4D97-AF65-F5344CB8AC3E}">
        <p14:creationId xmlns:p14="http://schemas.microsoft.com/office/powerpoint/2010/main" val="121328210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58">
          <p15:clr>
            <a:srgbClr val="FBAE40"/>
          </p15:clr>
        </p15:guide>
        <p15:guide id="2" pos="7894">
          <p15:clr>
            <a:srgbClr val="FBAE40"/>
          </p15:clr>
        </p15:guide>
        <p15:guide id="3" pos="4096" userDrawn="1">
          <p15:clr>
            <a:srgbClr val="FBAE40"/>
          </p15:clr>
        </p15:guide>
        <p15:guide id="4" pos="4266">
          <p15:clr>
            <a:srgbClr val="FBAE40"/>
          </p15:clr>
        </p15:guide>
        <p15:guide id="5" pos="553">
          <p15:clr>
            <a:srgbClr val="FBAE40"/>
          </p15:clr>
        </p15:guide>
        <p15:guide id="6" orient="horz" pos="567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emf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4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hoek 16" title="Achtergrondfoto"/>
          <p:cNvSpPr/>
          <p:nvPr userDrawn="1"/>
        </p:nvSpPr>
        <p:spPr>
          <a:xfrm>
            <a:off x="0" y="1004954"/>
            <a:ext cx="13004800" cy="875321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0048" tIns="65024" rIns="130048" bIns="6502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3641"/>
          </a:p>
        </p:txBody>
      </p:sp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5200"/>
            <a:ext cx="13154400" cy="8769600"/>
          </a:xfrm>
          <a:prstGeom prst="rect">
            <a:avLst/>
          </a:prstGeom>
        </p:spPr>
      </p:pic>
      <p:sp>
        <p:nvSpPr>
          <p:cNvPr id="7" name="Rechthoek 6"/>
          <p:cNvSpPr/>
          <p:nvPr userDrawn="1"/>
        </p:nvSpPr>
        <p:spPr>
          <a:xfrm>
            <a:off x="742400" y="9250572"/>
            <a:ext cx="2520000" cy="507600"/>
          </a:xfrm>
          <a:prstGeom prst="rect">
            <a:avLst/>
          </a:prstGeom>
          <a:solidFill>
            <a:schemeClr val="tx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65024" rIns="0" bIns="6502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3641" dirty="0"/>
          </a:p>
        </p:txBody>
      </p:sp>
      <p:sp>
        <p:nvSpPr>
          <p:cNvPr id="8" name="Rechthoek 7"/>
          <p:cNvSpPr/>
          <p:nvPr userDrawn="1"/>
        </p:nvSpPr>
        <p:spPr>
          <a:xfrm>
            <a:off x="0" y="0"/>
            <a:ext cx="13004800" cy="101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0048" tIns="65024" rIns="130048" bIns="6502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3641"/>
          </a:p>
        </p:txBody>
      </p:sp>
      <p:sp>
        <p:nvSpPr>
          <p:cNvPr id="10" name="Rechthoek 9"/>
          <p:cNvSpPr/>
          <p:nvPr userDrawn="1"/>
        </p:nvSpPr>
        <p:spPr>
          <a:xfrm>
            <a:off x="742400" y="2519089"/>
            <a:ext cx="7873200" cy="784800"/>
          </a:xfrm>
          <a:prstGeom prst="rect">
            <a:avLst/>
          </a:prstGeom>
          <a:solidFill>
            <a:srgbClr val="E0EE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0048" tIns="65024" rIns="130048" bIns="6502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95250" algn="l"/>
            <a:endParaRPr lang="nl-NL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Rond hoek zelfde zijde rechthoek 11" title="Hoofdstuktitel"/>
          <p:cNvSpPr/>
          <p:nvPr userDrawn="1"/>
        </p:nvSpPr>
        <p:spPr>
          <a:xfrm>
            <a:off x="742400" y="1734290"/>
            <a:ext cx="7873200" cy="784800"/>
          </a:xfrm>
          <a:prstGeom prst="round2SameRect">
            <a:avLst>
              <a:gd name="adj1" fmla="val 10599"/>
              <a:gd name="adj2" fmla="val 0"/>
            </a:avLst>
          </a:prstGeom>
          <a:solidFill>
            <a:srgbClr val="78B324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95250" algn="l"/>
            <a:endParaRPr lang="nl-NL" sz="2800" dirty="0"/>
          </a:p>
        </p:txBody>
      </p:sp>
      <p:sp>
        <p:nvSpPr>
          <p:cNvPr id="13" name="Rond hoek zelfde zijde rechthoek 12"/>
          <p:cNvSpPr/>
          <p:nvPr userDrawn="1"/>
        </p:nvSpPr>
        <p:spPr>
          <a:xfrm rot="10800000">
            <a:off x="742400" y="3301800"/>
            <a:ext cx="7873200" cy="784800"/>
          </a:xfrm>
          <a:prstGeom prst="round2SameRect">
            <a:avLst>
              <a:gd name="adj1" fmla="val 9992"/>
              <a:gd name="adj2" fmla="val 0"/>
            </a:avLst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rtlCol="0" anchor="ctr" anchorCtr="0">
            <a:scene3d>
              <a:camera prst="orthographicFront"/>
              <a:lightRig rig="threePt" dir="t"/>
            </a:scene3d>
          </a:bodyPr>
          <a:lstStyle/>
          <a:p>
            <a:pPr algn="ctr"/>
            <a:endParaRPr lang="nl-NL" dirty="0"/>
          </a:p>
        </p:txBody>
      </p:sp>
      <p:sp>
        <p:nvSpPr>
          <p:cNvPr id="22" name="Tijdelijke aanduiding voor tekst 20"/>
          <p:cNvSpPr txBox="1">
            <a:spLocks/>
          </p:cNvSpPr>
          <p:nvPr userDrawn="1"/>
        </p:nvSpPr>
        <p:spPr>
          <a:xfrm>
            <a:off x="967075" y="9376463"/>
            <a:ext cx="2070325" cy="315337"/>
          </a:xfrm>
          <a:prstGeom prst="rect">
            <a:avLst/>
          </a:prstGeom>
        </p:spPr>
        <p:txBody>
          <a:bodyPr/>
          <a:lstStyle>
            <a:lvl1pPr marL="0" indent="0" algn="l" defTabSz="1300460" rtl="0" eaLnBrk="1" latinLnBrk="0" hangingPunct="1">
              <a:lnSpc>
                <a:spcPct val="90000"/>
              </a:lnSpc>
              <a:spcBef>
                <a:spcPts val="1422"/>
              </a:spcBef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75345" indent="-325115" algn="l" defTabSz="1300460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34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25575" indent="-325115" algn="l" defTabSz="1300460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8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75804" indent="-325115" algn="l" defTabSz="1300460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26034" indent="-325115" algn="l" defTabSz="1300460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264" indent="-325115" algn="l" defTabSz="1300460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494" indent="-325115" algn="l" defTabSz="1300460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724" indent="-325115" algn="l" defTabSz="1300460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954" indent="-325115" algn="l" defTabSz="1300460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/>
              <a:t>© Noordhoff Uitgevers 2016</a:t>
            </a:r>
          </a:p>
        </p:txBody>
      </p:sp>
      <p:pic>
        <p:nvPicPr>
          <p:cNvPr id="11" name="Afbeelding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48139" y="389693"/>
            <a:ext cx="3150000" cy="34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191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130046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300460" rtl="0" eaLnBrk="1" latinLnBrk="0" hangingPunct="1">
        <a:lnSpc>
          <a:spcPct val="90000"/>
        </a:lnSpc>
        <a:spcBef>
          <a:spcPts val="1422"/>
        </a:spcBef>
        <a:buFont typeface="Arial" panose="020B0604020202020204" pitchFamily="34" charset="0"/>
        <a:buNone/>
        <a:defRPr sz="3982" kern="1200">
          <a:solidFill>
            <a:schemeClr val="bg1"/>
          </a:solidFill>
          <a:latin typeface="+mn-lt"/>
          <a:ea typeface="+mn-ea"/>
          <a:cs typeface="+mn-cs"/>
        </a:defRPr>
      </a:lvl1pPr>
      <a:lvl2pPr marL="975345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575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80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603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626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649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72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95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23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46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69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91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114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137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160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83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5343" userDrawn="1">
          <p15:clr>
            <a:srgbClr val="F26B43"/>
          </p15:clr>
        </p15:guide>
        <p15:guide id="2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hoek 16" title="Achtergrondfoto"/>
          <p:cNvSpPr/>
          <p:nvPr userDrawn="1"/>
        </p:nvSpPr>
        <p:spPr>
          <a:xfrm>
            <a:off x="0" y="1004954"/>
            <a:ext cx="13004800" cy="8753218"/>
          </a:xfrm>
          <a:prstGeom prst="rect">
            <a:avLst/>
          </a:prstGeom>
          <a:solidFill>
            <a:srgbClr val="E5F2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0048" tIns="65024" rIns="130048" bIns="6502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3641"/>
          </a:p>
        </p:txBody>
      </p:sp>
      <p:sp>
        <p:nvSpPr>
          <p:cNvPr id="7" name="Rechthoek 6"/>
          <p:cNvSpPr/>
          <p:nvPr userDrawn="1"/>
        </p:nvSpPr>
        <p:spPr>
          <a:xfrm>
            <a:off x="0" y="9250572"/>
            <a:ext cx="13004800" cy="507600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65024" rIns="0" bIns="6502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3641" dirty="0"/>
          </a:p>
        </p:txBody>
      </p:sp>
      <p:sp>
        <p:nvSpPr>
          <p:cNvPr id="8" name="Rechthoek 7"/>
          <p:cNvSpPr/>
          <p:nvPr userDrawn="1"/>
        </p:nvSpPr>
        <p:spPr>
          <a:xfrm>
            <a:off x="0" y="1"/>
            <a:ext cx="13004800" cy="101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0048" tIns="65024" rIns="130048" bIns="6502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3641"/>
          </a:p>
        </p:txBody>
      </p:sp>
      <p:sp>
        <p:nvSpPr>
          <p:cNvPr id="11" name="Rechthoek 10"/>
          <p:cNvSpPr/>
          <p:nvPr userDrawn="1"/>
        </p:nvSpPr>
        <p:spPr>
          <a:xfrm>
            <a:off x="0" y="1016559"/>
            <a:ext cx="13004800" cy="507600"/>
          </a:xfrm>
          <a:prstGeom prst="rect">
            <a:avLst/>
          </a:prstGeom>
          <a:solidFill>
            <a:srgbClr val="ACD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65024" rIns="0" bIns="6502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nl-NL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348139" y="389693"/>
            <a:ext cx="3150000" cy="34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770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675" r:id="rId2"/>
    <p:sldLayoutId id="2147483707" r:id="rId3"/>
    <p:sldLayoutId id="2147483708" r:id="rId4"/>
  </p:sldLayoutIdLst>
  <p:txStyles>
    <p:titleStyle>
      <a:lvl1pPr algn="l" defTabSz="1300460" rtl="0" eaLnBrk="1" latinLnBrk="0" hangingPunct="1">
        <a:lnSpc>
          <a:spcPct val="90000"/>
        </a:lnSpc>
        <a:spcBef>
          <a:spcPct val="0"/>
        </a:spcBef>
        <a:buNone/>
        <a:defRPr sz="62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115" indent="-325115" algn="l" defTabSz="1300460" rtl="0" eaLnBrk="1" latinLnBrk="0" hangingPunct="1">
        <a:lnSpc>
          <a:spcPct val="90000"/>
        </a:lnSpc>
        <a:spcBef>
          <a:spcPts val="1422"/>
        </a:spcBef>
        <a:buFont typeface="Arial" panose="020B0604020202020204" pitchFamily="34" charset="0"/>
        <a:buChar char="•"/>
        <a:defRPr sz="3982" kern="1200">
          <a:solidFill>
            <a:schemeClr val="tx1"/>
          </a:solidFill>
          <a:latin typeface="+mn-lt"/>
          <a:ea typeface="+mn-ea"/>
          <a:cs typeface="+mn-cs"/>
        </a:defRPr>
      </a:lvl1pPr>
      <a:lvl2pPr marL="975345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575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80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603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626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649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72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95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23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46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69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91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114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137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160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83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hoek 16" title="Achtergrondfoto"/>
          <p:cNvSpPr/>
          <p:nvPr userDrawn="1"/>
        </p:nvSpPr>
        <p:spPr>
          <a:xfrm>
            <a:off x="0" y="1004954"/>
            <a:ext cx="13004800" cy="8753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0048" tIns="65024" rIns="130048" bIns="6502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3641"/>
          </a:p>
        </p:txBody>
      </p:sp>
      <p:sp>
        <p:nvSpPr>
          <p:cNvPr id="7" name="Rechthoek 6"/>
          <p:cNvSpPr/>
          <p:nvPr userDrawn="1"/>
        </p:nvSpPr>
        <p:spPr>
          <a:xfrm>
            <a:off x="0" y="9250572"/>
            <a:ext cx="13004800" cy="507600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65024" rIns="0" bIns="6502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3641" dirty="0"/>
          </a:p>
        </p:txBody>
      </p:sp>
      <p:sp>
        <p:nvSpPr>
          <p:cNvPr id="8" name="Rechthoek 7"/>
          <p:cNvSpPr/>
          <p:nvPr userDrawn="1"/>
        </p:nvSpPr>
        <p:spPr>
          <a:xfrm>
            <a:off x="0" y="1"/>
            <a:ext cx="13004800" cy="101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0048" tIns="65024" rIns="130048" bIns="6502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3641"/>
          </a:p>
        </p:txBody>
      </p:sp>
      <p:sp>
        <p:nvSpPr>
          <p:cNvPr id="11" name="Rechthoek 10"/>
          <p:cNvSpPr/>
          <p:nvPr userDrawn="1"/>
        </p:nvSpPr>
        <p:spPr>
          <a:xfrm>
            <a:off x="0" y="1016559"/>
            <a:ext cx="13004800" cy="507600"/>
          </a:xfrm>
          <a:prstGeom prst="rect">
            <a:avLst/>
          </a:prstGeom>
          <a:solidFill>
            <a:srgbClr val="ACD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65024" rIns="0" bIns="6502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nl-NL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348139" y="389693"/>
            <a:ext cx="3150000" cy="34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778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93" r:id="rId2"/>
    <p:sldLayoutId id="2147483692" r:id="rId3"/>
    <p:sldLayoutId id="2147483691" r:id="rId4"/>
    <p:sldLayoutId id="2147483710" r:id="rId5"/>
  </p:sldLayoutIdLst>
  <p:txStyles>
    <p:titleStyle>
      <a:lvl1pPr algn="l" defTabSz="1300460" rtl="0" eaLnBrk="1" latinLnBrk="0" hangingPunct="1">
        <a:lnSpc>
          <a:spcPct val="90000"/>
        </a:lnSpc>
        <a:spcBef>
          <a:spcPct val="0"/>
        </a:spcBef>
        <a:buNone/>
        <a:defRPr sz="62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115" indent="-325115" algn="l" defTabSz="1300460" rtl="0" eaLnBrk="1" latinLnBrk="0" hangingPunct="1">
        <a:lnSpc>
          <a:spcPct val="90000"/>
        </a:lnSpc>
        <a:spcBef>
          <a:spcPts val="1422"/>
        </a:spcBef>
        <a:buFont typeface="Arial" panose="020B0604020202020204" pitchFamily="34" charset="0"/>
        <a:buChar char="•"/>
        <a:defRPr sz="3982" kern="1200">
          <a:solidFill>
            <a:schemeClr val="tx1"/>
          </a:solidFill>
          <a:latin typeface="+mn-lt"/>
          <a:ea typeface="+mn-ea"/>
          <a:cs typeface="+mn-cs"/>
        </a:defRPr>
      </a:lvl1pPr>
      <a:lvl2pPr marL="975345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575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80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603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626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649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72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95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23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46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69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91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114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137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160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83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1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77400" y="3391800"/>
            <a:ext cx="7599039" cy="490451"/>
          </a:xfrm>
        </p:spPr>
        <p:txBody>
          <a:bodyPr/>
          <a:lstStyle/>
          <a:p>
            <a:r>
              <a:rPr lang="nl-NL" dirty="0"/>
              <a:t>3.1 Natuurlijke gevaren in Zuid-Amerika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877400" y="2671800"/>
            <a:ext cx="7604124" cy="553547"/>
          </a:xfrm>
        </p:spPr>
        <p:txBody>
          <a:bodyPr/>
          <a:lstStyle/>
          <a:p>
            <a:r>
              <a:rPr lang="nl-NL" dirty="0"/>
              <a:t>Paragraaf 3.1 t/m 3.4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2"/>
          </p:nvPr>
        </p:nvSpPr>
        <p:spPr>
          <a:xfrm>
            <a:off x="877399" y="1901881"/>
            <a:ext cx="7599039" cy="457795"/>
          </a:xfrm>
        </p:spPr>
        <p:txBody>
          <a:bodyPr/>
          <a:lstStyle/>
          <a:p>
            <a:r>
              <a:rPr lang="nl-NL" dirty="0" smtClean="0"/>
              <a:t>GEBIEDEN Zuid-Amerika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/>
              <a:t>5 </a:t>
            </a:r>
            <a:r>
              <a:rPr lang="nl-NL" dirty="0" smtClean="0"/>
              <a:t>vwo </a:t>
            </a:r>
            <a:r>
              <a:rPr lang="nl-NL" dirty="0"/>
              <a:t>H3</a:t>
            </a:r>
          </a:p>
        </p:txBody>
      </p:sp>
    </p:spTree>
    <p:extLst>
      <p:ext uri="{BB962C8B-B14F-4D97-AF65-F5344CB8AC3E}">
        <p14:creationId xmlns:p14="http://schemas.microsoft.com/office/powerpoint/2010/main" val="277698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GEBIEDEN&gt;Zuid-Amerika&gt;3.2 Hazard management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Dit tsunami-waarschuwingsbord aan de kust van Chili zegt iets over twee begrippen. Wat wordt met deze begrippen bedoeld?</a:t>
            </a:r>
          </a:p>
          <a:p>
            <a:r>
              <a:rPr lang="nl-NL" dirty="0">
                <a:solidFill>
                  <a:srgbClr val="FF0000"/>
                </a:solidFill>
              </a:rPr>
              <a:t>Hazard management</a:t>
            </a:r>
            <a:r>
              <a:rPr lang="nl-NL" dirty="0"/>
              <a:t>:</a:t>
            </a:r>
          </a:p>
          <a:p>
            <a:pPr lvl="1"/>
            <a:r>
              <a:rPr lang="nl-NL" sz="2600" i="1" dirty="0"/>
              <a:t>Beleid om de schade bij natuurrampen te voorkomen of beperken.</a:t>
            </a:r>
          </a:p>
          <a:p>
            <a:r>
              <a:rPr lang="nl-NL" dirty="0">
                <a:solidFill>
                  <a:srgbClr val="FF0000"/>
                </a:solidFill>
              </a:rPr>
              <a:t>Risicoperceptie</a:t>
            </a:r>
            <a:r>
              <a:rPr lang="nl-NL" dirty="0"/>
              <a:t>:</a:t>
            </a:r>
          </a:p>
          <a:p>
            <a:pPr lvl="1"/>
            <a:r>
              <a:rPr lang="nl-NL" sz="2600" i="1" dirty="0"/>
              <a:t>De mate waarin men het risico om zelf slachtoffer te worden van een natuurramp inschat</a:t>
            </a:r>
            <a:r>
              <a:rPr lang="nl-NL" sz="2400" i="1" dirty="0"/>
              <a:t>.</a:t>
            </a:r>
          </a:p>
          <a:p>
            <a:pPr marL="0" indent="0">
              <a:buNone/>
            </a:pPr>
            <a:r>
              <a:rPr lang="nl-NL" sz="2400" dirty="0"/>
              <a:t>Is de risicoperceptie van veel Nederlanders m.b.t. een overstromingsramp hoog of laag?</a:t>
            </a:r>
          </a:p>
          <a:p>
            <a:pPr lvl="1"/>
            <a:r>
              <a:rPr lang="nl-NL" sz="2600" i="1" dirty="0"/>
              <a:t>Laag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Hazard management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7400" y="2086800"/>
            <a:ext cx="5428120" cy="655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097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GEBIEDEN&gt;Zuid-Amerika&gt;3.2 Hazard management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>
          <a:xfrm>
            <a:off x="6772400" y="1997074"/>
            <a:ext cx="5760000" cy="7199726"/>
          </a:xfrm>
        </p:spPr>
        <p:txBody>
          <a:bodyPr/>
          <a:lstStyle/>
          <a:p>
            <a:pPr marL="0" indent="0">
              <a:buNone/>
            </a:pPr>
            <a:r>
              <a:rPr lang="nl-NL" b="1" dirty="0"/>
              <a:t>Waardoor wordt het risico bepaald? Deel de factoren in:</a:t>
            </a:r>
          </a:p>
          <a:p>
            <a:pPr marL="0" indent="0">
              <a:buNone/>
            </a:pPr>
            <a:r>
              <a:rPr lang="nl-NL" i="1" dirty="0"/>
              <a:t>Groot gebied betrokken</a:t>
            </a:r>
          </a:p>
          <a:p>
            <a:pPr marL="0" indent="0">
              <a:buNone/>
            </a:pPr>
            <a:r>
              <a:rPr lang="nl-NL" i="1" dirty="0"/>
              <a:t>Slecht landgebruik</a:t>
            </a:r>
          </a:p>
          <a:p>
            <a:pPr marL="0" indent="0">
              <a:buNone/>
            </a:pPr>
            <a:r>
              <a:rPr lang="nl-NL" i="1" dirty="0"/>
              <a:t>Veel infrastructuur</a:t>
            </a:r>
          </a:p>
          <a:p>
            <a:pPr marL="0" indent="0">
              <a:buNone/>
            </a:pPr>
            <a:r>
              <a:rPr lang="nl-NL" i="1" dirty="0"/>
              <a:t>Geen vluchtroutes</a:t>
            </a:r>
          </a:p>
          <a:p>
            <a:pPr marL="0" indent="0">
              <a:buNone/>
            </a:pPr>
            <a:r>
              <a:rPr lang="nl-NL" i="1" dirty="0"/>
              <a:t>Hoog in de schaal van Richter</a:t>
            </a:r>
          </a:p>
          <a:p>
            <a:pPr marL="0" indent="0">
              <a:buNone/>
            </a:pPr>
            <a:r>
              <a:rPr lang="nl-NL" i="1" dirty="0"/>
              <a:t>Slecht gebouwde huizen</a:t>
            </a:r>
          </a:p>
          <a:p>
            <a:pPr marL="0" indent="0">
              <a:buNone/>
            </a:pPr>
            <a:r>
              <a:rPr lang="nl-NL" i="1" dirty="0"/>
              <a:t>Levensgevaarlijke modderstroom</a:t>
            </a:r>
          </a:p>
          <a:p>
            <a:pPr marL="0" indent="0">
              <a:buNone/>
            </a:pPr>
            <a:r>
              <a:rPr lang="nl-NL" i="1" dirty="0"/>
              <a:t>Dichtbevolkt gebied</a:t>
            </a:r>
          </a:p>
          <a:p>
            <a:pPr marL="0" indent="0">
              <a:buNone/>
            </a:pPr>
            <a:r>
              <a:rPr lang="nl-NL" i="1" dirty="0"/>
              <a:t>Armoede</a:t>
            </a:r>
          </a:p>
          <a:p>
            <a:pPr marL="0" indent="0">
              <a:buNone/>
            </a:pPr>
            <a:r>
              <a:rPr lang="nl-NL" i="1" dirty="0"/>
              <a:t>200 mm neerslag in een etmaal</a:t>
            </a:r>
          </a:p>
          <a:p>
            <a:pPr marL="0" indent="0">
              <a:buNone/>
            </a:pPr>
            <a:r>
              <a:rPr lang="nl-NL" i="1" dirty="0"/>
              <a:t>Geen planning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Risicofactoren bij een natuurlijk gevaar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8" name="Picture 3" descr="Y:\2-Pagination\NOORDHOFF\Dutch\P126.262661_Abroad VWO online\Images\Online Jpeg\Ch03\BNL3-5V-LB-3-02-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62076">
            <a:off x="301086" y="4625561"/>
            <a:ext cx="6882641" cy="1695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Rechte verbindingslijn met pijl 12"/>
          <p:cNvCxnSpPr/>
          <p:nvPr/>
        </p:nvCxnSpPr>
        <p:spPr>
          <a:xfrm flipH="1">
            <a:off x="4702400" y="3166800"/>
            <a:ext cx="2070000" cy="157500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Rechte verbindingslijn met pijl 14"/>
          <p:cNvCxnSpPr>
            <a:cxnSpLocks/>
          </p:cNvCxnSpPr>
          <p:nvPr/>
        </p:nvCxnSpPr>
        <p:spPr>
          <a:xfrm flipH="1" flipV="1">
            <a:off x="5602400" y="3256800"/>
            <a:ext cx="1170000" cy="36000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Rechte verbindingslijn met pijl 16"/>
          <p:cNvCxnSpPr/>
          <p:nvPr/>
        </p:nvCxnSpPr>
        <p:spPr>
          <a:xfrm flipH="1">
            <a:off x="4567400" y="4201800"/>
            <a:ext cx="2205000" cy="76500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Rechte verbindingslijn met pijl 18"/>
          <p:cNvCxnSpPr>
            <a:cxnSpLocks/>
          </p:cNvCxnSpPr>
          <p:nvPr/>
        </p:nvCxnSpPr>
        <p:spPr>
          <a:xfrm flipH="1" flipV="1">
            <a:off x="5467400" y="3436800"/>
            <a:ext cx="1305000" cy="130500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Rechte verbindingslijn met pijl 20"/>
          <p:cNvCxnSpPr/>
          <p:nvPr/>
        </p:nvCxnSpPr>
        <p:spPr>
          <a:xfrm flipH="1">
            <a:off x="3742406" y="5236800"/>
            <a:ext cx="3029994" cy="103500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Rechte verbindingslijn met pijl 22"/>
          <p:cNvCxnSpPr/>
          <p:nvPr/>
        </p:nvCxnSpPr>
        <p:spPr>
          <a:xfrm flipH="1" flipV="1">
            <a:off x="5257403" y="3706800"/>
            <a:ext cx="1514997" cy="204750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Rechte verbindingslijn met pijl 24"/>
          <p:cNvCxnSpPr/>
          <p:nvPr/>
        </p:nvCxnSpPr>
        <p:spPr>
          <a:xfrm flipH="1">
            <a:off x="3622400" y="6271800"/>
            <a:ext cx="3150000" cy="22500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Rechte verbindingslijn met pijl 26"/>
          <p:cNvCxnSpPr/>
          <p:nvPr/>
        </p:nvCxnSpPr>
        <p:spPr>
          <a:xfrm flipH="1" flipV="1">
            <a:off x="4567400" y="5056800"/>
            <a:ext cx="2205000" cy="175500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Rechte verbindingslijn met pijl 28"/>
          <p:cNvCxnSpPr>
            <a:cxnSpLocks/>
          </p:cNvCxnSpPr>
          <p:nvPr/>
        </p:nvCxnSpPr>
        <p:spPr>
          <a:xfrm flipH="1" flipV="1">
            <a:off x="5107400" y="3706800"/>
            <a:ext cx="1665000" cy="364500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Rechte verbindingslijn met pijl 30"/>
          <p:cNvCxnSpPr>
            <a:cxnSpLocks/>
          </p:cNvCxnSpPr>
          <p:nvPr/>
        </p:nvCxnSpPr>
        <p:spPr>
          <a:xfrm flipH="1" flipV="1">
            <a:off x="3532400" y="6631800"/>
            <a:ext cx="3240000" cy="126000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Rechte verbindingslijn met pijl 32"/>
          <p:cNvCxnSpPr>
            <a:cxnSpLocks/>
          </p:cNvCxnSpPr>
          <p:nvPr/>
        </p:nvCxnSpPr>
        <p:spPr>
          <a:xfrm flipH="1" flipV="1">
            <a:off x="5422900" y="3606800"/>
            <a:ext cx="1349502" cy="482500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883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GEBIEDEN&gt;Zuid-Amerika&gt;3.2 Hazardmanagement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Slachtoffers van een natuurramp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B9F53BE-973D-4D0C-8F10-B03DD43F78C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ekstvak 5"/>
          <p:cNvSpPr txBox="1"/>
          <p:nvPr/>
        </p:nvSpPr>
        <p:spPr>
          <a:xfrm>
            <a:off x="1417400" y="4453656"/>
            <a:ext cx="8640000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pic>
        <p:nvPicPr>
          <p:cNvPr id="7" name="Picture 3" descr="Y:\2-Pagination\NOORDHOFF\Dutch\P126.262661_Abroad VWO online\Images\Online Jpeg\Ch03\BNL3-5V-LB-3-02-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35"/>
          <a:stretch/>
        </p:blipFill>
        <p:spPr bwMode="auto">
          <a:xfrm>
            <a:off x="878600" y="2004737"/>
            <a:ext cx="9125518" cy="4899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kstvak 8"/>
          <p:cNvSpPr txBox="1"/>
          <p:nvPr/>
        </p:nvSpPr>
        <p:spPr>
          <a:xfrm>
            <a:off x="854173" y="6904071"/>
            <a:ext cx="11678227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dirty="0"/>
              <a:t>Natuurrampen eisen in ontwikkelingslanden wel 20 keer zoveel levens als in rijke landen. Hoe komt dat?</a:t>
            </a:r>
          </a:p>
          <a:p>
            <a:r>
              <a:rPr lang="nl-NL" sz="2600" i="1" dirty="0"/>
              <a:t>Slecht gebouwde huizen, gebouwen op gevaarlijke plekken, hoge bevolkingsdichtheden, geen rampenplannen, geen geld voor preventie, verkeerd omgaan met de natuur (ontbossing).</a:t>
            </a:r>
          </a:p>
        </p:txBody>
      </p:sp>
    </p:spTree>
    <p:extLst>
      <p:ext uri="{BB962C8B-B14F-4D97-AF65-F5344CB8AC3E}">
        <p14:creationId xmlns:p14="http://schemas.microsoft.com/office/powerpoint/2010/main" val="3088385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GEBIEDEN&gt;Zuid-Amerika&gt;3.2 Hazardmanagement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>
          <a:xfrm>
            <a:off x="893761" y="1955049"/>
            <a:ext cx="6013637" cy="7016751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Actieplannen bestaan uit: 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/>
              <a:t>Doen van onderzoek, bijvoorbeeld: </a:t>
            </a:r>
          </a:p>
          <a:p>
            <a:pPr marL="0" indent="0" defTabSz="533400">
              <a:buNone/>
            </a:pPr>
            <a:r>
              <a:rPr lang="nl-NL" dirty="0"/>
              <a:t>	</a:t>
            </a:r>
            <a:r>
              <a:rPr lang="nl-NL" i="1" dirty="0"/>
              <a:t>naar platentektoniek of El </a:t>
            </a:r>
            <a:r>
              <a:rPr lang="nl-NL" i="1" dirty="0" err="1"/>
              <a:t>Niño</a:t>
            </a:r>
            <a:endParaRPr lang="nl-NL" i="1" dirty="0"/>
          </a:p>
          <a:p>
            <a:pPr marL="514350" indent="-514350">
              <a:buFont typeface="+mj-lt"/>
              <a:buAutoNum type="arabicPeriod" startAt="2"/>
            </a:pPr>
            <a:r>
              <a:rPr lang="nl-NL" dirty="0"/>
              <a:t>Verminderen van het risico, bijvoorbeeld: </a:t>
            </a:r>
          </a:p>
          <a:p>
            <a:pPr marL="0" indent="0" defTabSz="533400">
              <a:buNone/>
            </a:pPr>
            <a:r>
              <a:rPr lang="nl-NL" i="1" dirty="0"/>
              <a:t>	betere bouwvoorschriften, 	bescherming door dijken, verbod 	op houtkap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nl-NL" dirty="0"/>
              <a:t>Rampenplannen maken, bijvoorbeeld: </a:t>
            </a:r>
          </a:p>
          <a:p>
            <a:pPr marL="0" indent="0" defTabSz="533400">
              <a:buNone/>
            </a:pPr>
            <a:r>
              <a:rPr lang="nl-NL" i="1" dirty="0"/>
              <a:t>	reddingsplannen, evacuatieplannen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nl-NL" dirty="0"/>
              <a:t>Rampenfondsen om schade te herstellen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nl-NL" dirty="0"/>
              <a:t>Bevolking voorbereiden met:</a:t>
            </a:r>
          </a:p>
          <a:p>
            <a:pPr marL="0" indent="0" defTabSz="533400">
              <a:buNone/>
            </a:pPr>
            <a:r>
              <a:rPr lang="nl-NL" i="1" dirty="0"/>
              <a:t>	hulpteams, reconstructie</a:t>
            </a:r>
          </a:p>
          <a:p>
            <a:endParaRPr lang="nl-NL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Hazard management</a:t>
            </a:r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78EB6838-0205-4FA0-91C3-5B7671BA179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6" name="Picture 3" descr="Y:\2-Pagination\NOORDHOFF\Dutch\P126.262661_Abroad VWO online\Images\Online Jpeg\Ch03\BNL3-5V-LB-3-02-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7399" y="1996800"/>
            <a:ext cx="4905001" cy="7027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0267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77400" y="3391800"/>
            <a:ext cx="7599039" cy="490451"/>
          </a:xfrm>
        </p:spPr>
        <p:txBody>
          <a:bodyPr/>
          <a:lstStyle/>
          <a:p>
            <a:r>
              <a:rPr lang="nl-NL"/>
              <a:t>3.3 De stad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877400" y="2671800"/>
            <a:ext cx="7604124" cy="553547"/>
          </a:xfrm>
        </p:spPr>
        <p:txBody>
          <a:bodyPr/>
          <a:lstStyle/>
          <a:p>
            <a:r>
              <a:rPr lang="nl-NL" dirty="0"/>
              <a:t>Paragraaf 3.1 t/m 3.4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nl-NL" dirty="0"/>
              <a:t>GEBIEDEN Zuid-Amerika</a:t>
            </a:r>
          </a:p>
          <a:p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/>
              <a:t>5 </a:t>
            </a:r>
            <a:r>
              <a:rPr lang="nl-NL" dirty="0" smtClean="0"/>
              <a:t>vwo </a:t>
            </a:r>
            <a:r>
              <a:rPr lang="nl-NL" dirty="0"/>
              <a:t>H3</a:t>
            </a:r>
          </a:p>
        </p:txBody>
      </p:sp>
    </p:spTree>
    <p:extLst>
      <p:ext uri="{BB962C8B-B14F-4D97-AF65-F5344CB8AC3E}">
        <p14:creationId xmlns:p14="http://schemas.microsoft.com/office/powerpoint/2010/main" val="117546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GEBIEDEN&gt;Zuid-Amerika&gt;3.3 De stad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>
          <a:xfrm>
            <a:off x="787400" y="3256800"/>
            <a:ext cx="5805000" cy="7016751"/>
          </a:xfrm>
        </p:spPr>
        <p:txBody>
          <a:bodyPr/>
          <a:lstStyle/>
          <a:p>
            <a:r>
              <a:rPr lang="nl-NL" dirty="0">
                <a:solidFill>
                  <a:srgbClr val="FF0000"/>
                </a:solidFill>
              </a:rPr>
              <a:t>Netwerksamenleving</a:t>
            </a:r>
          </a:p>
          <a:p>
            <a:r>
              <a:rPr lang="nl-NL" dirty="0">
                <a:solidFill>
                  <a:srgbClr val="FF0000"/>
                </a:solidFill>
              </a:rPr>
              <a:t>Megasteden</a:t>
            </a:r>
          </a:p>
          <a:p>
            <a:r>
              <a:rPr lang="nl-NL" dirty="0">
                <a:solidFill>
                  <a:srgbClr val="FF0000"/>
                </a:solidFill>
              </a:rPr>
              <a:t>Middelgrote steden</a:t>
            </a:r>
          </a:p>
          <a:p>
            <a:r>
              <a:rPr lang="nl-NL" dirty="0">
                <a:solidFill>
                  <a:srgbClr val="FF0000"/>
                </a:solidFill>
              </a:rPr>
              <a:t>Ontwikkelingscorridors</a:t>
            </a:r>
          </a:p>
          <a:p>
            <a:r>
              <a:rPr lang="nl-NL" dirty="0">
                <a:solidFill>
                  <a:srgbClr val="FF0000"/>
                </a:solidFill>
              </a:rPr>
              <a:t>Informele stad</a:t>
            </a:r>
          </a:p>
          <a:p>
            <a:r>
              <a:rPr lang="nl-NL" dirty="0">
                <a:solidFill>
                  <a:srgbClr val="FF0000"/>
                </a:solidFill>
              </a:rPr>
              <a:t>Urban </a:t>
            </a:r>
            <a:r>
              <a:rPr lang="nl-NL" dirty="0" err="1">
                <a:solidFill>
                  <a:srgbClr val="FF0000"/>
                </a:solidFill>
              </a:rPr>
              <a:t>Sprawl</a:t>
            </a:r>
            <a:endParaRPr lang="nl-NL" dirty="0">
              <a:solidFill>
                <a:srgbClr val="FF0000"/>
              </a:solidFill>
            </a:endParaRP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 stad: begrippen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Rechthoek 5"/>
          <p:cNvSpPr/>
          <p:nvPr/>
        </p:nvSpPr>
        <p:spPr>
          <a:xfrm>
            <a:off x="5952635" y="3211800"/>
            <a:ext cx="6502400" cy="442582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i="1" dirty="0" err="1"/>
              <a:t>Transamazonica</a:t>
            </a:r>
            <a:endParaRPr lang="nl-NL" i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i="1" dirty="0"/>
              <a:t>Rio de Janeiro, Sao Paolo, Lima, Bogota, Santiago, Buenos Aires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i="1" dirty="0"/>
              <a:t>De oppervlakte van Caracas is in 10 jaar gegroeid met  400 km²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i="1" dirty="0"/>
              <a:t>Cochabamba, </a:t>
            </a:r>
            <a:r>
              <a:rPr lang="nl-NL" i="1" dirty="0" err="1"/>
              <a:t>Cusco</a:t>
            </a:r>
            <a:r>
              <a:rPr lang="nl-NL" i="1" dirty="0"/>
              <a:t>, Cuenca, Cartagena, Cordoba, </a:t>
            </a:r>
            <a:r>
              <a:rPr lang="nl-NL" i="1" dirty="0" err="1"/>
              <a:t>Conception</a:t>
            </a:r>
            <a:endParaRPr lang="nl-NL" i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i="1" dirty="0"/>
              <a:t>In 2015 is er een samenwerkingsverband van grote steden in de wereld ontstaan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i="1" dirty="0"/>
              <a:t>Slum, </a:t>
            </a:r>
            <a:r>
              <a:rPr lang="nl-NL" i="1" dirty="0" err="1"/>
              <a:t>favela</a:t>
            </a:r>
            <a:r>
              <a:rPr lang="nl-NL" i="1" dirty="0"/>
              <a:t>, bidonville, </a:t>
            </a:r>
            <a:r>
              <a:rPr lang="nl-NL" i="1" dirty="0" err="1"/>
              <a:t>shantytown</a:t>
            </a:r>
            <a:endParaRPr lang="nl-NL" i="1" dirty="0"/>
          </a:p>
        </p:txBody>
      </p:sp>
      <p:sp>
        <p:nvSpPr>
          <p:cNvPr id="7" name="Tekstvak 6"/>
          <p:cNvSpPr txBox="1"/>
          <p:nvPr/>
        </p:nvSpPr>
        <p:spPr>
          <a:xfrm>
            <a:off x="877400" y="2176800"/>
            <a:ext cx="7560000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Verbind de begrippen met de omschrijvingen</a:t>
            </a:r>
          </a:p>
        </p:txBody>
      </p:sp>
      <p:cxnSp>
        <p:nvCxnSpPr>
          <p:cNvPr id="11" name="Rechte verbindingslijn met pijl 10"/>
          <p:cNvCxnSpPr>
            <a:cxnSpLocks/>
          </p:cNvCxnSpPr>
          <p:nvPr/>
        </p:nvCxnSpPr>
        <p:spPr>
          <a:xfrm>
            <a:off x="4207400" y="3481800"/>
            <a:ext cx="1888018" cy="2655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echte verbindingslijn met pijl 12"/>
          <p:cNvCxnSpPr>
            <a:cxnSpLocks/>
          </p:cNvCxnSpPr>
          <p:nvPr/>
        </p:nvCxnSpPr>
        <p:spPr>
          <a:xfrm flipV="1">
            <a:off x="3013835" y="3841800"/>
            <a:ext cx="3081583" cy="180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Rechte verbindingslijn met pijl 14"/>
          <p:cNvCxnSpPr>
            <a:cxnSpLocks/>
          </p:cNvCxnSpPr>
          <p:nvPr/>
        </p:nvCxnSpPr>
        <p:spPr>
          <a:xfrm>
            <a:off x="3982400" y="4561800"/>
            <a:ext cx="2113018" cy="83032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echte verbindingslijn met pijl 16"/>
          <p:cNvCxnSpPr>
            <a:cxnSpLocks/>
          </p:cNvCxnSpPr>
          <p:nvPr/>
        </p:nvCxnSpPr>
        <p:spPr>
          <a:xfrm flipV="1">
            <a:off x="4432400" y="3439350"/>
            <a:ext cx="1663018" cy="166245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Rechte verbindingslijn met pijl 18"/>
          <p:cNvCxnSpPr>
            <a:cxnSpLocks/>
          </p:cNvCxnSpPr>
          <p:nvPr/>
        </p:nvCxnSpPr>
        <p:spPr>
          <a:xfrm>
            <a:off x="3262400" y="5641800"/>
            <a:ext cx="2833018" cy="173087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Rechte verbindingslijn met pijl 20"/>
          <p:cNvCxnSpPr>
            <a:cxnSpLocks/>
          </p:cNvCxnSpPr>
          <p:nvPr/>
        </p:nvCxnSpPr>
        <p:spPr>
          <a:xfrm flipV="1">
            <a:off x="3217400" y="4647444"/>
            <a:ext cx="2878018" cy="153435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8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GEBIEDEN&gt;Zuid-Amerika&gt;3.3 De stad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Opbouw stad: </a:t>
            </a:r>
            <a:r>
              <a:rPr lang="nl-NL" dirty="0" err="1"/>
              <a:t>Plaza</a:t>
            </a:r>
            <a:r>
              <a:rPr lang="nl-NL" dirty="0"/>
              <a:t> </a:t>
            </a:r>
            <a:r>
              <a:rPr lang="nl-NL" dirty="0" err="1"/>
              <a:t>Mayor</a:t>
            </a:r>
            <a:r>
              <a:rPr lang="nl-NL" dirty="0"/>
              <a:t> &amp; centrum</a:t>
            </a:r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3D46D603-0FA2-44C9-B52B-3170753D27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Picture 3" descr="Y:\2-Pagination\NOORDHOFF\Dutch\P126.262661_Abroad VWO online\Images\Online Jpeg\Ch03\BNL3-5V-LB-3-03-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7400" y="1996800"/>
            <a:ext cx="5012709" cy="67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7400" y="1771800"/>
            <a:ext cx="4154107" cy="3115580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6331" y="6351863"/>
            <a:ext cx="4613226" cy="2594940"/>
          </a:xfrm>
          <a:prstGeom prst="rect">
            <a:avLst/>
          </a:prstGeom>
        </p:spPr>
      </p:pic>
      <p:cxnSp>
        <p:nvCxnSpPr>
          <p:cNvPr id="11" name="Rechte verbindingslijn met pijl 10"/>
          <p:cNvCxnSpPr/>
          <p:nvPr/>
        </p:nvCxnSpPr>
        <p:spPr>
          <a:xfrm flipV="1">
            <a:off x="6772400" y="2401800"/>
            <a:ext cx="2340000" cy="1101604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Rechte verbindingslijn met pijl 12"/>
          <p:cNvCxnSpPr/>
          <p:nvPr/>
        </p:nvCxnSpPr>
        <p:spPr>
          <a:xfrm flipV="1">
            <a:off x="6772400" y="2401800"/>
            <a:ext cx="2340000" cy="405000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4" name="Afbeelding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400" y="4049354"/>
            <a:ext cx="4001009" cy="3000757"/>
          </a:xfrm>
          <a:prstGeom prst="rect">
            <a:avLst/>
          </a:prstGeom>
        </p:spPr>
      </p:pic>
      <p:cxnSp>
        <p:nvCxnSpPr>
          <p:cNvPr id="16" name="Rechte verbindingslijn met pijl 15"/>
          <p:cNvCxnSpPr>
            <a:cxnSpLocks/>
          </p:cNvCxnSpPr>
          <p:nvPr/>
        </p:nvCxnSpPr>
        <p:spPr>
          <a:xfrm flipV="1">
            <a:off x="4072400" y="4814354"/>
            <a:ext cx="5040000" cy="602446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3794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GEBIEDEN&gt;Zuid-Amerika&gt;3.3 De stad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Opbouw stad: verkrotting centrum</a:t>
            </a:r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392DA3B0-063D-4048-9E8A-C738924EB2A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Picture 3" descr="Y:\2-Pagination\NOORDHOFF\Dutch\P126.262661_Abroad VWO online\Images\Online Jpeg\Ch03\BNL3-5V-LB-3-03-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7399" y="1996799"/>
            <a:ext cx="4994325" cy="668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400" y="1996800"/>
            <a:ext cx="4635000" cy="3476250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400" y="5719994"/>
            <a:ext cx="3733352" cy="2800014"/>
          </a:xfrm>
          <a:prstGeom prst="rect">
            <a:avLst/>
          </a:prstGeom>
        </p:spPr>
      </p:pic>
      <p:cxnSp>
        <p:nvCxnSpPr>
          <p:cNvPr id="9" name="Rechte verbindingslijn met pijl 8"/>
          <p:cNvCxnSpPr/>
          <p:nvPr/>
        </p:nvCxnSpPr>
        <p:spPr>
          <a:xfrm>
            <a:off x="6142400" y="4111800"/>
            <a:ext cx="2790000" cy="58500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3" name="Afbeelding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400" y="5956800"/>
            <a:ext cx="2622600" cy="3496800"/>
          </a:xfrm>
          <a:prstGeom prst="rect">
            <a:avLst/>
          </a:prstGeom>
        </p:spPr>
      </p:pic>
      <p:cxnSp>
        <p:nvCxnSpPr>
          <p:cNvPr id="15" name="Rechte verbindingslijn met pijl 14"/>
          <p:cNvCxnSpPr/>
          <p:nvPr/>
        </p:nvCxnSpPr>
        <p:spPr>
          <a:xfrm flipV="1">
            <a:off x="3892400" y="4831800"/>
            <a:ext cx="5040000" cy="112500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Rechte verbindingslijn met pijl 16"/>
          <p:cNvCxnSpPr>
            <a:cxnSpLocks/>
          </p:cNvCxnSpPr>
          <p:nvPr/>
        </p:nvCxnSpPr>
        <p:spPr>
          <a:xfrm flipV="1">
            <a:off x="6502400" y="4966800"/>
            <a:ext cx="2385000" cy="2153202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942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GEBIEDEN&gt;Zuid-Amerika&gt;3.3 De stad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854173" y="236352"/>
            <a:ext cx="8933227" cy="500448"/>
          </a:xfrm>
        </p:spPr>
        <p:txBody>
          <a:bodyPr/>
          <a:lstStyle/>
          <a:p>
            <a:r>
              <a:rPr lang="nl-NL" dirty="0"/>
              <a:t>Opbouw stad: middelmatige stadsdelen</a:t>
            </a:r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BBD7AB93-8C38-4115-A63E-EC8F83ABB3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Picture 3" descr="Y:\2-Pagination\NOORDHOFF\Dutch\P126.262661_Abroad VWO online\Images\Online Jpeg\Ch03\BNL3-5V-LB-3-03-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7399" y="1996799"/>
            <a:ext cx="4994325" cy="668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Afbeelding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2400" y="1681800"/>
            <a:ext cx="3814626" cy="2860970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845" y="5101800"/>
            <a:ext cx="4121920" cy="3091440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" t="-28973" r="-155" b="28973"/>
          <a:stretch/>
        </p:blipFill>
        <p:spPr>
          <a:xfrm>
            <a:off x="228298" y="1701055"/>
            <a:ext cx="4347675" cy="3260756"/>
          </a:xfrm>
          <a:prstGeom prst="rect">
            <a:avLst/>
          </a:prstGeom>
        </p:spPr>
      </p:pic>
      <p:pic>
        <p:nvPicPr>
          <p:cNvPr id="17" name="Afbeelding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78" y="5731800"/>
            <a:ext cx="4147745" cy="3110809"/>
          </a:xfrm>
          <a:prstGeom prst="rect">
            <a:avLst/>
          </a:prstGeom>
        </p:spPr>
      </p:pic>
      <p:cxnSp>
        <p:nvCxnSpPr>
          <p:cNvPr id="19" name="Rechte verbindingslijn met pijl 18"/>
          <p:cNvCxnSpPr>
            <a:cxnSpLocks/>
          </p:cNvCxnSpPr>
          <p:nvPr/>
        </p:nvCxnSpPr>
        <p:spPr>
          <a:xfrm>
            <a:off x="4462279" y="3918853"/>
            <a:ext cx="4870577" cy="1042958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Rechte verbindingslijn met pijl 20"/>
          <p:cNvCxnSpPr>
            <a:cxnSpLocks/>
          </p:cNvCxnSpPr>
          <p:nvPr/>
        </p:nvCxnSpPr>
        <p:spPr>
          <a:xfrm flipV="1">
            <a:off x="4471183" y="5176292"/>
            <a:ext cx="4735577" cy="199903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Rechte verbindingslijn met pijl 5"/>
          <p:cNvCxnSpPr/>
          <p:nvPr/>
        </p:nvCxnSpPr>
        <p:spPr>
          <a:xfrm>
            <a:off x="5453974" y="3112285"/>
            <a:ext cx="4116595" cy="155597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met pijl 8"/>
          <p:cNvCxnSpPr/>
          <p:nvPr/>
        </p:nvCxnSpPr>
        <p:spPr>
          <a:xfrm flipV="1">
            <a:off x="6502400" y="5176292"/>
            <a:ext cx="2830456" cy="2580508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029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GEBIEDEN&gt;Zuid-Amerika&gt;3.3 De stad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854173" y="236352"/>
            <a:ext cx="8258227" cy="500448"/>
          </a:xfrm>
        </p:spPr>
        <p:txBody>
          <a:bodyPr/>
          <a:lstStyle/>
          <a:p>
            <a:r>
              <a:rPr lang="nl-NL" dirty="0"/>
              <a:t>Opbouw stad: CBD met shopping </a:t>
            </a:r>
            <a:r>
              <a:rPr lang="nl-NL" dirty="0" err="1"/>
              <a:t>malls</a:t>
            </a:r>
            <a:endParaRPr lang="nl-NL" dirty="0"/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B3F2FA72-7B55-40C5-8EF4-C2A9B696439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Picture 3" descr="Y:\2-Pagination\NOORDHOFF\Dutch\P126.262661_Abroad VWO online\Images\Online Jpeg\Ch03\BNL3-5V-LB-3-03-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7399" y="1996799"/>
            <a:ext cx="4994325" cy="668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600" y="5547326"/>
            <a:ext cx="4246800" cy="3185100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600" y="1996800"/>
            <a:ext cx="4246800" cy="3185100"/>
          </a:xfrm>
          <a:prstGeom prst="rect">
            <a:avLst/>
          </a:prstGeom>
        </p:spPr>
      </p:pic>
      <p:cxnSp>
        <p:nvCxnSpPr>
          <p:cNvPr id="9" name="Rechte verbindingslijn met pijl 8"/>
          <p:cNvCxnSpPr>
            <a:cxnSpLocks/>
          </p:cNvCxnSpPr>
          <p:nvPr/>
        </p:nvCxnSpPr>
        <p:spPr>
          <a:xfrm>
            <a:off x="6457400" y="4246800"/>
            <a:ext cx="3240000" cy="279000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Rechte verbindingslijn met pijl 10"/>
          <p:cNvCxnSpPr>
            <a:cxnSpLocks/>
          </p:cNvCxnSpPr>
          <p:nvPr/>
        </p:nvCxnSpPr>
        <p:spPr>
          <a:xfrm>
            <a:off x="5827400" y="7139876"/>
            <a:ext cx="3690000" cy="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3900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/>
              <a:t>GEBIEDEN&gt;Zuid-Amerika&gt;3.1 Natuurlijke gevaren in Zuid-Amerika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Fysische processen in/op de aardkorst</a:t>
            </a:r>
          </a:p>
          <a:p>
            <a:r>
              <a:rPr lang="nl-NL" dirty="0"/>
              <a:t>Endogene processen, bijvoorbeeld:</a:t>
            </a:r>
          </a:p>
          <a:p>
            <a:pPr lvl="1"/>
            <a:r>
              <a:rPr lang="nl-NL" sz="2600" i="1" dirty="0"/>
              <a:t>Aardbevingen</a:t>
            </a:r>
          </a:p>
          <a:p>
            <a:pPr lvl="1"/>
            <a:r>
              <a:rPr lang="nl-NL" sz="2600" i="1" dirty="0"/>
              <a:t>Vulkanisme</a:t>
            </a:r>
          </a:p>
          <a:p>
            <a:r>
              <a:rPr lang="nl-NL" dirty="0"/>
              <a:t>Exogene processen, bijvoorbeeld:</a:t>
            </a:r>
          </a:p>
          <a:p>
            <a:pPr lvl="1"/>
            <a:r>
              <a:rPr lang="nl-NL" sz="2600" i="1" dirty="0"/>
              <a:t>Verwering</a:t>
            </a:r>
          </a:p>
          <a:p>
            <a:pPr lvl="1"/>
            <a:r>
              <a:rPr lang="nl-NL" sz="2600" i="1" dirty="0"/>
              <a:t>Erosie</a:t>
            </a:r>
          </a:p>
          <a:p>
            <a:r>
              <a:rPr lang="nl-NL" dirty="0"/>
              <a:t>Welke processen laat deze kaart vooral zien?</a:t>
            </a:r>
          </a:p>
          <a:p>
            <a:pPr lvl="1"/>
            <a:r>
              <a:rPr lang="nl-NL" sz="2600" i="1" dirty="0"/>
              <a:t>Endogene processen: vulkanisme en aardbevingen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Oorzaken natuurlijke gevaren</a:t>
            </a:r>
            <a:endParaRPr lang="nl-NL" dirty="0"/>
          </a:p>
        </p:txBody>
      </p:sp>
      <p:sp>
        <p:nvSpPr>
          <p:cNvPr id="10" name="Tijdelijke aanduiding voor tekst 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ED7B7197-1954-4EEA-949D-9B5F42EE30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400" y="1997074"/>
            <a:ext cx="4901609" cy="701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31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GEBIEDEN&gt;Zuid-Amerika&gt;3.3 De stad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Opbouw stad: rijk &amp; </a:t>
            </a:r>
            <a:r>
              <a:rPr lang="nl-NL" dirty="0" err="1"/>
              <a:t>gated</a:t>
            </a:r>
            <a:r>
              <a:rPr lang="nl-NL" dirty="0"/>
              <a:t> community</a:t>
            </a:r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8E1A5107-2FF8-47D6-9E10-7390DE2E5C8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Picture 3" descr="Y:\2-Pagination\NOORDHOFF\Dutch\P126.262661_Abroad VWO online\Images\Online Jpeg\Ch03\BNL3-5V-LB-3-03-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7399" y="1996799"/>
            <a:ext cx="4994325" cy="668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517" y="1726800"/>
            <a:ext cx="3213061" cy="4284081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169" y="6122850"/>
            <a:ext cx="4447800" cy="3335850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353" y="1714409"/>
            <a:ext cx="3671920" cy="2753940"/>
          </a:xfrm>
          <a:prstGeom prst="rect">
            <a:avLst/>
          </a:prstGeom>
        </p:spPr>
      </p:pic>
      <p:cxnSp>
        <p:nvCxnSpPr>
          <p:cNvPr id="14" name="Rechte verbindingslijn met pijl 13"/>
          <p:cNvCxnSpPr>
            <a:cxnSpLocks/>
          </p:cNvCxnSpPr>
          <p:nvPr/>
        </p:nvCxnSpPr>
        <p:spPr>
          <a:xfrm>
            <a:off x="6187400" y="5056800"/>
            <a:ext cx="3397821" cy="198000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Rechte verbindingslijn met pijl 19"/>
          <p:cNvCxnSpPr>
            <a:cxnSpLocks/>
          </p:cNvCxnSpPr>
          <p:nvPr/>
        </p:nvCxnSpPr>
        <p:spPr>
          <a:xfrm>
            <a:off x="3352400" y="4223404"/>
            <a:ext cx="6079565" cy="2251779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Rechte verbindingslijn met pijl 21"/>
          <p:cNvCxnSpPr>
            <a:cxnSpLocks/>
          </p:cNvCxnSpPr>
          <p:nvPr/>
        </p:nvCxnSpPr>
        <p:spPr>
          <a:xfrm flipV="1">
            <a:off x="4567400" y="6970182"/>
            <a:ext cx="4117821" cy="1281618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28" y="4796732"/>
            <a:ext cx="3662610" cy="26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Rechte verbindingslijn met pijl 10"/>
          <p:cNvCxnSpPr>
            <a:cxnSpLocks/>
          </p:cNvCxnSpPr>
          <p:nvPr/>
        </p:nvCxnSpPr>
        <p:spPr>
          <a:xfrm>
            <a:off x="3217400" y="7036800"/>
            <a:ext cx="5355000" cy="328383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0704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GEBIEDEN&gt;Zuid-Amerika&gt;3.3 De stad</a:t>
            </a:r>
          </a:p>
        </p:txBody>
      </p:sp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C7815BDB-16E6-44A8-A818-3D3FBF4350EA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854173" y="236352"/>
            <a:ext cx="8213227" cy="500448"/>
          </a:xfrm>
        </p:spPr>
        <p:txBody>
          <a:bodyPr/>
          <a:lstStyle/>
          <a:p>
            <a:r>
              <a:rPr lang="nl-NL" dirty="0"/>
              <a:t>Opbouw stad: informele wijken, krotten</a:t>
            </a:r>
          </a:p>
        </p:txBody>
      </p:sp>
      <p:sp>
        <p:nvSpPr>
          <p:cNvPr id="11" name="Tijdelijke aanduiding voor tekst 10">
            <a:extLst>
              <a:ext uri="{FF2B5EF4-FFF2-40B4-BE49-F238E27FC236}">
                <a16:creationId xmlns:a16="http://schemas.microsoft.com/office/drawing/2014/main" id="{2D24F3CB-8BEE-44F0-B31D-A013FF5001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Picture 3" descr="Y:\2-Pagination\NOORDHOFF\Dutch\P126.262661_Abroad VWO online\Images\Online Jpeg\Ch03\BNL3-5V-LB-3-03-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7400" y="1996800"/>
            <a:ext cx="4995000" cy="6681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374" y="1681799"/>
            <a:ext cx="4040591" cy="3030443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800" y="5258404"/>
            <a:ext cx="4035565" cy="3026674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400" y="2986800"/>
            <a:ext cx="3600000" cy="2700000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30" y="6141939"/>
            <a:ext cx="3536480" cy="2652360"/>
          </a:xfrm>
          <a:prstGeom prst="rect">
            <a:avLst/>
          </a:prstGeom>
        </p:spPr>
      </p:pic>
      <p:cxnSp>
        <p:nvCxnSpPr>
          <p:cNvPr id="12" name="Rechte verbindingslijn met pijl 11"/>
          <p:cNvCxnSpPr/>
          <p:nvPr/>
        </p:nvCxnSpPr>
        <p:spPr>
          <a:xfrm>
            <a:off x="6367400" y="3751800"/>
            <a:ext cx="2115000" cy="3019941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Rechte verbindingslijn met pijl 13"/>
          <p:cNvCxnSpPr/>
          <p:nvPr/>
        </p:nvCxnSpPr>
        <p:spPr>
          <a:xfrm>
            <a:off x="3495800" y="4831800"/>
            <a:ext cx="4986600" cy="229500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Rechte verbindingslijn met pijl 15"/>
          <p:cNvCxnSpPr/>
          <p:nvPr/>
        </p:nvCxnSpPr>
        <p:spPr>
          <a:xfrm>
            <a:off x="3127400" y="7468119"/>
            <a:ext cx="6075000" cy="198681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Rechte verbindingslijn met pijl 17"/>
          <p:cNvCxnSpPr/>
          <p:nvPr/>
        </p:nvCxnSpPr>
        <p:spPr>
          <a:xfrm flipV="1">
            <a:off x="6997400" y="7666800"/>
            <a:ext cx="2205000" cy="36000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4265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GEBIEDEN&gt;Zuid-Amerika&gt;3.3 De stad</a:t>
            </a: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7400" y="1769357"/>
            <a:ext cx="7095868" cy="4223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Opbouw stad: ruimtelijke differentiatie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464B6DA-6719-4FA2-969A-862CDF0A14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742400" y="6091800"/>
            <a:ext cx="11880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dirty="0"/>
              <a:t>Verklaar het verloop van de bevolkingsdichtheidslijn in de hedendaagse stad.</a:t>
            </a:r>
          </a:p>
        </p:txBody>
      </p:sp>
      <p:sp>
        <p:nvSpPr>
          <p:cNvPr id="8" name="Tekstvak 7"/>
          <p:cNvSpPr txBox="1"/>
          <p:nvPr/>
        </p:nvSpPr>
        <p:spPr>
          <a:xfrm>
            <a:off x="742400" y="6676799"/>
            <a:ext cx="11565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i="1" dirty="0"/>
              <a:t>In het centrum bevinden zich vooral diensten dus is de bevolkingsdichtheid laag, in de middelmatige en arme stadsdelen is de bevolkingsdichtheid hoog.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755357" y="7568362"/>
            <a:ext cx="9450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dirty="0"/>
              <a:t>Verklaar de verandering in de </a:t>
            </a:r>
            <a:r>
              <a:rPr lang="nl-NL" sz="2600" dirty="0" err="1"/>
              <a:t>sociaal-economische</a:t>
            </a:r>
            <a:r>
              <a:rPr lang="nl-NL" sz="2600" dirty="0"/>
              <a:t> statuslijn.</a:t>
            </a:r>
          </a:p>
        </p:txBody>
      </p:sp>
      <p:sp>
        <p:nvSpPr>
          <p:cNvPr id="11" name="Tekstvak 10"/>
          <p:cNvSpPr txBox="1"/>
          <p:nvPr/>
        </p:nvSpPr>
        <p:spPr>
          <a:xfrm>
            <a:off x="775748" y="8054649"/>
            <a:ext cx="11520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i="1" dirty="0"/>
              <a:t>Aanvankelijk woonden de rijken vooral in en om het centrum, in de 20</a:t>
            </a:r>
            <a:r>
              <a:rPr lang="nl-NL" sz="2600" i="1" baseline="30000" dirty="0"/>
              <a:t>e</a:t>
            </a:r>
            <a:r>
              <a:rPr lang="nl-NL" sz="2600" i="1" dirty="0"/>
              <a:t> eeuw wonen ze vooral in luxe buitenwijken en </a:t>
            </a:r>
            <a:r>
              <a:rPr lang="nl-NL" sz="2600" i="1" dirty="0" err="1"/>
              <a:t>gated</a:t>
            </a:r>
            <a:r>
              <a:rPr lang="nl-NL" sz="2600" i="1" dirty="0"/>
              <a:t> </a:t>
            </a:r>
            <a:r>
              <a:rPr lang="nl-NL" sz="2600" i="1" dirty="0" err="1"/>
              <a:t>comunities</a:t>
            </a:r>
            <a:r>
              <a:rPr lang="nl-NL" sz="2600" i="1" dirty="0"/>
              <a:t> meer naar de rand van de stad.</a:t>
            </a:r>
          </a:p>
        </p:txBody>
      </p:sp>
    </p:spTree>
    <p:extLst>
      <p:ext uri="{BB962C8B-B14F-4D97-AF65-F5344CB8AC3E}">
        <p14:creationId xmlns:p14="http://schemas.microsoft.com/office/powerpoint/2010/main" val="424309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ndertitel 6">
            <a:extLst>
              <a:ext uri="{FF2B5EF4-FFF2-40B4-BE49-F238E27FC236}">
                <a16:creationId xmlns:a16="http://schemas.microsoft.com/office/drawing/2014/main" id="{6224F6EB-64C2-446A-B025-B26AA7CB9A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GEBIEDEN&gt;Zuid-Amerika&gt;3.3 De stad</a:t>
            </a:r>
          </a:p>
        </p:txBody>
      </p:sp>
      <p:sp>
        <p:nvSpPr>
          <p:cNvPr id="10" name="Tijdelijke aanduiding voor inhoud 9">
            <a:extLst>
              <a:ext uri="{FF2B5EF4-FFF2-40B4-BE49-F238E27FC236}">
                <a16:creationId xmlns:a16="http://schemas.microsoft.com/office/drawing/2014/main" id="{65BE462A-07B0-4902-BE75-F2CE31E60719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Zelfbouw, slumupgrading</a:t>
            </a:r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AB15E2D8-7185-4770-8370-0E7FA2FE5E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Picture 3" descr="Y:\2-Pagination\NOORDHOFF\Dutch\P126.262661_Abroad VWO online\Images\Online Jpeg\Ch03\BNL3-5V-LB-3-03-1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06"/>
          <a:stretch/>
        </p:blipFill>
        <p:spPr bwMode="auto">
          <a:xfrm>
            <a:off x="5827400" y="1996801"/>
            <a:ext cx="6660000" cy="337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00" y="1636800"/>
            <a:ext cx="4545000" cy="3408750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400" y="5641800"/>
            <a:ext cx="4526920" cy="3395190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7400" y="5806319"/>
            <a:ext cx="4440000" cy="3330000"/>
          </a:xfrm>
          <a:prstGeom prst="rect">
            <a:avLst/>
          </a:prstGeom>
        </p:spPr>
      </p:pic>
      <p:cxnSp>
        <p:nvCxnSpPr>
          <p:cNvPr id="11" name="Rechte verbindingslijn met pijl 10"/>
          <p:cNvCxnSpPr/>
          <p:nvPr/>
        </p:nvCxnSpPr>
        <p:spPr>
          <a:xfrm flipV="1">
            <a:off x="3847400" y="3031800"/>
            <a:ext cx="7530000" cy="72000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Rechte verbindingslijn met pijl 12"/>
          <p:cNvCxnSpPr/>
          <p:nvPr/>
        </p:nvCxnSpPr>
        <p:spPr>
          <a:xfrm flipV="1">
            <a:off x="4252400" y="4606800"/>
            <a:ext cx="2430000" cy="2864519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Rechte verbindingslijn met pijl 14"/>
          <p:cNvCxnSpPr/>
          <p:nvPr/>
        </p:nvCxnSpPr>
        <p:spPr>
          <a:xfrm flipH="1" flipV="1">
            <a:off x="8302400" y="3031800"/>
            <a:ext cx="855000" cy="378000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569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77400" y="3391800"/>
            <a:ext cx="7599039" cy="490451"/>
          </a:xfrm>
        </p:spPr>
        <p:txBody>
          <a:bodyPr/>
          <a:lstStyle/>
          <a:p>
            <a:r>
              <a:rPr lang="nl-NL" dirty="0"/>
              <a:t>3.4 Het platteland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877400" y="2671800"/>
            <a:ext cx="7604124" cy="553547"/>
          </a:xfrm>
        </p:spPr>
        <p:txBody>
          <a:bodyPr/>
          <a:lstStyle/>
          <a:p>
            <a:r>
              <a:rPr lang="nl-NL" dirty="0"/>
              <a:t>Paragraaf 3.1 t/m 3.4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nl-NL" dirty="0"/>
              <a:t>GEBIEDEN Zuid-Amerika</a:t>
            </a:r>
          </a:p>
          <a:p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/>
              <a:t>5 </a:t>
            </a:r>
            <a:r>
              <a:rPr lang="nl-NL" dirty="0" smtClean="0"/>
              <a:t>vwo </a:t>
            </a:r>
            <a:r>
              <a:rPr lang="nl-NL" dirty="0"/>
              <a:t>H3</a:t>
            </a:r>
          </a:p>
        </p:txBody>
      </p:sp>
    </p:spTree>
    <p:extLst>
      <p:ext uri="{BB962C8B-B14F-4D97-AF65-F5344CB8AC3E}">
        <p14:creationId xmlns:p14="http://schemas.microsoft.com/office/powerpoint/2010/main" val="9051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GEBIEDEN&gt;Zuid-Amerika&gt;3.4 Het platteland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854173" y="236352"/>
            <a:ext cx="8483227" cy="500448"/>
          </a:xfrm>
        </p:spPr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Landbouw: zelfvoorzienend/commercieel</a:t>
            </a:r>
          </a:p>
        </p:txBody>
      </p:sp>
      <p:sp>
        <p:nvSpPr>
          <p:cNvPr id="18" name="Tijdelijke aanduiding voor tekst 17">
            <a:extLst>
              <a:ext uri="{FF2B5EF4-FFF2-40B4-BE49-F238E27FC236}">
                <a16:creationId xmlns:a16="http://schemas.microsoft.com/office/drawing/2014/main" id="{C51BE1FF-F2C2-475D-B186-F0799D0473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Tekstvak 7"/>
          <p:cNvSpPr txBox="1"/>
          <p:nvPr/>
        </p:nvSpPr>
        <p:spPr>
          <a:xfrm>
            <a:off x="1327400" y="1636800"/>
            <a:ext cx="4770000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Vul de lege plekken in.</a:t>
            </a:r>
          </a:p>
        </p:txBody>
      </p:sp>
      <p:pic>
        <p:nvPicPr>
          <p:cNvPr id="6" name="Afbeelding 5" descr="Afbeelding met schermafbeelding&#10;&#10;Beschrijving is gegenereerd met zeer hoge betrouwbaarheid">
            <a:extLst>
              <a:ext uri="{FF2B5EF4-FFF2-40B4-BE49-F238E27FC236}">
                <a16:creationId xmlns:a16="http://schemas.microsoft.com/office/drawing/2014/main" id="{D3A0B11E-0EB8-4B80-8980-E16AFDAD4D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247" b="13552"/>
          <a:stretch/>
        </p:blipFill>
        <p:spPr>
          <a:xfrm>
            <a:off x="877400" y="2096556"/>
            <a:ext cx="11417446" cy="6875244"/>
          </a:xfrm>
          <a:prstGeom prst="rect">
            <a:avLst/>
          </a:prstGeom>
        </p:spPr>
      </p:pic>
      <p:sp>
        <p:nvSpPr>
          <p:cNvPr id="10" name="Rechthoek 9">
            <a:extLst>
              <a:ext uri="{FF2B5EF4-FFF2-40B4-BE49-F238E27FC236}">
                <a16:creationId xmlns:a16="http://schemas.microsoft.com/office/drawing/2014/main" id="{53BB80CB-580D-4690-9AFA-EA8C7A465176}"/>
              </a:ext>
            </a:extLst>
          </p:cNvPr>
          <p:cNvSpPr/>
          <p:nvPr/>
        </p:nvSpPr>
        <p:spPr>
          <a:xfrm>
            <a:off x="8482400" y="3358914"/>
            <a:ext cx="35101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en-US" sz="2000" i="1" dirty="0">
                <a:latin typeface="Tahoma" pitchFamily="34" charset="0"/>
                <a:ea typeface="Times New Roman" pitchFamily="18" charset="0"/>
                <a:cs typeface="Arial" charset="0"/>
              </a:rPr>
              <a:t>levert aan </a:t>
            </a:r>
            <a:r>
              <a:rPr lang="nl-NL" altLang="en-US" sz="2000" i="1" dirty="0" err="1">
                <a:latin typeface="Tahoma" pitchFamily="34" charset="0"/>
                <a:ea typeface="Times New Roman" pitchFamily="18" charset="0"/>
                <a:cs typeface="Arial" charset="0"/>
              </a:rPr>
              <a:t>voedingsmiddelen</a:t>
            </a:r>
            <a:r>
              <a:rPr lang="nl-NL" altLang="en-US" sz="2000" i="1" dirty="0">
                <a:latin typeface="Tahoma" pitchFamily="34" charset="0"/>
                <a:ea typeface="Times New Roman" pitchFamily="18" charset="0"/>
                <a:cs typeface="Arial" charset="0"/>
              </a:rPr>
              <a:t>-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en-US" sz="2000" i="1" dirty="0">
                <a:latin typeface="Tahoma" pitchFamily="34" charset="0"/>
                <a:ea typeface="Times New Roman" pitchFamily="18" charset="0"/>
                <a:cs typeface="Arial" charset="0"/>
              </a:rPr>
              <a:t>industrie en soms export</a:t>
            </a:r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A5CEB8E0-7795-4075-BB44-03FE61E69381}"/>
              </a:ext>
            </a:extLst>
          </p:cNvPr>
          <p:cNvSpPr/>
          <p:nvPr/>
        </p:nvSpPr>
        <p:spPr>
          <a:xfrm>
            <a:off x="4160788" y="4077093"/>
            <a:ext cx="26116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en-US" sz="2000" i="1" dirty="0">
                <a:latin typeface="Tahoma" pitchFamily="34" charset="0"/>
                <a:ea typeface="Times New Roman" pitchFamily="18" charset="0"/>
                <a:cs typeface="Arial" charset="0"/>
              </a:rPr>
              <a:t>bezield: mens en dier</a:t>
            </a:r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005810FD-ABE0-4302-9C52-A68317D12BC3}"/>
              </a:ext>
            </a:extLst>
          </p:cNvPr>
          <p:cNvSpPr/>
          <p:nvPr/>
        </p:nvSpPr>
        <p:spPr>
          <a:xfrm>
            <a:off x="8482400" y="4526556"/>
            <a:ext cx="13484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altLang="en-US" sz="2000" i="1" dirty="0">
                <a:latin typeface="Tahoma" pitchFamily="34" charset="0"/>
                <a:ea typeface="Times New Roman" pitchFamily="18" charset="0"/>
                <a:cs typeface="Arial" charset="0"/>
              </a:rPr>
              <a:t>kunstmest</a:t>
            </a:r>
            <a:endParaRPr lang="nl-NL" i="1" dirty="0"/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F8274AF9-FB17-4E95-A808-4557CF906B58}"/>
              </a:ext>
            </a:extLst>
          </p:cNvPr>
          <p:cNvSpPr/>
          <p:nvPr/>
        </p:nvSpPr>
        <p:spPr>
          <a:xfrm>
            <a:off x="8450100" y="5838512"/>
            <a:ext cx="33036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en-US" sz="2000" i="1" dirty="0">
                <a:latin typeface="Tahoma" pitchFamily="34" charset="0"/>
                <a:ea typeface="Times New Roman" pitchFamily="18" charset="0"/>
                <a:cs typeface="Arial" charset="0"/>
              </a:rPr>
              <a:t>machines, tractor, combine </a:t>
            </a:r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ADAD6662-045A-4201-B666-E1F2E62BEF8A}"/>
              </a:ext>
            </a:extLst>
          </p:cNvPr>
          <p:cNvSpPr/>
          <p:nvPr/>
        </p:nvSpPr>
        <p:spPr>
          <a:xfrm>
            <a:off x="4172988" y="7433765"/>
            <a:ext cx="65024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en-US" sz="2000" i="1" dirty="0">
                <a:latin typeface="Tahoma" pitchFamily="34" charset="0"/>
                <a:ea typeface="Times New Roman" pitchFamily="18" charset="0"/>
                <a:cs typeface="Arial" charset="0"/>
              </a:rPr>
              <a:t>voedselvoorziening huishouden</a:t>
            </a:r>
            <a:endParaRPr lang="nl-NL" altLang="en-US" sz="2000" i="1" dirty="0">
              <a:latin typeface="Times New Roman" pitchFamily="18" charset="0"/>
              <a:ea typeface="Times New Roman" pitchFamily="18" charset="0"/>
              <a:cs typeface="Arial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en-US" sz="2000" i="1" dirty="0">
                <a:latin typeface="Tahoma" pitchFamily="34" charset="0"/>
                <a:ea typeface="Times New Roman" pitchFamily="18" charset="0"/>
                <a:cs typeface="Arial" charset="0"/>
              </a:rPr>
              <a:t>arbeidsintensief</a:t>
            </a:r>
            <a:endParaRPr lang="nl-NL" altLang="en-US" sz="2000" i="1" dirty="0">
              <a:latin typeface="Times New Roman" pitchFamily="18" charset="0"/>
              <a:ea typeface="Times New Roman" pitchFamily="18" charset="0"/>
              <a:cs typeface="Arial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en-US" sz="2000" i="1" dirty="0" err="1">
                <a:latin typeface="Tahoma" pitchFamily="34" charset="0"/>
                <a:ea typeface="Times New Roman" pitchFamily="18" charset="0"/>
                <a:cs typeface="Arial" charset="0"/>
              </a:rPr>
              <a:t>multicultuur</a:t>
            </a:r>
            <a:r>
              <a:rPr lang="nl-NL" altLang="en-US" sz="2000" i="1" dirty="0">
                <a:latin typeface="Tahoma" pitchFamily="34" charset="0"/>
                <a:ea typeface="Times New Roman" pitchFamily="18" charset="0"/>
                <a:cs typeface="Arial" charset="0"/>
              </a:rPr>
              <a:t> (meer gewassen)</a:t>
            </a:r>
            <a:endParaRPr lang="nl-NL" altLang="en-US" sz="2000" i="1" dirty="0">
              <a:latin typeface="Times New Roman" pitchFamily="18" charset="0"/>
              <a:ea typeface="Times New Roman" pitchFamily="18" charset="0"/>
              <a:cs typeface="Arial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en-US" sz="2000" i="1" dirty="0" err="1">
                <a:latin typeface="Tahoma" pitchFamily="34" charset="0"/>
                <a:ea typeface="Times New Roman" pitchFamily="18" charset="0"/>
                <a:cs typeface="Arial" charset="0"/>
              </a:rPr>
              <a:t>risicomijden</a:t>
            </a:r>
            <a:endParaRPr lang="nl-NL" altLang="en-US" sz="2000" i="1" dirty="0">
              <a:latin typeface="Tahoma" pitchFamily="34" charset="0"/>
              <a:ea typeface="Times New Roman" pitchFamily="18" charset="0"/>
              <a:cs typeface="Arial" charset="0"/>
            </a:endParaRPr>
          </a:p>
        </p:txBody>
      </p:sp>
      <p:sp>
        <p:nvSpPr>
          <p:cNvPr id="16" name="Rechthoek 15">
            <a:extLst>
              <a:ext uri="{FF2B5EF4-FFF2-40B4-BE49-F238E27FC236}">
                <a16:creationId xmlns:a16="http://schemas.microsoft.com/office/drawing/2014/main" id="{118770CD-086E-49A7-B00B-747C99F3D346}"/>
              </a:ext>
            </a:extLst>
          </p:cNvPr>
          <p:cNvSpPr/>
          <p:nvPr/>
        </p:nvSpPr>
        <p:spPr>
          <a:xfrm>
            <a:off x="4160788" y="2900035"/>
            <a:ext cx="7088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altLang="en-US" sz="2000" i="1" dirty="0">
                <a:latin typeface="Tahoma" pitchFamily="34" charset="0"/>
                <a:ea typeface="Times New Roman" pitchFamily="18" charset="0"/>
                <a:cs typeface="Arial" charset="0"/>
              </a:rPr>
              <a:t>klein</a:t>
            </a:r>
            <a:endParaRPr lang="nl-NL" i="1" dirty="0"/>
          </a:p>
        </p:txBody>
      </p:sp>
    </p:spTree>
    <p:extLst>
      <p:ext uri="{BB962C8B-B14F-4D97-AF65-F5344CB8AC3E}">
        <p14:creationId xmlns:p14="http://schemas.microsoft.com/office/powerpoint/2010/main" val="1201850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GEBIEDEN&gt;Zuid-Amerika&gt;3.4 Het platteland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 groei van </a:t>
            </a:r>
            <a:r>
              <a:rPr lang="nl-NL" dirty="0" err="1"/>
              <a:t>flexgewassen</a:t>
            </a:r>
            <a:endParaRPr lang="nl-NL" dirty="0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2353AD68-1392-4B6E-B4C9-770D0BAA34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9" b="2970"/>
          <a:stretch/>
        </p:blipFill>
        <p:spPr bwMode="auto">
          <a:xfrm>
            <a:off x="2092400" y="1888709"/>
            <a:ext cx="8483565" cy="4338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kstvak 5"/>
          <p:cNvSpPr txBox="1"/>
          <p:nvPr/>
        </p:nvSpPr>
        <p:spPr>
          <a:xfrm>
            <a:off x="877400" y="6271800"/>
            <a:ext cx="418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dirty="0"/>
              <a:t>Wat zijn de </a:t>
            </a:r>
            <a:r>
              <a:rPr lang="nl-NL" sz="2600" dirty="0" err="1"/>
              <a:t>flexgewassen</a:t>
            </a:r>
            <a:r>
              <a:rPr lang="nl-NL" sz="2600" dirty="0"/>
              <a:t>?</a:t>
            </a:r>
          </a:p>
        </p:txBody>
      </p:sp>
      <p:sp>
        <p:nvSpPr>
          <p:cNvPr id="8" name="Tekstvak 7"/>
          <p:cNvSpPr txBox="1"/>
          <p:nvPr/>
        </p:nvSpPr>
        <p:spPr>
          <a:xfrm>
            <a:off x="5070948" y="6271983"/>
            <a:ext cx="454313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i="1" dirty="0"/>
              <a:t>Mais, oliepalm, soja, suiker.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896357" y="6780019"/>
            <a:ext cx="355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dirty="0"/>
              <a:t>Waarom heten ze zo?</a:t>
            </a:r>
          </a:p>
        </p:txBody>
      </p:sp>
      <p:sp>
        <p:nvSpPr>
          <p:cNvPr id="10" name="Tekstvak 9"/>
          <p:cNvSpPr txBox="1"/>
          <p:nvPr/>
        </p:nvSpPr>
        <p:spPr>
          <a:xfrm>
            <a:off x="4205530" y="6792200"/>
            <a:ext cx="810187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i="1" dirty="0"/>
              <a:t>Omdat ze voor meerdere doeleinden gebruikt kunnen worden: voedsel, energie, industriegrondstof.</a:t>
            </a:r>
          </a:p>
        </p:txBody>
      </p:sp>
      <p:sp>
        <p:nvSpPr>
          <p:cNvPr id="11" name="Tekstvak 10"/>
          <p:cNvSpPr txBox="1"/>
          <p:nvPr/>
        </p:nvSpPr>
        <p:spPr>
          <a:xfrm>
            <a:off x="909496" y="7716568"/>
            <a:ext cx="4500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dirty="0"/>
              <a:t>Waardoor groeit het areaal? </a:t>
            </a:r>
          </a:p>
        </p:txBody>
      </p:sp>
      <p:sp>
        <p:nvSpPr>
          <p:cNvPr id="12" name="Tekstvak 11"/>
          <p:cNvSpPr txBox="1"/>
          <p:nvPr/>
        </p:nvSpPr>
        <p:spPr>
          <a:xfrm>
            <a:off x="899899" y="8206553"/>
            <a:ext cx="803250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dirty="0"/>
              <a:t>Waardoor groeit de productie sneller dan het areaal?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5240530" y="7726736"/>
            <a:ext cx="535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i="1" dirty="0"/>
              <a:t>Door groeiende vraag en export.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8797400" y="8206553"/>
            <a:ext cx="337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i="1" dirty="0"/>
              <a:t>Door intensivering.</a:t>
            </a:r>
          </a:p>
        </p:txBody>
      </p:sp>
    </p:spTree>
    <p:extLst>
      <p:ext uri="{BB962C8B-B14F-4D97-AF65-F5344CB8AC3E}">
        <p14:creationId xmlns:p14="http://schemas.microsoft.com/office/powerpoint/2010/main" val="361746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GEBIEDEN&gt;Zuid-Amerika&gt;3.4 Het platteland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nl-NL" sz="2400" dirty="0"/>
              <a:t>Soja is een van de belangrijkste exportproducten van Zuid-Amerika. Het is een eiwitrijke boon die verwerkt wordt als veevoer, maar ook als tofoe, tempé, sojasaus, sojamelk, sojaolie.</a:t>
            </a:r>
          </a:p>
          <a:p>
            <a:r>
              <a:rPr lang="nl-NL" sz="2400" dirty="0"/>
              <a:t>Soja wordt geteeld in enorme monocultuur </a:t>
            </a:r>
            <a:r>
              <a:rPr lang="nl-NL" sz="2400" dirty="0">
                <a:solidFill>
                  <a:srgbClr val="FF0000"/>
                </a:solidFill>
              </a:rPr>
              <a:t>plantagegebieden</a:t>
            </a:r>
            <a:r>
              <a:rPr lang="nl-NL" sz="2400" dirty="0"/>
              <a:t> van wel duizend hectaren groot.</a:t>
            </a:r>
          </a:p>
          <a:p>
            <a:r>
              <a:rPr lang="nl-NL" sz="2400" dirty="0"/>
              <a:t>De sojaproductie is vooral in handen van de </a:t>
            </a:r>
            <a:r>
              <a:rPr lang="nl-NL" sz="2400" dirty="0">
                <a:solidFill>
                  <a:srgbClr val="FF0000"/>
                </a:solidFill>
              </a:rPr>
              <a:t>agro-business</a:t>
            </a:r>
            <a:r>
              <a:rPr lang="nl-NL" sz="2400" dirty="0"/>
              <a:t>, multinationale bedrijven die de hele productieketen (van zaad tot sojamelk in de winkel) in handen hebben.</a:t>
            </a:r>
          </a:p>
          <a:p>
            <a:r>
              <a:rPr lang="nl-NL" sz="2400" dirty="0"/>
              <a:t>Regelmatig beoefenen die bedrijven </a:t>
            </a:r>
            <a:r>
              <a:rPr lang="nl-NL" sz="2400" dirty="0" err="1">
                <a:solidFill>
                  <a:srgbClr val="FF0000"/>
                </a:solidFill>
              </a:rPr>
              <a:t>landgrab</a:t>
            </a:r>
            <a:r>
              <a:rPr lang="nl-NL" sz="2400" dirty="0"/>
              <a:t> (landroof): buitenlandse bedrijven hebben grond in bezit genomen (vaak ten koste van eigen boeren).</a:t>
            </a:r>
          </a:p>
          <a:p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Sojateelt, de sojarepubliek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6" name="Picture 3" descr="Y:\2-Pagination\NOORDHOFF\Dutch\P126.262661_Abroad VWO online\Images\Online Jpeg\Ch03\BNL3-5V-LB-3-04-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00" y="1997073"/>
            <a:ext cx="4897230" cy="701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Afbeelding 6" descr="http://www.boerderij.nl/Resizes/mainarticleimage/PageFiles/49/60/176049/001_boerderij-image-1014540.jpe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77400" y="5821800"/>
            <a:ext cx="2025000" cy="18649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938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GEBIEDEN&gt;Zuid-Amerika&gt;3.4 Het platteland</a:t>
            </a:r>
          </a:p>
        </p:txBody>
      </p:sp>
      <p:pic>
        <p:nvPicPr>
          <p:cNvPr id="7" name="Tijdelijke aanduiding voor inhoud 6"/>
          <p:cNvPicPr>
            <a:picLocks noGrp="1" noChangeAspect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96" y="1731920"/>
            <a:ext cx="6947378" cy="3099879"/>
          </a:xfrm>
        </p:spPr>
      </p:pic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Landgrabbing</a:t>
            </a:r>
            <a:endParaRPr lang="nl-NL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5844A44-BBEC-46F8-86DA-125683F5459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6" name="Picture 3" descr="Y:\2-Pagination\NOORDHOFF\Dutch\P126.262661_Abroad VWO online\Images\Online Jpeg\Ch03\BNL3-5V-LB-3-04-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6157" y="1753121"/>
            <a:ext cx="4596243" cy="658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kstvak 9"/>
          <p:cNvSpPr txBox="1"/>
          <p:nvPr/>
        </p:nvSpPr>
        <p:spPr>
          <a:xfrm>
            <a:off x="892835" y="4966800"/>
            <a:ext cx="6885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dirty="0"/>
              <a:t>Wat is de relatie tussen de tabel en de kaart?</a:t>
            </a:r>
          </a:p>
        </p:txBody>
      </p:sp>
      <p:sp>
        <p:nvSpPr>
          <p:cNvPr id="11" name="Tekstvak 10"/>
          <p:cNvSpPr txBox="1"/>
          <p:nvPr/>
        </p:nvSpPr>
        <p:spPr>
          <a:xfrm>
            <a:off x="908270" y="5371800"/>
            <a:ext cx="6300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i="1" dirty="0"/>
              <a:t>Het enorme gebied voor sojateelt is deels het gevolg van </a:t>
            </a:r>
            <a:r>
              <a:rPr lang="nl-NL" sz="2600" i="1" dirty="0" err="1"/>
              <a:t>landgrabbing</a:t>
            </a:r>
            <a:r>
              <a:rPr lang="nl-NL" sz="2600" i="1" dirty="0"/>
              <a:t>.</a:t>
            </a:r>
          </a:p>
        </p:txBody>
      </p:sp>
      <p:sp>
        <p:nvSpPr>
          <p:cNvPr id="12" name="Tekstvak 11"/>
          <p:cNvSpPr txBox="1"/>
          <p:nvPr/>
        </p:nvSpPr>
        <p:spPr>
          <a:xfrm>
            <a:off x="892834" y="6361800"/>
            <a:ext cx="673456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dirty="0"/>
              <a:t>Waarom doen de Golfstaten en Japan aan </a:t>
            </a:r>
            <a:r>
              <a:rPr lang="nl-NL" sz="2600" dirty="0" err="1"/>
              <a:t>landgrabbing</a:t>
            </a:r>
            <a:r>
              <a:rPr lang="nl-NL" sz="2600" dirty="0"/>
              <a:t>?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917887" y="7171800"/>
            <a:ext cx="6390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i="1" dirty="0"/>
              <a:t>Ze hebben zelf te weinig landbouwgrond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909583" y="7846800"/>
            <a:ext cx="618043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dirty="0"/>
              <a:t>Waarom doet China aan </a:t>
            </a:r>
            <a:r>
              <a:rPr lang="nl-NL" sz="2600" dirty="0" err="1"/>
              <a:t>landgrabbing</a:t>
            </a:r>
            <a:r>
              <a:rPr lang="nl-NL" sz="2600" dirty="0"/>
              <a:t>?</a:t>
            </a:r>
          </a:p>
        </p:txBody>
      </p:sp>
      <p:sp>
        <p:nvSpPr>
          <p:cNvPr id="15" name="Tekstvak 14"/>
          <p:cNvSpPr txBox="1"/>
          <p:nvPr/>
        </p:nvSpPr>
        <p:spPr>
          <a:xfrm>
            <a:off x="909870" y="8251800"/>
            <a:ext cx="815753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i="1" dirty="0"/>
              <a:t>Om aan de groeiende binnenlandse vraag te voldoen.</a:t>
            </a:r>
          </a:p>
        </p:txBody>
      </p:sp>
    </p:spTree>
    <p:extLst>
      <p:ext uri="{BB962C8B-B14F-4D97-AF65-F5344CB8AC3E}">
        <p14:creationId xmlns:p14="http://schemas.microsoft.com/office/powerpoint/2010/main" val="294142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GEBIEDEN&gt;Zuid-Amerika&gt;3.4 Het platteland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Verstedelijking platteland</a:t>
            </a:r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3E0F18F1-DBF9-4EC8-BF50-6212C8BAA5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Picture 3" descr="Y:\2-Pagination\NOORDHOFF\Dutch\P126.262661_Abroad VWO online\Images\Online Jpeg\Ch03\BNL3-5V-LB-3-04-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06" b="9156"/>
          <a:stretch/>
        </p:blipFill>
        <p:spPr bwMode="auto">
          <a:xfrm>
            <a:off x="1867400" y="2071830"/>
            <a:ext cx="9428227" cy="373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kstvak 6"/>
          <p:cNvSpPr txBox="1"/>
          <p:nvPr/>
        </p:nvSpPr>
        <p:spPr>
          <a:xfrm>
            <a:off x="1789932" y="5821800"/>
            <a:ext cx="9505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i="1" dirty="0"/>
              <a:t>Huizen aan de rand van El Alto (La Paz, Bolivia) waar nieuwe bewoners </a:t>
            </a:r>
            <a:br>
              <a:rPr lang="nl-NL" sz="2000" i="1" dirty="0"/>
            </a:br>
            <a:r>
              <a:rPr lang="nl-NL" sz="2000" i="1" dirty="0"/>
              <a:t>(voorlopig) half boer, half stedeling zijn.</a:t>
            </a:r>
          </a:p>
        </p:txBody>
      </p:sp>
      <p:sp>
        <p:nvSpPr>
          <p:cNvPr id="8" name="Tekstvak 7"/>
          <p:cNvSpPr txBox="1"/>
          <p:nvPr/>
        </p:nvSpPr>
        <p:spPr>
          <a:xfrm>
            <a:off x="922400" y="6676800"/>
            <a:ext cx="6570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dirty="0"/>
              <a:t>Waarom is hier sprake van </a:t>
            </a:r>
            <a:r>
              <a:rPr lang="nl-NL" sz="2600" dirty="0" err="1">
                <a:solidFill>
                  <a:srgbClr val="FF0000"/>
                </a:solidFill>
              </a:rPr>
              <a:t>urban</a:t>
            </a:r>
            <a:r>
              <a:rPr lang="nl-NL" sz="2600" dirty="0">
                <a:solidFill>
                  <a:srgbClr val="FF0000"/>
                </a:solidFill>
              </a:rPr>
              <a:t> </a:t>
            </a:r>
            <a:r>
              <a:rPr lang="nl-NL" sz="2600" dirty="0" err="1">
                <a:solidFill>
                  <a:srgbClr val="FF0000"/>
                </a:solidFill>
              </a:rPr>
              <a:t>sprawl</a:t>
            </a:r>
            <a:r>
              <a:rPr lang="nl-NL" sz="2600" dirty="0"/>
              <a:t>?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7267400" y="6676699"/>
            <a:ext cx="4815000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1" dirty="0"/>
              <a:t>Steden breiden voortdurend uit.</a:t>
            </a:r>
          </a:p>
        </p:txBody>
      </p:sp>
      <p:sp>
        <p:nvSpPr>
          <p:cNvPr id="10" name="Tekstvak 9"/>
          <p:cNvSpPr txBox="1"/>
          <p:nvPr/>
        </p:nvSpPr>
        <p:spPr>
          <a:xfrm>
            <a:off x="922400" y="7116328"/>
            <a:ext cx="11070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dirty="0"/>
              <a:t>Waarom is hier sprake van rurale urbanisatie en van urbane </a:t>
            </a:r>
            <a:r>
              <a:rPr lang="nl-NL" sz="2600" dirty="0" err="1"/>
              <a:t>ruralisatie</a:t>
            </a:r>
            <a:r>
              <a:rPr lang="nl-NL" sz="2600" dirty="0"/>
              <a:t>?</a:t>
            </a:r>
          </a:p>
        </p:txBody>
      </p:sp>
      <p:sp>
        <p:nvSpPr>
          <p:cNvPr id="11" name="Tekstvak 10"/>
          <p:cNvSpPr txBox="1"/>
          <p:nvPr/>
        </p:nvSpPr>
        <p:spPr>
          <a:xfrm>
            <a:off x="882520" y="7608872"/>
            <a:ext cx="11610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600" i="1" dirty="0"/>
              <a:t>Rurale urbanisatie: het </a:t>
            </a:r>
            <a:r>
              <a:rPr lang="nl-NL" sz="2600" i="1" dirty="0">
                <a:solidFill>
                  <a:srgbClr val="FF0000"/>
                </a:solidFill>
              </a:rPr>
              <a:t>platteland verstedelijkt</a:t>
            </a:r>
            <a:r>
              <a:rPr lang="nl-NL" sz="2600" i="1" dirty="0"/>
              <a:t>; urbane </a:t>
            </a:r>
            <a:r>
              <a:rPr lang="nl-NL" sz="2600" i="1" dirty="0" err="1"/>
              <a:t>ruralisatie</a:t>
            </a:r>
            <a:r>
              <a:rPr lang="nl-NL" sz="2600" i="1" dirty="0"/>
              <a:t>: aan de rand van de stad is het leven plattelands</a:t>
            </a:r>
            <a:r>
              <a:rPr lang="nl-NL" sz="2600" i="1" dirty="0" smtClean="0"/>
              <a:t>.</a:t>
            </a:r>
          </a:p>
          <a:p>
            <a:endParaRPr lang="nl-NL" sz="2600" i="1" dirty="0"/>
          </a:p>
        </p:txBody>
      </p:sp>
    </p:spTree>
    <p:extLst>
      <p:ext uri="{BB962C8B-B14F-4D97-AF65-F5344CB8AC3E}">
        <p14:creationId xmlns:p14="http://schemas.microsoft.com/office/powerpoint/2010/main" val="361746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GEBIEDEN&gt;Zuid-Amerika&gt;3.1 Natuurlijke gevaren in Zuid-Amerika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>
          <a:xfrm>
            <a:off x="893762" y="1771800"/>
            <a:ext cx="11637963" cy="7380000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Natuurlijke gevaren gekoppeld aan deze processen:</a:t>
            </a:r>
          </a:p>
          <a:p>
            <a:pPr lvl="1"/>
            <a:r>
              <a:rPr lang="nl-NL" sz="2600" dirty="0">
                <a:solidFill>
                  <a:srgbClr val="FF0000"/>
                </a:solidFill>
              </a:rPr>
              <a:t>Tsunami’s</a:t>
            </a:r>
            <a:r>
              <a:rPr lang="nl-NL" sz="2600" dirty="0"/>
              <a:t> (vloedgolven) zijn het gevolg van: </a:t>
            </a:r>
          </a:p>
          <a:p>
            <a:pPr marL="864000" lvl="2" indent="0">
              <a:buNone/>
            </a:pPr>
            <a:r>
              <a:rPr lang="nl-NL" sz="2600" i="1" dirty="0"/>
              <a:t>aardbevingen</a:t>
            </a:r>
          </a:p>
          <a:p>
            <a:pPr lvl="1"/>
            <a:r>
              <a:rPr lang="nl-NL" sz="2600" dirty="0"/>
              <a:t>Massabewegingen (</a:t>
            </a:r>
            <a:r>
              <a:rPr lang="nl-NL" sz="2600" dirty="0">
                <a:solidFill>
                  <a:srgbClr val="FF0000"/>
                </a:solidFill>
              </a:rPr>
              <a:t>aardverschuivingen</a:t>
            </a:r>
            <a:r>
              <a:rPr lang="nl-NL" sz="2600" dirty="0"/>
              <a:t>) zijn het gevolg van: </a:t>
            </a:r>
          </a:p>
          <a:p>
            <a:pPr marL="864000" lvl="2" indent="0">
              <a:buNone/>
            </a:pPr>
            <a:r>
              <a:rPr lang="nl-NL" sz="2600" i="1" dirty="0"/>
              <a:t>aardbevingen en neerslag</a:t>
            </a:r>
          </a:p>
          <a:p>
            <a:pPr lvl="1"/>
            <a:r>
              <a:rPr lang="nl-NL" sz="2600" dirty="0">
                <a:solidFill>
                  <a:srgbClr val="FF0000"/>
                </a:solidFill>
              </a:rPr>
              <a:t>Lahars</a:t>
            </a:r>
            <a:r>
              <a:rPr lang="nl-NL" sz="2600" dirty="0"/>
              <a:t> (modderstromen) zijn het gevolg van: </a:t>
            </a:r>
          </a:p>
          <a:p>
            <a:pPr marL="864000" lvl="2" indent="0">
              <a:buNone/>
            </a:pPr>
            <a:r>
              <a:rPr lang="nl-NL" sz="2600" i="1" dirty="0"/>
              <a:t>vulkaanuitbarstingen</a:t>
            </a:r>
          </a:p>
          <a:p>
            <a:pPr lvl="1"/>
            <a:r>
              <a:rPr lang="nl-NL" sz="2600" dirty="0"/>
              <a:t>(Rivier) overstromingen zijn het gevolg van: </a:t>
            </a:r>
          </a:p>
          <a:p>
            <a:pPr marL="864000" lvl="2" indent="0">
              <a:buNone/>
            </a:pPr>
            <a:r>
              <a:rPr lang="nl-NL" sz="2600" i="1" dirty="0"/>
              <a:t>overvloedige neerslag/regen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Oorzaken natuurlijke gevaren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6" name="Picture 3" descr="Y:\2-Pagination\NOORDHOFF\Dutch\P126.262661_Abroad VWO online\Images\Online Jpeg\Ch03\BNL3-5V-LB-3-01-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7400" y="5604982"/>
            <a:ext cx="5809643" cy="4131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736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GEBIEDEN&gt;Zuid-Amerika&gt;3.1 Natuurlijke gevaren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>
          <a:xfrm>
            <a:off x="893762" y="1997074"/>
            <a:ext cx="5623200" cy="6974725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Hoe noemen we het proces dat zich in het Andesgebergte afspeelt als gevolg van de platentektoniek?</a:t>
            </a:r>
          </a:p>
          <a:p>
            <a:pPr marL="414000" lvl="1" indent="0">
              <a:buNone/>
            </a:pPr>
            <a:r>
              <a:rPr lang="nl-NL" sz="2600" i="1" dirty="0" err="1"/>
              <a:t>Subductie</a:t>
            </a:r>
            <a:r>
              <a:rPr lang="nl-NL" sz="2600" i="1" dirty="0"/>
              <a:t/>
            </a:r>
            <a:br>
              <a:rPr lang="nl-NL" sz="2600" i="1" dirty="0"/>
            </a:br>
            <a:endParaRPr lang="nl-NL" sz="2600" i="1" dirty="0"/>
          </a:p>
          <a:p>
            <a:pPr marL="0" indent="0">
              <a:buNone/>
            </a:pPr>
            <a:r>
              <a:rPr lang="nl-NL" dirty="0"/>
              <a:t>Er is sprake van een oceanische en een continentale plaat. Welke plaat schuift onder de andere?</a:t>
            </a:r>
          </a:p>
          <a:p>
            <a:pPr marL="414000" lvl="1" indent="0">
              <a:buNone/>
            </a:pPr>
            <a:r>
              <a:rPr lang="nl-NL" sz="2600" i="1" dirty="0"/>
              <a:t>De oceanische plaat schuift onder de continentale plaat.</a:t>
            </a:r>
            <a:br>
              <a:rPr lang="nl-NL" sz="2600" i="1" dirty="0"/>
            </a:br>
            <a:endParaRPr lang="nl-NL" sz="2600" i="1" dirty="0"/>
          </a:p>
          <a:p>
            <a:pPr marL="0" indent="0">
              <a:buNone/>
            </a:pPr>
            <a:r>
              <a:rPr lang="nl-NL" dirty="0"/>
              <a:t>Wat voor soort plaatbeweging komt hier voor?</a:t>
            </a:r>
          </a:p>
          <a:p>
            <a:pPr marL="414000" lvl="1" indent="0">
              <a:buNone/>
            </a:pPr>
            <a:r>
              <a:rPr lang="nl-NL" sz="2600" i="1" dirty="0"/>
              <a:t>Convergente plaatbeweging</a:t>
            </a:r>
          </a:p>
          <a:p>
            <a:endParaRPr lang="nl-NL" dirty="0">
              <a:solidFill>
                <a:srgbClr val="FF0000"/>
              </a:solidFill>
            </a:endParaRPr>
          </a:p>
          <a:p>
            <a:endParaRPr lang="nl-NL" dirty="0">
              <a:solidFill>
                <a:srgbClr val="FF0000"/>
              </a:solidFill>
            </a:endParaRPr>
          </a:p>
          <a:p>
            <a:endParaRPr lang="nl-NL" dirty="0">
              <a:solidFill>
                <a:srgbClr val="FF0000"/>
              </a:solidFill>
            </a:endParaRPr>
          </a:p>
          <a:p>
            <a:endParaRPr lang="nl-NL" dirty="0">
              <a:solidFill>
                <a:srgbClr val="FF0000"/>
              </a:solidFill>
            </a:endParaRPr>
          </a:p>
          <a:p>
            <a:endParaRPr lang="nl-NL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Aardbevingen en vulkanisme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6" name="Picture 3" descr="Y:\2-Pagination\NOORDHOFF\Dutch\P126.262661_Abroad VWO online\Images\Online Jpeg\Ch03\BNL3-5V-LB-3-01-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7400" y="1997074"/>
            <a:ext cx="4899307" cy="701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7257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GEBIEDEN&gt;Zuid-Amerika&gt;3.1 Natuurlijke gevaren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Hoe kan door een aardbeving een tsunami ontstaan? </a:t>
            </a:r>
          </a:p>
          <a:p>
            <a:pPr marL="514350" indent="-514350">
              <a:buFont typeface="+mj-lt"/>
              <a:buAutoNum type="arabicPeriod"/>
            </a:pPr>
            <a:r>
              <a:rPr lang="nl-NL" i="1" dirty="0"/>
              <a:t>aardbeving op oceaanbodem</a:t>
            </a:r>
          </a:p>
          <a:p>
            <a:pPr marL="514350" indent="-514350">
              <a:buFont typeface="+mj-lt"/>
              <a:buAutoNum type="arabicPeriod"/>
            </a:pPr>
            <a:r>
              <a:rPr lang="nl-NL" i="1" dirty="0"/>
              <a:t>de oceanische plaat verschuift</a:t>
            </a:r>
          </a:p>
          <a:p>
            <a:pPr marL="514350" indent="-514350">
              <a:buFont typeface="+mj-lt"/>
              <a:buAutoNum type="arabicPeriod"/>
            </a:pPr>
            <a:r>
              <a:rPr lang="nl-NL" i="1" dirty="0"/>
              <a:t>er ontstaat een schokgolf in het water</a:t>
            </a:r>
          </a:p>
          <a:p>
            <a:pPr marL="514350" indent="-514350">
              <a:buFont typeface="+mj-lt"/>
              <a:buAutoNum type="arabicPeriod"/>
            </a:pPr>
            <a:r>
              <a:rPr lang="nl-NL" i="1" dirty="0"/>
              <a:t>vloedgolf overspoelt de kust</a:t>
            </a: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Oorzaak-gevolg bij natuurlijke gevaren</a:t>
            </a:r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95B07D05-F2C1-43D4-80F9-249F244ED7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D57F61F4-686E-4E1D-9074-BEB002697A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257"/>
          <a:stretch/>
        </p:blipFill>
        <p:spPr>
          <a:xfrm>
            <a:off x="7042400" y="3796443"/>
            <a:ext cx="5612617" cy="5631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798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GEBIEDEN&gt;Zuid-Amerika&gt;3.1 Natuurlijke gevaren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Hoe kan door een vulkaanuitbarsting een </a:t>
            </a:r>
            <a:r>
              <a:rPr lang="nl-NL" dirty="0" err="1"/>
              <a:t>lahar</a:t>
            </a:r>
            <a:r>
              <a:rPr lang="nl-NL" dirty="0"/>
              <a:t> (modderstroom) ontstaan?</a:t>
            </a:r>
          </a:p>
          <a:p>
            <a:pPr marL="514350" indent="-514350">
              <a:buFont typeface="+mj-lt"/>
              <a:buAutoNum type="arabicPeriod"/>
            </a:pPr>
            <a:r>
              <a:rPr lang="nl-NL" i="1" dirty="0"/>
              <a:t>vulkaanuitbarsting</a:t>
            </a:r>
          </a:p>
          <a:p>
            <a:pPr marL="514350" indent="-514350">
              <a:buFont typeface="+mj-lt"/>
              <a:buAutoNum type="arabicPeriod"/>
            </a:pPr>
            <a:r>
              <a:rPr lang="nl-NL" i="1" dirty="0"/>
              <a:t>hitte door lava en gassen</a:t>
            </a:r>
          </a:p>
          <a:p>
            <a:pPr marL="514350" indent="-514350">
              <a:buFont typeface="+mj-lt"/>
              <a:buAutoNum type="arabicPeriod"/>
            </a:pPr>
            <a:r>
              <a:rPr lang="nl-NL" i="1" dirty="0"/>
              <a:t>sneeuw en ijs smelten</a:t>
            </a:r>
          </a:p>
          <a:p>
            <a:pPr marL="514350" indent="-514350">
              <a:buFont typeface="+mj-lt"/>
              <a:buAutoNum type="arabicPeriod"/>
            </a:pPr>
            <a:r>
              <a:rPr lang="nl-NL" i="1" dirty="0"/>
              <a:t>watermassa neemt aarde en </a:t>
            </a:r>
            <a:br>
              <a:rPr lang="nl-NL" i="1" dirty="0"/>
            </a:br>
            <a:r>
              <a:rPr lang="nl-NL" i="1" dirty="0"/>
              <a:t>stenen mee de helling af in </a:t>
            </a:r>
            <a:br>
              <a:rPr lang="nl-NL" i="1" dirty="0"/>
            </a:br>
            <a:r>
              <a:rPr lang="nl-NL" i="1" dirty="0"/>
              <a:t>de vorm van een modderstroom</a:t>
            </a: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Oorzaak-gevolg bij natuurlijke gevaren</a:t>
            </a:r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0207728C-DDFA-440E-9FFB-65D3473DB0A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83671AA5-F1E3-4DAE-9F84-2A2D111943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6978" y="4876800"/>
            <a:ext cx="6172714" cy="439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938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GEBIEDEN&gt;Zuid-Amerika&gt;3.1 Natuurlijke gevaren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>
          <a:xfrm>
            <a:off x="893762" y="1997074"/>
            <a:ext cx="11637963" cy="7016751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Hoe kunnen door El </a:t>
            </a:r>
            <a:r>
              <a:rPr lang="nl-NL" dirty="0" err="1"/>
              <a:t>Niño</a:t>
            </a:r>
            <a:r>
              <a:rPr lang="nl-NL" dirty="0"/>
              <a:t> aardverschuivingen ontstaan?</a:t>
            </a:r>
          </a:p>
          <a:p>
            <a:pPr marL="514350" indent="-514350">
              <a:buFont typeface="+mj-lt"/>
              <a:buAutoNum type="arabicPeriod"/>
            </a:pPr>
            <a:r>
              <a:rPr lang="nl-NL" i="1" dirty="0" smtClean="0"/>
              <a:t>er </a:t>
            </a:r>
            <a:r>
              <a:rPr lang="nl-NL" i="1" dirty="0"/>
              <a:t>valt overvloedig regen</a:t>
            </a:r>
          </a:p>
          <a:p>
            <a:pPr marL="514350" indent="-514350">
              <a:buFont typeface="+mj-lt"/>
              <a:buAutoNum type="arabicPeriod"/>
            </a:pPr>
            <a:r>
              <a:rPr lang="nl-NL" i="1" dirty="0"/>
              <a:t>hellingprocessen: versnelde bodemerosie + afschuiven van stukken helling</a:t>
            </a:r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Oorzaak-gevolg bij natuurlijke gevaren</a:t>
            </a: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DA51D88E-D5DE-462C-A872-CC2E3561366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B858988F-6A0B-4BFB-897D-0703EF520F2B}"/>
              </a:ext>
            </a:extLst>
          </p:cNvPr>
          <p:cNvSpPr/>
          <p:nvPr/>
        </p:nvSpPr>
        <p:spPr>
          <a:xfrm>
            <a:off x="893762" y="4786800"/>
            <a:ext cx="1105363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/>
              <a:t>Hoe kan een verhoogde piekafvoer </a:t>
            </a:r>
            <a:br>
              <a:rPr lang="nl-NL" dirty="0"/>
            </a:br>
            <a:r>
              <a:rPr lang="nl-NL" dirty="0"/>
              <a:t>tot overstromingen leiden?</a:t>
            </a:r>
          </a:p>
          <a:p>
            <a:pPr marL="514350" indent="-514350">
              <a:buFont typeface="+mj-lt"/>
              <a:buAutoNum type="arabicPeriod"/>
            </a:pPr>
            <a:r>
              <a:rPr lang="nl-NL" sz="2600" i="1" dirty="0"/>
              <a:t>verhoogde piekafvoer</a:t>
            </a:r>
          </a:p>
          <a:p>
            <a:pPr marL="514350" indent="-514350">
              <a:buFont typeface="+mj-lt"/>
              <a:buAutoNum type="arabicPeriod"/>
            </a:pPr>
            <a:r>
              <a:rPr lang="nl-NL" sz="2600" i="1" dirty="0"/>
              <a:t>rivier moet extra veel water afvoeren</a:t>
            </a:r>
          </a:p>
          <a:p>
            <a:pPr marL="514350" indent="-514350">
              <a:buFont typeface="+mj-lt"/>
              <a:buAutoNum type="arabicPeriod"/>
            </a:pPr>
            <a:r>
              <a:rPr lang="nl-NL" sz="2600" i="1" dirty="0"/>
              <a:t>treedt buiten zijn oevers</a:t>
            </a:r>
          </a:p>
        </p:txBody>
      </p:sp>
      <p:pic>
        <p:nvPicPr>
          <p:cNvPr id="26" name="Afbeelding 25">
            <a:extLst>
              <a:ext uri="{FF2B5EF4-FFF2-40B4-BE49-F238E27FC236}">
                <a16:creationId xmlns:a16="http://schemas.microsoft.com/office/drawing/2014/main" id="{594A7FEF-E2C9-4712-8DB2-B7D6F7CEC7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7400" y="5289734"/>
            <a:ext cx="5592292" cy="3978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11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GEBIEDEN&gt;Zuid-Amerika&gt;3.1 Natuurlijke gevaren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Hoe kan de mens oorzaak zijn van natuurlijke gevaren?</a:t>
            </a:r>
          </a:p>
          <a:p>
            <a:pPr marL="514350" indent="-514350">
              <a:buFont typeface="+mj-lt"/>
              <a:buAutoNum type="arabicPeriod"/>
            </a:pPr>
            <a:r>
              <a:rPr lang="nl-NL" i="1" dirty="0"/>
              <a:t>houtkap op hellingen</a:t>
            </a:r>
          </a:p>
          <a:p>
            <a:pPr marL="514350" indent="-514350">
              <a:buFont typeface="+mj-lt"/>
              <a:buAutoNum type="arabicPeriod"/>
            </a:pPr>
            <a:r>
              <a:rPr lang="nl-NL" i="1" dirty="0"/>
              <a:t>bodemerosie + massabewegingen</a:t>
            </a:r>
          </a:p>
          <a:p>
            <a:pPr marL="514350" indent="-514350">
              <a:buFont typeface="+mj-lt"/>
              <a:buAutoNum type="arabicPeriod"/>
            </a:pPr>
            <a:r>
              <a:rPr lang="nl-NL" i="1" dirty="0"/>
              <a:t>verharding oppervlak</a:t>
            </a:r>
          </a:p>
          <a:p>
            <a:pPr marL="514350" indent="-514350">
              <a:buFont typeface="+mj-lt"/>
              <a:buAutoNum type="arabicPeriod"/>
            </a:pPr>
            <a:r>
              <a:rPr lang="nl-NL" i="1" dirty="0"/>
              <a:t>verkorting vertragingstijd</a:t>
            </a:r>
          </a:p>
          <a:p>
            <a:pPr marL="514350" indent="-514350">
              <a:buFont typeface="+mj-lt"/>
              <a:buAutoNum type="arabicPeriod"/>
            </a:pPr>
            <a:r>
              <a:rPr lang="nl-NL" i="1" dirty="0"/>
              <a:t>overstroming</a:t>
            </a:r>
            <a:endParaRPr lang="nl-NL" dirty="0">
              <a:solidFill>
                <a:srgbClr val="FF0000"/>
              </a:solidFill>
            </a:endParaRPr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Oorzaak-gevolg bij natuurlijke gevaren</a:t>
            </a: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DA51D88E-D5DE-462C-A872-CC2E3561366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2400" y="2986800"/>
            <a:ext cx="2970000" cy="5608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115" y="5596800"/>
            <a:ext cx="6479268" cy="315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195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77400" y="3391800"/>
            <a:ext cx="7599039" cy="490451"/>
          </a:xfrm>
        </p:spPr>
        <p:txBody>
          <a:bodyPr/>
          <a:lstStyle/>
          <a:p>
            <a:r>
              <a:rPr lang="nl-NL" dirty="0"/>
              <a:t>3.2 Hazard management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877400" y="2671800"/>
            <a:ext cx="7604124" cy="553547"/>
          </a:xfrm>
        </p:spPr>
        <p:txBody>
          <a:bodyPr/>
          <a:lstStyle/>
          <a:p>
            <a:r>
              <a:rPr lang="nl-NL" dirty="0"/>
              <a:t>Paragraaf 3.1 t/m 3.4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nl-NL" dirty="0"/>
              <a:t>GEBIEDEN Zuid-Amerika</a:t>
            </a:r>
          </a:p>
          <a:p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/>
              <a:t>5 </a:t>
            </a:r>
            <a:r>
              <a:rPr lang="nl-NL" dirty="0" smtClean="0"/>
              <a:t>vwo </a:t>
            </a:r>
            <a:r>
              <a:rPr lang="nl-NL" dirty="0"/>
              <a:t>H3</a:t>
            </a:r>
          </a:p>
        </p:txBody>
      </p:sp>
    </p:spTree>
    <p:extLst>
      <p:ext uri="{BB962C8B-B14F-4D97-AF65-F5344CB8AC3E}">
        <p14:creationId xmlns:p14="http://schemas.microsoft.com/office/powerpoint/2010/main" val="171494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/>
      <a:lstStyle>
        <a:defPPr>
          <a:defRPr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Kantoorthema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Kantoorthema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2466</TotalTime>
  <Words>1079</Words>
  <Application>Microsoft Office PowerPoint</Application>
  <PresentationFormat>Aangepast</PresentationFormat>
  <Paragraphs>208</Paragraphs>
  <Slides>29</Slides>
  <Notes>7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3</vt:i4>
      </vt:variant>
      <vt:variant>
        <vt:lpstr>Diatitels</vt:lpstr>
      </vt:variant>
      <vt:variant>
        <vt:i4>29</vt:i4>
      </vt:variant>
    </vt:vector>
  </HeadingPairs>
  <TitlesOfParts>
    <vt:vector size="36" baseType="lpstr">
      <vt:lpstr>Arial</vt:lpstr>
      <vt:lpstr>Calibri</vt:lpstr>
      <vt:lpstr>Tahoma</vt:lpstr>
      <vt:lpstr>Times New Roman</vt:lpstr>
      <vt:lpstr>Kantoorthema</vt:lpstr>
      <vt:lpstr>1_Kantoorthema</vt:lpstr>
      <vt:lpstr>2_Kantoorthema</vt:lpstr>
      <vt:lpstr>3.1 Natuurlijke gevaren in Zuid-Amerika</vt:lpstr>
      <vt:lpstr>Oorzaken natuurlijke gevaren</vt:lpstr>
      <vt:lpstr>Oorzaken natuurlijke gevaren</vt:lpstr>
      <vt:lpstr>Aardbevingen en vulkanisme</vt:lpstr>
      <vt:lpstr>Oorzaak-gevolg bij natuurlijke gevaren</vt:lpstr>
      <vt:lpstr>Oorzaak-gevolg bij natuurlijke gevaren</vt:lpstr>
      <vt:lpstr>Oorzaak-gevolg bij natuurlijke gevaren</vt:lpstr>
      <vt:lpstr>Oorzaak-gevolg bij natuurlijke gevaren</vt:lpstr>
      <vt:lpstr>3.2 Hazard management</vt:lpstr>
      <vt:lpstr>Hazard management</vt:lpstr>
      <vt:lpstr>Risicofactoren bij een natuurlijk gevaar</vt:lpstr>
      <vt:lpstr>Slachtoffers van een natuurramp</vt:lpstr>
      <vt:lpstr>Hazard management</vt:lpstr>
      <vt:lpstr>3.3 De stad</vt:lpstr>
      <vt:lpstr>De stad: begrippen</vt:lpstr>
      <vt:lpstr>Opbouw stad: Plaza Mayor &amp; centrum</vt:lpstr>
      <vt:lpstr>Opbouw stad: verkrotting centrum</vt:lpstr>
      <vt:lpstr>Opbouw stad: middelmatige stadsdelen</vt:lpstr>
      <vt:lpstr>Opbouw stad: CBD met shopping malls</vt:lpstr>
      <vt:lpstr>Opbouw stad: rijk &amp; gated community</vt:lpstr>
      <vt:lpstr>Opbouw stad: informele wijken, krotten</vt:lpstr>
      <vt:lpstr>Opbouw stad: ruimtelijke differentiatie</vt:lpstr>
      <vt:lpstr>Zelfbouw, slumupgrading</vt:lpstr>
      <vt:lpstr>3.4 Het platteland</vt:lpstr>
      <vt:lpstr>Landbouw: zelfvoorzienend/commercieel</vt:lpstr>
      <vt:lpstr>De groei van flexgewassen</vt:lpstr>
      <vt:lpstr>Sojateelt, de sojarepubliek</vt:lpstr>
      <vt:lpstr>Landgrabbing</vt:lpstr>
      <vt:lpstr>Verstedelijking platteland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Gerard</dc:creator>
  <cp:lastModifiedBy>Jongejan, Bettie</cp:lastModifiedBy>
  <cp:revision>152</cp:revision>
  <dcterms:created xsi:type="dcterms:W3CDTF">2016-06-21T09:44:17Z</dcterms:created>
  <dcterms:modified xsi:type="dcterms:W3CDTF">2017-07-18T08:10:21Z</dcterms:modified>
</cp:coreProperties>
</file>