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4" r:id="rId2"/>
    <p:sldMasterId id="2147483676" r:id="rId3"/>
  </p:sldMasterIdLst>
  <p:notesMasterIdLst>
    <p:notesMasterId r:id="rId34"/>
  </p:notesMasterIdLst>
  <p:sldIdLst>
    <p:sldId id="261" r:id="rId4"/>
    <p:sldId id="300" r:id="rId5"/>
    <p:sldId id="275" r:id="rId6"/>
    <p:sldId id="276" r:id="rId7"/>
    <p:sldId id="277" r:id="rId8"/>
    <p:sldId id="278" r:id="rId9"/>
    <p:sldId id="279" r:id="rId10"/>
    <p:sldId id="274" r:id="rId11"/>
    <p:sldId id="281" r:id="rId12"/>
    <p:sldId id="270" r:id="rId13"/>
    <p:sldId id="301" r:id="rId14"/>
    <p:sldId id="302" r:id="rId15"/>
    <p:sldId id="303" r:id="rId16"/>
    <p:sldId id="283" r:id="rId17"/>
    <p:sldId id="288" r:id="rId18"/>
    <p:sldId id="284" r:id="rId19"/>
    <p:sldId id="285" r:id="rId20"/>
    <p:sldId id="292" r:id="rId21"/>
    <p:sldId id="289" r:id="rId22"/>
    <p:sldId id="291" r:id="rId23"/>
    <p:sldId id="271" r:id="rId24"/>
    <p:sldId id="293" r:id="rId25"/>
    <p:sldId id="294" r:id="rId26"/>
    <p:sldId id="272" r:id="rId27"/>
    <p:sldId id="295" r:id="rId28"/>
    <p:sldId id="296" r:id="rId29"/>
    <p:sldId id="306" r:id="rId30"/>
    <p:sldId id="305" r:id="rId31"/>
    <p:sldId id="297" r:id="rId32"/>
    <p:sldId id="299" r:id="rId33"/>
  </p:sldIdLst>
  <p:sldSz cx="13004800" cy="9753600"/>
  <p:notesSz cx="6858000" cy="9144000"/>
  <p:defaultTextStyle>
    <a:defPPr>
      <a:defRPr lang="nl-NL"/>
    </a:defPPr>
    <a:lvl1pPr marL="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k Botter" initials="HB" lastIdx="12" clrIdx="0">
    <p:extLst/>
  </p:cmAuthor>
  <p:cmAuthor id="2" name="Geert van den Berg" initials="GvdB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AE5"/>
    <a:srgbClr val="00947D"/>
    <a:srgbClr val="78B324"/>
    <a:srgbClr val="ACD5F0"/>
    <a:srgbClr val="E5F2FA"/>
    <a:srgbClr val="E0EED4"/>
    <a:srgbClr val="53AB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2" autoAdjust="0"/>
    <p:restoredTop sz="96740" autoAdjust="0"/>
  </p:normalViewPr>
  <p:slideViewPr>
    <p:cSldViewPr showGuides="1">
      <p:cViewPr varScale="1">
        <p:scale>
          <a:sx n="49" d="100"/>
          <a:sy n="49" d="100"/>
        </p:scale>
        <p:origin x="1374" y="48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6D2DC-35EF-41EB-BA69-51BABF926F1D}" type="datetimeFigureOut">
              <a:rPr lang="nl-NL" smtClean="0"/>
              <a:t>18-7-2017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80D6C2-4AED-4F05-A7BC-04ED7009CB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817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Mag ik deze bron invoeren ook al behoort hij niet tot de voor de methode vervaardigde bronnen?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0D6C2-4AED-4F05-A7BC-04ED7009CBF0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3986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rgbClr val="CCEA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82973" y="2660914"/>
            <a:ext cx="7599039" cy="490451"/>
          </a:xfrm>
          <a:prstGeom prst="rect">
            <a:avLst/>
          </a:prstGeom>
        </p:spPr>
        <p:txBody>
          <a:bodyPr anchor="ctr" anchorCtr="0"/>
          <a:lstStyle>
            <a:lvl1pPr algn="l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Paragraaftitel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888" y="3402684"/>
            <a:ext cx="7604124" cy="553547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2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Paragraaf x t/m x</a:t>
            </a:r>
            <a:endParaRPr lang="en-US" dirty="0"/>
          </a:p>
        </p:txBody>
      </p:sp>
      <p:sp>
        <p:nvSpPr>
          <p:cNvPr id="16" name="Tijdelijke aanduiding voor tekst 14"/>
          <p:cNvSpPr>
            <a:spLocks noGrp="1"/>
          </p:cNvSpPr>
          <p:nvPr>
            <p:ph type="body" sz="quarter" idx="12" hasCustomPrompt="1"/>
          </p:nvPr>
        </p:nvSpPr>
        <p:spPr>
          <a:xfrm>
            <a:off x="882974" y="1906800"/>
            <a:ext cx="7599039" cy="45779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nl-NL" dirty="0"/>
              <a:t>Themanaam</a:t>
            </a:r>
          </a:p>
        </p:txBody>
      </p:sp>
      <p:sp>
        <p:nvSpPr>
          <p:cNvPr id="19" name="Tijdelijke aanduiding voor tekst 17"/>
          <p:cNvSpPr>
            <a:spLocks noGrp="1"/>
          </p:cNvSpPr>
          <p:nvPr>
            <p:ph type="body" sz="quarter" idx="13" hasCustomPrompt="1"/>
          </p:nvPr>
        </p:nvSpPr>
        <p:spPr>
          <a:xfrm>
            <a:off x="877888" y="358849"/>
            <a:ext cx="7604124" cy="436462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nl-NL" dirty="0"/>
              <a:t>niveau</a:t>
            </a:r>
          </a:p>
        </p:txBody>
      </p:sp>
    </p:spTree>
    <p:extLst>
      <p:ext uri="{BB962C8B-B14F-4D97-AF65-F5344CB8AC3E}">
        <p14:creationId xmlns:p14="http://schemas.microsoft.com/office/powerpoint/2010/main" val="82797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11637963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6352"/>
            <a:ext cx="8033227" cy="50044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1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1233657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6" name="Rechthoek 5"/>
          <p:cNvSpPr/>
          <p:nvPr userDrawn="1"/>
        </p:nvSpPr>
        <p:spPr>
          <a:xfrm>
            <a:off x="877887" y="1997075"/>
            <a:ext cx="11653837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55629" y="240867"/>
            <a:ext cx="8076772" cy="6014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0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30220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56232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6908525" y="1997075"/>
            <a:ext cx="5623200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2" y="241800"/>
            <a:ext cx="8123228" cy="63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1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0789609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6772400" y="1997074"/>
            <a:ext cx="57600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877888" y="1997075"/>
            <a:ext cx="5624512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1973" y="232157"/>
            <a:ext cx="8125427" cy="61884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14831532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266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11637963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5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4342045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 userDrawn="1">
          <p15:clr>
            <a:srgbClr val="FBAE40"/>
          </p15:clr>
        </p15:guide>
        <p15:guide id="2" pos="7894" userDrawn="1">
          <p15:clr>
            <a:srgbClr val="FBAE40"/>
          </p15:clr>
        </p15:guide>
        <p15:guide id="3" pos="4096" userDrawn="1">
          <p15:clr>
            <a:srgbClr val="FBAE40"/>
          </p15:clr>
        </p15:guide>
        <p15:guide id="4" pos="4351" userDrawn="1">
          <p15:clr>
            <a:srgbClr val="FBAE40"/>
          </p15:clr>
        </p15:guide>
        <p15:guide id="5" pos="553" userDrawn="1">
          <p15:clr>
            <a:srgbClr val="FBAE40"/>
          </p15:clr>
        </p15:guide>
        <p15:guide id="6" orient="horz" pos="567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6" name="Rechthoek 5"/>
          <p:cNvSpPr/>
          <p:nvPr userDrawn="1"/>
        </p:nvSpPr>
        <p:spPr>
          <a:xfrm>
            <a:off x="877887" y="1997075"/>
            <a:ext cx="11653837" cy="7016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2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17150199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56232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6908525" y="1997075"/>
            <a:ext cx="5623200" cy="7016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8363945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6772400" y="1997074"/>
            <a:ext cx="57600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877888" y="1997075"/>
            <a:ext cx="5624512" cy="7016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12132821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 userDrawn="1">
          <p15:clr>
            <a:srgbClr val="FBAE40"/>
          </p15:clr>
        </p15:guide>
        <p15:guide id="4" pos="4266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4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 title="Achtergrondfoto"/>
          <p:cNvSpPr/>
          <p:nvPr userDrawn="1"/>
        </p:nvSpPr>
        <p:spPr>
          <a:xfrm>
            <a:off x="0" y="1004954"/>
            <a:ext cx="13004800" cy="87532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5200"/>
            <a:ext cx="13154400" cy="8769600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742400" y="9250572"/>
            <a:ext cx="2520000" cy="5076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0"/>
            <a:ext cx="13004800" cy="101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10" name="Rechthoek 9"/>
          <p:cNvSpPr/>
          <p:nvPr userDrawn="1"/>
        </p:nvSpPr>
        <p:spPr>
          <a:xfrm>
            <a:off x="742400" y="2519089"/>
            <a:ext cx="7873200" cy="784800"/>
          </a:xfrm>
          <a:prstGeom prst="rect">
            <a:avLst/>
          </a:prstGeom>
          <a:solidFill>
            <a:srgbClr val="E0E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5250" algn="l"/>
            <a:endParaRPr lang="nl-NL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ond hoek zelfde zijde rechthoek 11" title="Hoofdstuktitel"/>
          <p:cNvSpPr/>
          <p:nvPr userDrawn="1"/>
        </p:nvSpPr>
        <p:spPr>
          <a:xfrm>
            <a:off x="742400" y="1734290"/>
            <a:ext cx="7873200" cy="784800"/>
          </a:xfrm>
          <a:prstGeom prst="round2SameRect">
            <a:avLst>
              <a:gd name="adj1" fmla="val 10599"/>
              <a:gd name="adj2" fmla="val 0"/>
            </a:avLst>
          </a:prstGeom>
          <a:solidFill>
            <a:srgbClr val="78B32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95250" algn="l"/>
            <a:endParaRPr lang="nl-NL" sz="2800" dirty="0"/>
          </a:p>
        </p:txBody>
      </p:sp>
      <p:sp>
        <p:nvSpPr>
          <p:cNvPr id="13" name="Rond hoek zelfde zijde rechthoek 12"/>
          <p:cNvSpPr/>
          <p:nvPr userDrawn="1"/>
        </p:nvSpPr>
        <p:spPr>
          <a:xfrm rot="10800000">
            <a:off x="742400" y="3301800"/>
            <a:ext cx="7873200" cy="784800"/>
          </a:xfrm>
          <a:prstGeom prst="round2SameRect">
            <a:avLst>
              <a:gd name="adj1" fmla="val 9992"/>
              <a:gd name="adj2" fmla="val 0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rtlCol="0" anchor="ctr" anchorCtr="0">
            <a:scene3d>
              <a:camera prst="orthographicFront"/>
              <a:lightRig rig="threePt" dir="t"/>
            </a:scene3d>
          </a:bodyPr>
          <a:lstStyle/>
          <a:p>
            <a:pPr algn="ctr"/>
            <a:endParaRPr lang="nl-NL" dirty="0"/>
          </a:p>
        </p:txBody>
      </p:sp>
      <p:sp>
        <p:nvSpPr>
          <p:cNvPr id="22" name="Tijdelijke aanduiding voor tekst 20"/>
          <p:cNvSpPr txBox="1">
            <a:spLocks/>
          </p:cNvSpPr>
          <p:nvPr userDrawn="1"/>
        </p:nvSpPr>
        <p:spPr>
          <a:xfrm>
            <a:off x="967075" y="9376463"/>
            <a:ext cx="2070325" cy="315337"/>
          </a:xfrm>
          <a:prstGeom prst="rect">
            <a:avLst/>
          </a:prstGeom>
        </p:spPr>
        <p:txBody>
          <a:bodyPr/>
          <a:lstStyle>
            <a:lvl1pPr marL="0" indent="0" algn="l" defTabSz="1300460" rtl="0" eaLnBrk="1" latinLnBrk="0" hangingPunct="1">
              <a:lnSpc>
                <a:spcPct val="90000"/>
              </a:lnSpc>
              <a:spcBef>
                <a:spcPts val="1422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75345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34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75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8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80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603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26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49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72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95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© Noordhoff Uitgevers 2016</a:t>
            </a:r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48139" y="389693"/>
            <a:ext cx="3150000" cy="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19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None/>
        <a:defRPr sz="3982" kern="1200">
          <a:solidFill>
            <a:schemeClr val="bg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343" userDrawn="1">
          <p15:clr>
            <a:srgbClr val="F26B43"/>
          </p15:clr>
        </p15:guide>
        <p15:guide id="2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 title="Achtergrondfoto"/>
          <p:cNvSpPr/>
          <p:nvPr userDrawn="1"/>
        </p:nvSpPr>
        <p:spPr>
          <a:xfrm>
            <a:off x="0" y="1004954"/>
            <a:ext cx="13004800" cy="8753218"/>
          </a:xfrm>
          <a:prstGeom prst="rect">
            <a:avLst/>
          </a:prstGeom>
          <a:solidFill>
            <a:srgbClr val="E5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7" name="Rechthoek 6"/>
          <p:cNvSpPr/>
          <p:nvPr userDrawn="1"/>
        </p:nvSpPr>
        <p:spPr>
          <a:xfrm>
            <a:off x="0" y="9250572"/>
            <a:ext cx="13004800" cy="5076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1"/>
            <a:ext cx="13004800" cy="101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11" name="Rechthoek 10"/>
          <p:cNvSpPr/>
          <p:nvPr userDrawn="1"/>
        </p:nvSpPr>
        <p:spPr>
          <a:xfrm>
            <a:off x="0" y="1016559"/>
            <a:ext cx="13004800" cy="507600"/>
          </a:xfrm>
          <a:prstGeom prst="rect">
            <a:avLst/>
          </a:prstGeom>
          <a:solidFill>
            <a:srgbClr val="ACD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48139" y="389693"/>
            <a:ext cx="3150000" cy="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70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75" r:id="rId2"/>
    <p:sldLayoutId id="2147483707" r:id="rId3"/>
    <p:sldLayoutId id="2147483708" r:id="rId4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 title="Achtergrondfoto"/>
          <p:cNvSpPr/>
          <p:nvPr userDrawn="1"/>
        </p:nvSpPr>
        <p:spPr>
          <a:xfrm>
            <a:off x="0" y="1004954"/>
            <a:ext cx="13004800" cy="8753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7" name="Rechthoek 6"/>
          <p:cNvSpPr/>
          <p:nvPr userDrawn="1"/>
        </p:nvSpPr>
        <p:spPr>
          <a:xfrm>
            <a:off x="0" y="9250572"/>
            <a:ext cx="13004800" cy="5076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1"/>
            <a:ext cx="13004800" cy="101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11" name="Rechthoek 10"/>
          <p:cNvSpPr/>
          <p:nvPr userDrawn="1"/>
        </p:nvSpPr>
        <p:spPr>
          <a:xfrm>
            <a:off x="0" y="1016559"/>
            <a:ext cx="13004800" cy="507600"/>
          </a:xfrm>
          <a:prstGeom prst="rect">
            <a:avLst/>
          </a:prstGeom>
          <a:solidFill>
            <a:srgbClr val="ACD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48139" y="389693"/>
            <a:ext cx="3150000" cy="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7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93" r:id="rId2"/>
    <p:sldLayoutId id="2147483692" r:id="rId3"/>
    <p:sldLayoutId id="2147483691" r:id="rId4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rvivalinternational.org/uncontactedtribes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7400" y="3346800"/>
            <a:ext cx="7599039" cy="490451"/>
          </a:xfrm>
        </p:spPr>
        <p:txBody>
          <a:bodyPr/>
          <a:lstStyle/>
          <a:p>
            <a:r>
              <a:rPr lang="nl-NL" dirty="0"/>
              <a:t>3.5 De winning van natuurlijke hulpbronnen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22400" y="2671800"/>
            <a:ext cx="7604124" cy="553547"/>
          </a:xfrm>
        </p:spPr>
        <p:txBody>
          <a:bodyPr/>
          <a:lstStyle/>
          <a:p>
            <a:r>
              <a:rPr lang="nl-NL" dirty="0"/>
              <a:t>Paragraaf 3.5 t/m 3.8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 smtClean="0"/>
              <a:t>GEBIEDEN Zuid-Amerika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2776987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22400" y="3225347"/>
            <a:ext cx="7875000" cy="841453"/>
          </a:xfrm>
        </p:spPr>
        <p:txBody>
          <a:bodyPr/>
          <a:lstStyle/>
          <a:p>
            <a:r>
              <a:rPr lang="nl-NL" dirty="0"/>
              <a:t>3.6 Gevolgen van de winning van </a:t>
            </a:r>
            <a:r>
              <a:rPr lang="nl-NL" dirty="0" smtClean="0"/>
              <a:t>natuurlijke        hulpbronnen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22400" y="2491800"/>
            <a:ext cx="7604124" cy="733547"/>
          </a:xfrm>
        </p:spPr>
        <p:txBody>
          <a:bodyPr/>
          <a:lstStyle/>
          <a:p>
            <a:r>
              <a:rPr lang="nl-NL" dirty="0"/>
              <a:t>Paragraaf 3.5 t/m </a:t>
            </a:r>
            <a:r>
              <a:rPr lang="nl-NL" dirty="0" smtClean="0"/>
              <a:t>3.8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GEBIEDEN Zuid-Amerika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874643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922000" y="1983900"/>
            <a:ext cx="5623200" cy="701675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De winning van natuurlijke </a:t>
            </a:r>
            <a:r>
              <a:rPr lang="nl-NL" dirty="0" err="1"/>
              <a:t>hulp-bronnen</a:t>
            </a:r>
            <a:r>
              <a:rPr lang="nl-NL" dirty="0"/>
              <a:t> is alles behalve </a:t>
            </a:r>
            <a:r>
              <a:rPr lang="nl-NL" dirty="0">
                <a:solidFill>
                  <a:srgbClr val="FF0000"/>
                </a:solidFill>
              </a:rPr>
              <a:t>duurzaam</a:t>
            </a:r>
            <a:r>
              <a:rPr lang="nl-NL" dirty="0"/>
              <a:t>.</a:t>
            </a:r>
          </a:p>
          <a:p>
            <a:pPr marL="0" indent="0">
              <a:buNone/>
            </a:pPr>
            <a:r>
              <a:rPr lang="nl-NL" dirty="0"/>
              <a:t>Wat zijn de gevolgen van ontbossing?</a:t>
            </a:r>
          </a:p>
          <a:p>
            <a:pPr marL="514350" indent="-514350">
              <a:buAutoNum type="arabicPeriod"/>
            </a:pPr>
            <a:r>
              <a:rPr lang="nl-NL" i="1" dirty="0"/>
              <a:t>De opname van CO</a:t>
            </a:r>
            <a:r>
              <a:rPr lang="nl-NL" i="1" baseline="-25000" dirty="0"/>
              <a:t>2</a:t>
            </a:r>
            <a:r>
              <a:rPr lang="nl-NL" i="1" dirty="0"/>
              <a:t> neemt af.</a:t>
            </a:r>
          </a:p>
          <a:p>
            <a:pPr marL="514350" indent="-514350">
              <a:buAutoNum type="arabicPeriod"/>
            </a:pPr>
            <a:r>
              <a:rPr lang="nl-NL" i="1" dirty="0"/>
              <a:t>De uitstoot van CO</a:t>
            </a:r>
            <a:r>
              <a:rPr lang="nl-NL" i="1" baseline="-25000" dirty="0"/>
              <a:t>2</a:t>
            </a:r>
            <a:r>
              <a:rPr lang="nl-NL" i="1" dirty="0"/>
              <a:t> neemt toe door verbranding van vegetatie.</a:t>
            </a:r>
          </a:p>
          <a:p>
            <a:pPr marL="514350" indent="-514350">
              <a:buAutoNum type="arabicPeriod"/>
            </a:pPr>
            <a:r>
              <a:rPr lang="nl-NL" i="1" dirty="0"/>
              <a:t>Door het verdwijnen van vegetatie en fauna neemt de </a:t>
            </a:r>
            <a:r>
              <a:rPr lang="nl-NL" i="1" dirty="0">
                <a:solidFill>
                  <a:srgbClr val="FF0000"/>
                </a:solidFill>
              </a:rPr>
              <a:t>biodiversiteit </a:t>
            </a:r>
            <a:r>
              <a:rPr lang="nl-NL" i="1" dirty="0"/>
              <a:t>af.</a:t>
            </a:r>
          </a:p>
          <a:p>
            <a:pPr marL="514350" indent="-514350">
              <a:buAutoNum type="arabicPeriod"/>
            </a:pPr>
            <a:r>
              <a:rPr lang="nl-NL" i="1" dirty="0"/>
              <a:t>De </a:t>
            </a:r>
            <a:r>
              <a:rPr lang="nl-NL" i="1" dirty="0">
                <a:solidFill>
                  <a:srgbClr val="FF0000"/>
                </a:solidFill>
              </a:rPr>
              <a:t>waterbalans</a:t>
            </a:r>
            <a:r>
              <a:rPr lang="nl-NL" i="1" dirty="0"/>
              <a:t> wordt verstoord doordat de bodem minder water vasthoudt.</a:t>
            </a:r>
          </a:p>
          <a:p>
            <a:pPr marL="514350" indent="-514350">
              <a:buAutoNum type="arabicPeriod"/>
            </a:pPr>
            <a:r>
              <a:rPr lang="nl-NL" i="1" dirty="0"/>
              <a:t>De </a:t>
            </a:r>
            <a:r>
              <a:rPr lang="nl-NL" i="1" dirty="0">
                <a:solidFill>
                  <a:srgbClr val="FF0000"/>
                </a:solidFill>
              </a:rPr>
              <a:t>draagkracht</a:t>
            </a:r>
            <a:r>
              <a:rPr lang="nl-NL" i="1" dirty="0"/>
              <a:t> neemt af doordat na ontginning de bodem snel uitgeput raakt.</a:t>
            </a:r>
          </a:p>
          <a:p>
            <a:pPr marL="514350" indent="-514350">
              <a:buAutoNum type="arabicPeriod"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 de winning duurzaam?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B8ED6CEB-44D7-4AAE-908C-5E44A7460C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8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996800"/>
            <a:ext cx="6764240" cy="5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1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914200" y="2009300"/>
            <a:ext cx="5623200" cy="701675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De winning van natuurlijke </a:t>
            </a:r>
            <a:r>
              <a:rPr lang="nl-NL" dirty="0" err="1"/>
              <a:t>hulp-bronnen</a:t>
            </a:r>
            <a:r>
              <a:rPr lang="nl-NL" dirty="0"/>
              <a:t> is alles behalve </a:t>
            </a:r>
            <a:r>
              <a:rPr lang="nl-NL" dirty="0">
                <a:solidFill>
                  <a:srgbClr val="FF0000"/>
                </a:solidFill>
              </a:rPr>
              <a:t>duurzaam</a:t>
            </a:r>
            <a:r>
              <a:rPr lang="nl-NL" dirty="0"/>
              <a:t>.</a:t>
            </a:r>
          </a:p>
          <a:p>
            <a:pPr marL="0" indent="0">
              <a:buNone/>
            </a:pPr>
            <a:r>
              <a:rPr lang="nl-NL" dirty="0"/>
              <a:t>Wat zijn de gevolgen van mijnbouw?</a:t>
            </a:r>
          </a:p>
          <a:p>
            <a:pPr marL="514350" indent="-514350">
              <a:buAutoNum type="arabicPeriod"/>
            </a:pPr>
            <a:r>
              <a:rPr lang="nl-NL" i="1" dirty="0"/>
              <a:t>De </a:t>
            </a:r>
            <a:r>
              <a:rPr lang="nl-NL" i="1" dirty="0">
                <a:solidFill>
                  <a:srgbClr val="FF0000"/>
                </a:solidFill>
              </a:rPr>
              <a:t>waterbalans</a:t>
            </a:r>
            <a:r>
              <a:rPr lang="nl-NL" i="1" dirty="0"/>
              <a:t> wordt verstoord doordat in open pit dagbouw mijnen tot op grote diepte water weggepompt wordt.</a:t>
            </a:r>
          </a:p>
          <a:p>
            <a:pPr marL="514350" indent="-514350">
              <a:buAutoNum type="arabicPeriod"/>
            </a:pPr>
            <a:r>
              <a:rPr lang="nl-NL" i="1" dirty="0"/>
              <a:t>Waterbronnen (grondwater en rivieren) raken vervuild door afvalwater uit de mijnen.</a:t>
            </a:r>
          </a:p>
          <a:p>
            <a:pPr marL="514350" indent="-514350">
              <a:buAutoNum type="arabicPeriod"/>
            </a:pPr>
            <a:r>
              <a:rPr lang="nl-NL" i="1" dirty="0"/>
              <a:t>Voor transport per spoor of weg wordt veel bos gekapt.</a:t>
            </a:r>
          </a:p>
          <a:p>
            <a:pPr marL="514350" indent="-514350">
              <a:buAutoNum type="arabicPeriod"/>
            </a:pPr>
            <a:r>
              <a:rPr lang="nl-NL" i="1" dirty="0"/>
              <a:t>Door gebruik van chemicaliën/zware metalen bij de winning (voor goud is dat kwik) raakt het milieu vervuild</a:t>
            </a:r>
            <a:r>
              <a:rPr lang="nl-NL" dirty="0"/>
              <a:t>.</a:t>
            </a:r>
          </a:p>
          <a:p>
            <a:pPr marL="514350" indent="-514350">
              <a:buAutoNum type="arabicPeriod"/>
            </a:pPr>
            <a:endParaRPr lang="nl-NL" sz="2800" dirty="0"/>
          </a:p>
          <a:p>
            <a:pPr marL="514350" indent="-514350">
              <a:buAutoNum type="arabicPeriod"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 de winning duurzaam?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F180D47E-BB3C-4A10-9AC5-D92DE55914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Picture 3" descr="Y:\2-Pagination\NOORDHOFF\Dutch\P126.262661_Abroad VWO online\Images\Online Jpeg\Ch03\BNL3-5V-LB-3-08-32.jpg">
            <a:extLst>
              <a:ext uri="{FF2B5EF4-FFF2-40B4-BE49-F238E27FC236}">
                <a16:creationId xmlns:a16="http://schemas.microsoft.com/office/drawing/2014/main" id="{77D8E98F-3B38-425F-BC05-F952B62C1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996800"/>
            <a:ext cx="6764240" cy="5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84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926100" y="1996800"/>
            <a:ext cx="5623200" cy="701675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De winning van natuurlijke </a:t>
            </a:r>
            <a:r>
              <a:rPr lang="nl-NL" dirty="0" err="1"/>
              <a:t>hulp-bronnen</a:t>
            </a:r>
            <a:r>
              <a:rPr lang="nl-NL" dirty="0"/>
              <a:t> is alles behalve </a:t>
            </a:r>
            <a:r>
              <a:rPr lang="nl-NL" dirty="0">
                <a:solidFill>
                  <a:srgbClr val="FF0000"/>
                </a:solidFill>
              </a:rPr>
              <a:t>duurzaam</a:t>
            </a:r>
            <a:r>
              <a:rPr lang="nl-NL" dirty="0"/>
              <a:t>.</a:t>
            </a:r>
          </a:p>
          <a:p>
            <a:pPr marL="0" indent="0">
              <a:buNone/>
            </a:pPr>
            <a:r>
              <a:rPr lang="nl-NL" dirty="0"/>
              <a:t>Wat zijn de gevolgen van de winning van hydro-elektriciteit?</a:t>
            </a:r>
          </a:p>
          <a:p>
            <a:pPr marL="514350" indent="-514350">
              <a:buAutoNum type="arabicPeriod"/>
            </a:pPr>
            <a:r>
              <a:rPr lang="nl-NL" i="1" dirty="0"/>
              <a:t>De </a:t>
            </a:r>
            <a:r>
              <a:rPr lang="nl-NL" i="1" dirty="0">
                <a:solidFill>
                  <a:srgbClr val="FF0000"/>
                </a:solidFill>
              </a:rPr>
              <a:t>waterbalans</a:t>
            </a:r>
            <a:r>
              <a:rPr lang="nl-NL" i="1" dirty="0"/>
              <a:t> wordt verstoord doordat rivieren worden afgedamd en stroomafwaarts er minder water is.</a:t>
            </a:r>
          </a:p>
          <a:p>
            <a:pPr marL="514350" indent="-514350">
              <a:buAutoNum type="arabicPeriod"/>
            </a:pPr>
            <a:r>
              <a:rPr lang="nl-NL" i="1" dirty="0"/>
              <a:t>Door het ontstaan van een stuwmeren worden grote gebieden onder water gezet, daardoor verlies van leefgebied van mens, plant en dier.</a:t>
            </a:r>
          </a:p>
          <a:p>
            <a:pPr marL="514350" indent="-514350">
              <a:buAutoNum type="arabicPeriod"/>
            </a:pPr>
            <a:r>
              <a:rPr lang="nl-NL" i="1" dirty="0"/>
              <a:t>Voor het transport van energie (hoogspanningslijnen) moet veel bos gekapt worden.</a:t>
            </a:r>
          </a:p>
          <a:p>
            <a:pPr marL="514350" indent="-514350">
              <a:buAutoNum type="arabicPeriod"/>
            </a:pPr>
            <a:endParaRPr lang="nl-NL" sz="2800" dirty="0"/>
          </a:p>
          <a:p>
            <a:pPr marL="514350" indent="-514350">
              <a:buAutoNum type="arabicPeriod"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 de winning duurzaam?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FF3F88FD-C396-49AA-8955-A21DC67B92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Picture 3" descr="Y:\2-Pagination\NOORDHOFF\Dutch\P126.262661_Abroad VWO online\Images\Online Jpeg\Ch03\BNL3-5V-LB-3-08-32.jpg">
            <a:extLst>
              <a:ext uri="{FF2B5EF4-FFF2-40B4-BE49-F238E27FC236}">
                <a16:creationId xmlns:a16="http://schemas.microsoft.com/office/drawing/2014/main" id="{A019FF7F-2E26-4371-A4EC-A19D1531E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996800"/>
            <a:ext cx="6764240" cy="5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782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openleggen van het regenwoud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6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400" y="1999852"/>
            <a:ext cx="7733358" cy="42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401557" y="6418108"/>
            <a:ext cx="1044000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Ga naar </a:t>
            </a:r>
            <a:r>
              <a:rPr lang="nl-NL" dirty="0">
                <a:hlinkClick r:id="rId3"/>
              </a:rPr>
              <a:t>YouTube</a:t>
            </a:r>
            <a:r>
              <a:rPr lang="nl-NL" dirty="0"/>
              <a:t>. Zoek op: ‘Om een bos te vernietigen heb je maar één weg nodig’. Bekijk het filmpje. Verklaar de titel.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1462400" y="7396800"/>
            <a:ext cx="9945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Door de aanleg van een weg wordt het regenwoud open gelegd en komen er steeds meer activiteiten en nieuwe wegen. Het gebied wordt zo gekoloniseerd.</a:t>
            </a:r>
          </a:p>
        </p:txBody>
      </p:sp>
    </p:spTree>
    <p:extLst>
      <p:ext uri="{BB962C8B-B14F-4D97-AF65-F5344CB8AC3E}">
        <p14:creationId xmlns:p14="http://schemas.microsoft.com/office/powerpoint/2010/main" val="124548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909200" y="2131800"/>
            <a:ext cx="5623200" cy="701675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Op deze kaart zie je de provincie </a:t>
            </a:r>
            <a:r>
              <a:rPr lang="nl-NL" dirty="0" err="1"/>
              <a:t>Mato</a:t>
            </a:r>
            <a:r>
              <a:rPr lang="nl-NL" dirty="0"/>
              <a:t> </a:t>
            </a:r>
            <a:r>
              <a:rPr lang="nl-NL" dirty="0" err="1"/>
              <a:t>Grosso</a:t>
            </a:r>
            <a:r>
              <a:rPr lang="nl-NL" dirty="0"/>
              <a:t> in Brazilië.</a:t>
            </a:r>
          </a:p>
          <a:p>
            <a:pPr marL="0" indent="0">
              <a:buNone/>
            </a:pPr>
            <a:r>
              <a:rPr lang="nl-NL" dirty="0"/>
              <a:t>Voorheen volledig bedekt met tropisch regenwoud, inmiddels grotendeels ontbost.</a:t>
            </a:r>
          </a:p>
          <a:p>
            <a:pPr marL="0" indent="0">
              <a:buNone/>
            </a:pPr>
            <a:r>
              <a:rPr lang="nl-NL" dirty="0"/>
              <a:t>Welke relatie zie je tussen het ruimtelijk patroon van de wegen en de ontboste gebieden?</a:t>
            </a:r>
            <a:br>
              <a:rPr lang="nl-NL" dirty="0"/>
            </a:b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Mato</a:t>
            </a:r>
            <a:r>
              <a:rPr lang="nl-NL" dirty="0"/>
              <a:t> </a:t>
            </a:r>
            <a:r>
              <a:rPr lang="nl-NL" dirty="0" err="1"/>
              <a:t>Grosso</a:t>
            </a:r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6A929D9D-125D-4AFF-A103-ADC9A90484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ex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00" y="1989899"/>
            <a:ext cx="5895000" cy="647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A410AE14-F6ED-4E2A-AE2A-BE4C369FFCF5}"/>
              </a:ext>
            </a:extLst>
          </p:cNvPr>
          <p:cNvSpPr txBox="1"/>
          <p:nvPr/>
        </p:nvSpPr>
        <p:spPr>
          <a:xfrm>
            <a:off x="6909200" y="5506800"/>
            <a:ext cx="5760000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Daar waar de wegen lopen zijn ook </a:t>
            </a:r>
            <a:br>
              <a:rPr lang="nl-NL" i="1" dirty="0"/>
            </a:br>
            <a:r>
              <a:rPr lang="nl-NL" i="1" dirty="0"/>
              <a:t>de grootste delen ontbost. </a:t>
            </a:r>
            <a:br>
              <a:rPr lang="nl-NL" i="1" dirty="0"/>
            </a:br>
            <a:r>
              <a:rPr lang="nl-NL" i="1" dirty="0"/>
              <a:t>De wegen functioneren als </a:t>
            </a:r>
            <a:r>
              <a:rPr lang="nl-NL" i="1" dirty="0">
                <a:solidFill>
                  <a:srgbClr val="FF0000"/>
                </a:solidFill>
              </a:rPr>
              <a:t>ontwikkelingscorridors</a:t>
            </a:r>
            <a:r>
              <a:rPr lang="nl-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789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Is er hoop voor het regenwoud?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ekstvak 9"/>
          <p:cNvSpPr txBox="1"/>
          <p:nvPr/>
        </p:nvSpPr>
        <p:spPr>
          <a:xfrm>
            <a:off x="1372400" y="7036800"/>
            <a:ext cx="3510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11" name="Picture 3" descr="Y:\2-Pagination\NOORDHOFF\Dutch\P126.262661_Abroad VWO online\Images\Online Jpeg\Ch03\BNL3-5V-LB-3-06-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400" y="1992716"/>
            <a:ext cx="7740000" cy="475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kstvak 11"/>
          <p:cNvSpPr txBox="1"/>
          <p:nvPr/>
        </p:nvSpPr>
        <p:spPr>
          <a:xfrm>
            <a:off x="1357417" y="6793656"/>
            <a:ext cx="9900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Is er nog hoop voor het regenwoud als je kijkt naar de grafiek?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316792" y="7325858"/>
            <a:ext cx="1063060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Ja, het areaal beschermd gebied neemt toe en de ontbossing neemt af.</a:t>
            </a:r>
          </a:p>
        </p:txBody>
      </p:sp>
    </p:spTree>
    <p:extLst>
      <p:ext uri="{BB962C8B-B14F-4D97-AF65-F5344CB8AC3E}">
        <p14:creationId xmlns:p14="http://schemas.microsoft.com/office/powerpoint/2010/main" val="118599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Bestrijding illegale houtkap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Picture 4" descr="Y:\2-Pagination\NOORDHOFF\Dutch\P126.262661_Abroad VWO online\Images\Online Jpeg\Ch03\BNL3-5V-LB-3-06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400" y="2033790"/>
            <a:ext cx="6494231" cy="432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9"/>
          <p:cNvSpPr txBox="1"/>
          <p:nvPr/>
        </p:nvSpPr>
        <p:spPr>
          <a:xfrm>
            <a:off x="1372400" y="7036800"/>
            <a:ext cx="3510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1435782" y="6410051"/>
            <a:ext cx="10646617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Er zijn wetten tegen illegale houtkap, maar handhaving is een probleem. Waarom?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1435783" y="7275795"/>
            <a:ext cx="990000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Het regenwoud is enorm uitgestrekt, armen proberen zo toch aan geld te komen, er is corruptie.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435782" y="8156036"/>
            <a:ext cx="10196617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Natuurbeschermers en milieuorganisaties proberen illegale houtkap te bestrijden met oude smartphones en drones.</a:t>
            </a:r>
          </a:p>
        </p:txBody>
      </p:sp>
    </p:spTree>
    <p:extLst>
      <p:ext uri="{BB962C8B-B14F-4D97-AF65-F5344CB8AC3E}">
        <p14:creationId xmlns:p14="http://schemas.microsoft.com/office/powerpoint/2010/main" val="69777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772400" y="1997075"/>
            <a:ext cx="5760000" cy="6164726"/>
          </a:xfrm>
        </p:spPr>
        <p:txBody>
          <a:bodyPr/>
          <a:lstStyle/>
          <a:p>
            <a:r>
              <a:rPr lang="nl-NL" dirty="0"/>
              <a:t>De inheemse bevolking (indianen):</a:t>
            </a:r>
          </a:p>
          <a:p>
            <a:pPr lvl="1"/>
            <a:r>
              <a:rPr lang="nl-NL" sz="2600" dirty="0"/>
              <a:t>wordt uit hun leefgebieden verdrongen;</a:t>
            </a:r>
          </a:p>
          <a:p>
            <a:pPr lvl="1"/>
            <a:r>
              <a:rPr lang="nl-NL" sz="2600" dirty="0"/>
              <a:t>ziet de bestaansbronnen als water, grond en vegetatie aangetast worden.</a:t>
            </a:r>
          </a:p>
          <a:p>
            <a:r>
              <a:rPr lang="nl-NL" dirty="0"/>
              <a:t>Kolonisten en landloze boeren:</a:t>
            </a:r>
          </a:p>
          <a:p>
            <a:pPr lvl="1"/>
            <a:r>
              <a:rPr lang="nl-NL" sz="2600" dirty="0"/>
              <a:t>delven het onderspit in de concurrentie met grootschalige landbouw;</a:t>
            </a:r>
          </a:p>
          <a:p>
            <a:pPr lvl="1"/>
            <a:r>
              <a:rPr lang="nl-NL" sz="2600" dirty="0"/>
              <a:t>leven in armoedige omstandigheden of trekken naar de stad.</a:t>
            </a:r>
          </a:p>
          <a:p>
            <a:pPr marL="0" indent="0">
              <a:buNone/>
            </a:pPr>
            <a:r>
              <a:rPr lang="nl-NL" dirty="0"/>
              <a:t>Welk bewijs van het bovenstaande levert de kaart?</a:t>
            </a:r>
            <a:endParaRPr lang="nl-NL" sz="2600" i="1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Sociaal economische gevolgen (1)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4" descr="Y:\2-Pagination\NOORDHOFF\Dutch\P126.262661_Abroad VWO online\Images\Online Jpeg\Ch03\BNL3-5V-LB-3-ex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00" y="2336974"/>
            <a:ext cx="5606866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C5EB07F-E208-4FA2-A3A5-90CB8BEB9ADE}"/>
              </a:ext>
            </a:extLst>
          </p:cNvPr>
          <p:cNvSpPr txBox="1"/>
          <p:nvPr/>
        </p:nvSpPr>
        <p:spPr>
          <a:xfrm>
            <a:off x="6772400" y="8161801"/>
            <a:ext cx="5578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i="1" dirty="0"/>
              <a:t>Je ziet dat grootschalige soja bedrijven </a:t>
            </a:r>
            <a:br>
              <a:rPr lang="nl-NL" sz="2400" i="1" dirty="0"/>
            </a:br>
            <a:r>
              <a:rPr lang="nl-NL" sz="2400" i="1" dirty="0"/>
              <a:t>steeds meer grond in beslag nemen.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140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l-NL" dirty="0"/>
              <a:t>Steden/dorpen in mijngebieden (vooral dagbouw):</a:t>
            </a:r>
          </a:p>
          <a:p>
            <a:pPr lvl="1"/>
            <a:r>
              <a:rPr lang="nl-NL" sz="2600" dirty="0"/>
              <a:t>zien de inkomsten van hun arbeid in </a:t>
            </a:r>
            <a:r>
              <a:rPr lang="nl-NL" sz="2600" dirty="0" err="1"/>
              <a:t>MNO’s</a:t>
            </a:r>
            <a:r>
              <a:rPr lang="nl-NL" sz="2600" dirty="0"/>
              <a:t> vertrekken naar het buitenland;</a:t>
            </a:r>
          </a:p>
          <a:p>
            <a:pPr lvl="1"/>
            <a:r>
              <a:rPr lang="nl-NL" sz="2600" dirty="0"/>
              <a:t>lijden onder grootschalige vervuiling van bodem en water.</a:t>
            </a:r>
            <a:br>
              <a:rPr lang="nl-NL" sz="2600" dirty="0"/>
            </a:br>
            <a:endParaRPr lang="nl-NL" dirty="0"/>
          </a:p>
          <a:p>
            <a:r>
              <a:rPr lang="nl-NL" dirty="0"/>
              <a:t>In Bolivia leidt dit regelmatig tot massale protesten van bewoners van mijngebieden tegen milieuvervuiling en voor eerlijke verdeling van de inkomsten.</a:t>
            </a:r>
          </a:p>
          <a:p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Sociaal economische gevolgen (2)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ex-33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00" y="5361520"/>
            <a:ext cx="5715000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Y:\2-Pagination\NOORDHOFF\Dutch\P126.262661_Abroad VWO online\Images\Online Jpeg\Ch03\BNL3-5V-LB-3-ex-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99" y="5362850"/>
            <a:ext cx="5651257" cy="376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Natuurlijke hulpbronnen in soorten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ekstvak 8"/>
          <p:cNvSpPr txBox="1"/>
          <p:nvPr/>
        </p:nvSpPr>
        <p:spPr>
          <a:xfrm>
            <a:off x="1292487" y="7801800"/>
            <a:ext cx="958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Geef van de onderste rij van elke soort voorbeelden.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1192400" y="2266800"/>
            <a:ext cx="243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>
                <a:solidFill>
                  <a:srgbClr val="FF0000"/>
                </a:solidFill>
              </a:rPr>
              <a:t>Natuurlijke hulpbronnen </a:t>
            </a:r>
            <a:r>
              <a:rPr lang="nl-NL" sz="2600" dirty="0"/>
              <a:t>kun je indelen.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17E34FF1-CD9C-40EC-AAC7-D97A38C0D72E}"/>
              </a:ext>
            </a:extLst>
          </p:cNvPr>
          <p:cNvSpPr/>
          <p:nvPr/>
        </p:nvSpPr>
        <p:spPr>
          <a:xfrm>
            <a:off x="4702399" y="2018842"/>
            <a:ext cx="4230001" cy="848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natuurlijke hulpbronnen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F19E0E6-5602-4531-97EE-584F67D7A2B7}"/>
              </a:ext>
            </a:extLst>
          </p:cNvPr>
          <p:cNvSpPr/>
          <p:nvPr/>
        </p:nvSpPr>
        <p:spPr>
          <a:xfrm>
            <a:off x="4702399" y="3460347"/>
            <a:ext cx="4230001" cy="832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leveren grondstoffen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FDEDB604-522E-4BAD-8F8F-8F94FF5DF121}"/>
              </a:ext>
            </a:extLst>
          </p:cNvPr>
          <p:cNvSpPr/>
          <p:nvPr/>
        </p:nvSpPr>
        <p:spPr>
          <a:xfrm>
            <a:off x="1912400" y="4906815"/>
            <a:ext cx="3555000" cy="820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delfstoffen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A92BDE5A-FF06-4F62-97CF-636A56C09826}"/>
              </a:ext>
            </a:extLst>
          </p:cNvPr>
          <p:cNvSpPr/>
          <p:nvPr/>
        </p:nvSpPr>
        <p:spPr>
          <a:xfrm>
            <a:off x="8347400" y="4906814"/>
            <a:ext cx="2925000" cy="820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agrarische grondstoffen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202A6E80-63FE-4231-8E3D-AD72B4310BA8}"/>
              </a:ext>
            </a:extLst>
          </p:cNvPr>
          <p:cNvSpPr/>
          <p:nvPr/>
        </p:nvSpPr>
        <p:spPr>
          <a:xfrm>
            <a:off x="877400" y="6374138"/>
            <a:ext cx="1845000" cy="820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ertsen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13A01A00-3B4D-4F5B-802E-88021B5A3D90}"/>
              </a:ext>
            </a:extLst>
          </p:cNvPr>
          <p:cNvSpPr/>
          <p:nvPr/>
        </p:nvSpPr>
        <p:spPr>
          <a:xfrm>
            <a:off x="2857400" y="6381596"/>
            <a:ext cx="1845000" cy="820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mineralen</a:t>
            </a: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8C99CC7A-5386-48FC-A80F-B9E89D5DF77B}"/>
              </a:ext>
            </a:extLst>
          </p:cNvPr>
          <p:cNvSpPr/>
          <p:nvPr/>
        </p:nvSpPr>
        <p:spPr>
          <a:xfrm>
            <a:off x="4837400" y="6374137"/>
            <a:ext cx="2520000" cy="8200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energiebronnen</a:t>
            </a: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336E460D-B332-4B0A-BE01-5AC79AEF628A}"/>
              </a:ext>
            </a:extLst>
          </p:cNvPr>
          <p:cNvSpPr/>
          <p:nvPr/>
        </p:nvSpPr>
        <p:spPr>
          <a:xfrm>
            <a:off x="7717400" y="6361800"/>
            <a:ext cx="2115000" cy="139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  voedings-middelen</a:t>
            </a: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AD3940C0-1F05-4C29-B1E4-F576CCFA8CD0}"/>
              </a:ext>
            </a:extLst>
          </p:cNvPr>
          <p:cNvSpPr/>
          <p:nvPr/>
        </p:nvSpPr>
        <p:spPr>
          <a:xfrm>
            <a:off x="10147400" y="6361800"/>
            <a:ext cx="2115000" cy="139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voor  </a:t>
            </a:r>
            <a:r>
              <a:rPr lang="nl-NL" dirty="0" err="1"/>
              <a:t>industrie-producten</a:t>
            </a:r>
            <a:endParaRPr lang="nl-NL" dirty="0"/>
          </a:p>
        </p:txBody>
      </p:sp>
      <p:sp>
        <p:nvSpPr>
          <p:cNvPr id="8" name="Pijl: omlaag 7">
            <a:extLst>
              <a:ext uri="{FF2B5EF4-FFF2-40B4-BE49-F238E27FC236}">
                <a16:creationId xmlns:a16="http://schemas.microsoft.com/office/drawing/2014/main" id="{A097E3AB-25E1-4B5E-A984-BBDA514EA6D2}"/>
              </a:ext>
            </a:extLst>
          </p:cNvPr>
          <p:cNvSpPr/>
          <p:nvPr/>
        </p:nvSpPr>
        <p:spPr>
          <a:xfrm>
            <a:off x="6367400" y="2961400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Pijl: omlaag 21">
            <a:extLst>
              <a:ext uri="{FF2B5EF4-FFF2-40B4-BE49-F238E27FC236}">
                <a16:creationId xmlns:a16="http://schemas.microsoft.com/office/drawing/2014/main" id="{5D8266D6-1AD2-475A-B60B-D7671874A644}"/>
              </a:ext>
            </a:extLst>
          </p:cNvPr>
          <p:cNvSpPr/>
          <p:nvPr/>
        </p:nvSpPr>
        <p:spPr>
          <a:xfrm>
            <a:off x="3329900" y="5817550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Pijl: omlaag 22">
            <a:extLst>
              <a:ext uri="{FF2B5EF4-FFF2-40B4-BE49-F238E27FC236}">
                <a16:creationId xmlns:a16="http://schemas.microsoft.com/office/drawing/2014/main" id="{1198C8FB-9ED0-44A0-BF59-E2C715C5D310}"/>
              </a:ext>
            </a:extLst>
          </p:cNvPr>
          <p:cNvSpPr/>
          <p:nvPr/>
        </p:nvSpPr>
        <p:spPr>
          <a:xfrm>
            <a:off x="1853100" y="5815705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Pijl: omlaag 23">
            <a:extLst>
              <a:ext uri="{FF2B5EF4-FFF2-40B4-BE49-F238E27FC236}">
                <a16:creationId xmlns:a16="http://schemas.microsoft.com/office/drawing/2014/main" id="{E1AC04D2-E4A3-4C30-9A89-A941DE56DBF3}"/>
              </a:ext>
            </a:extLst>
          </p:cNvPr>
          <p:cNvSpPr/>
          <p:nvPr/>
        </p:nvSpPr>
        <p:spPr>
          <a:xfrm>
            <a:off x="4949900" y="5800309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Pijl: omlaag 24">
            <a:extLst>
              <a:ext uri="{FF2B5EF4-FFF2-40B4-BE49-F238E27FC236}">
                <a16:creationId xmlns:a16="http://schemas.microsoft.com/office/drawing/2014/main" id="{CA5FBC91-058B-428C-BCC3-8AAD5D841607}"/>
              </a:ext>
            </a:extLst>
          </p:cNvPr>
          <p:cNvSpPr/>
          <p:nvPr/>
        </p:nvSpPr>
        <p:spPr>
          <a:xfrm>
            <a:off x="8778200" y="5812646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Pijl: omlaag 25">
            <a:extLst>
              <a:ext uri="{FF2B5EF4-FFF2-40B4-BE49-F238E27FC236}">
                <a16:creationId xmlns:a16="http://schemas.microsoft.com/office/drawing/2014/main" id="{CC2C0A2C-8EDF-4BC3-8D7F-4C3A2A425E67}"/>
              </a:ext>
            </a:extLst>
          </p:cNvPr>
          <p:cNvSpPr/>
          <p:nvPr/>
        </p:nvSpPr>
        <p:spPr>
          <a:xfrm>
            <a:off x="10398200" y="5795405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Pijl: omlaag 26">
            <a:extLst>
              <a:ext uri="{FF2B5EF4-FFF2-40B4-BE49-F238E27FC236}">
                <a16:creationId xmlns:a16="http://schemas.microsoft.com/office/drawing/2014/main" id="{6DEB0597-FE69-4A50-BBA0-4F566C75DF03}"/>
              </a:ext>
            </a:extLst>
          </p:cNvPr>
          <p:cNvSpPr/>
          <p:nvPr/>
        </p:nvSpPr>
        <p:spPr>
          <a:xfrm>
            <a:off x="4738400" y="4377550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Pijl: omlaag 27">
            <a:extLst>
              <a:ext uri="{FF2B5EF4-FFF2-40B4-BE49-F238E27FC236}">
                <a16:creationId xmlns:a16="http://schemas.microsoft.com/office/drawing/2014/main" id="{870AC9E6-315D-455A-A921-3ADFCAFC5F69}"/>
              </a:ext>
            </a:extLst>
          </p:cNvPr>
          <p:cNvSpPr/>
          <p:nvPr/>
        </p:nvSpPr>
        <p:spPr>
          <a:xfrm>
            <a:off x="8357400" y="4365203"/>
            <a:ext cx="585000" cy="454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073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GEBIEDEN&gt;Zuid-Amerika&gt;3.6 Gevolgen van de winning van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Sociaal economische gevolgen (3)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ex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400" y="2041800"/>
            <a:ext cx="7887000" cy="525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2317400" y="7351799"/>
            <a:ext cx="8832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In Brazilië zijn regelmatig massale protesten van indianen tegen de verdrijving uit hun leefgebieden en aantasting van hun leefmilieu.</a:t>
            </a:r>
          </a:p>
        </p:txBody>
      </p:sp>
    </p:spTree>
    <p:extLst>
      <p:ext uri="{BB962C8B-B14F-4D97-AF65-F5344CB8AC3E}">
        <p14:creationId xmlns:p14="http://schemas.microsoft.com/office/powerpoint/2010/main" val="2289381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7400" y="3346800"/>
            <a:ext cx="7599039" cy="490451"/>
          </a:xfrm>
        </p:spPr>
        <p:txBody>
          <a:bodyPr/>
          <a:lstStyle/>
          <a:p>
            <a:r>
              <a:rPr lang="nl-NL" dirty="0"/>
              <a:t>3.7 Inheemse volken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22400" y="2671800"/>
            <a:ext cx="7604124" cy="553547"/>
          </a:xfrm>
        </p:spPr>
        <p:txBody>
          <a:bodyPr/>
          <a:lstStyle/>
          <a:p>
            <a:r>
              <a:rPr lang="nl-NL" dirty="0"/>
              <a:t>Paragraaf 3.5 t/m 3.8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>
          <a:xfrm>
            <a:off x="877888" y="1903917"/>
            <a:ext cx="7599039" cy="457795"/>
          </a:xfrm>
        </p:spPr>
        <p:txBody>
          <a:bodyPr/>
          <a:lstStyle/>
          <a:p>
            <a:r>
              <a:rPr lang="nl-NL" dirty="0"/>
              <a:t>GEBIEDEN Zuid-Amerika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3114928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GEBIEDEN&gt;Zuid-Amerika&gt;3.7 Inheemse volken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2" y="1997075"/>
            <a:ext cx="5788638" cy="5669726"/>
          </a:xfrm>
        </p:spPr>
        <p:txBody>
          <a:bodyPr/>
          <a:lstStyle/>
          <a:p>
            <a:r>
              <a:rPr lang="nl-NL" dirty="0"/>
              <a:t>De oorspronkelijke bevolking van Zuid-Amerika zijn de indianen, zij worden betiteld als de </a:t>
            </a:r>
            <a:r>
              <a:rPr lang="nl-NL" dirty="0">
                <a:solidFill>
                  <a:srgbClr val="FF0000"/>
                </a:solidFill>
              </a:rPr>
              <a:t>inheemse bevolking</a:t>
            </a:r>
            <a:r>
              <a:rPr lang="nl-NL" dirty="0"/>
              <a:t>.</a:t>
            </a:r>
          </a:p>
          <a:p>
            <a:r>
              <a:rPr lang="nl-NL" dirty="0"/>
              <a:t>Er zijn verschillende stammen, maar een hoofdindeling is die in:</a:t>
            </a:r>
          </a:p>
          <a:p>
            <a:pPr lvl="1"/>
            <a:r>
              <a:rPr lang="nl-NL" sz="2600" dirty="0"/>
              <a:t>Hooglandindianen vooral in de Andes</a:t>
            </a:r>
          </a:p>
          <a:p>
            <a:pPr lvl="1"/>
            <a:r>
              <a:rPr lang="nl-NL" sz="2600" dirty="0"/>
              <a:t>Laaglandindianen vooral in </a:t>
            </a:r>
            <a:r>
              <a:rPr lang="nl-NL" sz="2600" dirty="0" err="1"/>
              <a:t>Amazonia</a:t>
            </a:r>
            <a:endParaRPr lang="nl-NL" sz="2600" dirty="0"/>
          </a:p>
          <a:p>
            <a:pPr lvl="1"/>
            <a:endParaRPr lang="nl-NL" dirty="0"/>
          </a:p>
          <a:p>
            <a:r>
              <a:rPr lang="nl-NL" dirty="0"/>
              <a:t>In welke landen is het aantal indianen zowel relatief als absoluut het grootst?</a:t>
            </a:r>
            <a:endParaRPr lang="nl-NL" sz="2600" i="1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inheemse bevolking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7-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717" y="2041800"/>
            <a:ext cx="4836683" cy="69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74EB6CB9-CBB3-4261-9E19-F61712CF371D}"/>
              </a:ext>
            </a:extLst>
          </p:cNvPr>
          <p:cNvSpPr txBox="1"/>
          <p:nvPr/>
        </p:nvSpPr>
        <p:spPr>
          <a:xfrm>
            <a:off x="1102400" y="7666801"/>
            <a:ext cx="347005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600" i="1" dirty="0"/>
              <a:t>Ecuador, Peru, Bolivia</a:t>
            </a:r>
            <a:endParaRPr lang="nl-NL" sz="2600" dirty="0"/>
          </a:p>
        </p:txBody>
      </p:sp>
    </p:spTree>
    <p:extLst>
      <p:ext uri="{BB962C8B-B14F-4D97-AF65-F5344CB8AC3E}">
        <p14:creationId xmlns:p14="http://schemas.microsoft.com/office/powerpoint/2010/main" val="26593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GEBIEDEN&gt;Zuid-Amerika&gt;3.7 Inheemse volken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922400" y="1591800"/>
            <a:ext cx="5623200" cy="7016751"/>
          </a:xfrm>
        </p:spPr>
        <p:txBody>
          <a:bodyPr/>
          <a:lstStyle/>
          <a:p>
            <a:r>
              <a:rPr lang="nl-NL" dirty="0"/>
              <a:t>Spaanse kolonisten onderwierpen de indianen. Men leefde in gescheiden gemeenschappen: </a:t>
            </a:r>
          </a:p>
          <a:p>
            <a:pPr lvl="1"/>
            <a:r>
              <a:rPr lang="nl-NL" sz="2600" dirty="0" err="1"/>
              <a:t>república</a:t>
            </a:r>
            <a:r>
              <a:rPr lang="nl-NL" sz="2600" dirty="0"/>
              <a:t> de </a:t>
            </a:r>
            <a:r>
              <a:rPr lang="nl-NL" sz="2600" dirty="0" err="1"/>
              <a:t>españoles</a:t>
            </a:r>
            <a:endParaRPr lang="nl-NL" sz="2600" dirty="0"/>
          </a:p>
          <a:p>
            <a:pPr lvl="1"/>
            <a:r>
              <a:rPr lang="nl-NL" sz="2600" dirty="0" err="1"/>
              <a:t>república</a:t>
            </a:r>
            <a:r>
              <a:rPr lang="nl-NL" sz="2600" dirty="0"/>
              <a:t> de </a:t>
            </a:r>
            <a:r>
              <a:rPr lang="nl-NL" sz="2600" dirty="0" err="1"/>
              <a:t>indios</a:t>
            </a:r>
            <a:endParaRPr lang="nl-NL" sz="2600" dirty="0"/>
          </a:p>
          <a:p>
            <a:r>
              <a:rPr lang="nl-NL" dirty="0"/>
              <a:t>Vanaf begin 19</a:t>
            </a:r>
            <a:r>
              <a:rPr lang="nl-NL" baseline="30000" dirty="0"/>
              <a:t>e</a:t>
            </a:r>
            <a:r>
              <a:rPr lang="nl-NL" dirty="0"/>
              <a:t> eeuw werd een (blanke) </a:t>
            </a:r>
            <a:r>
              <a:rPr lang="nl-NL" dirty="0">
                <a:solidFill>
                  <a:srgbClr val="FF0000"/>
                </a:solidFill>
              </a:rPr>
              <a:t>machtspolitiek </a:t>
            </a:r>
            <a:r>
              <a:rPr lang="nl-NL" dirty="0"/>
              <a:t>gevoerd waarbij indianen grote delen van hun woongebieden verloren.</a:t>
            </a:r>
          </a:p>
          <a:p>
            <a:r>
              <a:rPr lang="nl-NL" dirty="0"/>
              <a:t>Vanaf het begin van de 20</a:t>
            </a:r>
            <a:r>
              <a:rPr lang="nl-NL" baseline="30000" dirty="0"/>
              <a:t>e</a:t>
            </a:r>
            <a:r>
              <a:rPr lang="nl-NL" dirty="0"/>
              <a:t> eeuw werd gestreefd naar </a:t>
            </a:r>
            <a:r>
              <a:rPr lang="nl-NL" dirty="0">
                <a:solidFill>
                  <a:srgbClr val="FF0000"/>
                </a:solidFill>
              </a:rPr>
              <a:t>integratie</a:t>
            </a:r>
            <a:r>
              <a:rPr lang="nl-NL" dirty="0"/>
              <a:t>, indianen moesten zich aanpassen aan de moderne wereld. Doel is </a:t>
            </a:r>
            <a:r>
              <a:rPr lang="nl-NL" dirty="0">
                <a:solidFill>
                  <a:srgbClr val="FF0000"/>
                </a:solidFill>
              </a:rPr>
              <a:t>assimilatie</a:t>
            </a:r>
            <a:r>
              <a:rPr lang="nl-NL" dirty="0"/>
              <a:t> (het verdwijnen van de eigen cultuur).</a:t>
            </a:r>
          </a:p>
          <a:p>
            <a:r>
              <a:rPr lang="nl-NL" dirty="0"/>
              <a:t>Tot op de dag van vandaag zijn indianen onderwerp van </a:t>
            </a:r>
            <a:r>
              <a:rPr lang="nl-NL" dirty="0">
                <a:solidFill>
                  <a:srgbClr val="FF0000"/>
                </a:solidFill>
              </a:rPr>
              <a:t>discriminatie</a:t>
            </a:r>
            <a:r>
              <a:rPr lang="nl-NL" dirty="0"/>
              <a:t>  en worden als minderwaardig gezien.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Uitsluiting, integratie, discriminatie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7-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717" y="2041800"/>
            <a:ext cx="4836683" cy="69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6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7400" y="3346800"/>
            <a:ext cx="7599039" cy="490451"/>
          </a:xfrm>
        </p:spPr>
        <p:txBody>
          <a:bodyPr/>
          <a:lstStyle/>
          <a:p>
            <a:r>
              <a:rPr lang="nl-NL" dirty="0"/>
              <a:t>3.8 De huidige positie van inheemse volken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922400" y="2671800"/>
            <a:ext cx="7604124" cy="553547"/>
          </a:xfrm>
        </p:spPr>
        <p:txBody>
          <a:bodyPr/>
          <a:lstStyle/>
          <a:p>
            <a:r>
              <a:rPr lang="nl-NL" dirty="0"/>
              <a:t>Paragraaf 3.5 t/m 3.8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GEBIEDEN Zuid-Amerika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37882361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GEBIEDEN&gt;Zuid-Amerika&gt;3.8 De huidige positie van de inheemse volken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Bedreigingen voor indianen (1)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8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00" y="2131800"/>
            <a:ext cx="7425406" cy="65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057400" y="2536800"/>
            <a:ext cx="3420000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Op welke manieren worden de indianen in </a:t>
            </a:r>
            <a:r>
              <a:rPr lang="nl-NL" dirty="0" err="1"/>
              <a:t>Amazonia</a:t>
            </a:r>
            <a:r>
              <a:rPr lang="nl-NL" dirty="0"/>
              <a:t> bedreigd in hun bestaan?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057400" y="4336800"/>
            <a:ext cx="3780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Door mijnbouw, aanleg van stuwmeren en </a:t>
            </a:r>
            <a:r>
              <a:rPr lang="nl-NL" sz="2600" i="1" dirty="0" err="1"/>
              <a:t>stuw-dammen</a:t>
            </a:r>
            <a:r>
              <a:rPr lang="nl-NL" sz="2600" i="1" dirty="0"/>
              <a:t> met </a:t>
            </a:r>
            <a:r>
              <a:rPr lang="nl-NL" sz="2600" i="1" dirty="0" err="1"/>
              <a:t>water-krachtcentrales</a:t>
            </a:r>
            <a:r>
              <a:rPr lang="nl-NL" sz="2600" i="1" dirty="0"/>
              <a:t>, </a:t>
            </a:r>
            <a:r>
              <a:rPr lang="nl-NL" sz="2600" i="1" dirty="0" err="1"/>
              <a:t>olie-winning</a:t>
            </a:r>
            <a:r>
              <a:rPr lang="nl-NL" sz="2600" i="1" dirty="0"/>
              <a:t>, kolonisten en grootschalige landbouw.</a:t>
            </a:r>
          </a:p>
        </p:txBody>
      </p:sp>
    </p:spTree>
    <p:extLst>
      <p:ext uri="{BB962C8B-B14F-4D97-AF65-F5344CB8AC3E}">
        <p14:creationId xmlns:p14="http://schemas.microsoft.com/office/powerpoint/2010/main" val="214708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GEBIEDEN&gt;Zuid-Amerika&gt;3.8 De huidige positie van de inheemse volken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Bedreigingen voor indianen (2)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8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00" y="2131800"/>
            <a:ext cx="7425406" cy="65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102400" y="2128600"/>
            <a:ext cx="3420000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Leg uit: </a:t>
            </a:r>
            <a:r>
              <a:rPr lang="nl-NL" dirty="0">
                <a:solidFill>
                  <a:srgbClr val="FF0000"/>
                </a:solidFill>
              </a:rPr>
              <a:t>territoriale conflicten </a:t>
            </a:r>
            <a:r>
              <a:rPr lang="nl-NL" dirty="0"/>
              <a:t>kunnen ontstaan doordat het recht van indianen op stamgronden en waterrechten worden bedreigd.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102400" y="5150481"/>
            <a:ext cx="3690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De indianen komen regelmatig in conflict met andere partijen en de overheid doordat delen van hun stam-gronden of </a:t>
            </a:r>
            <a:r>
              <a:rPr lang="nl-NL" sz="2600" i="1" dirty="0" err="1"/>
              <a:t>water-bronnen</a:t>
            </a:r>
            <a:r>
              <a:rPr lang="nl-NL" sz="2600" i="1" dirty="0"/>
              <a:t> dreigen te worden afgenomen.</a:t>
            </a:r>
          </a:p>
        </p:txBody>
      </p:sp>
    </p:spTree>
    <p:extLst>
      <p:ext uri="{BB962C8B-B14F-4D97-AF65-F5344CB8AC3E}">
        <p14:creationId xmlns:p14="http://schemas.microsoft.com/office/powerpoint/2010/main" val="42298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GEBIEDEN&gt;Zuid-Amerika&gt;3.8 De huidige positie van de inheemse volken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Bedreigingen voor indianen (3)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8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400" y="2131800"/>
            <a:ext cx="7425406" cy="65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102400" y="2128600"/>
            <a:ext cx="34200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Waarom zijn de landen met een grote inheemse bevolking huiverig om een vorm van </a:t>
            </a:r>
            <a:r>
              <a:rPr lang="nl-NL" sz="2600" dirty="0">
                <a:solidFill>
                  <a:srgbClr val="FF0000"/>
                </a:solidFill>
              </a:rPr>
              <a:t>regionale autonomie </a:t>
            </a:r>
            <a:r>
              <a:rPr lang="nl-NL" sz="2600" dirty="0"/>
              <a:t>toe te staan.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102400" y="5150481"/>
            <a:ext cx="3690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Daarmee verliezen ze het gezag over een gebied, dus ook over mogelijke </a:t>
            </a:r>
            <a:r>
              <a:rPr lang="nl-NL" sz="2600" i="1" dirty="0" err="1"/>
              <a:t>inkomsten-bronnen</a:t>
            </a:r>
            <a:r>
              <a:rPr lang="nl-NL" sz="2600" i="1" dirty="0"/>
              <a:t> in dat gebied. Bovendien verliezen ze dan de macht over de bevolkingsgroepen.</a:t>
            </a:r>
          </a:p>
        </p:txBody>
      </p:sp>
    </p:spTree>
    <p:extLst>
      <p:ext uri="{BB962C8B-B14F-4D97-AF65-F5344CB8AC3E}">
        <p14:creationId xmlns:p14="http://schemas.microsoft.com/office/powerpoint/2010/main" val="162854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GEBIEDEN&gt;Zuid-Amerika&gt;3.7 Inheemse volken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2400" y="240867"/>
            <a:ext cx="8459999" cy="601425"/>
          </a:xfrm>
        </p:spPr>
        <p:txBody>
          <a:bodyPr/>
          <a:lstStyle/>
          <a:p>
            <a:r>
              <a:rPr lang="nl-NL" dirty="0"/>
              <a:t>Het leven van </a:t>
            </a:r>
            <a:r>
              <a:rPr lang="nl-NL" dirty="0" err="1"/>
              <a:t>Amazonia</a:t>
            </a:r>
            <a:r>
              <a:rPr lang="nl-NL" dirty="0"/>
              <a:t>-indianen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7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400" y="2041800"/>
            <a:ext cx="8522972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687400" y="7981800"/>
            <a:ext cx="919797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Bekijk het filmpje over de </a:t>
            </a:r>
            <a:r>
              <a:rPr lang="nl-NL" dirty="0" err="1"/>
              <a:t>Awa</a:t>
            </a:r>
            <a:r>
              <a:rPr lang="nl-NL" dirty="0"/>
              <a:t>-indianen:</a:t>
            </a:r>
          </a:p>
          <a:p>
            <a:r>
              <a:rPr lang="nl-NL" dirty="0">
                <a:hlinkClick r:id="rId3"/>
              </a:rPr>
              <a:t>http://www.survivalinternational.org/uncontactedtribes</a:t>
            </a:r>
            <a:r>
              <a:rPr lang="nl-NL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82706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GEBIEDEN&gt;Zuid-Amerika&gt;3.8 De huidige positie van de inheemse volken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5628" y="240867"/>
            <a:ext cx="8346771" cy="601425"/>
          </a:xfrm>
        </p:spPr>
        <p:txBody>
          <a:bodyPr/>
          <a:lstStyle/>
          <a:p>
            <a:r>
              <a:rPr lang="nl-NL" dirty="0">
                <a:solidFill>
                  <a:srgbClr val="FF0000"/>
                </a:solidFill>
              </a:rPr>
              <a:t>Assimileren</a:t>
            </a:r>
            <a:r>
              <a:rPr lang="nl-NL" dirty="0"/>
              <a:t> of in een isolement blijven?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8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976" y="2050219"/>
            <a:ext cx="7221424" cy="480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613774" y="6946800"/>
            <a:ext cx="10468626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Hier zie je leden van de </a:t>
            </a:r>
            <a:r>
              <a:rPr lang="nl-NL" dirty="0" err="1"/>
              <a:t>Munduruku</a:t>
            </a:r>
            <a:r>
              <a:rPr lang="nl-NL" dirty="0"/>
              <a:t>-stam protesteren. </a:t>
            </a:r>
            <a:br>
              <a:rPr lang="nl-NL" dirty="0"/>
            </a:br>
            <a:r>
              <a:rPr lang="nl-NL" dirty="0"/>
              <a:t>Waaruit blijkt dat deze indianen niet meer in een </a:t>
            </a:r>
            <a:r>
              <a:rPr lang="nl-NL" dirty="0">
                <a:solidFill>
                  <a:srgbClr val="FF0000"/>
                </a:solidFill>
              </a:rPr>
              <a:t>isolement</a:t>
            </a:r>
            <a:r>
              <a:rPr lang="nl-NL" dirty="0"/>
              <a:t> leven? 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613774" y="7833511"/>
            <a:ext cx="10468626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Indianen die nog in een isolement in het regenwoud leven komen niet in de moderne wereld en dragen bijvoorbeeld ook geen spijkerbroeken.</a:t>
            </a:r>
          </a:p>
        </p:txBody>
      </p:sp>
    </p:spTree>
    <p:extLst>
      <p:ext uri="{BB962C8B-B14F-4D97-AF65-F5344CB8AC3E}">
        <p14:creationId xmlns:p14="http://schemas.microsoft.com/office/powerpoint/2010/main" val="411347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772400" y="1997075"/>
            <a:ext cx="5760000" cy="2744726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Het Amazonegebied levert talloze natuurlijke hulpbronnen in de vorm van delfstoffen.</a:t>
            </a:r>
          </a:p>
          <a:p>
            <a:pPr marL="0" lvl="0" indent="0">
              <a:buNone/>
            </a:pPr>
            <a:r>
              <a:rPr lang="nl-NL" dirty="0"/>
              <a:t>Wat is in het kader van de winning van delfstoffen de relatie tussen de begrippen ‘</a:t>
            </a:r>
            <a:r>
              <a:rPr lang="nl-NL" dirty="0">
                <a:solidFill>
                  <a:srgbClr val="FF0000"/>
                </a:solidFill>
              </a:rPr>
              <a:t>toegankelijkheid</a:t>
            </a:r>
            <a:r>
              <a:rPr lang="nl-NL" dirty="0"/>
              <a:t>’ en ‘</a:t>
            </a:r>
            <a:r>
              <a:rPr lang="nl-NL" dirty="0">
                <a:solidFill>
                  <a:srgbClr val="FF0000"/>
                </a:solidFill>
              </a:rPr>
              <a:t>ontwikkelingscorridors</a:t>
            </a:r>
            <a:r>
              <a:rPr lang="nl-NL" dirty="0"/>
              <a:t>’?</a:t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Amazonia</a:t>
            </a:r>
            <a:r>
              <a:rPr lang="nl-NL" dirty="0"/>
              <a:t> 1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5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00" y="2566173"/>
            <a:ext cx="5535000" cy="561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44FC99C2-573D-4DC5-A7B7-512E46914195}"/>
              </a:ext>
            </a:extLst>
          </p:cNvPr>
          <p:cNvSpPr txBox="1"/>
          <p:nvPr/>
        </p:nvSpPr>
        <p:spPr>
          <a:xfrm>
            <a:off x="6773377" y="4971620"/>
            <a:ext cx="5917004" cy="228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800"/>
              </a:lnSpc>
              <a:spcBef>
                <a:spcPts val="1422"/>
              </a:spcBef>
            </a:pPr>
            <a:r>
              <a:rPr lang="nl-NL" sz="2600" i="1" dirty="0">
                <a:solidFill>
                  <a:prstClr val="black"/>
                </a:solidFill>
              </a:rPr>
              <a:t>Om bij bepaalde hulpbronnen te </a:t>
            </a:r>
            <a:br>
              <a:rPr lang="nl-NL" sz="2600" i="1" dirty="0">
                <a:solidFill>
                  <a:prstClr val="black"/>
                </a:solidFill>
              </a:rPr>
            </a:br>
            <a:r>
              <a:rPr lang="nl-NL" sz="2600" i="1" dirty="0">
                <a:solidFill>
                  <a:prstClr val="black"/>
                </a:solidFill>
              </a:rPr>
              <a:t>kunnen komen moet je een gebied </a:t>
            </a:r>
            <a:br>
              <a:rPr lang="nl-NL" sz="2600" i="1" dirty="0">
                <a:solidFill>
                  <a:prstClr val="black"/>
                </a:solidFill>
              </a:rPr>
            </a:br>
            <a:r>
              <a:rPr lang="nl-NL" sz="2600" i="1" dirty="0">
                <a:solidFill>
                  <a:prstClr val="black"/>
                </a:solidFill>
              </a:rPr>
              <a:t>openleggen = toegankelijk maken. </a:t>
            </a:r>
            <a:br>
              <a:rPr lang="nl-NL" sz="2600" i="1" dirty="0">
                <a:solidFill>
                  <a:prstClr val="black"/>
                </a:solidFill>
              </a:rPr>
            </a:br>
            <a:r>
              <a:rPr lang="nl-NL" sz="2600" i="1" dirty="0">
                <a:solidFill>
                  <a:prstClr val="black"/>
                </a:solidFill>
              </a:rPr>
              <a:t>Dat gebeurt via ontwikkelingscorridors </a:t>
            </a:r>
            <a:br>
              <a:rPr lang="nl-NL" sz="2600" i="1" dirty="0">
                <a:solidFill>
                  <a:prstClr val="black"/>
                </a:solidFill>
              </a:rPr>
            </a:br>
            <a:r>
              <a:rPr lang="nl-NL" sz="2600" i="1" dirty="0">
                <a:solidFill>
                  <a:prstClr val="black"/>
                </a:solidFill>
              </a:rPr>
              <a:t>(wegen en spoorwegen).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0969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GEBIEDEN&gt;Zuid-Amerika&gt;3.8 De huidige positie van de inheemse volken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5628" y="240867"/>
            <a:ext cx="8346771" cy="601425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Positie van de indianen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Picture 3" descr="Y:\2-Pagination\NOORDHOFF\Dutch\P126.262661_Abroad VWO online\Images\Online Jpeg\Ch03\BNL3-5V-LB-3-ex-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400" y="2356800"/>
            <a:ext cx="8077200" cy="646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1147400" y="2671800"/>
            <a:ext cx="3285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Wat zegt de grafiek over de radeloosheid bij veel indianen?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1147400" y="4260995"/>
            <a:ext cx="225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Die is groot</a:t>
            </a:r>
            <a:r>
              <a:rPr lang="nl-NL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199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772400" y="1997075"/>
            <a:ext cx="5760000" cy="2879726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Het Amazonegebied levert talloze natuurlijke hulpbronnen in de vorm van agrarische grondstoffen.</a:t>
            </a:r>
          </a:p>
          <a:p>
            <a:pPr marL="0" indent="0">
              <a:buNone/>
            </a:pPr>
            <a:r>
              <a:rPr lang="nl-NL" dirty="0"/>
              <a:t>Wat is in het kader van de winning van agrarische grondstoffen het verband tussen de begrippen ‘</a:t>
            </a:r>
            <a:r>
              <a:rPr lang="nl-NL" dirty="0">
                <a:solidFill>
                  <a:srgbClr val="FF0000"/>
                </a:solidFill>
              </a:rPr>
              <a:t>ontginning</a:t>
            </a:r>
            <a:r>
              <a:rPr lang="nl-NL" dirty="0"/>
              <a:t>’ en ‘</a:t>
            </a:r>
            <a:r>
              <a:rPr lang="nl-NL" dirty="0">
                <a:solidFill>
                  <a:srgbClr val="FF0000"/>
                </a:solidFill>
              </a:rPr>
              <a:t>ontbossing</a:t>
            </a:r>
            <a:r>
              <a:rPr lang="nl-NL" dirty="0"/>
              <a:t>’?</a:t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endParaRPr lang="nl-NL" dirty="0"/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Amazonia</a:t>
            </a:r>
            <a:r>
              <a:rPr lang="nl-NL" dirty="0"/>
              <a:t> 2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5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00" y="2566173"/>
            <a:ext cx="5535000" cy="561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3A188A78-2D06-4718-BD0B-60DD458B6637}"/>
              </a:ext>
            </a:extLst>
          </p:cNvPr>
          <p:cNvSpPr txBox="1"/>
          <p:nvPr/>
        </p:nvSpPr>
        <p:spPr>
          <a:xfrm>
            <a:off x="6773530" y="5191800"/>
            <a:ext cx="6067687" cy="2456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i="1" dirty="0"/>
              <a:t>Om landbouwproducten te kunnen </a:t>
            </a:r>
            <a:br>
              <a:rPr lang="nl-NL" i="1" dirty="0"/>
            </a:br>
            <a:r>
              <a:rPr lang="nl-NL" i="1" dirty="0"/>
              <a:t>verbouwen moet je een gebied </a:t>
            </a:r>
            <a:br>
              <a:rPr lang="nl-NL" i="1" dirty="0"/>
            </a:br>
            <a:r>
              <a:rPr lang="nl-NL" i="1" dirty="0"/>
              <a:t>ontginnen, dat doe je door te ontbossen </a:t>
            </a:r>
            <a:br>
              <a:rPr lang="nl-NL" i="1" dirty="0"/>
            </a:br>
            <a:r>
              <a:rPr lang="nl-NL" i="1" dirty="0"/>
              <a:t>en daarna de grond voor de landbouw </a:t>
            </a:r>
            <a:br>
              <a:rPr lang="nl-NL" i="1" dirty="0"/>
            </a:br>
            <a:r>
              <a:rPr lang="nl-NL" i="1" dirty="0"/>
              <a:t>geschikt te maken.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427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772400" y="1997075"/>
            <a:ext cx="5760000" cy="2834726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Het Amazonegebied levert talloze natuurlijke hulpbronnen in de vorm energie.</a:t>
            </a:r>
          </a:p>
          <a:p>
            <a:pPr marL="0" indent="0">
              <a:buNone/>
            </a:pPr>
            <a:r>
              <a:rPr lang="nl-NL" dirty="0"/>
              <a:t>Waarom is er voor de winning van delfstoffen </a:t>
            </a:r>
            <a:r>
              <a:rPr lang="nl-NL" dirty="0">
                <a:solidFill>
                  <a:srgbClr val="FF0000"/>
                </a:solidFill>
              </a:rPr>
              <a:t>hydro-elektriciteit</a:t>
            </a:r>
            <a:r>
              <a:rPr lang="nl-NL" dirty="0"/>
              <a:t> nodig en waarom is </a:t>
            </a:r>
            <a:r>
              <a:rPr lang="nl-NL" dirty="0" err="1"/>
              <a:t>Amazonia</a:t>
            </a:r>
            <a:r>
              <a:rPr lang="nl-NL" dirty="0"/>
              <a:t> daar geschikt voor?</a:t>
            </a:r>
            <a:br>
              <a:rPr lang="nl-NL" dirty="0"/>
            </a:br>
            <a:endParaRPr lang="nl-NL" dirty="0"/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Amazonia</a:t>
            </a:r>
            <a:r>
              <a:rPr lang="nl-NL" dirty="0"/>
              <a:t> 3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5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00" y="2566173"/>
            <a:ext cx="5535000" cy="561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77261E84-AEAF-4CA3-8FF6-F9B9029831F2}"/>
              </a:ext>
            </a:extLst>
          </p:cNvPr>
          <p:cNvSpPr txBox="1"/>
          <p:nvPr/>
        </p:nvSpPr>
        <p:spPr>
          <a:xfrm>
            <a:off x="6772400" y="4935618"/>
            <a:ext cx="5955476" cy="2850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i="1" dirty="0"/>
              <a:t>Er is veel energie nodig voor de </a:t>
            </a:r>
            <a:br>
              <a:rPr lang="nl-NL" i="1" dirty="0"/>
            </a:br>
            <a:r>
              <a:rPr lang="nl-NL" i="1" dirty="0"/>
              <a:t>winning en het transport, dat kan deels </a:t>
            </a:r>
            <a:br>
              <a:rPr lang="nl-NL" i="1" dirty="0"/>
            </a:br>
            <a:r>
              <a:rPr lang="nl-NL" i="1" dirty="0"/>
              <a:t>door het opwekken van elektriciteit met </a:t>
            </a:r>
            <a:br>
              <a:rPr lang="nl-NL" i="1" dirty="0"/>
            </a:br>
            <a:r>
              <a:rPr lang="nl-NL" i="1" dirty="0"/>
              <a:t>stuwdammen. </a:t>
            </a:r>
            <a:br>
              <a:rPr lang="nl-NL" i="1" dirty="0"/>
            </a:br>
            <a:r>
              <a:rPr lang="nl-NL" i="1" dirty="0" err="1"/>
              <a:t>Amazonia</a:t>
            </a:r>
            <a:r>
              <a:rPr lang="nl-NL" i="1" dirty="0"/>
              <a:t> is daar geschikt voor omdat </a:t>
            </a:r>
            <a:br>
              <a:rPr lang="nl-NL" i="1" dirty="0"/>
            </a:br>
            <a:r>
              <a:rPr lang="nl-NL" i="1" dirty="0"/>
              <a:t>er veel rivieren stromen.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54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Brazilië als delfstoffen leverancier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1615421" y="6786559"/>
            <a:ext cx="10440000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Wat kun je op basis van deze cijfers zeggen over de positie van Brazilië als delfstoffenleverancier in de wereld?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615421" y="7711800"/>
            <a:ext cx="9877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/>
              <a:t>Brazilië is een belangrijke globale speler met betrekking tot delfstoffen.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624464" y="8438974"/>
            <a:ext cx="7695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Naar welk land zal de meeste export plaatsvinden? 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9112400" y="8465135"/>
            <a:ext cx="1894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/>
              <a:t>China</a:t>
            </a:r>
          </a:p>
        </p:txBody>
      </p:sp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20115"/>
              </p:ext>
            </p:extLst>
          </p:nvPr>
        </p:nvGraphicFramePr>
        <p:xfrm>
          <a:off x="2362400" y="2183683"/>
          <a:ext cx="8141535" cy="4111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3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3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3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212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Mineralen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Aandeel in mondiale productie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Positie in mondiale rangorde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Bauxiet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14,0%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3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Koper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2,0%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5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Goud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2,3%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12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IJzererts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17,0%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2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Mangaan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20,0%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2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 err="1">
                          <a:effectLst/>
                        </a:rPr>
                        <a:t>Nobium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98,0%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1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Tin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4,1%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>
                          <a:effectLst/>
                        </a:rPr>
                        <a:t>5</a:t>
                      </a:r>
                      <a:r>
                        <a:rPr lang="nl-NL" sz="2000" baseline="30000">
                          <a:effectLst/>
                        </a:rPr>
                        <a:t>e</a:t>
                      </a:r>
                      <a:r>
                        <a:rPr lang="nl-NL" sz="2000">
                          <a:effectLst/>
                        </a:rPr>
                        <a:t> </a:t>
                      </a:r>
                      <a:endParaRPr lang="nl-NL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3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Zink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2,4%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nl-NL" sz="2000" dirty="0">
                          <a:effectLst/>
                        </a:rPr>
                        <a:t>12</a:t>
                      </a:r>
                      <a:r>
                        <a:rPr lang="nl-NL" sz="2000" baseline="30000" dirty="0">
                          <a:effectLst/>
                        </a:rPr>
                        <a:t>e</a:t>
                      </a:r>
                      <a:r>
                        <a:rPr lang="nl-NL" sz="2000" dirty="0">
                          <a:effectLst/>
                        </a:rPr>
                        <a:t> </a:t>
                      </a:r>
                      <a:endParaRPr lang="nl-N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69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2" y="1997074"/>
            <a:ext cx="5623200" cy="1045525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Verklaar: ‘de platentektoniek heeft Bolivia geen windeieren gelegd’.</a:t>
            </a:r>
            <a:br>
              <a:rPr lang="nl-NL" dirty="0"/>
            </a:br>
            <a:r>
              <a:rPr lang="nl-NL" dirty="0"/>
              <a:t/>
            </a:r>
            <a:br>
              <a:rPr lang="nl-NL" dirty="0"/>
            </a:br>
            <a:endParaRPr lang="nl-NL" i="1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Bolivia (1)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Picture 3" descr="Y:\2-Pagination\NOORDHOFF\Dutch\P126.262661_Abroad VWO online\Images\Online Jpeg\Ch03\BNL3-5V-LB-3-05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400" y="1996800"/>
            <a:ext cx="5625000" cy="56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D2F6D0F-6200-4DA5-8922-984722265FAA}"/>
              </a:ext>
            </a:extLst>
          </p:cNvPr>
          <p:cNvSpPr txBox="1"/>
          <p:nvPr/>
        </p:nvSpPr>
        <p:spPr>
          <a:xfrm>
            <a:off x="854172" y="3001918"/>
            <a:ext cx="59182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Doordat Bolivia in een </a:t>
            </a:r>
            <a:r>
              <a:rPr lang="nl-NL" sz="2600" i="1" dirty="0" err="1"/>
              <a:t>subductiezone</a:t>
            </a:r>
            <a:r>
              <a:rPr lang="nl-NL" sz="2600" i="1" dirty="0"/>
              <a:t> </a:t>
            </a:r>
            <a:br>
              <a:rPr lang="nl-NL" sz="2600" i="1" dirty="0"/>
            </a:br>
            <a:r>
              <a:rPr lang="nl-NL" sz="2600" i="1" dirty="0"/>
              <a:t>ligt (de </a:t>
            </a:r>
            <a:r>
              <a:rPr lang="nl-NL" sz="2600" i="1" dirty="0" err="1"/>
              <a:t>Nazca</a:t>
            </a:r>
            <a:r>
              <a:rPr lang="nl-NL" sz="2600" i="1" dirty="0"/>
              <a:t>-plaat duikt onder de </a:t>
            </a:r>
            <a:br>
              <a:rPr lang="nl-NL" sz="2600" i="1" dirty="0"/>
            </a:br>
            <a:r>
              <a:rPr lang="nl-NL" sz="2600" i="1" dirty="0"/>
              <a:t>Zuid-Amerikaans plaat) zitten in de </a:t>
            </a:r>
            <a:br>
              <a:rPr lang="nl-NL" sz="2600" i="1" dirty="0"/>
            </a:br>
            <a:r>
              <a:rPr lang="nl-NL" sz="2600" i="1" dirty="0"/>
              <a:t>ondergrond allerlei kostbare </a:t>
            </a:r>
            <a:r>
              <a:rPr lang="nl-NL" sz="2600" i="1" dirty="0" err="1"/>
              <a:t>delf-stoffen</a:t>
            </a:r>
            <a:r>
              <a:rPr lang="nl-NL" sz="2600" i="1" dirty="0"/>
              <a:t> </a:t>
            </a:r>
            <a:br>
              <a:rPr lang="nl-NL" sz="2600" i="1" dirty="0"/>
            </a:br>
            <a:r>
              <a:rPr lang="nl-NL" sz="2600" i="1" dirty="0"/>
              <a:t>die met het vulkanisme naar boven </a:t>
            </a:r>
            <a:br>
              <a:rPr lang="nl-NL" sz="2600" i="1" dirty="0"/>
            </a:br>
            <a:r>
              <a:rPr lang="nl-NL" sz="2600" i="1" dirty="0"/>
              <a:t>gekomen zijn. </a:t>
            </a:r>
            <a:br>
              <a:rPr lang="nl-NL" sz="2600" i="1" dirty="0"/>
            </a:br>
            <a:r>
              <a:rPr lang="nl-NL" sz="2600" i="1" dirty="0"/>
              <a:t>Met die delfstoffen verdient het land </a:t>
            </a:r>
            <a:br>
              <a:rPr lang="nl-NL" sz="2600" i="1" dirty="0"/>
            </a:br>
            <a:r>
              <a:rPr lang="nl-NL" sz="2600" i="1" dirty="0"/>
              <a:t>veel geld.</a:t>
            </a:r>
            <a:endParaRPr lang="nl-NL" sz="2600" dirty="0"/>
          </a:p>
        </p:txBody>
      </p:sp>
    </p:spTree>
    <p:extLst>
      <p:ext uri="{BB962C8B-B14F-4D97-AF65-F5344CB8AC3E}">
        <p14:creationId xmlns:p14="http://schemas.microsoft.com/office/powerpoint/2010/main" val="177227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2" y="1997075"/>
            <a:ext cx="5623200" cy="3014726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In Bolivia wordt enerzijds aardolie en aardgas gewonnen en anderzijds zilver en tin.</a:t>
            </a:r>
          </a:p>
          <a:p>
            <a:pPr marL="0" indent="0">
              <a:buNone/>
            </a:pPr>
            <a:r>
              <a:rPr lang="nl-NL" dirty="0"/>
              <a:t>Verklaar waarom die delfstoffen nooit dicht bij elkaar voorkomen. </a:t>
            </a:r>
            <a:br>
              <a:rPr lang="nl-NL" dirty="0"/>
            </a:br>
            <a:r>
              <a:rPr lang="nl-NL" dirty="0"/>
              <a:t>Ga daarbij in op het ontstaan van de beide groepen delfstoffen.</a:t>
            </a:r>
            <a:br>
              <a:rPr lang="nl-NL" dirty="0"/>
            </a:br>
            <a:endParaRPr lang="nl-NL" i="1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Bolivia (2)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Picture 3" descr="Y:\2-Pagination\NOORDHOFF\Dutch\P126.262661_Abroad VWO online\Images\Online Jpeg\Ch03\BNL3-5V-LB-3-05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400" y="1996800"/>
            <a:ext cx="5625000" cy="56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5F828DD-4821-496B-BB38-8C06185D424E}"/>
              </a:ext>
            </a:extLst>
          </p:cNvPr>
          <p:cNvSpPr txBox="1"/>
          <p:nvPr/>
        </p:nvSpPr>
        <p:spPr>
          <a:xfrm>
            <a:off x="893762" y="4850041"/>
            <a:ext cx="5844870" cy="2456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i="1" dirty="0"/>
              <a:t>Gas en olie zijn het gevolg van </a:t>
            </a:r>
            <a:br>
              <a:rPr lang="nl-NL" i="1" dirty="0"/>
            </a:br>
            <a:r>
              <a:rPr lang="nl-NL" i="1" dirty="0"/>
              <a:t>afzettingen van levende organismen </a:t>
            </a:r>
            <a:br>
              <a:rPr lang="nl-NL" i="1" dirty="0"/>
            </a:br>
            <a:r>
              <a:rPr lang="nl-NL" i="1" dirty="0"/>
              <a:t>in een ondiepe zee, terwijl zilver en tin </a:t>
            </a:r>
            <a:br>
              <a:rPr lang="nl-NL" i="1" dirty="0"/>
            </a:br>
            <a:r>
              <a:rPr lang="nl-NL" i="1" dirty="0"/>
              <a:t>de gevolgen van endogene processen </a:t>
            </a:r>
            <a:br>
              <a:rPr lang="nl-NL" i="1" dirty="0"/>
            </a:br>
            <a:r>
              <a:rPr lang="nl-NL" i="1" dirty="0"/>
              <a:t>zijn. Deze komen zelden op dezelfde </a:t>
            </a:r>
            <a:br>
              <a:rPr lang="nl-NL" i="1" dirty="0"/>
            </a:br>
            <a:r>
              <a:rPr lang="nl-NL" i="1" dirty="0"/>
              <a:t>plek voor.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686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GEBIEDEN&gt;Zuid-Amerika&gt;3.5 Natuurlijke hulpbronnen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Bolivia 3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5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996" y="3931800"/>
            <a:ext cx="7621404" cy="50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1274070" y="2110874"/>
            <a:ext cx="1080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In Bolivia wordt behalve zilver, tin en goud ook lithium (in batterijen) en indium (in LCD schermen) gewonnen. De laatsten worden ook wel </a:t>
            </a:r>
            <a:r>
              <a:rPr lang="nl-NL" sz="2600" dirty="0">
                <a:solidFill>
                  <a:srgbClr val="FF0000"/>
                </a:solidFill>
              </a:rPr>
              <a:t>strategische grondstoffen </a:t>
            </a:r>
            <a:r>
              <a:rPr lang="nl-NL" sz="2600" dirty="0"/>
              <a:t>genoemd. Waarom?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274070" y="3616800"/>
            <a:ext cx="387833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Het zijn zeldzame delfstoffen die </a:t>
            </a:r>
            <a:r>
              <a:rPr lang="nl-NL" sz="2600" i="1" dirty="0" err="1"/>
              <a:t>brood-nodig</a:t>
            </a:r>
            <a:r>
              <a:rPr lang="nl-NL" sz="2600" i="1" dirty="0"/>
              <a:t> zijn voor de ontwikkeling van moderne/toekomstige producten.</a:t>
            </a:r>
          </a:p>
        </p:txBody>
      </p:sp>
    </p:spTree>
    <p:extLst>
      <p:ext uri="{BB962C8B-B14F-4D97-AF65-F5344CB8AC3E}">
        <p14:creationId xmlns:p14="http://schemas.microsoft.com/office/powerpoint/2010/main" val="320020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/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2283</TotalTime>
  <Words>1507</Words>
  <Application>Microsoft Office PowerPoint</Application>
  <PresentationFormat>Aangepast</PresentationFormat>
  <Paragraphs>197</Paragraphs>
  <Slides>30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3</vt:i4>
      </vt:variant>
      <vt:variant>
        <vt:lpstr>Diatitels</vt:lpstr>
      </vt:variant>
      <vt:variant>
        <vt:i4>30</vt:i4>
      </vt:variant>
    </vt:vector>
  </HeadingPairs>
  <TitlesOfParts>
    <vt:vector size="36" baseType="lpstr">
      <vt:lpstr>Arial</vt:lpstr>
      <vt:lpstr>Calibri</vt:lpstr>
      <vt:lpstr>Times New Roman</vt:lpstr>
      <vt:lpstr>Kantoorthema</vt:lpstr>
      <vt:lpstr>1_Kantoorthema</vt:lpstr>
      <vt:lpstr>2_Kantoorthema</vt:lpstr>
      <vt:lpstr>3.5 De winning van natuurlijke hulpbronnen</vt:lpstr>
      <vt:lpstr>Natuurlijke hulpbronnen in soorten</vt:lpstr>
      <vt:lpstr>Amazonia 1</vt:lpstr>
      <vt:lpstr>Amazonia 2</vt:lpstr>
      <vt:lpstr>Amazonia 3</vt:lpstr>
      <vt:lpstr>Brazilië als delfstoffen leverancier</vt:lpstr>
      <vt:lpstr>Bolivia (1)</vt:lpstr>
      <vt:lpstr>Bolivia (2)</vt:lpstr>
      <vt:lpstr>Bolivia 3</vt:lpstr>
      <vt:lpstr>3.6 Gevolgen van de winning van natuurlijke        hulpbronnen</vt:lpstr>
      <vt:lpstr>Is de winning duurzaam?</vt:lpstr>
      <vt:lpstr>Is de winning duurzaam?</vt:lpstr>
      <vt:lpstr>Is de winning duurzaam?</vt:lpstr>
      <vt:lpstr>Het openleggen van het regenwoud</vt:lpstr>
      <vt:lpstr>Mato Grosso</vt:lpstr>
      <vt:lpstr>Is er hoop voor het regenwoud?</vt:lpstr>
      <vt:lpstr>Bestrijding illegale houtkap</vt:lpstr>
      <vt:lpstr>Sociaal economische gevolgen (1)</vt:lpstr>
      <vt:lpstr>Sociaal economische gevolgen (2)</vt:lpstr>
      <vt:lpstr>Sociaal economische gevolgen (3)</vt:lpstr>
      <vt:lpstr>3.7 Inheemse volken</vt:lpstr>
      <vt:lpstr>De inheemse bevolking</vt:lpstr>
      <vt:lpstr>Uitsluiting, integratie, discriminatie</vt:lpstr>
      <vt:lpstr>3.8 De huidige positie van inheemse volken</vt:lpstr>
      <vt:lpstr>Bedreigingen voor indianen (1)</vt:lpstr>
      <vt:lpstr>Bedreigingen voor indianen (2)</vt:lpstr>
      <vt:lpstr>Bedreigingen voor indianen (3)</vt:lpstr>
      <vt:lpstr>Het leven van Amazonia-indianen</vt:lpstr>
      <vt:lpstr>Assimileren of in een isolement blijven?</vt:lpstr>
      <vt:lpstr>Positie van de indianen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Gerard</dc:creator>
  <cp:lastModifiedBy>Jongejan, Bettie</cp:lastModifiedBy>
  <cp:revision>119</cp:revision>
  <dcterms:created xsi:type="dcterms:W3CDTF">2016-06-21T09:44:17Z</dcterms:created>
  <dcterms:modified xsi:type="dcterms:W3CDTF">2017-07-18T08:13:58Z</dcterms:modified>
</cp:coreProperties>
</file>