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5" r:id="rId1"/>
    <p:sldMasterId id="2147483757" r:id="rId2"/>
    <p:sldMasterId id="2147483779" r:id="rId3"/>
  </p:sldMasterIdLst>
  <p:notesMasterIdLst>
    <p:notesMasterId r:id="rId12"/>
  </p:notesMasterIdLst>
  <p:handoutMasterIdLst>
    <p:handoutMasterId r:id="rId13"/>
  </p:handoutMasterIdLst>
  <p:sldIdLst>
    <p:sldId id="300" r:id="rId4"/>
    <p:sldId id="315" r:id="rId5"/>
    <p:sldId id="307" r:id="rId6"/>
    <p:sldId id="319" r:id="rId7"/>
    <p:sldId id="320" r:id="rId8"/>
    <p:sldId id="301" r:id="rId9"/>
    <p:sldId id="316" r:id="rId10"/>
    <p:sldId id="317" r:id="rId1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jsterveld, Reina" initials="BR" lastIdx="10" clrIdx="0"/>
  <p:cmAuthor id="1" name="Ockels, Johan" initials="OJ" lastIdx="1" clrIdx="1"/>
  <p:cmAuthor id="2" name="Smit, Wietske" initials="SW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A484"/>
    <a:srgbClr val="FF3399"/>
    <a:srgbClr val="FF99CC"/>
    <a:srgbClr val="FFC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Stijl, gemiddeld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14" autoAdjust="0"/>
    <p:restoredTop sz="97411" autoAdjust="0"/>
  </p:normalViewPr>
  <p:slideViewPr>
    <p:cSldViewPr>
      <p:cViewPr varScale="1">
        <p:scale>
          <a:sx n="43" d="100"/>
          <a:sy n="43" d="100"/>
        </p:scale>
        <p:origin x="33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57E369-74E3-4E0D-B7A2-9557641F8509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97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1B6BD0-1215-4963-8978-E04BF6253897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1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nl-NL" noProof="0" smtClean="0"/>
              <a:t>Klik om de stijl te bewerken</a:t>
            </a:r>
          </a:p>
        </p:txBody>
      </p:sp>
      <p:sp>
        <p:nvSpPr>
          <p:cNvPr id="6246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de ondertitelstijl van het model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CC64CB1F-B7C3-46D0-8277-1DC333DDC9F4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1DE75062-59B2-47E9-A4A6-169D18F62F61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ADE265-DDEB-45BE-9D7F-AD79CA1B2A2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DE1A-B369-468D-9B8E-F0D2E215DA2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94934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1952625"/>
            <a:ext cx="1822450" cy="40671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1952625"/>
            <a:ext cx="5319712" cy="40671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C0CD59-5668-4C1E-BF76-9BCC497C7007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C478-9647-46C8-9F7F-1E0E36BCA79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2463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4033029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772584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54738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8858571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4795189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901637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2266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FAD01-B00D-4C58-A3F1-7968BC1A6026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B39545-2D25-4177-A27C-F6E8E77E1D12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001768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83653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781633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5188658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301875" y="3644900"/>
            <a:ext cx="6021388" cy="1295400"/>
          </a:xfrm>
        </p:spPr>
        <p:txBody>
          <a:bodyPr/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noProof="0" smtClean="0"/>
              <a:t>Klik om het opmaakprofiel te bewerken</a:t>
            </a: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2301875" y="5127625"/>
            <a:ext cx="6021388" cy="935038"/>
          </a:xfrm>
        </p:spPr>
        <p:txBody>
          <a:bodyPr/>
          <a:lstStyle>
            <a:lvl1pPr>
              <a:spcBef>
                <a:spcPct val="0"/>
              </a:spcBef>
              <a:defRPr i="1"/>
            </a:lvl1pPr>
          </a:lstStyle>
          <a:p>
            <a:pPr lvl="0"/>
            <a:r>
              <a:rPr lang="nl-NL" noProof="0" smtClean="0"/>
              <a:t>Klik om het opmaakprofiel van de modelondertitel te bewerken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90575" y="6400800"/>
            <a:ext cx="1676400" cy="230188"/>
          </a:xfrm>
        </p:spPr>
        <p:txBody>
          <a:bodyPr/>
          <a:lstStyle>
            <a:lvl1pPr>
              <a:defRPr sz="1000"/>
            </a:lvl1pPr>
          </a:lstStyle>
          <a:p>
            <a:fld id="{A50054AB-2D6E-4841-A829-F478F24C3FC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8013" y="6096000"/>
            <a:ext cx="1903412" cy="306388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Wingdings" pitchFamily="1" charset="2"/>
              <a:buChar char="§"/>
              <a:defRPr sz="1000"/>
            </a:lvl1pPr>
          </a:lstStyle>
          <a:p>
            <a:pPr>
              <a:buClr>
                <a:srgbClr val="474747"/>
              </a:buClr>
            </a:pPr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075613" y="6246813"/>
            <a:ext cx="381000" cy="230187"/>
          </a:xfrm>
        </p:spPr>
        <p:txBody>
          <a:bodyPr/>
          <a:lstStyle>
            <a:lvl1pPr>
              <a:defRPr/>
            </a:lvl1pPr>
          </a:lstStyle>
          <a:p>
            <a:fld id="{E51685AE-BF16-4C9C-A7FB-17F4FBB12D87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0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CB903-662E-4BAB-B6B0-55026B15E56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D595A-35D6-43AB-84A7-82DA4375C82E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921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4BE16D-89A3-405E-992E-19271F79ABD9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BB785-ACE9-4C0E-A6CE-96485A2EE9C0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2442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1844675"/>
            <a:ext cx="3570287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1844675"/>
            <a:ext cx="3571875" cy="4175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B07DA1-4114-4F45-B7F6-93F2936DCF3C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8F5D5-FABE-4815-A3E3-BA8F6BA90179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838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52C262-0248-4891-9761-00A82C60E89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27D7D-45F6-467B-BA57-3CDC3AC366A4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0669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10088F-1C36-4AF5-B67A-6C02563DBF0D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33A4A-14AD-4F62-AE76-3E9FC98A3B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158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CF68D-86AC-474A-8E02-9BB35D9746FF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3BFC1-5365-4B87-8D64-A79920391BE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2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F759A4-E60A-4C5D-B79C-66D2FC8907B2}" type="datetime3">
              <a:rPr lang="nl-NL" smtClean="0"/>
              <a:t>12/10/16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40CEB-2581-4692-BC12-8969370FF425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3749626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860E5B-87FF-43FF-8004-6CBBED19C7F2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457D9-C3C4-42AE-85C6-EA8B33B6BB9A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6936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49E4D1-0FA2-4DE8-99DA-0685FA284E86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AE027-546E-4671-8AC3-1C29CF9B4086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12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81E421-2A11-42DE-98D2-CAB0FD463930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70823-AD6A-40E3-B8E1-4ECB1EFE91E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9079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38950" y="887413"/>
            <a:ext cx="1822450" cy="5132387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366838" y="887413"/>
            <a:ext cx="5319712" cy="513238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886F91-BB0A-4283-8970-3F86E58BA48E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B9EC2-4887-4527-AF23-019E43AFDD1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26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366838" y="2852738"/>
            <a:ext cx="3570287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89525" y="2852738"/>
            <a:ext cx="3571875" cy="3167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26801E-3505-49C8-9575-709CFFFA5D16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7F236-DD57-47E3-8A3C-5023BC8F19D7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696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6574DE-E4DD-42F6-818D-89BA71DB9867}" type="datetime3">
              <a:rPr lang="nl-NL" smtClean="0"/>
              <a:t>12/10/16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0E2FD-CC7F-49C6-95D0-CC825B11D26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51558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6AE813-F702-45E9-A47A-6F44FADD9E74}" type="datetime3">
              <a:rPr lang="nl-NL" smtClean="0"/>
              <a:t>12/10/16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D9D6D-A5A5-4853-97B0-7F3B66E47460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69198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739156-DDFF-4088-8452-FC843531A739}" type="datetime3">
              <a:rPr lang="nl-NL" smtClean="0"/>
              <a:t>12/10/16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E7B30-BE17-4266-A66D-E1A3188B31FD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141315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2A2979-B28F-46E8-822B-F0F0650BAC7B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AC9AB-1752-433B-AA3C-8F4B433FDCB8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4229208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919D33-65CB-47C9-8B0C-0F96E2D2A0C9}" type="datetime3">
              <a:rPr lang="nl-NL" smtClean="0"/>
              <a:t>12/10/16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B1E65-DA07-4CDE-9959-88854AD22A9A}" type="slidenum">
              <a:rPr lang="nl-NL"/>
              <a:pPr/>
              <a:t>‹nr.›</a:t>
            </a:fld>
            <a:endParaRPr lang="nl-NL" sz="1400"/>
          </a:p>
        </p:txBody>
      </p:sp>
    </p:spTree>
    <p:extLst>
      <p:ext uri="{BB962C8B-B14F-4D97-AF65-F5344CB8AC3E}">
        <p14:creationId xmlns:p14="http://schemas.microsoft.com/office/powerpoint/2010/main" val="278702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1952625"/>
            <a:ext cx="7172325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61443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2852738"/>
            <a:ext cx="7294562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1E16212B-336D-408C-9CA5-110F9655A030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FFA1A3FE-95E9-4677-9359-F0958ADA8DB7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6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eaLnBrk="1" fontAlgn="base" hangingPunct="1">
        <a:spcBef>
          <a:spcPct val="20000"/>
        </a:spcBef>
        <a:spcAft>
          <a:spcPct val="0"/>
        </a:spcAft>
        <a:buClr>
          <a:srgbClr val="FFCE21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eaLnBrk="1" fontAlgn="base" hangingPunct="1">
        <a:spcBef>
          <a:spcPct val="20000"/>
        </a:spcBef>
        <a:spcAft>
          <a:spcPct val="0"/>
        </a:spcAft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/>
              <a:t>12/10/16</a:t>
            </a:fld>
            <a:endParaRPr lang="nl-NL"/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/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/>
              <a:pPr/>
              <a:t>‹nr.›</a:t>
            </a:fld>
            <a:endParaRPr lang="nl-NL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title"/>
          </p:nvPr>
        </p:nvSpPr>
        <p:spPr bwMode="black">
          <a:xfrm>
            <a:off x="1366838" y="887413"/>
            <a:ext cx="7172325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80899" name="Rectangle 9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366838" y="1844675"/>
            <a:ext cx="7294562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8" name="Tijdelijke aanduiding voor datum 3"/>
          <p:cNvSpPr>
            <a:spLocks noGrp="1"/>
          </p:cNvSpPr>
          <p:nvPr>
            <p:ph type="dt" sz="half" idx="2"/>
          </p:nvPr>
        </p:nvSpPr>
        <p:spPr bwMode="black">
          <a:xfrm>
            <a:off x="533400" y="64770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fld id="{2ED84D9D-D760-4B1F-A66C-D8EA94A3342A}" type="datetime3">
              <a:rPr lang="nl-NL" smtClean="0">
                <a:solidFill>
                  <a:srgbClr val="474747"/>
                </a:solidFill>
              </a:rPr>
              <a:pPr/>
              <a:t>12/10/16</a:t>
            </a:fld>
            <a:endParaRPr lang="nl-NL">
              <a:solidFill>
                <a:srgbClr val="474747"/>
              </a:solidFill>
            </a:endParaRPr>
          </a:p>
        </p:txBody>
      </p:sp>
      <p:sp>
        <p:nvSpPr>
          <p:cNvPr id="9" name="Tijdelijke aanduiding voor voettekst 4"/>
          <p:cNvSpPr>
            <a:spLocks noGrp="1"/>
          </p:cNvSpPr>
          <p:nvPr>
            <p:ph type="ftr" sz="quarter" idx="3"/>
          </p:nvPr>
        </p:nvSpPr>
        <p:spPr bwMode="black">
          <a:xfrm>
            <a:off x="533400" y="6248400"/>
            <a:ext cx="16002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00"/>
            </a:lvl1pPr>
          </a:lstStyle>
          <a:p>
            <a:r>
              <a:rPr lang="nl-NL">
                <a:solidFill>
                  <a:srgbClr val="474747"/>
                </a:solidFill>
              </a:rPr>
              <a:t>Naam spreker</a:t>
            </a:r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 bwMode="black">
          <a:xfrm>
            <a:off x="8077200" y="624840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600"/>
            </a:lvl1pPr>
          </a:lstStyle>
          <a:p>
            <a:fld id="{A4017071-425A-459D-BB6A-A1E0D0597E4B}" type="slidenum">
              <a:rPr lang="nl-NL">
                <a:solidFill>
                  <a:srgbClr val="474747"/>
                </a:solidFill>
              </a:rPr>
              <a:pPr/>
              <a:t>‹nr.›</a:t>
            </a:fld>
            <a:endParaRPr lang="nl-NL" sz="1400">
              <a:solidFill>
                <a:srgbClr val="4747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4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1" charset="0"/>
          <a:ea typeface="ＭＳ Ｐゴシック" pitchFamily="1" charset="-128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47307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400">
          <a:solidFill>
            <a:schemeClr val="tx1"/>
          </a:solidFill>
          <a:latin typeface="+mn-lt"/>
          <a:ea typeface="+mn-ea"/>
        </a:defRPr>
      </a:lvl2pPr>
      <a:lvl3pPr marL="808038" indent="-3317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1" charset="2"/>
        <a:buChar char="§"/>
        <a:defRPr sz="2000">
          <a:solidFill>
            <a:schemeClr val="tx1"/>
          </a:solidFill>
          <a:latin typeface="+mn-lt"/>
          <a:ea typeface="+mn-ea"/>
        </a:defRPr>
      </a:lvl3pPr>
      <a:lvl4pPr marL="1152525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–"/>
        <a:defRPr>
          <a:solidFill>
            <a:schemeClr val="tx1"/>
          </a:solidFill>
          <a:latin typeface="+mn-lt"/>
          <a:ea typeface="+mn-ea"/>
        </a:defRPr>
      </a:lvl4pPr>
      <a:lvl5pPr marL="14605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19177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3749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28321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289300" indent="-3063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Verdana" pitchFamily="1" charset="0"/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1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5576" y="1844675"/>
            <a:ext cx="7905824" cy="4175125"/>
          </a:xfrm>
        </p:spPr>
        <p:txBody>
          <a:bodyPr/>
          <a:lstStyle/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r>
              <a:rPr lang="nl-NL" altLang="nl-NL" dirty="0"/>
              <a:t>In deze </a:t>
            </a:r>
            <a:r>
              <a:rPr lang="nl-NL" altLang="nl-NL" dirty="0" smtClean="0"/>
              <a:t>presentatie </a:t>
            </a:r>
            <a:r>
              <a:rPr lang="nl-NL" altLang="nl-NL" dirty="0"/>
              <a:t>leer je over</a:t>
            </a:r>
            <a:r>
              <a:rPr lang="nl-NL" altLang="nl-NL" dirty="0" smtClean="0"/>
              <a:t>:</a:t>
            </a:r>
          </a:p>
          <a:p>
            <a:pPr marL="514350" indent="-514350" eaLnBrk="1" hangingPunct="1">
              <a:buClr>
                <a:srgbClr val="92D050"/>
              </a:buClr>
              <a:buFont typeface="Arial" charset="0"/>
              <a:buNone/>
            </a:pPr>
            <a:endParaRPr lang="nl-NL" altLang="nl-NL" dirty="0"/>
          </a:p>
          <a:p>
            <a:pPr marL="514350" indent="-514350" eaLnBrk="1" hangingPunct="1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 </a:t>
            </a:r>
            <a:r>
              <a:rPr lang="en-US" dirty="0" err="1"/>
              <a:t>i</a:t>
            </a:r>
            <a:r>
              <a:rPr lang="en-US" dirty="0" err="1" smtClean="0"/>
              <a:t>solatie</a:t>
            </a:r>
            <a:r>
              <a:rPr lang="en-US" dirty="0" smtClean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 smtClean="0"/>
              <a:t>discriminatie</a:t>
            </a:r>
            <a:r>
              <a:rPr lang="en-US" dirty="0" smtClean="0"/>
              <a:t> van </a:t>
            </a:r>
            <a:r>
              <a:rPr lang="en-US" dirty="0" err="1" smtClean="0"/>
              <a:t>joden</a:t>
            </a:r>
            <a:endParaRPr lang="en-US" altLang="nl-NL" dirty="0" smtClean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 smtClean="0"/>
              <a:t>Het kenmerkend </a:t>
            </a:r>
            <a:r>
              <a:rPr lang="nl-NL" altLang="nl-NL" dirty="0"/>
              <a:t>aspect: het racistisch karakter van het nationaalsocialisme</a:t>
            </a:r>
            <a:r>
              <a:rPr lang="nl-NL" altLang="nl-NL" dirty="0" smtClean="0"/>
              <a:t>.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De </a:t>
            </a:r>
            <a:r>
              <a:rPr lang="en-US" dirty="0" err="1" smtClean="0"/>
              <a:t>vervolging</a:t>
            </a:r>
            <a:r>
              <a:rPr lang="en-US" dirty="0" smtClean="0"/>
              <a:t> van </a:t>
            </a:r>
            <a:r>
              <a:rPr lang="en-US" dirty="0" err="1" smtClean="0"/>
              <a:t>joden</a:t>
            </a:r>
            <a:r>
              <a:rPr lang="en-US" dirty="0" smtClean="0"/>
              <a:t> in </a:t>
            </a:r>
            <a:r>
              <a:rPr lang="en-US" dirty="0"/>
              <a:t>Europa</a:t>
            </a:r>
            <a:endParaRPr lang="nl-NL" altLang="nl-NL" dirty="0" smtClean="0"/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nl-NL" altLang="nl-NL" dirty="0" smtClean="0"/>
              <a:t>De vernietiging van de joden</a:t>
            </a:r>
          </a:p>
          <a:p>
            <a:pPr marL="514350" indent="-5143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US" altLang="nl-NL" dirty="0" smtClean="0"/>
              <a:t>De Holocaust</a:t>
            </a:r>
          </a:p>
          <a:p>
            <a:endParaRPr 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nl-NL" altLang="nl-NL" sz="2800" dirty="0" smtClean="0">
                <a:solidFill>
                  <a:srgbClr val="54BDF2"/>
                </a:solidFill>
              </a:rPr>
              <a:t>§3.3 De Holocaust</a:t>
            </a:r>
            <a:endParaRPr lang="nl-NL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22350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2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De </a:t>
            </a:r>
            <a:r>
              <a:rPr lang="en-US" sz="2800" dirty="0" err="1" smtClean="0"/>
              <a:t>isolatie</a:t>
            </a:r>
            <a:r>
              <a:rPr lang="en-US" sz="2800" dirty="0" smtClean="0"/>
              <a:t> </a:t>
            </a:r>
            <a:r>
              <a:rPr lang="en-US" sz="2800" dirty="0" err="1" smtClean="0"/>
              <a:t>en</a:t>
            </a:r>
            <a:r>
              <a:rPr lang="en-US" sz="2800" dirty="0" smtClean="0"/>
              <a:t> </a:t>
            </a:r>
            <a:r>
              <a:rPr lang="en-US" sz="2800" dirty="0" err="1" smtClean="0"/>
              <a:t>discriminatie</a:t>
            </a:r>
            <a:r>
              <a:rPr lang="en-US" sz="2800" dirty="0" smtClean="0"/>
              <a:t> van </a:t>
            </a:r>
            <a:r>
              <a:rPr lang="en-US" sz="2800" dirty="0" err="1" smtClean="0"/>
              <a:t>joden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92456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kern="0" dirty="0"/>
              <a:t>Na de machtsovername van de nazi's in Duitsland werden joden </a:t>
            </a:r>
            <a:r>
              <a:rPr lang="nl-NL" altLang="nl-NL" kern="0" dirty="0" smtClean="0"/>
              <a:t>geïsoleerd </a:t>
            </a:r>
            <a:r>
              <a:rPr lang="nl-NL" altLang="nl-NL" kern="0" dirty="0"/>
              <a:t>en gediscrimineerd</a:t>
            </a:r>
            <a:r>
              <a:rPr lang="nl-NL" altLang="nl-NL" kern="0" dirty="0" smtClean="0"/>
              <a:t>. </a:t>
            </a:r>
            <a:endParaRPr lang="nl-NL" altLang="nl-NL" kern="0" dirty="0" smtClean="0"/>
          </a:p>
          <a:p>
            <a:pPr eaLnBrk="1" hangingPunct="1"/>
            <a:r>
              <a:rPr lang="nl-NL" altLang="nl-NL" kern="0" dirty="0" smtClean="0"/>
              <a:t>Vanaf </a:t>
            </a:r>
            <a:r>
              <a:rPr lang="nl-NL" altLang="nl-NL" kern="0" dirty="0" smtClean="0"/>
              <a:t>1933:</a:t>
            </a:r>
            <a:endParaRPr lang="nl-NL" altLang="nl-NL" kern="0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A</a:t>
            </a:r>
            <a:r>
              <a:rPr lang="nl-NL" altLang="nl-NL" kern="0" dirty="0" smtClean="0"/>
              <a:t>ntisemitische propaganda </a:t>
            </a:r>
            <a:endParaRPr lang="nl-NL" altLang="nl-NL" kern="0" dirty="0"/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V</a:t>
            </a:r>
            <a:r>
              <a:rPr lang="nl-NL" altLang="nl-NL" kern="0" dirty="0" smtClean="0"/>
              <a:t>eel </a:t>
            </a:r>
            <a:r>
              <a:rPr lang="nl-NL" altLang="nl-NL" kern="0" dirty="0"/>
              <a:t>plaatsen voor joden verboden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/>
              <a:t>O</a:t>
            </a:r>
            <a:r>
              <a:rPr lang="nl-NL" altLang="nl-NL" kern="0" dirty="0" smtClean="0"/>
              <a:t>ntslag </a:t>
            </a:r>
            <a:r>
              <a:rPr lang="nl-NL" altLang="nl-NL" kern="0" dirty="0"/>
              <a:t>van joodse ambtenaren</a:t>
            </a:r>
          </a:p>
          <a:p>
            <a:pPr marL="342900" indent="-342900" eaLnBrk="1" hangingPunct="1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nl-NL" altLang="nl-NL" kern="0" dirty="0" smtClean="0"/>
              <a:t>Rassenwetten</a:t>
            </a:r>
          </a:p>
          <a:p>
            <a:pPr eaLnBrk="1" hangingPunct="1">
              <a:buClr>
                <a:schemeClr val="tx2"/>
              </a:buClr>
            </a:pPr>
            <a:endParaRPr lang="nl-NL" altLang="nl-NL" kern="0" dirty="0"/>
          </a:p>
          <a:p>
            <a:pPr eaLnBrk="1" hangingPunct="1"/>
            <a:r>
              <a:rPr lang="nl-NL" altLang="nl-NL" kern="0" dirty="0">
                <a:solidFill>
                  <a:srgbClr val="00B0F0"/>
                </a:solidFill>
              </a:rPr>
              <a:t>Discriminatie</a:t>
            </a:r>
            <a:r>
              <a:rPr lang="nl-NL" altLang="nl-NL" kern="0" dirty="0"/>
              <a:t>: onderscheid maken tussen mensen met de bedoeling iemand of een groep achter te stellen.</a:t>
            </a:r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19490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3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5796136" y="2780928"/>
            <a:ext cx="3089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Joden werden in het openbaar vernederd.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43700"/>
            <a:ext cx="5400600" cy="530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5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4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Het </a:t>
            </a:r>
            <a:r>
              <a:rPr lang="en-US" sz="2800" dirty="0" err="1" smtClean="0"/>
              <a:t>kenmerkend</a:t>
            </a:r>
            <a:r>
              <a:rPr lang="en-US" sz="2800" dirty="0" smtClean="0"/>
              <a:t> aspect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05824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kern="0" dirty="0" smtClean="0"/>
              <a:t>In november 1938 vond de </a:t>
            </a:r>
            <a:r>
              <a:rPr lang="nl-NL" altLang="nl-NL" i="1" kern="0" dirty="0" err="1" smtClean="0"/>
              <a:t>Kristallnacht</a:t>
            </a:r>
            <a:r>
              <a:rPr lang="nl-NL" altLang="nl-NL" kern="0" dirty="0" smtClean="0"/>
              <a:t> plaats</a:t>
            </a:r>
            <a:r>
              <a:rPr lang="nl-NL" altLang="nl-NL" kern="0" dirty="0"/>
              <a:t>.</a:t>
            </a:r>
            <a:r>
              <a:rPr lang="nl-NL" altLang="nl-NL" kern="0" dirty="0" smtClean="0"/>
              <a:t> Nazi's organiseerden toen een pogrom (geweldsuitbarsting) tegen joden.</a:t>
            </a:r>
          </a:p>
          <a:p>
            <a:pPr eaLnBrk="1" hangingPunct="1"/>
            <a:endParaRPr lang="nl-NL" altLang="nl-NL" kern="0" dirty="0"/>
          </a:p>
          <a:p>
            <a:pPr eaLnBrk="1" hangingPunct="1"/>
            <a:r>
              <a:rPr lang="nl-NL" altLang="nl-NL" dirty="0"/>
              <a:t>Het racistisch en totalitair karakter van het nationaalsocialisme is een </a:t>
            </a:r>
            <a:r>
              <a:rPr lang="nl-NL" altLang="nl-NL" b="1" dirty="0"/>
              <a:t>kenmerkend aspect</a:t>
            </a:r>
            <a:r>
              <a:rPr lang="nl-NL" altLang="nl-NL" dirty="0"/>
              <a:t> van de tijd van de wereldoorlogen.</a:t>
            </a:r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377419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5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De </a:t>
            </a:r>
            <a:r>
              <a:rPr lang="en-US" sz="2800" dirty="0" err="1" smtClean="0"/>
              <a:t>vervolging</a:t>
            </a:r>
            <a:r>
              <a:rPr lang="en-US" sz="2800" dirty="0" smtClean="0"/>
              <a:t> van </a:t>
            </a:r>
            <a:r>
              <a:rPr lang="en-US" sz="2800" dirty="0" err="1" smtClean="0"/>
              <a:t>joden</a:t>
            </a:r>
            <a:r>
              <a:rPr lang="en-US" sz="2800" dirty="0" smtClean="0"/>
              <a:t> in Europa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 bwMode="black">
          <a:xfrm>
            <a:off x="684000" y="1843200"/>
            <a:ext cx="7905824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663" indent="-473075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808038" indent="-3317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1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152525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14605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19177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3749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8321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289300" indent="-306388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Verdana" pitchFamily="1" charset="0"/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nl-NL" altLang="nl-NL" dirty="0" smtClean="0"/>
              <a:t>Tijdens </a:t>
            </a:r>
            <a:r>
              <a:rPr lang="nl-NL" altLang="nl-NL" dirty="0"/>
              <a:t>de Tweede Wereldoorlog gingen nazi's in alle bezette landen joden uitsluiten en vervolgen. </a:t>
            </a:r>
          </a:p>
          <a:p>
            <a:pPr eaLnBrk="1" hangingPunct="1"/>
            <a:endParaRPr lang="nl-NL" altLang="nl-NL" kern="0" dirty="0"/>
          </a:p>
          <a:p>
            <a:pPr eaLnBrk="1" hangingPunct="1"/>
            <a:r>
              <a:rPr lang="nl-NL" altLang="nl-NL" kern="0" dirty="0" smtClean="0"/>
              <a:t>Joden moesten onder meer een gele ster op hun kleding dragen.</a:t>
            </a:r>
          </a:p>
          <a:p>
            <a:pPr eaLnBrk="1" hangingPunct="1"/>
            <a:endParaRPr lang="nl-NL" altLang="nl-NL" kern="0" dirty="0"/>
          </a:p>
          <a:p>
            <a:pPr eaLnBrk="1" hangingPunct="1"/>
            <a:r>
              <a:rPr lang="nl-NL" altLang="nl-NL" kern="0" dirty="0" smtClean="0"/>
              <a:t>Op veel plaatsen moesten joden verhuizen naar afgesloten wijken (getto's).</a:t>
            </a:r>
          </a:p>
          <a:p>
            <a:pPr eaLnBrk="1" hangingPunct="1"/>
            <a:endParaRPr lang="en-US" altLang="nl-NL" dirty="0"/>
          </a:p>
          <a:p>
            <a:pPr eaLnBrk="1" hangingPunct="1"/>
            <a:endParaRPr lang="nl-NL" altLang="nl-NL" kern="0" dirty="0" smtClean="0"/>
          </a:p>
          <a:p>
            <a:pPr eaLnBrk="1" hangingPunct="1"/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  <a:p>
            <a:pPr eaLnBrk="1" hangingPunct="1">
              <a:buFont typeface="Arial" charset="0"/>
              <a:buNone/>
            </a:pPr>
            <a:endParaRPr lang="nl-NL" altLang="nl-NL" kern="0" dirty="0" smtClean="0"/>
          </a:p>
        </p:txBody>
      </p:sp>
    </p:spTree>
    <p:extLst>
      <p:ext uri="{BB962C8B-B14F-4D97-AF65-F5344CB8AC3E}">
        <p14:creationId xmlns:p14="http://schemas.microsoft.com/office/powerpoint/2010/main" val="14045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6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r>
              <a:rPr lang="nl-NL" altLang="nl-NL" dirty="0" smtClean="0"/>
              <a:t>In de bezette delen van de Sovjet-Unie schoten SS'ers vanaf 1941 joden massaal dood. </a:t>
            </a:r>
          </a:p>
          <a:p>
            <a:endParaRPr lang="nl-NL" altLang="nl-NL" dirty="0"/>
          </a:p>
          <a:p>
            <a:r>
              <a:rPr lang="nl-NL" altLang="nl-NL" dirty="0">
                <a:solidFill>
                  <a:schemeClr val="tx2"/>
                </a:solidFill>
              </a:rPr>
              <a:t>Vanaf 1942 zorgden de nazi's voor deportatie van joden uit heel Europa naar vernietigingskampen</a:t>
            </a:r>
            <a:r>
              <a:rPr lang="nl-NL" altLang="nl-NL" dirty="0" smtClean="0">
                <a:solidFill>
                  <a:schemeClr val="tx2"/>
                </a:solidFill>
              </a:rPr>
              <a:t>. </a:t>
            </a:r>
          </a:p>
          <a:p>
            <a:endParaRPr lang="nl-NL" altLang="nl-NL" dirty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rgbClr val="00B0F0"/>
                </a:solidFill>
              </a:rPr>
              <a:t>Deportatie</a:t>
            </a:r>
            <a:r>
              <a:rPr lang="nl-NL" altLang="nl-NL" dirty="0" smtClean="0"/>
              <a:t>: </a:t>
            </a:r>
            <a:r>
              <a:rPr lang="nl-NL" altLang="nl-NL" dirty="0"/>
              <a:t>het wegvoeren van </a:t>
            </a:r>
            <a:r>
              <a:rPr lang="nl-NL" altLang="nl-NL" dirty="0" smtClean="0"/>
              <a:t>mensen.</a:t>
            </a:r>
          </a:p>
          <a:p>
            <a:r>
              <a:rPr lang="nl-NL" altLang="nl-NL" dirty="0">
                <a:solidFill>
                  <a:srgbClr val="00B0F0"/>
                </a:solidFill>
              </a:rPr>
              <a:t>Vernietigingskamp</a:t>
            </a:r>
            <a:r>
              <a:rPr lang="nl-NL" altLang="nl-NL" dirty="0"/>
              <a:t>: concentratiekamp gemaakt om mensen te </a:t>
            </a:r>
            <a:r>
              <a:rPr lang="nl-NL" altLang="nl-NL" dirty="0" smtClean="0"/>
              <a:t>vermoorden.</a:t>
            </a:r>
            <a:endParaRPr lang="nl-NL" altLang="nl-NL" dirty="0"/>
          </a:p>
          <a:p>
            <a:endParaRPr lang="nl-NL" altLang="nl-NL" dirty="0"/>
          </a:p>
          <a:p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/>
          </a:p>
          <a:p>
            <a:pPr eaLnBrk="1" hangingPunct="1">
              <a:buFont typeface="Arial" charset="0"/>
              <a:buNone/>
            </a:pPr>
            <a:endParaRPr lang="nl-NL" altLang="nl-NL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sz="2800" dirty="0" smtClean="0"/>
              <a:t>De </a:t>
            </a:r>
            <a:r>
              <a:rPr lang="en-US" sz="2800" dirty="0" err="1" smtClean="0"/>
              <a:t>vernietiging</a:t>
            </a:r>
            <a:r>
              <a:rPr lang="en-US" sz="2800" dirty="0" smtClean="0"/>
              <a:t> van de </a:t>
            </a:r>
            <a:r>
              <a:rPr lang="en-US" sz="2800" dirty="0" err="1" smtClean="0"/>
              <a:t>joden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7871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7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4932040" y="2272804"/>
            <a:ext cx="3648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In de Sovjet-Unie dreven moordcommando's van de SS joden bijeen en schoten hen rij na rij dood.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16739"/>
            <a:ext cx="3438128" cy="5220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32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D595A-35D6-43AB-84A7-82DA4375C82E}" type="slidenum">
              <a:rPr lang="nl-NL" smtClean="0">
                <a:solidFill>
                  <a:srgbClr val="474747"/>
                </a:solidFill>
              </a:rPr>
              <a:pPr/>
              <a:t>8</a:t>
            </a:fld>
            <a:endParaRPr lang="nl-NL" sz="1400">
              <a:solidFill>
                <a:srgbClr val="474747"/>
              </a:solidFill>
            </a:endParaRPr>
          </a:p>
        </p:txBody>
      </p:sp>
      <p:pic>
        <p:nvPicPr>
          <p:cNvPr id="21" name="Picture 2" descr="http://www.drp.nl/wintoets/scripts/getfile.php?id=16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844675"/>
            <a:ext cx="7905824" cy="4175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De genocide door de nazi's wordt </a:t>
            </a:r>
            <a:r>
              <a:rPr lang="nl-NL" altLang="nl-NL" smtClean="0">
                <a:solidFill>
                  <a:schemeClr val="tx2"/>
                </a:solidFill>
              </a:rPr>
              <a:t>Holocaust genoemd</a:t>
            </a:r>
            <a:r>
              <a:rPr lang="nl-NL" altLang="nl-NL" dirty="0" smtClean="0">
                <a:solidFill>
                  <a:schemeClr val="tx2"/>
                </a:solidFill>
              </a:rPr>
              <a:t>. </a:t>
            </a:r>
          </a:p>
          <a:p>
            <a:pPr eaLnBrk="1" hangingPunct="1">
              <a:buFont typeface="Arial" charset="0"/>
              <a:buNone/>
            </a:pPr>
            <a:endParaRPr lang="nl-NL" altLang="nl-NL" dirty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nl-NL" altLang="nl-NL" dirty="0" smtClean="0">
                <a:solidFill>
                  <a:schemeClr val="tx2"/>
                </a:solidFill>
              </a:rPr>
              <a:t>Tijdens de Holocaust werden zes miljoen joden vermoord. </a:t>
            </a:r>
          </a:p>
          <a:p>
            <a:pPr eaLnBrk="1" hangingPunct="1">
              <a:buFont typeface="Arial" charset="0"/>
              <a:buNone/>
            </a:pPr>
            <a:endParaRPr lang="nl-NL" altLang="nl-NL" dirty="0" smtClean="0">
              <a:solidFill>
                <a:schemeClr val="tx2"/>
              </a:solidFill>
            </a:endParaRPr>
          </a:p>
          <a:p>
            <a:r>
              <a:rPr lang="nl-NL" altLang="nl-NL" dirty="0" smtClean="0">
                <a:solidFill>
                  <a:srgbClr val="00B0F0"/>
                </a:solidFill>
              </a:rPr>
              <a:t>Genocide</a:t>
            </a:r>
            <a:r>
              <a:rPr lang="nl-NL" altLang="nl-NL" dirty="0" smtClean="0"/>
              <a:t>: volkerenmoord.</a:t>
            </a:r>
          </a:p>
          <a:p>
            <a:r>
              <a:rPr lang="nl-NL" altLang="nl-NL" dirty="0" smtClean="0">
                <a:solidFill>
                  <a:srgbClr val="00B0F0"/>
                </a:solidFill>
              </a:rPr>
              <a:t>Holocaust</a:t>
            </a:r>
            <a:r>
              <a:rPr lang="nl-NL" altLang="nl-NL" dirty="0" smtClean="0"/>
              <a:t>: massale moord op joden tijdens de Tweede Wereldoorlog.</a:t>
            </a:r>
          </a:p>
          <a:p>
            <a:pPr eaLnBrk="1" hangingPunct="1">
              <a:buFont typeface="Arial" charset="0"/>
              <a:buNone/>
            </a:pPr>
            <a:endParaRPr lang="nl-NL" altLang="nl-NL" dirty="0" smtClean="0">
              <a:solidFill>
                <a:schemeClr val="tx2"/>
              </a:solidFill>
            </a:endParaRPr>
          </a:p>
          <a:p>
            <a:pPr eaLnBrk="1" hangingPunct="1">
              <a:buFont typeface="Arial" charset="0"/>
              <a:buNone/>
            </a:pPr>
            <a:endParaRPr lang="nl-NL" altLang="nl-NL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83568" y="887413"/>
            <a:ext cx="7855595" cy="669379"/>
          </a:xfrm>
        </p:spPr>
        <p:txBody>
          <a:bodyPr/>
          <a:lstStyle/>
          <a:p>
            <a:r>
              <a:rPr lang="en-US" altLang="nl-NL" sz="2800" dirty="0" smtClean="0"/>
              <a:t>De Holocaust</a:t>
            </a:r>
            <a:endParaRPr lang="nl-NL" sz="2800" dirty="0"/>
          </a:p>
        </p:txBody>
      </p:sp>
      <p:sp>
        <p:nvSpPr>
          <p:cNvPr id="7" name="Tijdelijke aanduiding voor voettekst 4"/>
          <p:cNvSpPr txBox="1">
            <a:spLocks noGrp="1"/>
          </p:cNvSpPr>
          <p:nvPr/>
        </p:nvSpPr>
        <p:spPr bwMode="auto">
          <a:xfrm>
            <a:off x="3124200" y="63762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l-NL" altLang="nl-NL" sz="1000" dirty="0">
                <a:solidFill>
                  <a:srgbClr val="898989"/>
                </a:solidFill>
                <a:latin typeface="Arial" charset="0"/>
                <a:cs typeface="Arial" charset="0"/>
              </a:rPr>
              <a:t>© Noordhoff Uitgevers </a:t>
            </a:r>
          </a:p>
        </p:txBody>
      </p:sp>
    </p:spTree>
    <p:extLst>
      <p:ext uri="{BB962C8B-B14F-4D97-AF65-F5344CB8AC3E}">
        <p14:creationId xmlns:p14="http://schemas.microsoft.com/office/powerpoint/2010/main" val="175725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 presentatie (blue)">
  <a:themeElements>
    <a:clrScheme name="Blauwe achtergrond met foto 1">
      <a:dk1>
        <a:srgbClr val="474747"/>
      </a:dk1>
      <a:lt1>
        <a:srgbClr val="FFFFFF"/>
      </a:lt1>
      <a:dk2>
        <a:srgbClr val="0066CC"/>
      </a:dk2>
      <a:lt2>
        <a:srgbClr val="FFFFFF"/>
      </a:lt2>
      <a:accent1>
        <a:srgbClr val="EE008C"/>
      </a:accent1>
      <a:accent2>
        <a:srgbClr val="039AD6"/>
      </a:accent2>
      <a:accent3>
        <a:srgbClr val="AAB8E2"/>
      </a:accent3>
      <a:accent4>
        <a:srgbClr val="DADADA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Blauwe achtergrond met foto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Blauwe achtergrond met foto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uwe achtergrond met foto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itte achtergrond">
  <a:themeElements>
    <a:clrScheme name="Witte achtergrond 2">
      <a:dk1>
        <a:srgbClr val="474747"/>
      </a:dk1>
      <a:lt1>
        <a:srgbClr val="FFFFFF"/>
      </a:lt1>
      <a:dk2>
        <a:srgbClr val="474747"/>
      </a:dk2>
      <a:lt2>
        <a:srgbClr val="B2B2B2"/>
      </a:lt2>
      <a:accent1>
        <a:srgbClr val="EE008C"/>
      </a:accent1>
      <a:accent2>
        <a:srgbClr val="039AD6"/>
      </a:accent2>
      <a:accent3>
        <a:srgbClr val="FFFFFF"/>
      </a:accent3>
      <a:accent4>
        <a:srgbClr val="3B3B3B"/>
      </a:accent4>
      <a:accent5>
        <a:srgbClr val="F5AAC5"/>
      </a:accent5>
      <a:accent6>
        <a:srgbClr val="028BC2"/>
      </a:accent6>
      <a:hlink>
        <a:srgbClr val="F8B215"/>
      </a:hlink>
      <a:folHlink>
        <a:srgbClr val="00AA9F"/>
      </a:folHlink>
    </a:clrScheme>
    <a:fontScheme name="Witte achtergrond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1" charset="0"/>
            <a:ea typeface="ＭＳ Ｐゴシック" pitchFamily="1" charset="-128"/>
          </a:defRPr>
        </a:defPPr>
      </a:lstStyle>
    </a:lnDef>
  </a:objectDefaults>
  <a:extraClrSchemeLst>
    <a:extraClrScheme>
      <a:clrScheme name="Witte achtergrond 1">
        <a:dk1>
          <a:srgbClr val="474747"/>
        </a:dk1>
        <a:lt1>
          <a:srgbClr val="FFFFFF"/>
        </a:lt1>
        <a:dk2>
          <a:srgbClr val="0066CC"/>
        </a:dk2>
        <a:lt2>
          <a:srgbClr val="FFFFFF"/>
        </a:lt2>
        <a:accent1>
          <a:srgbClr val="EE008C"/>
        </a:accent1>
        <a:accent2>
          <a:srgbClr val="039AD6"/>
        </a:accent2>
        <a:accent3>
          <a:srgbClr val="AAB8E2"/>
        </a:accent3>
        <a:accent4>
          <a:srgbClr val="DADADA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itte achtergrond 2">
        <a:dk1>
          <a:srgbClr val="474747"/>
        </a:dk1>
        <a:lt1>
          <a:srgbClr val="FFFFFF"/>
        </a:lt1>
        <a:dk2>
          <a:srgbClr val="474747"/>
        </a:dk2>
        <a:lt2>
          <a:srgbClr val="B2B2B2"/>
        </a:lt2>
        <a:accent1>
          <a:srgbClr val="EE008C"/>
        </a:accent1>
        <a:accent2>
          <a:srgbClr val="039AD6"/>
        </a:accent2>
        <a:accent3>
          <a:srgbClr val="FFFFFF"/>
        </a:accent3>
        <a:accent4>
          <a:srgbClr val="3B3B3B"/>
        </a:accent4>
        <a:accent5>
          <a:srgbClr val="F5AAC5"/>
        </a:accent5>
        <a:accent6>
          <a:srgbClr val="028BC2"/>
        </a:accent6>
        <a:hlink>
          <a:srgbClr val="F8B215"/>
        </a:hlink>
        <a:folHlink>
          <a:srgbClr val="00AA9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 presentatie (blue)</Template>
  <TotalTime>1090</TotalTime>
  <Words>322</Words>
  <Application>Microsoft Office PowerPoint</Application>
  <PresentationFormat>Diavoorstelling (4:3)</PresentationFormat>
  <Paragraphs>87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3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ＭＳ Ｐゴシック</vt:lpstr>
      <vt:lpstr>Arial</vt:lpstr>
      <vt:lpstr>Verdana</vt:lpstr>
      <vt:lpstr>Wingdings</vt:lpstr>
      <vt:lpstr>NU presentatie (blue)</vt:lpstr>
      <vt:lpstr>Witte achtergrond</vt:lpstr>
      <vt:lpstr>1_Witte achtergrond</vt:lpstr>
      <vt:lpstr>§3.3 De Holocaust</vt:lpstr>
      <vt:lpstr>De isolatie en discriminatie van joden</vt:lpstr>
      <vt:lpstr>PowerPoint-presentatie</vt:lpstr>
      <vt:lpstr>Het kenmerkend aspect</vt:lpstr>
      <vt:lpstr>De vervolging van joden in Europa</vt:lpstr>
      <vt:lpstr>De vernietiging van de joden</vt:lpstr>
      <vt:lpstr>PowerPoint-presentatie</vt:lpstr>
      <vt:lpstr>De Holocaust</vt:lpstr>
    </vt:vector>
  </TitlesOfParts>
  <Company>Infinitas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Pincode Tweede Fase</dc:title>
  <dc:creator>Bernadette Hijstek</dc:creator>
  <dc:description>versie 1.0 - maart 2008</dc:description>
  <cp:lastModifiedBy>Dijkstra, Esra</cp:lastModifiedBy>
  <cp:revision>284</cp:revision>
  <cp:lastPrinted>2013-03-19T08:25:20Z</cp:lastPrinted>
  <dcterms:created xsi:type="dcterms:W3CDTF">2013-03-13T12:13:36Z</dcterms:created>
  <dcterms:modified xsi:type="dcterms:W3CDTF">2016-10-12T10:01:46Z</dcterms:modified>
</cp:coreProperties>
</file>