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5" d="100"/>
          <a:sy n="85" d="100"/>
        </p:scale>
        <p:origin x="-1378" y="43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18748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150663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022117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162648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865629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20085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9040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46051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63233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024868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9647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7B2CB8-F7F4-4BF9-BA4B-EB48B6F6E0A7}" type="datetimeFigureOut">
              <a:rPr lang="nl-NL" smtClean="0"/>
              <a:t>6-3-2017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A5FD71-8EA4-466A-B661-D8F52F36214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242167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4632" cy="1730623"/>
          </a:xfrm>
        </p:spPr>
        <p:txBody>
          <a:bodyPr>
            <a:normAutofit fontScale="90000"/>
          </a:bodyPr>
          <a:lstStyle/>
          <a:p>
            <a:r>
              <a:rPr lang="nl-NL" dirty="0" smtClean="0">
                <a:solidFill>
                  <a:srgbClr val="00B050"/>
                </a:solidFill>
              </a:rPr>
              <a:t>Studieloopbaanbegeleiding </a:t>
            </a:r>
            <a:br>
              <a:rPr lang="nl-NL" dirty="0" smtClean="0">
                <a:solidFill>
                  <a:srgbClr val="00B050"/>
                </a:solidFill>
              </a:rPr>
            </a:br>
            <a:r>
              <a:rPr lang="nl-NL" dirty="0" smtClean="0">
                <a:solidFill>
                  <a:srgbClr val="00B050"/>
                </a:solidFill>
              </a:rPr>
              <a:t>en</a:t>
            </a:r>
            <a:br>
              <a:rPr lang="nl-NL" dirty="0" smtClean="0">
                <a:solidFill>
                  <a:srgbClr val="00B050"/>
                </a:solidFill>
              </a:rPr>
            </a:br>
            <a:r>
              <a:rPr lang="nl-NL" dirty="0" smtClean="0">
                <a:solidFill>
                  <a:srgbClr val="00B050"/>
                </a:solidFill>
              </a:rPr>
              <a:t>Zorg</a:t>
            </a:r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4400" dirty="0" smtClean="0">
                <a:solidFill>
                  <a:srgbClr val="00B0F0"/>
                </a:solidFill>
              </a:rPr>
              <a:t>Campus Winschoten</a:t>
            </a:r>
            <a:endParaRPr lang="nl-NL" sz="4400" dirty="0">
              <a:solidFill>
                <a:srgbClr val="00B0F0"/>
              </a:solidFill>
            </a:endParaRP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46127" y="188640"/>
            <a:ext cx="2786960" cy="122413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99578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5536" y="620688"/>
            <a:ext cx="3008313" cy="1139726"/>
          </a:xfrm>
        </p:spPr>
        <p:txBody>
          <a:bodyPr>
            <a:normAutofit/>
          </a:bodyPr>
          <a:lstStyle/>
          <a:p>
            <a:r>
              <a:rPr lang="nl-NL" sz="3200" dirty="0" smtClean="0"/>
              <a:t>Studieloopbaan-begeleiding</a:t>
            </a:r>
            <a:endParaRPr lang="nl-NL" sz="3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032250" y="1916832"/>
            <a:ext cx="5111750" cy="4209331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Taken SLB-er:</a:t>
            </a:r>
          </a:p>
          <a:p>
            <a:pPr>
              <a:buFont typeface="+mj-lt"/>
              <a:buAutoNum type="arabicPeriod"/>
            </a:pP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+mj-lt"/>
              <a:buAutoNum type="arabicPeriod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Studievoortgang controleren</a:t>
            </a:r>
          </a:p>
          <a:p>
            <a:pPr>
              <a:buFont typeface="+mj-lt"/>
              <a:buAutoNum type="arabicPeriod"/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+mj-lt"/>
              <a:buAutoNum type="arabicPeriod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Leerling informeren</a:t>
            </a:r>
          </a:p>
          <a:p>
            <a:pPr>
              <a:buFont typeface="+mj-lt"/>
              <a:buAutoNum type="arabicPeriod"/>
            </a:pP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+mj-lt"/>
              <a:buAutoNum type="arabicPeriod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Privésituatie / geestelijke en emotionele gezondheid leerling in het oog houden</a:t>
            </a:r>
          </a:p>
          <a:p>
            <a:pPr>
              <a:buFont typeface="+mj-lt"/>
              <a:buAutoNum type="arabicPeriod"/>
            </a:pP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+mj-lt"/>
              <a:buAutoNum type="arabicPeriod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Stage ontwikkelingen bijhouden</a:t>
            </a:r>
          </a:p>
          <a:p>
            <a:pPr>
              <a:buFont typeface="+mj-lt"/>
              <a:buAutoNum type="arabicPeriod"/>
            </a:pP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+mj-lt"/>
              <a:buAutoNum type="arabicPeriod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Loopbaanbegeleiding</a:t>
            </a: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2492896"/>
            <a:ext cx="3008313" cy="3633267"/>
          </a:xfrm>
        </p:spPr>
        <p:txBody>
          <a:bodyPr/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Alle docenten van het team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Eigen klas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entorfunctie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613689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400" b="0" dirty="0" smtClean="0"/>
              <a:t>Uitvoering</a:t>
            </a:r>
            <a:endParaRPr lang="nl-NL" sz="4400" b="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63888" y="692696"/>
            <a:ext cx="5328592" cy="5832648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Ø"/>
            </a:pP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1 uur per week LOB op het rooster.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Informatie verstrekking .  Evaluatie/ reflectie en ontwikkeling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In jaar 2 examens, evaluatie/reflectie opleiding en ontwikkelingen.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In het begin van het jaar verwijst de SLB-er naar de studiewijzer voor relevante informatie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3 tot 4 keer per jaar worden er  LOB-gesprekken gehouden</a:t>
            </a:r>
            <a:r>
              <a:rPr lang="nl-NL" sz="1400" i="1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waarin studievoortgang wordt vastgelegd. </a:t>
            </a: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De SLB-er houdt, waar nodig/mogelijk contact met </a:t>
            </a:r>
            <a:r>
              <a:rPr lang="nl-NL" sz="1400" i="1" dirty="0" smtClean="0">
                <a:latin typeface="Arial" panose="020B0604020202020204" pitchFamily="34" charset="0"/>
                <a:cs typeface="Arial" panose="020B0604020202020204" pitchFamily="34" charset="0"/>
              </a:rPr>
              <a:t>ouders/ begeleiders</a:t>
            </a:r>
            <a:r>
              <a:rPr lang="nl-NL" sz="1400" i="1" dirty="0" smtClean="0">
                <a:solidFill>
                  <a:srgbClr val="00B0F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over alles wat met leerling te maken heeft. </a:t>
            </a:r>
          </a:p>
          <a:p>
            <a:pPr>
              <a:buFont typeface="Wingdings" panose="05000000000000000000" pitchFamily="2" charset="2"/>
              <a:buChar char="Ø"/>
            </a:pP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Alle bijzonderheden/ voorvallen / rapportages van portfoliogesprekken en stage bezoeken worden in het LBS geregistreerd.</a:t>
            </a:r>
          </a:p>
          <a:p>
            <a:pPr marL="0" indent="0">
              <a:buNone/>
            </a:pPr>
            <a:r>
              <a:rPr lang="nl-NL" sz="1200" dirty="0" smtClean="0">
                <a:latin typeface="Arial" panose="020B0604020202020204" pitchFamily="34" charset="0"/>
                <a:cs typeface="Arial" panose="020B0604020202020204" pitchFamily="34" charset="0"/>
              </a:rPr>
              <a:t>      </a:t>
            </a:r>
          </a:p>
          <a:p>
            <a:pPr>
              <a:buFont typeface="Wingdings" panose="05000000000000000000" pitchFamily="2" charset="2"/>
              <a:buChar char="Ø"/>
            </a:pP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916832"/>
            <a:ext cx="3008313" cy="4209331"/>
          </a:xfrm>
        </p:spPr>
        <p:txBody>
          <a:bodyPr/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LB-uur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Voortgangsgesprekken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Contact ouders/begeleiders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LBS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05519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620688"/>
            <a:ext cx="3008313" cy="1296144"/>
          </a:xfrm>
        </p:spPr>
        <p:txBody>
          <a:bodyPr>
            <a:noAutofit/>
          </a:bodyPr>
          <a:lstStyle/>
          <a:p>
            <a:r>
              <a:rPr lang="nl-NL" sz="4400" b="0" dirty="0" smtClean="0"/>
              <a:t>Loopbaan begeleiding</a:t>
            </a:r>
            <a:endParaRPr lang="nl-NL" sz="4400" b="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Ø"/>
            </a:pPr>
            <a:endParaRPr lang="nl-NL" dirty="0" smtClean="0"/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Het blijven monitoren of de leerling nog goed op zijn/ haar plek zit binnen de opleiding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Wanneer uit de studievoortgang blijkt, of wanneer er andere signalen zijn dat het niet goed gaat met de leerling, gaat de </a:t>
            </a: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-er het gesprek met de leerling aan. Een onderdeel van zo’n gesprek kan de studiekeuze zijn.</a:t>
            </a:r>
          </a:p>
          <a:p>
            <a:pPr marL="0" indent="0">
              <a:buNone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Tijdens de voortgangsgesprekken bespreekt de </a:t>
            </a: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-er met de leerling hoe hij/zij zijn of haar toekomst ziet, welke opleiding of werk zij/hij na afronding van de huidige opleiding wil gaan doen en welke stappen de leerling moet nemen om te komen waar hij/zij wil zijn. De uitkomsten worden in het LBS vastgelegd.</a:t>
            </a: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Alle leerlingen maken opdrachten behorende bij loopbaan.  Dit zijn o.a. beroepskeuze- en capaciteitentesten. Wanneer voldaan, wordt dit door de </a:t>
            </a: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-er afgetekend en door het examenbureau geregistreerd.  </a:t>
            </a: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2564904"/>
            <a:ext cx="3008313" cy="3561259"/>
          </a:xfrm>
        </p:spPr>
        <p:txBody>
          <a:bodyPr/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Controle juiste studiekeuze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Voortgangsgesprekken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1639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400" b="0" dirty="0" smtClean="0">
                <a:cs typeface="Arial" panose="020B0604020202020204" pitchFamily="34" charset="0"/>
              </a:rPr>
              <a:t>Zorg</a:t>
            </a:r>
            <a:endParaRPr lang="nl-NL" sz="4400" b="0" dirty="0">
              <a:cs typeface="Arial" panose="020B0604020202020204" pitchFamily="34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63888" y="332656"/>
            <a:ext cx="5111750" cy="5853113"/>
          </a:xfrm>
        </p:spPr>
        <p:txBody>
          <a:bodyPr>
            <a:normAutofit fontScale="92500"/>
          </a:bodyPr>
          <a:lstStyle/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Tijdens de intake</a:t>
            </a:r>
            <a:r>
              <a:rPr lang="nl-NL" sz="1400" i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wordt informatie over eventuele zorgbehoefte bekend. Wanneer dit het geval is krijgt een aankomende leerling standaard een verlengde intake met de 2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lijner. Na intake blijft een leerling met indicatie gedurende zijn opleiding onder toezicht van de 2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lijner.</a:t>
            </a:r>
            <a:endParaRPr lang="nl-NL" sz="1200" b="1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-e</a:t>
            </a:r>
            <a:r>
              <a:rPr lang="nl-NL" sz="1400" dirty="0" smtClean="0">
                <a:solidFill>
                  <a:srgbClr val="7030A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waakt over de sociaal-emotionele en cognitieve ontwikkeling van haar leerlingen. Wanneer de </a:t>
            </a: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-e</a:t>
            </a:r>
            <a:r>
              <a:rPr lang="nl-NL" sz="1400" dirty="0" smtClean="0">
                <a:solidFill>
                  <a:schemeClr val="accent4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daartoe aanleiding ziet, gaat zij met de 2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lijner in overleg en brengt zo nodig de leerling en de 2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lijner met elkaar in contact.</a:t>
            </a:r>
          </a:p>
          <a:p>
            <a:pPr>
              <a:buFont typeface="Wingdings" panose="05000000000000000000" pitchFamily="2" charset="2"/>
              <a:buChar char="Ø"/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Wanneer een leerling contact heeft met de 2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lijner, zullen </a:t>
            </a: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-er en 2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lijner elkaar voortdurend op de hoogte houden en overleg plegen over eventuele ontwikkelingen/ benodigde maatregelen. 2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lijner en </a:t>
            </a: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-er werken nauw samen.</a:t>
            </a:r>
          </a:p>
          <a:p>
            <a:pPr>
              <a:buFont typeface="Wingdings" panose="05000000000000000000" pitchFamily="2" charset="2"/>
              <a:buChar char="Ø"/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lijner verwijst waar nodig door naar 3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 en houdt zicht op de leerling die doorverwezen is. Ook de </a:t>
            </a: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-er staat in contact met coaches en andere 3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lijns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begeleiders.</a:t>
            </a:r>
            <a:r>
              <a:rPr lang="nl-NL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Campus Winschoten heeft in de  bouwsteen notitie beschreven hoe zij invulling geven t.a.v. Passend Onderwijs. In deze bouwsteen is het onderwijs en de zorgstructuur duidelijk en helder uitgeschreven</a:t>
            </a:r>
            <a:r>
              <a:rPr lang="nl-NL" sz="1400" dirty="0" smtClean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Bouwstenen notitie toevoegen.</a:t>
            </a:r>
            <a:endParaRPr lang="nl-NL" sz="14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r>
              <a:rPr lang="nl-NL" sz="1400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lijner en </a:t>
            </a:r>
            <a:r>
              <a:rPr lang="nl-NL" sz="14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slb-ers</a:t>
            </a: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 zijn op de hoogte van de VSV trajecten.</a:t>
            </a:r>
            <a:endParaRPr lang="nl-NL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nl-NL" sz="1400" dirty="0" smtClean="0">
                <a:latin typeface="Arial" panose="020B0604020202020204" pitchFamily="34" charset="0"/>
                <a:cs typeface="Arial" panose="020B0604020202020204" pitchFamily="34" charset="0"/>
              </a:rPr>
              <a:t>Alle zorginformatie wordt in het LBS vastgelegd.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Intake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Slb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-er</a:t>
            </a:r>
          </a:p>
          <a:p>
            <a:pPr marL="285750" indent="-285750">
              <a:buFont typeface="Wingdings" panose="05000000000000000000" pitchFamily="2" charset="2"/>
              <a:buChar char="Ø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r>
              <a:rPr lang="nl-NL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lijner (zorg coördinator)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88177205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790</TotalTime>
  <Words>509</Words>
  <Application>Microsoft Office PowerPoint</Application>
  <PresentationFormat>Diavoorstelling (4:3)</PresentationFormat>
  <Paragraphs>57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Kantoorthema</vt:lpstr>
      <vt:lpstr>Studieloopbaanbegeleiding  en Zorg</vt:lpstr>
      <vt:lpstr>Studieloopbaan-begeleiding</vt:lpstr>
      <vt:lpstr>Uitvoering</vt:lpstr>
      <vt:lpstr>Loopbaan begeleiding</vt:lpstr>
      <vt:lpstr>Zorg</vt:lpstr>
    </vt:vector>
  </TitlesOfParts>
  <Company>Onderwijsgroep Noord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E.J.C. Huisman</dc:creator>
  <cp:lastModifiedBy>J.H.F. Plas-Waarsing</cp:lastModifiedBy>
  <cp:revision>31</cp:revision>
  <dcterms:created xsi:type="dcterms:W3CDTF">2015-06-15T08:21:58Z</dcterms:created>
  <dcterms:modified xsi:type="dcterms:W3CDTF">2017-03-06T07:34:14Z</dcterms:modified>
</cp:coreProperties>
</file>

<file path=docProps/thumbnail.jpeg>
</file>