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69" r:id="rId3"/>
    <p:sldId id="257" r:id="rId4"/>
    <p:sldId id="258" r:id="rId5"/>
    <p:sldId id="259" r:id="rId6"/>
    <p:sldId id="260" r:id="rId7"/>
    <p:sldId id="263" r:id="rId8"/>
    <p:sldId id="264" r:id="rId9"/>
    <p:sldId id="265" r:id="rId10"/>
    <p:sldId id="267" r:id="rId11"/>
    <p:sldId id="268" r:id="rId1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774" y="-2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4AAB35-9981-4906-A4C3-2336004EC461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C438D3-E29D-42FC-85C9-2C178E089BD0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C438D3-E29D-42FC-85C9-2C178E089BD0}" type="slidenum">
              <a:rPr lang="nl-NL" smtClean="0"/>
              <a:t>1</a:t>
            </a:fld>
            <a:endParaRPr lang="nl-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C438D3-E29D-42FC-85C9-2C178E089BD0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381747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B92800-37B9-4FD9-B30E-77428DE1FD46}" type="datetimeFigureOut">
              <a:rPr lang="nl-NL" smtClean="0"/>
              <a:t>8-2-2018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57DE5D-A6CD-4077-BD6F-BB217CFBD2C7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99592" y="908720"/>
            <a:ext cx="7772400" cy="5400600"/>
          </a:xfrm>
        </p:spPr>
        <p:txBody>
          <a:bodyPr>
            <a:normAutofit fontScale="90000"/>
          </a:bodyPr>
          <a:lstStyle/>
          <a:p>
            <a:pPr algn="l"/>
            <a:r>
              <a:rPr lang="nl-NL" u="sng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Kwadrateren</a:t>
            </a:r>
            <a:br>
              <a:rPr lang="nl-NL" u="sng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br>
              <a:rPr lang="nl-NL" u="sng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..is een getal vermenigvuldigen met zichzelf. Dus ⨯ zichzelf.</a:t>
            </a: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Je kunt en mag ook zeggen: een getal </a:t>
            </a:r>
            <a:r>
              <a:rPr lang="nl-NL" sz="3600" i="1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tot de tweede macht</a:t>
            </a: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.</a:t>
            </a:r>
            <a:b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Of : </a:t>
            </a:r>
            <a:r>
              <a:rPr lang="nl-NL" sz="3600" i="1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tot de macht (van) 2</a:t>
            </a: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.</a:t>
            </a: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sz="40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Dat eerste getal noemen we het </a:t>
            </a:r>
            <a:r>
              <a:rPr lang="nl-NL" sz="4000" i="1" u="sng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grondtal</a:t>
            </a:r>
            <a:r>
              <a:rPr lang="nl-NL" sz="40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 en de macht noemen we de </a:t>
            </a:r>
            <a:r>
              <a:rPr lang="nl-NL" sz="4000" i="1" u="sng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exponent</a:t>
            </a:r>
            <a:r>
              <a:rPr lang="nl-NL" sz="40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.</a:t>
            </a: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endParaRPr lang="nl-NL" dirty="0">
              <a:solidFill>
                <a:schemeClr val="tx2"/>
              </a:solidFill>
              <a:latin typeface="Cambria Math" pitchFamily="18" charset="0"/>
              <a:ea typeface="Cambria Math" pitchFamily="18" charset="0"/>
            </a:endParaRP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nl-NL"/>
          </a:p>
        </p:txBody>
      </p:sp>
    </p:spTree>
  </p:cSld>
  <p:clrMapOvr>
    <a:masterClrMapping/>
  </p:clrMapOvr>
  <p:transition>
    <p:fad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760640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Bij kwadrateren</a:t>
            </a:r>
          </a:p>
          <a:p>
            <a:pPr>
              <a:buNone/>
            </a:pPr>
            <a:endParaRPr lang="en-US" i="1" dirty="0">
              <a:solidFill>
                <a:schemeClr val="tx2"/>
              </a:solidFill>
              <a:latin typeface="Cambria Math" pitchFamily="18" charset="0"/>
              <a:ea typeface="Cambria Math" pitchFamily="18" charset="0"/>
            </a:endParaRPr>
          </a:p>
          <a:p>
            <a:pPr>
              <a:buNone/>
            </a:pPr>
            <a:endParaRPr lang="nl-NL" i="1" dirty="0">
              <a:solidFill>
                <a:schemeClr val="tx2"/>
              </a:solidFill>
              <a:latin typeface="Cambria Math" pitchFamily="18" charset="0"/>
              <a:ea typeface="Cambria Math" pitchFamily="18" charset="0"/>
            </a:endParaRPr>
          </a:p>
          <a:p>
            <a:pPr algn="ctr">
              <a:buNone/>
            </a:pP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(+)²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= 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(+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·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+)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 = 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+²</a:t>
            </a:r>
          </a:p>
          <a:p>
            <a:pPr algn="ctr">
              <a:buNone/>
            </a:pP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(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)²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=   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(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·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)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=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+²</a:t>
            </a:r>
          </a:p>
          <a:p>
            <a:pPr algn="ctr">
              <a:buNone/>
            </a:pPr>
            <a:endParaRPr lang="nl-NL" dirty="0">
              <a:solidFill>
                <a:srgbClr val="00B050"/>
              </a:solidFill>
              <a:latin typeface="Cambria Math" pitchFamily="18" charset="0"/>
              <a:ea typeface="Cambria Math" pitchFamily="18" charset="0"/>
            </a:endParaRPr>
          </a:p>
          <a:p>
            <a:pPr algn="ctr">
              <a:buNone/>
            </a:pP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(+)²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= 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 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(+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·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+)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 = 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²</a:t>
            </a:r>
          </a:p>
          <a:p>
            <a:pPr algn="ctr">
              <a:buNone/>
            </a:pP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 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(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)²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=  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 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(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·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) </a:t>
            </a:r>
            <a:r>
              <a:rPr lang="nl-NL" dirty="0">
                <a:latin typeface="Cambria Math" pitchFamily="18" charset="0"/>
                <a:ea typeface="Cambria Math" pitchFamily="18" charset="0"/>
              </a:rPr>
              <a:t> = </a:t>
            </a:r>
            <a:r>
              <a:rPr lang="nl-NL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²</a:t>
            </a:r>
          </a:p>
          <a:p>
            <a:pPr>
              <a:buNone/>
            </a:pPr>
            <a:endParaRPr lang="nl-NL" dirty="0">
              <a:solidFill>
                <a:srgbClr val="00B050"/>
              </a:solidFill>
              <a:latin typeface="Cambria Math" pitchFamily="18" charset="0"/>
              <a:ea typeface="Cambria Math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20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5" dur="20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8" dur="2000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1" dur="2000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>
            <a:extLst>
              <a:ext uri="{FF2B5EF4-FFF2-40B4-BE49-F238E27FC236}">
                <a16:creationId xmlns:a16="http://schemas.microsoft.com/office/drawing/2014/main" id="{27FCB768-4FB9-4EDE-AFA1-6D712D98AF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402834"/>
          </a:xfrm>
        </p:spPr>
        <p:txBody>
          <a:bodyPr>
            <a:normAutofit fontScale="90000"/>
          </a:bodyPr>
          <a:lstStyle/>
          <a:p>
            <a:pPr algn="l"/>
            <a:r>
              <a:rPr lang="nl-NL" u="sng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Machtsverheffen</a:t>
            </a:r>
            <a:b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</a:br>
            <a:b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</a:br>
            <a:r>
              <a:rPr lang="nl-NL" sz="3600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Voor de stelling heb je dit niet nodig maar altijd goed om te weten:</a:t>
            </a:r>
            <a:br>
              <a:rPr lang="nl-NL" sz="3600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</a:br>
            <a:r>
              <a:rPr lang="nl-NL" sz="3600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‘</a:t>
            </a:r>
            <a:r>
              <a:rPr lang="nl-NL" sz="3600" dirty="0">
                <a:solidFill>
                  <a:srgbClr val="00B0F0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kwadrateren</a:t>
            </a:r>
            <a:r>
              <a:rPr lang="nl-NL" sz="3600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’ gebruiken we alleen bij een </a:t>
            </a:r>
            <a:r>
              <a:rPr lang="nl-NL" sz="3600" i="1" dirty="0">
                <a:solidFill>
                  <a:srgbClr val="00B0F0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macht van 2</a:t>
            </a:r>
            <a:r>
              <a:rPr lang="nl-NL" sz="3600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.</a:t>
            </a:r>
            <a: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 </a:t>
            </a:r>
            <a:r>
              <a:rPr lang="nl-NL" sz="3600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Zodra de </a:t>
            </a:r>
            <a:r>
              <a:rPr lang="nl-NL" sz="3600" dirty="0">
                <a:solidFill>
                  <a:srgbClr val="C00000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exponent</a:t>
            </a:r>
            <a:r>
              <a:rPr lang="nl-NL" sz="3600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 groter wordt, noemen we het </a:t>
            </a:r>
            <a:r>
              <a:rPr lang="nl-NL" sz="3600" u="sng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machtsverheffen</a:t>
            </a:r>
            <a:r>
              <a:rPr lang="nl-NL" sz="3600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:</a:t>
            </a:r>
            <a:br>
              <a:rPr lang="nl-NL" sz="3600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</a:br>
            <a:b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</a:br>
            <a: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5</a:t>
            </a:r>
            <a:r>
              <a:rPr lang="nl-NL" dirty="0">
                <a:solidFill>
                  <a:srgbClr val="C00000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²</a:t>
            </a:r>
            <a: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 = 5 · 5 = 25</a:t>
            </a:r>
            <a:b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</a:br>
            <a: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5</a:t>
            </a:r>
            <a:r>
              <a:rPr lang="nl-NL" dirty="0">
                <a:solidFill>
                  <a:srgbClr val="C00000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³</a:t>
            </a:r>
            <a: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 = 5 · 5 · 5 = 125</a:t>
            </a:r>
            <a:b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</a:br>
            <a: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5</a:t>
            </a:r>
            <a:r>
              <a:rPr lang="nl-NL" dirty="0">
                <a:solidFill>
                  <a:srgbClr val="C00000"/>
                </a:solidFill>
                <a:latin typeface="Cambria Math" panose="02040503050406030204" pitchFamily="18" charset="0"/>
                <a:ea typeface="Cambria Math" panose="02040503050406030204" pitchFamily="18" charset="0"/>
                <a:cs typeface="Calibri" panose="020F0502020204030204" pitchFamily="34" charset="0"/>
              </a:rPr>
              <a:t>⁴</a:t>
            </a:r>
            <a: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  <a:t> = 5 · 5 · 5 · 5 = 625</a:t>
            </a:r>
            <a:br>
              <a:rPr lang="nl-NL" dirty="0">
                <a:solidFill>
                  <a:schemeClr val="tx2"/>
                </a:solidFill>
                <a:latin typeface="Cambria Math" panose="02040503050406030204" pitchFamily="18" charset="0"/>
                <a:ea typeface="Cambria Math" panose="02040503050406030204" pitchFamily="18" charset="0"/>
              </a:rPr>
            </a:br>
            <a:endParaRPr lang="nl-NL" dirty="0">
              <a:latin typeface="Cambria Math" panose="02040503050406030204" pitchFamily="18" charset="0"/>
              <a:ea typeface="Cambria Math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96235570"/>
      </p:ext>
    </p:extLst>
  </p:cSld>
  <p:clrMapOvr>
    <a:masterClrMapping/>
  </p:clrMapOvr>
  <p:transition>
    <p:fade thruBlk="1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99592" y="188640"/>
            <a:ext cx="7772400" cy="6192688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5 x 5</a:t>
            </a: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=</a:t>
            </a: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 5 · 5 </a:t>
            </a: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=</a:t>
            </a: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b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 5²</a:t>
            </a: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80302561"/>
      </p:ext>
    </p:extLst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Content Placeholder 4" descr="labyrintherzien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2915816" y="2348880"/>
            <a:ext cx="3295253" cy="3236671"/>
          </a:xfrm>
        </p:spPr>
      </p:pic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Maar... wat is nu 5² </a:t>
            </a: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(5·5),</a:t>
            </a:r>
            <a:b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‘5 in het vierkant’?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99892" y="771364"/>
            <a:ext cx="1944216" cy="1138138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5 cm</a:t>
            </a:r>
            <a:endParaRPr lang="nl-NL" dirty="0"/>
          </a:p>
        </p:txBody>
      </p:sp>
      <p:pic>
        <p:nvPicPr>
          <p:cNvPr id="4" name="Content Placeholder 4" descr="labyrintherzien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2428875" y="1758156"/>
            <a:ext cx="4286250" cy="4210050"/>
          </a:xfrm>
        </p:spPr>
      </p:pic>
      <p:sp>
        <p:nvSpPr>
          <p:cNvPr id="6" name="Title 1"/>
          <p:cNvSpPr txBox="1">
            <a:spLocks/>
          </p:cNvSpPr>
          <p:nvPr/>
        </p:nvSpPr>
        <p:spPr>
          <a:xfrm>
            <a:off x="1014971" y="3212976"/>
            <a:ext cx="1378496" cy="113813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5 cm</a:t>
            </a:r>
            <a:endParaRPr kumimoji="0" lang="nl-NL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2771800" y="2060848"/>
            <a:ext cx="3600400" cy="3600400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3059832" y="2060848"/>
            <a:ext cx="3168352" cy="33843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/>
          <a:p>
            <a:pPr lvl="0" algn="ctr">
              <a:spcBef>
                <a:spcPct val="0"/>
              </a:spcBef>
              <a:defRPr/>
            </a:pPr>
            <a:r>
              <a:rPr kumimoji="0" lang="nl-NL" sz="4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 5 cm </a:t>
            </a:r>
            <a:r>
              <a:rPr lang="nl-NL" sz="44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·</a:t>
            </a:r>
            <a:r>
              <a:rPr kumimoji="0" lang="nl-NL" sz="4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 5 cm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nl-NL" sz="44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  <a:cs typeface="+mj-cs"/>
              </a:rPr>
              <a:t>=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(5 cm)²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=</a:t>
            </a:r>
          </a:p>
          <a:p>
            <a:pPr lvl="0" algn="ctr">
              <a:spcBef>
                <a:spcPct val="0"/>
              </a:spcBef>
              <a:defRPr/>
            </a:pPr>
            <a:r>
              <a:rPr kumimoji="0" lang="nl-NL" sz="4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25 </a:t>
            </a:r>
            <a:r>
              <a:rPr lang="nl-NL" sz="44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cm²</a:t>
            </a:r>
            <a:endParaRPr kumimoji="0" lang="nl-NL" sz="4400" b="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Cambria Math" pitchFamily="18" charset="0"/>
              <a:ea typeface="Cambria Math" pitchFamily="18" charset="0"/>
              <a:cs typeface="+mj-cs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6" grpId="0"/>
      <p:bldP spid="7" grpId="0" animBg="1"/>
      <p:bldP spid="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3200" dirty="0">
                <a:solidFill>
                  <a:schemeClr val="tx2"/>
                </a:solidFill>
              </a:rPr>
              <a:t>Klaas Baas heeft twee tuinen,</a:t>
            </a:r>
            <a:br>
              <a:rPr lang="nl-NL" sz="3200" dirty="0">
                <a:solidFill>
                  <a:schemeClr val="tx2"/>
                </a:solidFill>
              </a:rPr>
            </a:br>
            <a:r>
              <a:rPr lang="nl-NL" sz="3200" dirty="0">
                <a:solidFill>
                  <a:schemeClr val="tx2"/>
                </a:solidFill>
              </a:rPr>
              <a:t>één voor en één achter en beide zijn vierkant.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988840"/>
            <a:ext cx="8229600" cy="1756792"/>
          </a:xfrm>
        </p:spPr>
        <p:txBody>
          <a:bodyPr/>
          <a:lstStyle/>
          <a:p>
            <a:pPr>
              <a:buNone/>
            </a:pPr>
            <a:r>
              <a:rPr lang="nl-NL" dirty="0">
                <a:solidFill>
                  <a:schemeClr val="tx2"/>
                </a:solidFill>
              </a:rPr>
              <a:t>Als de voortuin 3 meter lang is en de achtertuin 6 meter breed, wat is dan het verschil in vierkante meters tussen beide tuinen?</a:t>
            </a:r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518864" y="3933056"/>
            <a:ext cx="8229600" cy="259228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Vierkanten (lengte = breedte)</a:t>
            </a:r>
            <a:r>
              <a:rPr kumimoji="0" lang="nl-NL" sz="3200" b="0" i="0" u="none" strike="noStrike" kern="1200" cap="none" spc="0" normalizeH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-&gt;</a:t>
            </a:r>
            <a:endParaRPr kumimoji="0" lang="nl-NL" sz="3200" b="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 meter lang betekent ook 3 meter breed</a:t>
            </a:r>
          </a:p>
          <a:p>
            <a:pPr marL="342900" marR="0" lvl="0" indent="-34290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en</a:t>
            </a:r>
          </a:p>
          <a:p>
            <a:pPr marL="342900" marR="0" lvl="0" indent="-34290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6 meter breed net zo goed 6 meter lang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lang="nl-NL" sz="32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692696"/>
            <a:ext cx="8229600" cy="1143000"/>
          </a:xfrm>
        </p:spPr>
        <p:txBody>
          <a:bodyPr>
            <a:normAutofit fontScale="90000"/>
          </a:bodyPr>
          <a:lstStyle/>
          <a:p>
            <a:pPr lvl="0"/>
            <a:r>
              <a:rPr lang="nl-NL" sz="40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       (6 m)²   –      (3 m)²    =    </a:t>
            </a:r>
            <a:br>
              <a:rPr lang="nl-NL" sz="40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</a:br>
            <a:r>
              <a:rPr lang="nl-NL" sz="40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    (6m·6m)  –  (3m·3m)   =</a:t>
            </a:r>
            <a:br>
              <a:rPr lang="nl-NL" dirty="0"/>
            </a:b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204864"/>
            <a:ext cx="8229600" cy="1324743"/>
          </a:xfrm>
        </p:spPr>
        <p:txBody>
          <a:bodyPr/>
          <a:lstStyle/>
          <a:p>
            <a:pPr lvl="0">
              <a:buNone/>
            </a:pPr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36m² – 9m²  = 27 vierkante meter</a:t>
            </a:r>
          </a:p>
          <a:p>
            <a:pPr lvl="0" algn="r">
              <a:buNone/>
            </a:pPr>
            <a:r>
              <a:rPr lang="nl-NL" dirty="0">
                <a:solidFill>
                  <a:srgbClr val="C00000"/>
                </a:solidFill>
                <a:latin typeface="Cambria Math" pitchFamily="18" charset="0"/>
                <a:ea typeface="Cambria Math" pitchFamily="18" charset="0"/>
              </a:rPr>
              <a:t>verschil</a:t>
            </a:r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 tussen beide tuinen</a:t>
            </a:r>
            <a:endParaRPr lang="nl-NL" dirty="0"/>
          </a:p>
          <a:p>
            <a:endParaRPr lang="nl-NL" dirty="0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539552" y="4221088"/>
            <a:ext cx="8229600" cy="132474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n-cs"/>
              </a:rPr>
              <a:t>Rekenvolgorde: kwadrateren/machtsverheffen gaat </a:t>
            </a: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ambria Math" pitchFamily="18" charset="0"/>
                <a:ea typeface="Cambria Math" pitchFamily="18" charset="0"/>
                <a:cs typeface="+mn-cs"/>
              </a:rPr>
              <a:t>vóór</a:t>
            </a:r>
          </a:p>
          <a:p>
            <a:pPr marL="342900" marR="0" lvl="0" indent="-342900" algn="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n-cs"/>
              </a:rPr>
              <a:t>vermenigvuldigen en delen.</a:t>
            </a:r>
            <a:endParaRPr kumimoji="0" lang="nl-NL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0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3" dur="500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uiExpand="1" build="p"/>
      <p:bldP spid="7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‘Negatieve’ kwadraten...</a:t>
            </a:r>
            <a:endParaRPr lang="nl-NL" dirty="0"/>
          </a:p>
        </p:txBody>
      </p:sp>
    </p:spTree>
  </p:cSld>
  <p:clrMapOvr>
    <a:masterClrMapping/>
  </p:clrMapOvr>
  <p:transition>
    <p:fad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nl-NL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(–7)² en –7²</a:t>
            </a:r>
            <a:endParaRPr lang="nl-NL" dirty="0"/>
          </a:p>
        </p:txBody>
      </p:sp>
      <p:sp>
        <p:nvSpPr>
          <p:cNvPr id="9" name="Title 1"/>
          <p:cNvSpPr txBox="1">
            <a:spLocks/>
          </p:cNvSpPr>
          <p:nvPr/>
        </p:nvSpPr>
        <p:spPr>
          <a:xfrm>
            <a:off x="323528" y="2132856"/>
            <a:ext cx="4032448" cy="25922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Het kwadraat van -7 </a:t>
            </a: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nl-NL" sz="3200" dirty="0">
              <a:solidFill>
                <a:schemeClr val="tx2"/>
              </a:solidFill>
              <a:latin typeface="Cambria Math" pitchFamily="18" charset="0"/>
              <a:ea typeface="Cambria Math" pitchFamily="18" charset="0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en</a:t>
            </a: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nl-NL" sz="3200" b="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Cambria Math" pitchFamily="18" charset="0"/>
              <a:ea typeface="Cambria Math" pitchFamily="18" charset="0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-7 kwadraat</a:t>
            </a:r>
            <a:endParaRPr kumimoji="0" lang="nl-NL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9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 noGrp="1"/>
          </p:cNvSpPr>
          <p:nvPr>
            <p:ph type="title"/>
          </p:nvPr>
        </p:nvSpPr>
        <p:spPr>
          <a:xfrm>
            <a:off x="457200" y="-233461"/>
            <a:ext cx="8229600" cy="16421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(–7)² = –7· –</a:t>
            </a:r>
            <a:r>
              <a:rPr kumimoji="0" lang="nl-NL" sz="3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7 = 49</a:t>
            </a:r>
            <a:endParaRPr kumimoji="0" lang="nl-NL" sz="3600" b="0" i="0" u="none" strike="noStrike" kern="1200" cap="none" spc="0" normalizeH="0" baseline="0" noProof="0" dirty="0">
              <a:ln>
                <a:noFill/>
              </a:ln>
              <a:solidFill>
                <a:srgbClr val="00B05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539552" y="4797152"/>
            <a:ext cx="8229600" cy="151216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</a:pP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–7² = </a:t>
            </a:r>
            <a:r>
              <a:rPr kumimoji="0" lang="nl-NL" sz="3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–(7 · 7) =</a:t>
            </a:r>
            <a:r>
              <a:rPr kumimoji="0" lang="nl-NL" sz="3600" b="0" i="0" u="none" strike="noStrike" kern="1200" cap="none" spc="0" normalizeH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 </a:t>
            </a: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–(</a:t>
            </a:r>
            <a:r>
              <a:rPr kumimoji="0" lang="nl-NL" sz="3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49)= </a:t>
            </a: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kumimoji="0" lang="nl-NL" sz="3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Cambria Math" pitchFamily="18" charset="0"/>
                <a:ea typeface="Cambria Math" pitchFamily="18" charset="0"/>
                <a:cs typeface="+mj-cs"/>
              </a:rPr>
              <a:t>49</a:t>
            </a:r>
          </a:p>
          <a:p>
            <a:pPr lvl="0" algn="ctr">
              <a:spcBef>
                <a:spcPct val="0"/>
              </a:spcBef>
            </a:pP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  <a:cs typeface="+mj-cs"/>
              </a:rPr>
              <a:t>De </a:t>
            </a:r>
            <a:r>
              <a:rPr lang="nl-NL" sz="3600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  <a:cs typeface="+mj-cs"/>
              </a:rPr>
              <a:t>–</a:t>
            </a:r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  <a:cs typeface="+mj-cs"/>
              </a:rPr>
              <a:t> blijft staan...!</a:t>
            </a:r>
            <a:endParaRPr kumimoji="0" lang="nl-NL" sz="36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pic>
        <p:nvPicPr>
          <p:cNvPr id="9" name="Picture 8" descr="REKENREGELS_NEG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2051720" y="2370956"/>
            <a:ext cx="5295900" cy="1562100"/>
          </a:xfrm>
          <a:prstGeom prst="rect">
            <a:avLst/>
          </a:prstGeom>
        </p:spPr>
      </p:pic>
      <p:sp>
        <p:nvSpPr>
          <p:cNvPr id="2" name="Rechthoek 1">
            <a:extLst>
              <a:ext uri="{FF2B5EF4-FFF2-40B4-BE49-F238E27FC236}">
                <a16:creationId xmlns:a16="http://schemas.microsoft.com/office/drawing/2014/main" id="{4D1779DD-9639-4438-860F-711C4F51A58C}"/>
              </a:ext>
            </a:extLst>
          </p:cNvPr>
          <p:cNvSpPr/>
          <p:nvPr/>
        </p:nvSpPr>
        <p:spPr>
          <a:xfrm>
            <a:off x="4427984" y="1017322"/>
            <a:ext cx="248758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3600" dirty="0">
                <a:solidFill>
                  <a:schemeClr val="tx2"/>
                </a:solidFill>
                <a:latin typeface="Cambria Math" pitchFamily="18" charset="0"/>
                <a:ea typeface="Cambria Math" pitchFamily="18" charset="0"/>
              </a:rPr>
              <a:t> </a:t>
            </a:r>
            <a:r>
              <a:rPr lang="nl-NL" sz="3600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sz="3600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</a:t>
            </a:r>
            <a:r>
              <a:rPr lang="nl-NL" sz="3600" dirty="0">
                <a:latin typeface="Cambria Math" pitchFamily="18" charset="0"/>
                <a:ea typeface="Cambria Math" pitchFamily="18" charset="0"/>
              </a:rPr>
              <a:t>·</a:t>
            </a:r>
            <a:r>
              <a:rPr lang="nl-NL" sz="3600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</a:t>
            </a:r>
            <a:r>
              <a:rPr lang="nl-NL" sz="3600" dirty="0">
                <a:solidFill>
                  <a:srgbClr val="FF0000"/>
                </a:solidFill>
                <a:latin typeface="Cambria Math" pitchFamily="18" charset="0"/>
                <a:ea typeface="Cambria Math" pitchFamily="18" charset="0"/>
              </a:rPr>
              <a:t>–</a:t>
            </a:r>
            <a:r>
              <a:rPr lang="nl-NL" sz="3600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</a:t>
            </a:r>
            <a:r>
              <a:rPr lang="nl-NL" sz="3600" dirty="0">
                <a:latin typeface="Cambria Math" pitchFamily="18" charset="0"/>
                <a:ea typeface="Cambria Math" pitchFamily="18" charset="0"/>
              </a:rPr>
              <a:t>=</a:t>
            </a:r>
            <a:r>
              <a:rPr lang="nl-NL" sz="3600" dirty="0">
                <a:solidFill>
                  <a:srgbClr val="00B050"/>
                </a:solidFill>
                <a:latin typeface="Cambria Math" pitchFamily="18" charset="0"/>
                <a:ea typeface="Cambria Math" pitchFamily="18" charset="0"/>
              </a:rPr>
              <a:t> +</a:t>
            </a:r>
            <a:endParaRPr lang="nl-NL" sz="3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" presetClass="entr" presetSubtype="16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4" grpId="1"/>
      <p:bldP spid="5" grpId="0"/>
      <p:bldP spid="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256</TotalTime>
  <Words>223</Words>
  <Application>Microsoft Office PowerPoint</Application>
  <PresentationFormat>Diavoorstelling (4:3)</PresentationFormat>
  <Paragraphs>43</Paragraphs>
  <Slides>11</Slides>
  <Notes>2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Cambria Math</vt:lpstr>
      <vt:lpstr>Office Theme</vt:lpstr>
      <vt:lpstr>Kwadrateren  ..is een getal vermenigvuldigen met zichzelf. Dus ⨯ zichzelf.  Je kunt en mag ook zeggen: een getal tot de tweede macht. Of : tot de macht (van) 2.  Dat eerste getal noemen we het grondtal en de macht noemen we de exponent. </vt:lpstr>
      <vt:lpstr>5 x 5  =   5 · 5   =   5²</vt:lpstr>
      <vt:lpstr>Maar... wat is nu 5² (5·5), ‘5 in het vierkant’?</vt:lpstr>
      <vt:lpstr>5 cm</vt:lpstr>
      <vt:lpstr>Klaas Baas heeft twee tuinen, één voor en één achter en beide zijn vierkant.</vt:lpstr>
      <vt:lpstr>       (6 m)²   –      (3 m)²    =         (6m·6m)  –  (3m·3m)   = </vt:lpstr>
      <vt:lpstr>‘Negatieve’ kwadraten...</vt:lpstr>
      <vt:lpstr>(–7)² en –7²</vt:lpstr>
      <vt:lpstr>(–7)² = –7· –7 = 49</vt:lpstr>
      <vt:lpstr>PowerPoint-presentatie</vt:lpstr>
      <vt:lpstr>Machtsverheffen  Voor de stelling heb je dit niet nodig maar altijd goed om te weten: ‘kwadrateren’ gebruiken we alleen bij een macht van 2. Zodra de exponent groter wordt, noemen we het machtsverheffen:  5² = 5 · 5 = 25 5³ = 5 · 5 · 5 = 125 5⁴ = 5 · 5 · 5 · 5 = 625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 x 5 = 5·5 = 5²</dc:title>
  <dc:creator>Maud</dc:creator>
  <cp:lastModifiedBy>sopi saro</cp:lastModifiedBy>
  <cp:revision>31</cp:revision>
  <dcterms:created xsi:type="dcterms:W3CDTF">2013-01-24T19:47:16Z</dcterms:created>
  <dcterms:modified xsi:type="dcterms:W3CDTF">2018-02-08T18:43:54Z</dcterms:modified>
</cp:coreProperties>
</file>

<file path=docProps/thumbnail.jpeg>
</file>