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1" r:id="rId1"/>
  </p:sldMasterIdLst>
  <p:notesMasterIdLst>
    <p:notesMasterId r:id="rId14"/>
  </p:notesMasterIdLst>
  <p:sldIdLst>
    <p:sldId id="256" r:id="rId2"/>
    <p:sldId id="257" r:id="rId3"/>
    <p:sldId id="258" r:id="rId4"/>
    <p:sldId id="265" r:id="rId5"/>
    <p:sldId id="267" r:id="rId6"/>
    <p:sldId id="262" r:id="rId7"/>
    <p:sldId id="274" r:id="rId8"/>
    <p:sldId id="275" r:id="rId9"/>
    <p:sldId id="271" r:id="rId10"/>
    <p:sldId id="273" r:id="rId11"/>
    <p:sldId id="259" r:id="rId12"/>
    <p:sldId id="272" r:id="rId13"/>
  </p:sldIdLst>
  <p:sldSz cx="12192000" cy="6858000"/>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91" autoAdjust="0"/>
    <p:restoredTop sz="86455" autoAdjust="0"/>
  </p:normalViewPr>
  <p:slideViewPr>
    <p:cSldViewPr snapToGrid="0">
      <p:cViewPr varScale="1">
        <p:scale>
          <a:sx n="66" d="100"/>
          <a:sy n="66" d="100"/>
        </p:scale>
        <p:origin x="1032" y="6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4283" cy="498295"/>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48645" y="0"/>
            <a:ext cx="2944283" cy="498295"/>
          </a:xfrm>
          <a:prstGeom prst="rect">
            <a:avLst/>
          </a:prstGeom>
        </p:spPr>
        <p:txBody>
          <a:bodyPr vert="horz" lIns="91440" tIns="45720" rIns="91440" bIns="45720" rtlCol="0"/>
          <a:lstStyle>
            <a:lvl1pPr algn="r">
              <a:defRPr sz="1200"/>
            </a:lvl1pPr>
          </a:lstStyle>
          <a:p>
            <a:fld id="{FD45F264-C58D-45F4-80EB-3727357CF1BB}" type="datetimeFigureOut">
              <a:rPr lang="nl-NL" smtClean="0"/>
              <a:t>14-11-2017</a:t>
            </a:fld>
            <a:endParaRPr lang="nl-NL"/>
          </a:p>
        </p:txBody>
      </p:sp>
      <p:sp>
        <p:nvSpPr>
          <p:cNvPr id="4" name="Tijdelijke aanduiding voor dia-afbeelding 3"/>
          <p:cNvSpPr>
            <a:spLocks noGrp="1" noRot="1" noChangeAspect="1"/>
          </p:cNvSpPr>
          <p:nvPr>
            <p:ph type="sldImg" idx="2"/>
          </p:nvPr>
        </p:nvSpPr>
        <p:spPr>
          <a:xfrm>
            <a:off x="419100" y="1241425"/>
            <a:ext cx="5956300" cy="3351213"/>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450" y="4779486"/>
            <a:ext cx="5435600" cy="3910489"/>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33107"/>
            <a:ext cx="2944283" cy="498294"/>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48645" y="9433107"/>
            <a:ext cx="2944283" cy="498294"/>
          </a:xfrm>
          <a:prstGeom prst="rect">
            <a:avLst/>
          </a:prstGeom>
        </p:spPr>
        <p:txBody>
          <a:bodyPr vert="horz" lIns="91440" tIns="45720" rIns="91440" bIns="45720" rtlCol="0" anchor="b"/>
          <a:lstStyle>
            <a:lvl1pPr algn="r">
              <a:defRPr sz="1200"/>
            </a:lvl1pPr>
          </a:lstStyle>
          <a:p>
            <a:fld id="{44A6F891-813D-40DC-AF22-AF920EF181D5}" type="slidenum">
              <a:rPr lang="nl-NL" smtClean="0"/>
              <a:t>‹nr.›</a:t>
            </a:fld>
            <a:endParaRPr lang="nl-NL"/>
          </a:p>
        </p:txBody>
      </p:sp>
    </p:spTree>
    <p:extLst>
      <p:ext uri="{BB962C8B-B14F-4D97-AF65-F5344CB8AC3E}">
        <p14:creationId xmlns:p14="http://schemas.microsoft.com/office/powerpoint/2010/main" val="3868112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Argumenteer fouten: verkeerde verbanden</a:t>
            </a:r>
            <a:r>
              <a:rPr lang="nl-NL" baseline="0" dirty="0"/>
              <a:t> leggen, overhaaste generalisatie, cirkel redenatie, beroep op traditie, gebruik maken van je positie</a:t>
            </a:r>
            <a:endParaRPr lang="nl-NL" dirty="0"/>
          </a:p>
        </p:txBody>
      </p:sp>
      <p:sp>
        <p:nvSpPr>
          <p:cNvPr id="4" name="Tijdelijke aanduiding voor dianummer 3"/>
          <p:cNvSpPr>
            <a:spLocks noGrp="1"/>
          </p:cNvSpPr>
          <p:nvPr>
            <p:ph type="sldNum" sz="quarter" idx="10"/>
          </p:nvPr>
        </p:nvSpPr>
        <p:spPr/>
        <p:txBody>
          <a:bodyPr/>
          <a:lstStyle/>
          <a:p>
            <a:fld id="{44A6F891-813D-40DC-AF22-AF920EF181D5}" type="slidenum">
              <a:rPr lang="nl-NL" smtClean="0"/>
              <a:t>2</a:t>
            </a:fld>
            <a:endParaRPr lang="nl-NL"/>
          </a:p>
        </p:txBody>
      </p:sp>
    </p:spTree>
    <p:extLst>
      <p:ext uri="{BB962C8B-B14F-4D97-AF65-F5344CB8AC3E}">
        <p14:creationId xmlns:p14="http://schemas.microsoft.com/office/powerpoint/2010/main" val="1293715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5 studenten lezen hardop voor wat de vijf manieren zijn</a:t>
            </a:r>
          </a:p>
        </p:txBody>
      </p:sp>
      <p:sp>
        <p:nvSpPr>
          <p:cNvPr id="4" name="Tijdelijke aanduiding voor dianummer 3"/>
          <p:cNvSpPr>
            <a:spLocks noGrp="1"/>
          </p:cNvSpPr>
          <p:nvPr>
            <p:ph type="sldNum" sz="quarter" idx="10"/>
          </p:nvPr>
        </p:nvSpPr>
        <p:spPr/>
        <p:txBody>
          <a:bodyPr/>
          <a:lstStyle/>
          <a:p>
            <a:fld id="{44A6F891-813D-40DC-AF22-AF920EF181D5}" type="slidenum">
              <a:rPr lang="nl-NL" smtClean="0"/>
              <a:t>5</a:t>
            </a:fld>
            <a:endParaRPr lang="nl-NL"/>
          </a:p>
        </p:txBody>
      </p:sp>
    </p:spTree>
    <p:extLst>
      <p:ext uri="{BB962C8B-B14F-4D97-AF65-F5344CB8AC3E}">
        <p14:creationId xmlns:p14="http://schemas.microsoft.com/office/powerpoint/2010/main" val="7485028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nl-NL"/>
              <a:t>Klik om de stijl te bewerken</a:t>
            </a:r>
            <a:endParaRPr lang="en-US"/>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48A87A34-81AB-432B-8DAE-1953F412C126}" type="datetimeFigureOut">
              <a:rPr lang="en-US" smtClean="0"/>
              <a:t>11/14/2017</a:t>
            </a:fld>
            <a:endParaRPr lang="en-US"/>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US"/>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4675517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nl-NL"/>
              <a:t>Klik om de stijl te bewerken</a:t>
            </a:r>
            <a:endParaRPr lang="en-US"/>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smtClean="0"/>
              <a:pPr/>
              <a:t>11/14/2017</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6D22F896-40B5-4ADD-8801-0D06FADFA095}" type="slidenum">
              <a:rPr lang="en-US" smtClean="0"/>
              <a:pPr/>
              <a:t>‹nr.›</a:t>
            </a:fld>
            <a:endParaRPr lang="en-US"/>
          </a:p>
        </p:txBody>
      </p:sp>
    </p:spTree>
    <p:extLst>
      <p:ext uri="{BB962C8B-B14F-4D97-AF65-F5344CB8AC3E}">
        <p14:creationId xmlns:p14="http://schemas.microsoft.com/office/powerpoint/2010/main" val="3870215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nl-NL"/>
              <a:t>Klik om de stijl te bewerken</a:t>
            </a:r>
            <a:endParaRPr lang="en-US"/>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smtClean="0"/>
              <a:pPr/>
              <a:t>11/14/2017</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a:p>
        </p:txBody>
      </p:sp>
    </p:spTree>
    <p:extLst>
      <p:ext uri="{BB962C8B-B14F-4D97-AF65-F5344CB8AC3E}">
        <p14:creationId xmlns:p14="http://schemas.microsoft.com/office/powerpoint/2010/main" val="33264195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nl-NL"/>
              <a:t>Klik om de stijl te bewerken</a:t>
            </a:r>
            <a:endParaRPr lang="en-US"/>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smtClean="0"/>
              <a:pPr/>
              <a:t>11/14/2017</a:t>
            </a:fld>
            <a:endParaRPr lang="en-US"/>
          </a:p>
        </p:txBody>
      </p:sp>
      <p:sp>
        <p:nvSpPr>
          <p:cNvPr id="5" name="Footer Placeholder 4"/>
          <p:cNvSpPr>
            <a:spLocks noGrp="1"/>
          </p:cNvSpPr>
          <p:nvPr>
            <p:ph type="ftr" sz="quarter" idx="11"/>
          </p:nvPr>
        </p:nvSpPr>
        <p:spPr/>
        <p:txBody>
          <a:bodyPr/>
          <a:lstStyle/>
          <a:p>
            <a:endParaRPr lang="en-US"/>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a:p>
        </p:txBody>
      </p:sp>
    </p:spTree>
    <p:extLst>
      <p:ext uri="{BB962C8B-B14F-4D97-AF65-F5344CB8AC3E}">
        <p14:creationId xmlns:p14="http://schemas.microsoft.com/office/powerpoint/2010/main" val="40934064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nl-NL"/>
              <a:t>Klik om de stijl te bewerken</a:t>
            </a:r>
            <a:endParaRPr lang="en-US"/>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smtClean="0"/>
              <a:pPr/>
              <a:t>11/14/2017</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D22F896-40B5-4ADD-8801-0D06FADFA095}" type="slidenum">
              <a:rPr lang="en-US" smtClean="0"/>
              <a:pPr/>
              <a:t>‹nr.›</a:t>
            </a:fld>
            <a:endParaRPr lang="en-US"/>
          </a:p>
        </p:txBody>
      </p:sp>
    </p:spTree>
    <p:extLst>
      <p:ext uri="{BB962C8B-B14F-4D97-AF65-F5344CB8AC3E}">
        <p14:creationId xmlns:p14="http://schemas.microsoft.com/office/powerpoint/2010/main" val="42256847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a:t>Klik om de stijl te bewerken</a:t>
            </a:r>
            <a:endParaRPr lang="en-US"/>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8A87A34-81AB-432B-8DAE-1953F412C126}" type="datetimeFigureOut">
              <a:rPr lang="en-US" smtClean="0"/>
              <a:pPr/>
              <a:t>11/14/2017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22F896-40B5-4ADD-8801-0D06FADFA095}" type="slidenum">
              <a:rPr lang="en-US" smtClean="0"/>
              <a:pPr/>
              <a:t>‹nr.›</a:t>
            </a:fld>
            <a:endParaRPr lang="en-US"/>
          </a:p>
        </p:txBody>
      </p:sp>
    </p:spTree>
    <p:extLst>
      <p:ext uri="{BB962C8B-B14F-4D97-AF65-F5344CB8AC3E}">
        <p14:creationId xmlns:p14="http://schemas.microsoft.com/office/powerpoint/2010/main" val="30789356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nl-NL"/>
              <a:t>Klik om de stijl te bewerken</a:t>
            </a:r>
            <a:endParaRPr lang="en-US"/>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8A87A34-81AB-432B-8DAE-1953F412C126}" type="datetimeFigureOut">
              <a:rPr lang="en-US" smtClean="0"/>
              <a:pPr/>
              <a:t>11/14/2017</a:t>
            </a:fld>
            <a:endParaRPr lang="en-US"/>
          </a:p>
        </p:txBody>
      </p:sp>
      <p:sp>
        <p:nvSpPr>
          <p:cNvPr id="8" name="Footer Placeholder 7"/>
          <p:cNvSpPr>
            <a:spLocks noGrp="1"/>
          </p:cNvSpPr>
          <p:nvPr>
            <p:ph type="ftr" sz="quarter" idx="11"/>
          </p:nvPr>
        </p:nvSpPr>
        <p:spPr>
          <a:xfrm>
            <a:off x="561111" y="6391838"/>
            <a:ext cx="3644282" cy="304801"/>
          </a:xfrm>
        </p:spPr>
        <p:txBody>
          <a:bodyPr/>
          <a:lstStyle/>
          <a:p>
            <a:endParaRPr lang="en-US"/>
          </a:p>
        </p:txBody>
      </p:sp>
      <p:sp>
        <p:nvSpPr>
          <p:cNvPr id="9" name="Slide Number Placeholder 8"/>
          <p:cNvSpPr>
            <a:spLocks noGrp="1"/>
          </p:cNvSpPr>
          <p:nvPr>
            <p:ph type="sldNum" sz="quarter" idx="12"/>
          </p:nvPr>
        </p:nvSpPr>
        <p:spPr/>
        <p:txBody>
          <a:bodyPr/>
          <a:lstStyle/>
          <a:p>
            <a:fld id="{6D22F896-40B5-4ADD-8801-0D06FADFA095}" type="slidenum">
              <a:rPr lang="en-US" smtClean="0"/>
              <a:pPr/>
              <a:t>‹nr.›</a:t>
            </a:fld>
            <a:endParaRPr lang="en-US"/>
          </a:p>
        </p:txBody>
      </p:sp>
    </p:spTree>
    <p:extLst>
      <p:ext uri="{BB962C8B-B14F-4D97-AF65-F5344CB8AC3E}">
        <p14:creationId xmlns:p14="http://schemas.microsoft.com/office/powerpoint/2010/main" val="10742739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nl-NL"/>
              <a:t>Klik om de stijl te bewerken</a:t>
            </a:r>
            <a:endParaRPr lang="en-US"/>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a:xfrm>
            <a:off x="10695439" y="6391838"/>
            <a:ext cx="990599" cy="304799"/>
          </a:xfrm>
        </p:spPr>
        <p:txBody>
          <a:bodyPr/>
          <a:lstStyle/>
          <a:p>
            <a:fld id="{48A87A34-81AB-432B-8DAE-1953F412C126}" type="datetimeFigureOut">
              <a:rPr lang="en-US" smtClean="0"/>
              <a:t>11/14/2017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20495267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nl-NL"/>
              <a:t>Klik om de stijl te bewerken</a:t>
            </a:r>
            <a:endParaRPr lang="en-US"/>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a:xfrm>
            <a:off x="10653104" y="6391838"/>
            <a:ext cx="992135" cy="304799"/>
          </a:xfrm>
        </p:spPr>
        <p:txBody>
          <a:bodyPr/>
          <a:lstStyle/>
          <a:p>
            <a:fld id="{48A87A34-81AB-432B-8DAE-1953F412C126}" type="datetimeFigureOut">
              <a:rPr lang="en-US" smtClean="0"/>
              <a:t>11/14/2017</a:t>
            </a:fld>
            <a:endParaRPr lang="en-US"/>
          </a:p>
        </p:txBody>
      </p:sp>
      <p:sp>
        <p:nvSpPr>
          <p:cNvPr id="5" name="Footer Placeholder 4"/>
          <p:cNvSpPr>
            <a:spLocks noGrp="1"/>
          </p:cNvSpPr>
          <p:nvPr>
            <p:ph type="ftr" sz="quarter" idx="11"/>
          </p:nvPr>
        </p:nvSpPr>
        <p:spPr/>
        <p:txBody>
          <a:bodyPr/>
          <a:lstStyle/>
          <a:p>
            <a:endParaRPr lang="en-US"/>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1903674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Content Placeholder 2"/>
          <p:cNvSpPr>
            <a:spLocks noGrp="1"/>
          </p:cNvSpPr>
          <p:nvPr>
            <p:ph idx="1"/>
          </p:nvPr>
        </p:nvSpPr>
        <p:spPr>
          <a:xfrm>
            <a:off x="1154954" y="2603500"/>
            <a:ext cx="8825659" cy="34163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48A87A34-81AB-432B-8DAE-1953F412C126}" type="datetimeFigureOut">
              <a:rPr lang="en-US" smtClean="0"/>
              <a:t>11/14/2017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31498166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nl-NL"/>
              <a:t>Klik om de stijl te bewerken</a:t>
            </a:r>
            <a:endParaRPr lang="en-US"/>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48A87A34-81AB-432B-8DAE-1953F412C126}" type="datetimeFigureOut">
              <a:rPr lang="en-US" smtClean="0"/>
              <a:t>11/14/2017</a:t>
            </a:fld>
            <a:endParaRPr lang="en-US"/>
          </a:p>
        </p:txBody>
      </p:sp>
      <p:sp>
        <p:nvSpPr>
          <p:cNvPr id="5" name="Footer Placeholder 4"/>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983224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a:p>
        </p:txBody>
      </p:sp>
      <p:sp>
        <p:nvSpPr>
          <p:cNvPr id="3" name="Content Placeholder 2"/>
          <p:cNvSpPr>
            <a:spLocks noGrp="1"/>
          </p:cNvSpPr>
          <p:nvPr>
            <p:ph sz="half" idx="1"/>
          </p:nvPr>
        </p:nvSpPr>
        <p:spPr>
          <a:xfrm>
            <a:off x="1154954" y="2603500"/>
            <a:ext cx="4825158" cy="3416301"/>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Content Placeholder 3"/>
          <p:cNvSpPr>
            <a:spLocks noGrp="1"/>
          </p:cNvSpPr>
          <p:nvPr>
            <p:ph sz="half" idx="2"/>
          </p:nvPr>
        </p:nvSpPr>
        <p:spPr>
          <a:xfrm>
            <a:off x="6208712" y="2603500"/>
            <a:ext cx="4825159" cy="3416300"/>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Date Placeholder 4"/>
          <p:cNvSpPr>
            <a:spLocks noGrp="1"/>
          </p:cNvSpPr>
          <p:nvPr>
            <p:ph type="dt" sz="half" idx="10"/>
          </p:nvPr>
        </p:nvSpPr>
        <p:spPr/>
        <p:txBody>
          <a:bodyPr/>
          <a:lstStyle/>
          <a:p>
            <a:fld id="{48A87A34-81AB-432B-8DAE-1953F412C126}" type="datetimeFigureOut">
              <a:rPr lang="en-US" smtClean="0"/>
              <a:t>11/14/2017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7482034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7" name="Date Placeholder 6"/>
          <p:cNvSpPr>
            <a:spLocks noGrp="1"/>
          </p:cNvSpPr>
          <p:nvPr>
            <p:ph type="dt" sz="half" idx="10"/>
          </p:nvPr>
        </p:nvSpPr>
        <p:spPr/>
        <p:txBody>
          <a:bodyPr/>
          <a:lstStyle/>
          <a:p>
            <a:fld id="{48A87A34-81AB-432B-8DAE-1953F412C126}" type="datetimeFigureOut">
              <a:rPr lang="en-US" smtClean="0"/>
              <a:t>11/14/2017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2644007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nl-NL"/>
              <a:t>Klik om de stijl te bewerken</a:t>
            </a:r>
            <a:endParaRPr lang="en-US"/>
          </a:p>
        </p:txBody>
      </p:sp>
      <p:sp>
        <p:nvSpPr>
          <p:cNvPr id="3" name="Date Placeholder 2"/>
          <p:cNvSpPr>
            <a:spLocks noGrp="1"/>
          </p:cNvSpPr>
          <p:nvPr>
            <p:ph type="dt" sz="half" idx="10"/>
          </p:nvPr>
        </p:nvSpPr>
        <p:spPr/>
        <p:txBody>
          <a:bodyPr/>
          <a:lstStyle/>
          <a:p>
            <a:fld id="{48A87A34-81AB-432B-8DAE-1953F412C126}" type="datetimeFigureOut">
              <a:rPr lang="en-US" smtClean="0"/>
              <a:t>11/14/2017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18511573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11/14/2017</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3207234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nl-NL"/>
              <a:t>Klik om de stijl te bewerken</a:t>
            </a:r>
            <a:endParaRPr lang="en-US"/>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smtClean="0"/>
              <a:t>11/14/2017</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2118155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nl-NL"/>
              <a:t>Klik om de stijl te bewerken</a:t>
            </a:r>
            <a:endParaRPr lang="en-US"/>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nl-NL"/>
              <a:t>Klik op het pictogram als u een afbeelding wilt toevoegen</a:t>
            </a:r>
            <a:endParaRPr lang="en-US"/>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smtClean="0"/>
              <a:t>11/14/2017</a:t>
            </a:fld>
            <a:endParaRPr lang="en-US"/>
          </a:p>
        </p:txBody>
      </p:sp>
      <p:sp>
        <p:nvSpPr>
          <p:cNvPr id="6" name="Footer Placeholder 5"/>
          <p:cNvSpPr>
            <a:spLocks noGrp="1"/>
          </p:cNvSpPr>
          <p:nvPr>
            <p:ph type="ftr" sz="quarter" idx="11"/>
          </p:nvPr>
        </p:nvSpPr>
        <p:spPr/>
        <p:txBody>
          <a:bodyPr/>
          <a:lstStyle/>
          <a:p>
            <a:endParaRPr lang="en-US"/>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6D22F896-40B5-4ADD-8801-0D06FADFA095}" type="slidenum">
              <a:rPr lang="en-US" smtClean="0"/>
              <a:t>‹nr.›</a:t>
            </a:fld>
            <a:endParaRPr lang="en-US"/>
          </a:p>
        </p:txBody>
      </p:sp>
    </p:spTree>
    <p:extLst>
      <p:ext uri="{BB962C8B-B14F-4D97-AF65-F5344CB8AC3E}">
        <p14:creationId xmlns:p14="http://schemas.microsoft.com/office/powerpoint/2010/main" val="1668825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nl-NL"/>
              <a:t>Klik om de stijl te bewerken</a:t>
            </a:r>
            <a:endParaRPr lang="en-US"/>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48A87A34-81AB-432B-8DAE-1953F412C126}" type="datetimeFigureOut">
              <a:rPr lang="en-US" smtClean="0"/>
              <a:pPr/>
              <a:t>11/14/2017</a:t>
            </a:fld>
            <a:endParaRPr lang="en-US"/>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US"/>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6D22F896-40B5-4ADD-8801-0D06FADFA095}" type="slidenum">
              <a:rPr lang="en-US" smtClean="0"/>
              <a:pPr/>
              <a:t>‹nr.›</a:t>
            </a:fld>
            <a:endParaRPr lang="en-US"/>
          </a:p>
        </p:txBody>
      </p:sp>
    </p:spTree>
    <p:extLst>
      <p:ext uri="{BB962C8B-B14F-4D97-AF65-F5344CB8AC3E}">
        <p14:creationId xmlns:p14="http://schemas.microsoft.com/office/powerpoint/2010/main" val="175002812"/>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maken.wikiwijs.nl/userfiles/37516edc605b0aef04c28ad45adc91a6f2d9bcbb.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mailto:j.romijn@noorderpoort.n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mailto:gh.koekoek@noorderpoort.n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Burgerschap</a:t>
            </a:r>
          </a:p>
        </p:txBody>
      </p:sp>
      <p:sp>
        <p:nvSpPr>
          <p:cNvPr id="3" name="Ondertitel 2"/>
          <p:cNvSpPr>
            <a:spLocks noGrp="1"/>
          </p:cNvSpPr>
          <p:nvPr>
            <p:ph type="subTitle" idx="1"/>
          </p:nvPr>
        </p:nvSpPr>
        <p:spPr/>
        <p:txBody>
          <a:bodyPr>
            <a:normAutofit/>
          </a:bodyPr>
          <a:lstStyle/>
          <a:p>
            <a:r>
              <a:rPr lang="nl-NL" dirty="0">
                <a:solidFill>
                  <a:srgbClr val="EF53A5"/>
                </a:solidFill>
                <a:latin typeface="Century Gothic"/>
              </a:rPr>
              <a:t>12  oktober   2017</a:t>
            </a:r>
          </a:p>
          <a:p>
            <a:r>
              <a:rPr lang="nl-NL" dirty="0">
                <a:solidFill>
                  <a:srgbClr val="EF53A5"/>
                </a:solidFill>
                <a:latin typeface="Century Gothic"/>
              </a:rPr>
              <a:t>Aanwezigen &amp; je richten op deze les. </a:t>
            </a:r>
          </a:p>
        </p:txBody>
      </p:sp>
    </p:spTree>
    <p:extLst>
      <p:ext uri="{BB962C8B-B14F-4D97-AF65-F5344CB8AC3E}">
        <p14:creationId xmlns:p14="http://schemas.microsoft.com/office/powerpoint/2010/main" val="17795259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1600" i="1" dirty="0"/>
              <a:t>Bewijsstuk opdracht A</a:t>
            </a:r>
            <a:br>
              <a:rPr lang="nl-NL" sz="1600" i="1" dirty="0"/>
            </a:br>
            <a:r>
              <a:rPr lang="nl-NL" sz="1600" i="1" dirty="0"/>
              <a:t>Beschrijving van je bijdrage aan samenwerken WP 1.5:M</a:t>
            </a:r>
            <a:br>
              <a:rPr lang="nl-NL" sz="1600" i="1" dirty="0"/>
            </a:br>
            <a:endParaRPr lang="nl-NL" sz="1600" dirty="0"/>
          </a:p>
        </p:txBody>
      </p:sp>
      <p:sp>
        <p:nvSpPr>
          <p:cNvPr id="3" name="Tijdelijke aanduiding voor inhoud 2"/>
          <p:cNvSpPr>
            <a:spLocks noGrp="1"/>
          </p:cNvSpPr>
          <p:nvPr>
            <p:ph idx="1"/>
          </p:nvPr>
        </p:nvSpPr>
        <p:spPr/>
        <p:txBody>
          <a:bodyPr>
            <a:normAutofit fontScale="62500" lnSpcReduction="20000"/>
          </a:bodyPr>
          <a:lstStyle/>
          <a:p>
            <a:pPr marL="0" indent="0">
              <a:buNone/>
            </a:pPr>
            <a:r>
              <a:rPr lang="nl-NL" dirty="0"/>
              <a:t>Mailen: opdracht A. Ik heb je hier over gemaild:</a:t>
            </a:r>
          </a:p>
          <a:p>
            <a:pPr marL="0" indent="0">
              <a:buNone/>
            </a:pPr>
            <a:endParaRPr lang="nl-NL" dirty="0"/>
          </a:p>
          <a:p>
            <a:pPr marL="0" indent="0">
              <a:buNone/>
            </a:pPr>
            <a:r>
              <a:rPr lang="nl-NL" i="1" dirty="0">
                <a:solidFill>
                  <a:schemeClr val="accent6">
                    <a:lumMod val="50000"/>
                  </a:schemeClr>
                </a:solidFill>
              </a:rPr>
              <a:t>Mail mij s.v.p. opdracht A: bijdragen aan de samenwerking. Dit is een individuele opdracht. </a:t>
            </a:r>
          </a:p>
          <a:p>
            <a:pPr marL="0" indent="0">
              <a:buNone/>
            </a:pPr>
            <a:r>
              <a:rPr lang="nl-NL" i="1" dirty="0">
                <a:solidFill>
                  <a:schemeClr val="accent6">
                    <a:lumMod val="50000"/>
                  </a:schemeClr>
                </a:solidFill>
              </a:rPr>
              <a:t>Pak de lijst met samenwerkingsvaardigheden erbij. Die zit ook in de bijlage bij deze mail.</a:t>
            </a:r>
            <a:br>
              <a:rPr lang="nl-NL" i="1" dirty="0">
                <a:solidFill>
                  <a:schemeClr val="accent6">
                    <a:lumMod val="50000"/>
                  </a:schemeClr>
                </a:solidFill>
              </a:rPr>
            </a:br>
            <a:endParaRPr lang="nl-NL" i="1" dirty="0">
              <a:solidFill>
                <a:schemeClr val="accent6">
                  <a:lumMod val="50000"/>
                </a:schemeClr>
              </a:solidFill>
            </a:endParaRPr>
          </a:p>
          <a:p>
            <a:pPr marL="0" indent="0">
              <a:buNone/>
            </a:pPr>
            <a:r>
              <a:rPr lang="nl-NL" i="1" dirty="0">
                <a:solidFill>
                  <a:schemeClr val="accent6">
                    <a:lumMod val="50000"/>
                  </a:schemeClr>
                </a:solidFill>
              </a:rPr>
              <a:t>Denk aan hoe jij in je groepje samen tot een filmpje bent gekomen over de toekomst van Nederland. Schrijf op:</a:t>
            </a:r>
          </a:p>
          <a:p>
            <a:pPr marL="0" indent="0">
              <a:buNone/>
            </a:pPr>
            <a:r>
              <a:rPr lang="nl-NL" i="1" dirty="0">
                <a:solidFill>
                  <a:schemeClr val="accent6">
                    <a:lumMod val="50000"/>
                  </a:schemeClr>
                </a:solidFill>
              </a:rPr>
              <a:t>waar je goed in bent als je samenwerkt</a:t>
            </a:r>
          </a:p>
          <a:p>
            <a:pPr marL="0" indent="0">
              <a:buNone/>
            </a:pPr>
            <a:r>
              <a:rPr lang="nl-NL" i="1" dirty="0">
                <a:solidFill>
                  <a:schemeClr val="accent6">
                    <a:lumMod val="50000"/>
                  </a:schemeClr>
                </a:solidFill>
              </a:rPr>
              <a:t>welke rol neem jij op je in de samenwerking (gebruik de lijst)</a:t>
            </a:r>
          </a:p>
          <a:p>
            <a:pPr marL="0" indent="0">
              <a:buNone/>
            </a:pPr>
            <a:r>
              <a:rPr lang="nl-NL" i="1" dirty="0">
                <a:solidFill>
                  <a:schemeClr val="accent6">
                    <a:lumMod val="50000"/>
                  </a:schemeClr>
                </a:solidFill>
              </a:rPr>
              <a:t>wat vind je nog lastig of kun je nog niet zo goed als je samenwerkt (gebruik de lijst samenwerkingsvaardigheden.</a:t>
            </a:r>
          </a:p>
          <a:p>
            <a:pPr marL="0" indent="0">
              <a:buNone/>
            </a:pPr>
            <a:br>
              <a:rPr lang="nl-NL" i="1" dirty="0">
                <a:solidFill>
                  <a:schemeClr val="accent6">
                    <a:lumMod val="50000"/>
                  </a:schemeClr>
                </a:solidFill>
              </a:rPr>
            </a:br>
            <a:endParaRPr lang="nl-NL" i="1" dirty="0">
              <a:solidFill>
                <a:schemeClr val="accent6">
                  <a:lumMod val="50000"/>
                </a:schemeClr>
              </a:solidFill>
            </a:endParaRPr>
          </a:p>
          <a:p>
            <a:pPr marL="0" indent="0">
              <a:buNone/>
            </a:pPr>
            <a:r>
              <a:rPr lang="nl-NL" i="1" dirty="0">
                <a:solidFill>
                  <a:schemeClr val="accent6">
                    <a:lumMod val="50000"/>
                  </a:schemeClr>
                </a:solidFill>
              </a:rPr>
              <a:t>Deze opdracht is een onderdeel van de beoordeling van het vak Burgerschap/samenwerkend leren.</a:t>
            </a:r>
          </a:p>
          <a:p>
            <a:pPr marL="0" indent="0">
              <a:buNone/>
            </a:pPr>
            <a:endParaRPr lang="nl-NL" i="1" dirty="0">
              <a:solidFill>
                <a:schemeClr val="accent6">
                  <a:lumMod val="50000"/>
                </a:schemeClr>
              </a:solidFill>
            </a:endParaRPr>
          </a:p>
          <a:p>
            <a:r>
              <a:rPr lang="nl-NL" i="1" dirty="0">
                <a:solidFill>
                  <a:schemeClr val="accent6">
                    <a:lumMod val="50000"/>
                  </a:schemeClr>
                </a:solidFill>
              </a:rPr>
              <a:t>Groeten, Juultje Romijn, docent Burgerschap</a:t>
            </a:r>
          </a:p>
          <a:p>
            <a:pPr marL="0" indent="0">
              <a:buNone/>
            </a:pPr>
            <a:endParaRPr lang="nl-NL" dirty="0"/>
          </a:p>
        </p:txBody>
      </p:sp>
    </p:spTree>
    <p:extLst>
      <p:ext uri="{BB962C8B-B14F-4D97-AF65-F5344CB8AC3E}">
        <p14:creationId xmlns:p14="http://schemas.microsoft.com/office/powerpoint/2010/main" val="31257175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Afronding </a:t>
            </a:r>
          </a:p>
        </p:txBody>
      </p:sp>
      <p:sp>
        <p:nvSpPr>
          <p:cNvPr id="3" name="Tijdelijke aanduiding voor inhoud 2"/>
          <p:cNvSpPr>
            <a:spLocks noGrp="1"/>
          </p:cNvSpPr>
          <p:nvPr>
            <p:ph idx="1"/>
          </p:nvPr>
        </p:nvSpPr>
        <p:spPr/>
        <p:txBody>
          <a:bodyPr>
            <a:normAutofit fontScale="92500" lnSpcReduction="10000"/>
          </a:bodyPr>
          <a:lstStyle/>
          <a:p>
            <a:pPr marL="0" indent="0">
              <a:buNone/>
            </a:pPr>
            <a:endParaRPr lang="nl-NL" dirty="0"/>
          </a:p>
          <a:p>
            <a:pPr marL="0" indent="0">
              <a:buNone/>
            </a:pPr>
            <a:r>
              <a:rPr lang="nl-NL" dirty="0"/>
              <a:t>Lever opdracht  B (samenwerkingscontract) , en C (plan van aanpak)  in. </a:t>
            </a:r>
          </a:p>
          <a:p>
            <a:pPr marL="0" indent="0">
              <a:buNone/>
            </a:pPr>
            <a:r>
              <a:rPr lang="nl-NL" dirty="0"/>
              <a:t>Check of je naam er op staat.</a:t>
            </a:r>
          </a:p>
          <a:p>
            <a:pPr marL="0" indent="0">
              <a:buNone/>
            </a:pPr>
            <a:r>
              <a:rPr lang="nl-NL" dirty="0"/>
              <a:t>Pak je scorelijst ‘samenwerkingsvaardigheden’.</a:t>
            </a:r>
          </a:p>
          <a:p>
            <a:pPr marL="0" indent="0">
              <a:buNone/>
            </a:pPr>
            <a:r>
              <a:rPr lang="nl-NL" dirty="0"/>
              <a:t>Scoor jezelf op welke samenwerkingsvaardigheden je vandaag in de les hebt laten zien.  Zet op elke rij de datum van vandaag: 12/10  in de kolom die van toepassing is.</a:t>
            </a:r>
          </a:p>
          <a:p>
            <a:pPr marL="0" indent="0">
              <a:buNone/>
            </a:pPr>
            <a:endParaRPr lang="nl-NL" dirty="0"/>
          </a:p>
          <a:p>
            <a:pPr marL="0" indent="0">
              <a:buNone/>
            </a:pPr>
            <a:r>
              <a:rPr lang="nl-NL" dirty="0"/>
              <a:t>We gaan nu plannen wanneer je de activiteit gaat uitvoeren met de klas.</a:t>
            </a:r>
          </a:p>
          <a:p>
            <a:pPr marL="0" indent="0">
              <a:buNone/>
            </a:pPr>
            <a:r>
              <a:rPr lang="nl-NL" dirty="0"/>
              <a:t>(Na de uitvoering gaan jullie de activiteit evalueren en ga je er op reflecteren.)</a:t>
            </a:r>
          </a:p>
          <a:p>
            <a:pPr marL="0" indent="0">
              <a:buNone/>
            </a:pPr>
            <a:endParaRPr lang="nl-NL" b="1" dirty="0"/>
          </a:p>
        </p:txBody>
      </p:sp>
    </p:spTree>
    <p:extLst>
      <p:ext uri="{BB962C8B-B14F-4D97-AF65-F5344CB8AC3E}">
        <p14:creationId xmlns:p14="http://schemas.microsoft.com/office/powerpoint/2010/main" val="27070061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Huiswerk voor 19oktober</a:t>
            </a:r>
          </a:p>
        </p:txBody>
      </p:sp>
      <p:sp>
        <p:nvSpPr>
          <p:cNvPr id="3" name="Tijdelijke aanduiding voor inhoud 2"/>
          <p:cNvSpPr>
            <a:spLocks noGrp="1"/>
          </p:cNvSpPr>
          <p:nvPr>
            <p:ph idx="1"/>
          </p:nvPr>
        </p:nvSpPr>
        <p:spPr/>
        <p:txBody>
          <a:bodyPr>
            <a:normAutofit fontScale="92500" lnSpcReduction="10000"/>
          </a:bodyPr>
          <a:lstStyle/>
          <a:p>
            <a:endParaRPr lang="nl-NL" dirty="0"/>
          </a:p>
          <a:p>
            <a:pPr marL="0" indent="0">
              <a:buNone/>
            </a:pPr>
            <a:r>
              <a:rPr lang="nl-NL" b="1" dirty="0"/>
              <a:t>Meenemen scorelijst ‘samenwerkingsvaardigheden’</a:t>
            </a:r>
          </a:p>
          <a:p>
            <a:pPr marL="0" indent="0">
              <a:buNone/>
            </a:pPr>
            <a:r>
              <a:rPr lang="nl-NL" b="1" dirty="0"/>
              <a:t>Meenemen opgeladen laptop, pen en papier.</a:t>
            </a:r>
          </a:p>
          <a:p>
            <a:pPr marL="0" indent="0">
              <a:buNone/>
            </a:pPr>
            <a:r>
              <a:rPr lang="nl-NL" b="1" dirty="0"/>
              <a:t>Regelen &amp; Meenemen: materiaal waarmee je je activiteit kunt uitvoeren met de klas.</a:t>
            </a:r>
            <a:endParaRPr lang="nl-NL" dirty="0"/>
          </a:p>
          <a:p>
            <a:endParaRPr lang="nl-NL" dirty="0"/>
          </a:p>
          <a:p>
            <a:r>
              <a:rPr lang="nl-NL" dirty="0"/>
              <a:t>Wie er 5/10  niet was: </a:t>
            </a:r>
          </a:p>
          <a:p>
            <a:pPr marL="0" indent="0">
              <a:buNone/>
            </a:pPr>
            <a:r>
              <a:rPr lang="nl-NL" dirty="0">
                <a:sym typeface="Wingdings" panose="05000000000000000000" pitchFamily="2" charset="2"/>
              </a:rPr>
              <a:t> </a:t>
            </a:r>
            <a:r>
              <a:rPr lang="nl-NL" dirty="0"/>
              <a:t>haalt de opdracht ‘welke toekomst wil ik voor Nederland ‘in </a:t>
            </a:r>
            <a:r>
              <a:rPr lang="nl-NL" dirty="0" err="1"/>
              <a:t>in</a:t>
            </a:r>
            <a:r>
              <a:rPr lang="nl-NL" dirty="0"/>
              <a:t> de vorm van een </a:t>
            </a:r>
            <a:r>
              <a:rPr lang="nl-NL" dirty="0" err="1"/>
              <a:t>powerpoint</a:t>
            </a:r>
            <a:r>
              <a:rPr lang="nl-NL" dirty="0"/>
              <a:t>  </a:t>
            </a:r>
          </a:p>
          <a:p>
            <a:pPr marL="0" indent="0">
              <a:buNone/>
            </a:pPr>
            <a:r>
              <a:rPr lang="nl-NL" dirty="0">
                <a:sym typeface="Wingdings" panose="05000000000000000000" pitchFamily="2" charset="2"/>
              </a:rPr>
              <a:t> </a:t>
            </a:r>
            <a:r>
              <a:rPr lang="nl-NL" dirty="0"/>
              <a:t> mailt opdracht A. Dit mail je uiterlijk 18/10.</a:t>
            </a:r>
          </a:p>
          <a:p>
            <a:endParaRPr lang="nl-NL" dirty="0"/>
          </a:p>
        </p:txBody>
      </p:sp>
    </p:spTree>
    <p:extLst>
      <p:ext uri="{BB962C8B-B14F-4D97-AF65-F5344CB8AC3E}">
        <p14:creationId xmlns:p14="http://schemas.microsoft.com/office/powerpoint/2010/main" val="1896448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Terugkijken op de vorige les. </a:t>
            </a:r>
          </a:p>
        </p:txBody>
      </p:sp>
      <p:sp>
        <p:nvSpPr>
          <p:cNvPr id="3" name="Tijdelijke aanduiding voor inhoud 2"/>
          <p:cNvSpPr>
            <a:spLocks noGrp="1"/>
          </p:cNvSpPr>
          <p:nvPr>
            <p:ph idx="1"/>
          </p:nvPr>
        </p:nvSpPr>
        <p:spPr/>
        <p:txBody>
          <a:bodyPr vert="horz" lIns="91440" tIns="45720" rIns="91440" bIns="45720" rtlCol="0" anchor="t">
            <a:normAutofit fontScale="92500"/>
          </a:bodyPr>
          <a:lstStyle/>
          <a:p>
            <a:endParaRPr lang="nl-NL" dirty="0"/>
          </a:p>
          <a:p>
            <a:r>
              <a:rPr lang="nl-NL" dirty="0"/>
              <a:t>Vorige les maakte je een filmpje over welke toekomst jij wilt voor Nederland. Met een geldige onderbouwing. Daarna mailde je opdracht A aan de docent.</a:t>
            </a:r>
          </a:p>
          <a:p>
            <a:r>
              <a:rPr lang="nl-NL" dirty="0"/>
              <a:t>Je hebt de scorelijst </a:t>
            </a:r>
            <a:r>
              <a:rPr lang="nl-NL" dirty="0" err="1"/>
              <a:t>samenwerkings</a:t>
            </a:r>
            <a:r>
              <a:rPr lang="nl-NL" dirty="0"/>
              <a:t> vaardigheden ingevuld voor 5/10/17</a:t>
            </a:r>
          </a:p>
          <a:p>
            <a:r>
              <a:rPr lang="nl-NL" dirty="0"/>
              <a:t>Als voorbereiding op deze les heb je materiaal bij je: laptop, en scorelijst samenwerkingsvaardigheden</a:t>
            </a:r>
          </a:p>
          <a:p>
            <a:r>
              <a:rPr lang="nl-NL" dirty="0"/>
              <a:t>Informatie krijgen:  Je hoort of je opdracht A voldoende hebt.</a:t>
            </a:r>
          </a:p>
          <a:p>
            <a:pPr marL="0" indent="0">
              <a:buNone/>
            </a:pPr>
            <a:r>
              <a:rPr lang="nl-NL" dirty="0"/>
              <a:t>Wie er 5/10  niet was, haalt de opdracht ‘welke toekomst wil ik voor Nederland ‘in </a:t>
            </a:r>
            <a:r>
              <a:rPr lang="nl-NL" dirty="0" err="1"/>
              <a:t>in</a:t>
            </a:r>
            <a:r>
              <a:rPr lang="nl-NL" dirty="0"/>
              <a:t> de vorm van een PowerPoint  en mailt opdracht A. Dit mail je uiterlijk 17/10.</a:t>
            </a:r>
          </a:p>
          <a:p>
            <a:endParaRPr lang="nl-NL" dirty="0"/>
          </a:p>
          <a:p>
            <a:pPr marL="0" indent="0">
              <a:buNone/>
            </a:pPr>
            <a:endParaRPr lang="nl-NL" dirty="0"/>
          </a:p>
        </p:txBody>
      </p:sp>
    </p:spTree>
    <p:extLst>
      <p:ext uri="{BB962C8B-B14F-4D97-AF65-F5344CB8AC3E}">
        <p14:creationId xmlns:p14="http://schemas.microsoft.com/office/powerpoint/2010/main" val="3899795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2400" dirty="0"/>
              <a:t>Oriënteren op de LP samenwerkend leren: de opdracht</a:t>
            </a:r>
          </a:p>
        </p:txBody>
      </p:sp>
      <p:sp>
        <p:nvSpPr>
          <p:cNvPr id="3" name="Tijdelijke aanduiding voor inhoud 2"/>
          <p:cNvSpPr>
            <a:spLocks noGrp="1"/>
          </p:cNvSpPr>
          <p:nvPr>
            <p:ph idx="1"/>
          </p:nvPr>
        </p:nvSpPr>
        <p:spPr/>
        <p:txBody>
          <a:bodyPr vert="horz" lIns="91440" tIns="45720" rIns="91440" bIns="45720" rtlCol="0" anchor="t">
            <a:normAutofit lnSpcReduction="10000"/>
          </a:bodyPr>
          <a:lstStyle/>
          <a:p>
            <a:pPr marL="0" indent="0">
              <a:buNone/>
            </a:pPr>
            <a:r>
              <a:rPr lang="nl-NL" dirty="0"/>
              <a:t>Lees in de WIKI de opdracht van samenwerkend leren</a:t>
            </a:r>
          </a:p>
          <a:p>
            <a:pPr marL="0" indent="0">
              <a:buNone/>
            </a:pPr>
            <a:r>
              <a:rPr lang="nl-NL" dirty="0"/>
              <a:t>(de docent laat de wiki zien) </a:t>
            </a:r>
            <a:r>
              <a:rPr lang="nl-NL" dirty="0">
                <a:hlinkClick r:id="rId2"/>
              </a:rPr>
              <a:t>https://maken.wikiwijs.nl/userfiles/37516edc605b0aef04c28ad45adc91a6f2d9bcbb.pdf</a:t>
            </a:r>
            <a:endParaRPr lang="nl-NL" dirty="0"/>
          </a:p>
          <a:p>
            <a:pPr marL="0" indent="0">
              <a:buNone/>
            </a:pPr>
            <a:endParaRPr lang="nl-NL" dirty="0"/>
          </a:p>
          <a:p>
            <a:pPr marL="0" indent="0">
              <a:buNone/>
            </a:pPr>
            <a:endParaRPr lang="nl-NL" dirty="0"/>
          </a:p>
          <a:p>
            <a:pPr marL="0" indent="0">
              <a:buNone/>
            </a:pPr>
            <a:r>
              <a:rPr lang="nl-NL" dirty="0"/>
              <a:t>Opdracht 2:  maak opdracht B, C en D van LP2 samenwerkend leren:</a:t>
            </a:r>
          </a:p>
          <a:p>
            <a:pPr marL="0" indent="0">
              <a:buNone/>
            </a:pPr>
            <a:r>
              <a:rPr lang="nl-NL" dirty="0"/>
              <a:t>Organiseer samen een activiteit voor een doelgroep. B: een samenwerkingscontract opstellen. C een activiteit plannen en organiseren. D het uitvoeren van de activiteit.</a:t>
            </a:r>
          </a:p>
          <a:p>
            <a:endParaRPr lang="nl-NL" dirty="0"/>
          </a:p>
        </p:txBody>
      </p:sp>
    </p:spTree>
    <p:extLst>
      <p:ext uri="{BB962C8B-B14F-4D97-AF65-F5344CB8AC3E}">
        <p14:creationId xmlns:p14="http://schemas.microsoft.com/office/powerpoint/2010/main" val="25941530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Gedrag dat ik van je verwacht</a:t>
            </a:r>
          </a:p>
        </p:txBody>
      </p:sp>
      <p:sp>
        <p:nvSpPr>
          <p:cNvPr id="3" name="Tijdelijke aanduiding voor inhoud 2"/>
          <p:cNvSpPr>
            <a:spLocks noGrp="1"/>
          </p:cNvSpPr>
          <p:nvPr>
            <p:ph idx="1"/>
          </p:nvPr>
        </p:nvSpPr>
        <p:spPr/>
        <p:txBody>
          <a:bodyPr>
            <a:normAutofit/>
          </a:bodyPr>
          <a:lstStyle/>
          <a:p>
            <a:r>
              <a:rPr lang="nl-NL" dirty="0"/>
              <a:t>Zorg voor een rustige werksfeer.  Zachtjes overleggen, elkaar vriendelijk en zacht en rustig aanspreken als iemand vergeten is dat hij moet zorgen voor een rustige werksfeer.  Laat zien dat je dat kan. </a:t>
            </a:r>
          </a:p>
          <a:p>
            <a:r>
              <a:rPr lang="nl-NL" dirty="0"/>
              <a:t>Je zorgt dat je dat je geconcentreerd kunt werken en dat ik geconcentreerd kan les geven. Ga naast mensen zitten bij wie jij geconcentreerd kan werken.</a:t>
            </a:r>
          </a:p>
          <a:p>
            <a:r>
              <a:rPr lang="nl-NL" dirty="0"/>
              <a:t>De docent geeft halverwege de les 5 minuten tijd om zo nodig naar de wc te gaan. Tijdens de les ga je niet naar het toilet. </a:t>
            </a:r>
          </a:p>
          <a:p>
            <a:r>
              <a:rPr lang="nl-NL" dirty="0"/>
              <a:t>Je gaat samenwerken LP2 samenwerkend leren. De opdracht komt deze les af. Je presenteert je werk om 16.15. </a:t>
            </a:r>
          </a:p>
          <a:p>
            <a:pPr marL="0" indent="0">
              <a:buNone/>
            </a:pPr>
            <a:endParaRPr lang="nl-NL" dirty="0"/>
          </a:p>
        </p:txBody>
      </p:sp>
    </p:spTree>
    <p:extLst>
      <p:ext uri="{BB962C8B-B14F-4D97-AF65-F5344CB8AC3E}">
        <p14:creationId xmlns:p14="http://schemas.microsoft.com/office/powerpoint/2010/main" val="7192012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400" dirty="0"/>
              <a:t>Ruimte inrichten in tafelgroepen  &amp; gaan samenwerken aan de LB</a:t>
            </a:r>
          </a:p>
        </p:txBody>
      </p:sp>
      <p:sp>
        <p:nvSpPr>
          <p:cNvPr id="3" name="Tijdelijke aanduiding voor inhoud 2"/>
          <p:cNvSpPr>
            <a:spLocks noGrp="1"/>
          </p:cNvSpPr>
          <p:nvPr>
            <p:ph idx="1"/>
          </p:nvPr>
        </p:nvSpPr>
        <p:spPr/>
        <p:txBody>
          <a:bodyPr>
            <a:normAutofit/>
          </a:bodyPr>
          <a:lstStyle/>
          <a:p>
            <a:pPr marL="0" indent="0">
              <a:buNone/>
            </a:pPr>
            <a:r>
              <a:rPr lang="nl-NL" dirty="0"/>
              <a:t>Je krijgt de groepsindeling (drietallen) van de docent.</a:t>
            </a:r>
          </a:p>
          <a:p>
            <a:pPr marL="0" indent="0">
              <a:buNone/>
            </a:pPr>
            <a:endParaRPr lang="nl-NL" dirty="0"/>
          </a:p>
          <a:p>
            <a:pPr marL="0" indent="0">
              <a:buNone/>
            </a:pPr>
            <a:r>
              <a:rPr lang="nl-NL" dirty="0"/>
              <a:t>Richt met je groepsgenoten een tafelgroep in.</a:t>
            </a:r>
          </a:p>
          <a:p>
            <a:pPr marL="0" indent="0">
              <a:buNone/>
            </a:pPr>
            <a:r>
              <a:rPr lang="nl-NL" dirty="0"/>
              <a:t>Je werkt in deze tafelgroep.</a:t>
            </a:r>
          </a:p>
          <a:p>
            <a:pPr marL="0" indent="0">
              <a:buNone/>
            </a:pPr>
            <a:r>
              <a:rPr lang="nl-NL" dirty="0"/>
              <a:t>Werk samen en laat alle samenwerkingsvaardigheden van de lijst zien.</a:t>
            </a:r>
          </a:p>
          <a:p>
            <a:pPr marL="0" indent="0">
              <a:buNone/>
            </a:pPr>
            <a:r>
              <a:rPr lang="nl-NL" dirty="0"/>
              <a:t>Spreek elkaar vriendelijk en duidelijk aan op deze samenwerkingsvaardigheden.</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2061304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400" dirty="0"/>
              <a:t>Samenwerkingscontract &amp; plan van aanpak voor een activiteit</a:t>
            </a:r>
          </a:p>
        </p:txBody>
      </p:sp>
      <p:sp>
        <p:nvSpPr>
          <p:cNvPr id="3" name="Tijdelijke aanduiding voor inhoud 2"/>
          <p:cNvSpPr>
            <a:spLocks noGrp="1"/>
          </p:cNvSpPr>
          <p:nvPr>
            <p:ph idx="1"/>
          </p:nvPr>
        </p:nvSpPr>
        <p:spPr>
          <a:xfrm>
            <a:off x="1175274" y="2644140"/>
            <a:ext cx="8825659" cy="3416300"/>
          </a:xfrm>
        </p:spPr>
        <p:txBody>
          <a:bodyPr>
            <a:normAutofit fontScale="92500" lnSpcReduction="10000"/>
          </a:bodyPr>
          <a:lstStyle/>
          <a:p>
            <a:pPr marL="0" indent="0">
              <a:buNone/>
            </a:pPr>
            <a:r>
              <a:rPr lang="nl-NL" b="1" dirty="0"/>
              <a:t>Samenwerkingscontract. </a:t>
            </a:r>
            <a:r>
              <a:rPr lang="nl-NL" dirty="0"/>
              <a:t>Per groep krijg je 1 papieren format van een  samenwerkingscontract. </a:t>
            </a:r>
          </a:p>
          <a:p>
            <a:pPr marL="0" indent="0">
              <a:buNone/>
            </a:pPr>
            <a:r>
              <a:rPr lang="nl-NL" dirty="0"/>
              <a:t>Bespreken: de punten van het contract.</a:t>
            </a:r>
          </a:p>
          <a:p>
            <a:pPr marL="0" indent="0">
              <a:buNone/>
            </a:pPr>
            <a:r>
              <a:rPr lang="nl-NL" dirty="0"/>
              <a:t>Invullen: op papier en digitaal. Lever het papieren contract in bij de docent.</a:t>
            </a:r>
          </a:p>
          <a:p>
            <a:pPr marL="0" indent="0">
              <a:buNone/>
            </a:pPr>
            <a:endParaRPr lang="nl-NL" dirty="0"/>
          </a:p>
          <a:p>
            <a:pPr marL="0" indent="0">
              <a:buNone/>
            </a:pPr>
            <a:r>
              <a:rPr lang="nl-NL" b="1" dirty="0"/>
              <a:t>Plan van aanpak</a:t>
            </a:r>
          </a:p>
          <a:p>
            <a:pPr marL="0" indent="0">
              <a:buNone/>
            </a:pPr>
            <a:r>
              <a:rPr lang="nl-NL" dirty="0"/>
              <a:t>Bespreken en invullen: plan van aanpak.</a:t>
            </a:r>
          </a:p>
          <a:p>
            <a:pPr marL="0" indent="0">
              <a:buNone/>
            </a:pPr>
            <a:r>
              <a:rPr lang="nl-NL" dirty="0"/>
              <a:t>Mailen: het ingevulde plan van aan pak &gt;  </a:t>
            </a:r>
            <a:r>
              <a:rPr lang="nl-NL" dirty="0">
                <a:hlinkClick r:id="rId2"/>
              </a:rPr>
              <a:t>j.romijn@noorderpoort.nl</a:t>
            </a:r>
            <a:endParaRPr lang="nl-NL" dirty="0"/>
          </a:p>
          <a:p>
            <a:pPr marL="0" indent="0">
              <a:buNone/>
            </a:pPr>
            <a:r>
              <a:rPr lang="nl-NL" dirty="0"/>
              <a:t>Opslaan: sla het plan van aanpak op in een map: Burgerschap/samenwerkend leren</a:t>
            </a:r>
          </a:p>
          <a:p>
            <a:pPr marL="0" indent="0">
              <a:buNone/>
            </a:pPr>
            <a:endParaRPr lang="nl-NL" dirty="0"/>
          </a:p>
          <a:p>
            <a:pPr marL="0" indent="0">
              <a:buNone/>
            </a:pPr>
            <a:endParaRPr lang="nl-NL" dirty="0"/>
          </a:p>
        </p:txBody>
      </p:sp>
    </p:spTree>
    <p:extLst>
      <p:ext uri="{BB962C8B-B14F-4D97-AF65-F5344CB8AC3E}">
        <p14:creationId xmlns:p14="http://schemas.microsoft.com/office/powerpoint/2010/main" val="2886083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400" dirty="0"/>
              <a:t>Plan van aanpak voor een samenwerking- activiteit</a:t>
            </a:r>
          </a:p>
        </p:txBody>
      </p:sp>
      <p:sp>
        <p:nvSpPr>
          <p:cNvPr id="3" name="Tijdelijke aanduiding voor inhoud 2"/>
          <p:cNvSpPr>
            <a:spLocks noGrp="1"/>
          </p:cNvSpPr>
          <p:nvPr>
            <p:ph idx="1"/>
          </p:nvPr>
        </p:nvSpPr>
        <p:spPr/>
        <p:txBody>
          <a:bodyPr>
            <a:normAutofit fontScale="77500" lnSpcReduction="20000"/>
          </a:bodyPr>
          <a:lstStyle/>
          <a:p>
            <a:pPr marL="0" indent="0">
              <a:buNone/>
            </a:pPr>
            <a:r>
              <a:rPr lang="nl-NL" dirty="0"/>
              <a:t>Drietallen vormen.  Pak per drietal een pen en een papier.  Over 10 minuten ga je voorlezen wat je hebt opgeschreven.  </a:t>
            </a:r>
          </a:p>
          <a:p>
            <a:pPr marL="0" indent="0">
              <a:buNone/>
            </a:pPr>
            <a:r>
              <a:rPr lang="nl-NL" dirty="0"/>
              <a:t>Jullie bedenken een activiteit. </a:t>
            </a:r>
          </a:p>
          <a:p>
            <a:pPr marL="0" indent="0">
              <a:buNone/>
            </a:pPr>
            <a:r>
              <a:rPr lang="nl-NL" dirty="0"/>
              <a:t>Je noteert de punten van het plan van aanpak.  </a:t>
            </a:r>
          </a:p>
          <a:p>
            <a:pPr marL="0" indent="0">
              <a:buNone/>
            </a:pPr>
            <a:r>
              <a:rPr lang="nl-NL" dirty="0"/>
              <a:t>Je krijgt dan feedback op je idee: </a:t>
            </a:r>
          </a:p>
          <a:p>
            <a:pPr marL="0" indent="0">
              <a:buNone/>
            </a:pPr>
            <a:r>
              <a:rPr lang="nl-NL" dirty="0"/>
              <a:t>Het moet zijn: </a:t>
            </a:r>
          </a:p>
          <a:p>
            <a:r>
              <a:rPr lang="nl-NL" dirty="0"/>
              <a:t>- een (</a:t>
            </a:r>
            <a:r>
              <a:rPr lang="nl-NL" dirty="0" err="1"/>
              <a:t>samenwerkings</a:t>
            </a:r>
            <a:r>
              <a:rPr lang="nl-NL" dirty="0"/>
              <a:t>) - activiteit tussen de 3 – 8 minuten </a:t>
            </a:r>
          </a:p>
          <a:p>
            <a:r>
              <a:rPr lang="nl-NL" dirty="0"/>
              <a:t>- de activiteit kan in de les worden gedaan, in principe. </a:t>
            </a:r>
          </a:p>
          <a:p>
            <a:r>
              <a:rPr lang="nl-NL" dirty="0"/>
              <a:t>- De activiteit kan worden gedaan in het klaslokaal </a:t>
            </a:r>
          </a:p>
          <a:p>
            <a:r>
              <a:rPr lang="nl-NL" dirty="0"/>
              <a:t>- met spullen die we hier op school hebben </a:t>
            </a:r>
          </a:p>
          <a:p>
            <a:r>
              <a:rPr lang="nl-NL" dirty="0"/>
              <a:t>- De activiteit past bij de studenten, ze vinden het leuk om te doen </a:t>
            </a:r>
          </a:p>
          <a:p>
            <a:r>
              <a:rPr lang="nl-NL" dirty="0"/>
              <a:t>- Het lokaal en het materiaal blijft heel. </a:t>
            </a:r>
          </a:p>
          <a:p>
            <a:endParaRPr lang="nl-NL" dirty="0"/>
          </a:p>
        </p:txBody>
      </p:sp>
    </p:spTree>
    <p:extLst>
      <p:ext uri="{BB962C8B-B14F-4D97-AF65-F5344CB8AC3E}">
        <p14:creationId xmlns:p14="http://schemas.microsoft.com/office/powerpoint/2010/main" val="3967734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Punten plan van aanpak activiteit</a:t>
            </a:r>
          </a:p>
        </p:txBody>
      </p:sp>
      <p:sp>
        <p:nvSpPr>
          <p:cNvPr id="3" name="Tijdelijke aanduiding voor inhoud 2"/>
          <p:cNvSpPr>
            <a:spLocks noGrp="1"/>
          </p:cNvSpPr>
          <p:nvPr>
            <p:ph idx="1"/>
          </p:nvPr>
        </p:nvSpPr>
        <p:spPr/>
        <p:txBody>
          <a:bodyPr>
            <a:normAutofit fontScale="85000" lnSpcReduction="20000"/>
          </a:bodyPr>
          <a:lstStyle/>
          <a:p>
            <a:pPr marL="0" indent="0">
              <a:buNone/>
            </a:pPr>
            <a:r>
              <a:rPr lang="nl-NL" dirty="0"/>
              <a:t>Zet op papier </a:t>
            </a:r>
          </a:p>
          <a:p>
            <a:pPr marL="0" indent="0">
              <a:buNone/>
            </a:pPr>
            <a:r>
              <a:rPr lang="nl-NL" dirty="0"/>
              <a:t>Namen groepsleden:  </a:t>
            </a:r>
          </a:p>
          <a:p>
            <a:pPr marL="0" indent="0">
              <a:buNone/>
            </a:pPr>
            <a:r>
              <a:rPr lang="nl-NL" dirty="0"/>
              <a:t>a. Wat zijn de spelregels </a:t>
            </a:r>
          </a:p>
          <a:p>
            <a:pPr marL="0" indent="0">
              <a:buNone/>
            </a:pPr>
            <a:r>
              <a:rPr lang="nl-NL" dirty="0"/>
              <a:t>b. Wanneer vinden de klasgenoten en de begeleiders het leuk om te doen </a:t>
            </a:r>
          </a:p>
          <a:p>
            <a:pPr marL="0" indent="0">
              <a:buNone/>
            </a:pPr>
            <a:r>
              <a:rPr lang="nl-NL" dirty="0"/>
              <a:t>c. Wat is het doel van het spel (wanneer is de samenwerking gelukt, wanneer is het spel goed gedaan, wanneer is het spel uit) </a:t>
            </a:r>
          </a:p>
          <a:p>
            <a:pPr marL="0" indent="0">
              <a:buNone/>
            </a:pPr>
            <a:r>
              <a:rPr lang="nl-NL" dirty="0"/>
              <a:t>d. Waar moet iedereen staan als de begeleider het uitlegt. </a:t>
            </a:r>
          </a:p>
          <a:p>
            <a:pPr marL="0" indent="0">
              <a:buNone/>
            </a:pPr>
            <a:r>
              <a:rPr lang="nl-NL" dirty="0"/>
              <a:t>e. Waar moet iedereen staan of zitten als het spel begint </a:t>
            </a:r>
          </a:p>
          <a:p>
            <a:pPr marL="0" indent="0">
              <a:buNone/>
            </a:pPr>
            <a:r>
              <a:rPr lang="nl-NL" dirty="0"/>
              <a:t>f. Wanneer is het spel afgelopen </a:t>
            </a:r>
          </a:p>
          <a:p>
            <a:pPr marL="0" indent="0">
              <a:buNone/>
            </a:pPr>
            <a:r>
              <a:rPr lang="nl-NL" dirty="0"/>
              <a:t>g. Hoe sluiten de spelbegeleiders het spel op een prettige manier af? </a:t>
            </a:r>
          </a:p>
          <a:p>
            <a:pPr marL="0" indent="0">
              <a:buNone/>
            </a:pPr>
            <a:r>
              <a:rPr lang="nl-NL" dirty="0"/>
              <a:t>h. Welke spullen zijn er nodig? </a:t>
            </a:r>
          </a:p>
          <a:p>
            <a:endParaRPr lang="nl-NL" dirty="0"/>
          </a:p>
        </p:txBody>
      </p:sp>
    </p:spTree>
    <p:extLst>
      <p:ext uri="{BB962C8B-B14F-4D97-AF65-F5344CB8AC3E}">
        <p14:creationId xmlns:p14="http://schemas.microsoft.com/office/powerpoint/2010/main" val="42511941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z="2400" dirty="0"/>
              <a:t>D. Het uitvoeren van de activiteit</a:t>
            </a:r>
          </a:p>
        </p:txBody>
      </p:sp>
      <p:sp>
        <p:nvSpPr>
          <p:cNvPr id="3" name="Tijdelijke aanduiding voor inhoud 2"/>
          <p:cNvSpPr>
            <a:spLocks noGrp="1"/>
          </p:cNvSpPr>
          <p:nvPr>
            <p:ph idx="1"/>
          </p:nvPr>
        </p:nvSpPr>
        <p:spPr/>
        <p:txBody>
          <a:bodyPr/>
          <a:lstStyle/>
          <a:p>
            <a:pPr marL="0" indent="0">
              <a:buNone/>
            </a:pPr>
            <a:endParaRPr lang="nl-NL" sz="1200" i="1" dirty="0"/>
          </a:p>
          <a:p>
            <a:pPr marL="0" indent="0">
              <a:buNone/>
            </a:pPr>
            <a:r>
              <a:rPr lang="nl-NL" sz="1200" i="1" dirty="0"/>
              <a:t>Aan het eind van de les plannen we, </a:t>
            </a:r>
          </a:p>
          <a:p>
            <a:pPr marL="0" indent="0">
              <a:buNone/>
            </a:pPr>
            <a:r>
              <a:rPr lang="nl-NL" sz="1200" i="1" dirty="0"/>
              <a:t>wanneer je met je deelgroepje </a:t>
            </a:r>
          </a:p>
          <a:p>
            <a:pPr marL="0" indent="0">
              <a:buNone/>
            </a:pPr>
            <a:r>
              <a:rPr lang="nl-NL" sz="1200" i="1" dirty="0"/>
              <a:t>de activiteit gaat uitvoeren met de klas. (waarschijnlijk volgende week en de week daarop)</a:t>
            </a:r>
          </a:p>
          <a:p>
            <a:pPr marL="0" indent="0">
              <a:buNone/>
            </a:pPr>
            <a:endParaRPr lang="nl-NL" sz="1200" i="1" dirty="0"/>
          </a:p>
          <a:p>
            <a:pPr marL="0" indent="0">
              <a:buNone/>
            </a:pPr>
            <a:r>
              <a:rPr lang="nl-NL" sz="1200" i="1" dirty="0"/>
              <a:t>Je regelt zelf dat de benodigde spullen op tijd en voor aanvang van de activiteit aanwezig zijn.</a:t>
            </a:r>
          </a:p>
          <a:p>
            <a:pPr marL="0" indent="0">
              <a:buNone/>
            </a:pPr>
            <a:r>
              <a:rPr lang="nl-NL" sz="1200" i="1" dirty="0"/>
              <a:t>Zo nodig spreek je dit af met onderwijs assistent mevr. Gréhilde Nauta Koekoek </a:t>
            </a:r>
            <a:r>
              <a:rPr lang="nl-NL" sz="1200" i="1" dirty="0">
                <a:hlinkClick r:id="rId2"/>
              </a:rPr>
              <a:t>gh.koekoek@noorderpoort.nl</a:t>
            </a:r>
            <a:endParaRPr lang="nl-NL" sz="1200" i="1" dirty="0"/>
          </a:p>
          <a:p>
            <a:pPr marL="0" indent="0">
              <a:buNone/>
            </a:pPr>
            <a:endParaRPr lang="nl-NL" sz="1200" i="1" dirty="0"/>
          </a:p>
          <a:p>
            <a:pPr marL="0" indent="0">
              <a:buNone/>
            </a:pPr>
            <a:endParaRPr lang="nl-NL" sz="1200" i="1" dirty="0"/>
          </a:p>
        </p:txBody>
      </p:sp>
    </p:spTree>
    <p:extLst>
      <p:ext uri="{BB962C8B-B14F-4D97-AF65-F5344CB8AC3E}">
        <p14:creationId xmlns:p14="http://schemas.microsoft.com/office/powerpoint/2010/main" val="34312341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directiekamer">
  <a:themeElements>
    <a:clrScheme name="Ion-directiekamer">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directiekamer">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directiekamer">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233</TotalTime>
  <Words>809</Words>
  <Application>Microsoft Office PowerPoint</Application>
  <PresentationFormat>Breedbeeld</PresentationFormat>
  <Paragraphs>104</Paragraphs>
  <Slides>12</Slides>
  <Notes>2</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12</vt:i4>
      </vt:variant>
    </vt:vector>
  </HeadingPairs>
  <TitlesOfParts>
    <vt:vector size="18" baseType="lpstr">
      <vt:lpstr>Arial</vt:lpstr>
      <vt:lpstr>Calibri</vt:lpstr>
      <vt:lpstr>Century Gothic</vt:lpstr>
      <vt:lpstr>Wingdings</vt:lpstr>
      <vt:lpstr>Wingdings 3</vt:lpstr>
      <vt:lpstr>Ion-directiekamer</vt:lpstr>
      <vt:lpstr>Burgerschap</vt:lpstr>
      <vt:lpstr>Terugkijken op de vorige les. </vt:lpstr>
      <vt:lpstr>Oriënteren op de LP samenwerkend leren: de opdracht</vt:lpstr>
      <vt:lpstr>Gedrag dat ik van je verwacht</vt:lpstr>
      <vt:lpstr>Ruimte inrichten in tafelgroepen  &amp; gaan samenwerken aan de LB</vt:lpstr>
      <vt:lpstr>Samenwerkingscontract &amp; plan van aanpak voor een activiteit</vt:lpstr>
      <vt:lpstr>Plan van aanpak voor een samenwerking- activiteit</vt:lpstr>
      <vt:lpstr>Punten plan van aanpak activiteit</vt:lpstr>
      <vt:lpstr>D. Het uitvoeren van de activiteit</vt:lpstr>
      <vt:lpstr>Bewijsstuk opdracht A Beschrijving van je bijdrage aan samenwerken WP 1.5:M </vt:lpstr>
      <vt:lpstr>Afronding </vt:lpstr>
      <vt:lpstr>Huiswerk voor 19oktober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Burgerschap</dc:title>
  <dc:creator>Romijn</dc:creator>
  <cp:lastModifiedBy>Solle, C.A.</cp:lastModifiedBy>
  <cp:revision>91</cp:revision>
  <cp:lastPrinted>2017-09-25T07:48:58Z</cp:lastPrinted>
  <dcterms:modified xsi:type="dcterms:W3CDTF">2017-11-14T12:52:51Z</dcterms:modified>
</cp:coreProperties>
</file>