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4" r:id="rId6"/>
    <p:sldId id="265" r:id="rId7"/>
    <p:sldId id="260" r:id="rId8"/>
    <p:sldId id="261" r:id="rId9"/>
    <p:sldId id="262" r:id="rId10"/>
    <p:sldId id="263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11/27/2016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11/27/2016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11/27/2016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11/27/2016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067" y="1934817"/>
            <a:ext cx="7766936" cy="2116019"/>
          </a:xfrm>
        </p:spPr>
        <p:txBody>
          <a:bodyPr/>
          <a:lstStyle/>
          <a:p>
            <a:r>
              <a:rPr lang="pl-PL" sz="6600" b="1" dirty="0"/>
              <a:t>Signs and warnings</a:t>
            </a:r>
            <a:br>
              <a:rPr lang="pl-PL" sz="6600" b="1" dirty="0"/>
            </a:br>
            <a:r>
              <a:rPr lang="pl-PL" sz="6600" b="1" dirty="0"/>
              <a:t>Adverts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3200" b="1" dirty="0"/>
              <a:t>NU Engels 1.1 and 1.2</a:t>
            </a:r>
          </a:p>
        </p:txBody>
      </p:sp>
    </p:spTree>
    <p:extLst>
      <p:ext uri="{BB962C8B-B14F-4D97-AF65-F5344CB8AC3E}">
        <p14:creationId xmlns:p14="http://schemas.microsoft.com/office/powerpoint/2010/main" val="381749628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450574"/>
            <a:ext cx="8596668" cy="1479826"/>
          </a:xfrm>
        </p:spPr>
        <p:txBody>
          <a:bodyPr>
            <a:normAutofit fontScale="90000"/>
          </a:bodyPr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Grammar: Present continuous</a:t>
            </a:r>
            <a:br>
              <a:rPr lang="pl-PL" dirty="0"/>
            </a:br>
            <a:r>
              <a:rPr lang="pl-PL" sz="2200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(d</a:t>
            </a:r>
            <a:r>
              <a:rPr lang="nl-NL" sz="2200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e tegenwoordige tijd met –</a:t>
            </a:r>
            <a:r>
              <a:rPr lang="nl-NL" sz="2200" i="1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ing</a:t>
            </a:r>
            <a:r>
              <a:rPr lang="nl-NL" sz="2200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vorm</a:t>
            </a:r>
            <a:r>
              <a:rPr lang="pl-PL" sz="2200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)</a:t>
            </a:r>
            <a:br>
              <a:rPr lang="pl-PL" dirty="0"/>
            </a:br>
            <a:endParaRPr lang="pl-P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603513"/>
            <a:ext cx="8596668" cy="4437850"/>
          </a:xfrm>
        </p:spPr>
        <p:txBody>
          <a:bodyPr>
            <a:normAutofit/>
          </a:bodyPr>
          <a:lstStyle/>
          <a:p>
            <a:r>
              <a:rPr lang="pl-PL" b="1" dirty="0">
                <a:solidFill>
                  <a:schemeClr val="tx1"/>
                </a:solidFill>
              </a:rPr>
              <a:t>Nu</a:t>
            </a:r>
          </a:p>
          <a:p>
            <a:pPr marL="0" indent="0">
              <a:buNone/>
            </a:pPr>
            <a:r>
              <a:rPr lang="pl-PL" dirty="0"/>
              <a:t>     I</a:t>
            </a:r>
            <a:r>
              <a:rPr lang="pl-PL" dirty="0">
                <a:solidFill>
                  <a:srgbClr val="FF0000"/>
                </a:solidFill>
              </a:rPr>
              <a:t>’m waiting </a:t>
            </a:r>
            <a:r>
              <a:rPr lang="pl-PL" dirty="0"/>
              <a:t>for a bus. </a:t>
            </a:r>
          </a:p>
          <a:p>
            <a:r>
              <a:rPr lang="pl-PL" b="1" dirty="0">
                <a:solidFill>
                  <a:schemeClr val="tx1"/>
                </a:solidFill>
              </a:rPr>
              <a:t>Tegenwoordig</a:t>
            </a:r>
          </a:p>
          <a:p>
            <a:pPr marL="0" indent="0">
              <a:buNone/>
            </a:pPr>
            <a:r>
              <a:rPr lang="pl-PL" dirty="0"/>
              <a:t>     This year she</a:t>
            </a:r>
            <a:r>
              <a:rPr lang="pl-PL" dirty="0">
                <a:solidFill>
                  <a:srgbClr val="FF0000"/>
                </a:solidFill>
              </a:rPr>
              <a:t>’s learning </a:t>
            </a:r>
            <a:r>
              <a:rPr lang="pl-PL" dirty="0"/>
              <a:t>to swim.</a:t>
            </a:r>
          </a:p>
          <a:p>
            <a:r>
              <a:rPr lang="pl-PL" b="1" dirty="0">
                <a:solidFill>
                  <a:schemeClr val="tx1"/>
                </a:solidFill>
              </a:rPr>
              <a:t>Plannen</a:t>
            </a:r>
          </a:p>
          <a:p>
            <a:pPr marL="0" indent="0">
              <a:buNone/>
            </a:pPr>
            <a:r>
              <a:rPr lang="pl-PL" dirty="0"/>
              <a:t>     </a:t>
            </a:r>
            <a:r>
              <a:rPr lang="pl-PL" dirty="0">
                <a:solidFill>
                  <a:srgbClr val="FF0000"/>
                </a:solidFill>
              </a:rPr>
              <a:t>Are you moving </a:t>
            </a:r>
            <a:r>
              <a:rPr lang="pl-PL" dirty="0"/>
              <a:t>to Amsterdam next month?</a:t>
            </a:r>
          </a:p>
          <a:p>
            <a:pPr marL="0" indent="0">
              <a:buNone/>
            </a:pPr>
            <a:endParaRPr lang="pl-PL" dirty="0"/>
          </a:p>
          <a:p>
            <a:pPr marL="0" indent="0">
              <a:buNone/>
            </a:pPr>
            <a:r>
              <a:rPr lang="pl-PL" b="1" dirty="0">
                <a:solidFill>
                  <a:schemeClr val="tx1"/>
                </a:solidFill>
              </a:rPr>
              <a:t>Tijdsaanduidingen (signaalwoorden)</a:t>
            </a:r>
          </a:p>
          <a:p>
            <a:pPr marL="0" indent="0">
              <a:buNone/>
            </a:pPr>
            <a:r>
              <a:rPr lang="pl-PL" i="1" dirty="0"/>
              <a:t>now, at the moment</a:t>
            </a:r>
          </a:p>
          <a:p>
            <a:pPr marL="0" indent="0">
              <a:buNone/>
            </a:pPr>
            <a:r>
              <a:rPr lang="pl-PL" i="1" dirty="0"/>
              <a:t>today, this week </a:t>
            </a:r>
          </a:p>
          <a:p>
            <a:pPr marL="0" indent="0">
              <a:buNone/>
            </a:pPr>
            <a:r>
              <a:rPr lang="pl-PL" i="1" dirty="0"/>
              <a:t>next week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2967289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887896"/>
            <a:ext cx="8596668" cy="1272692"/>
          </a:xfrm>
        </p:spPr>
        <p:txBody>
          <a:bodyPr>
            <a:normAutofit/>
          </a:bodyPr>
          <a:lstStyle/>
          <a:p>
            <a:pPr algn="ctr"/>
            <a:r>
              <a:rPr lang="pl-PL" sz="4400" b="1" dirty="0">
                <a:solidFill>
                  <a:srgbClr val="FF0000"/>
                </a:solidFill>
              </a:rPr>
              <a:t>Signs and warnings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2464904"/>
            <a:ext cx="8596668" cy="3576458"/>
          </a:xfrm>
        </p:spPr>
        <p:txBody>
          <a:bodyPr>
            <a:normAutofit/>
          </a:bodyPr>
          <a:lstStyle/>
          <a:p>
            <a:r>
              <a:rPr lang="pl-PL" sz="2400" b="1" dirty="0"/>
              <a:t>Enquiries and information – inlichtingen en informatie</a:t>
            </a:r>
          </a:p>
        </p:txBody>
      </p:sp>
    </p:spTree>
    <p:extLst>
      <p:ext uri="{BB962C8B-B14F-4D97-AF65-F5344CB8AC3E}">
        <p14:creationId xmlns:p14="http://schemas.microsoft.com/office/powerpoint/2010/main" val="36742733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927652"/>
            <a:ext cx="8596668" cy="1002748"/>
          </a:xfrm>
        </p:spPr>
        <p:txBody>
          <a:bodyPr>
            <a:normAutofit/>
          </a:bodyPr>
          <a:lstStyle/>
          <a:p>
            <a:pPr algn="ctr"/>
            <a:r>
              <a:rPr lang="pl-PL" sz="4000" b="1" dirty="0">
                <a:solidFill>
                  <a:srgbClr val="FF0000"/>
                </a:solidFill>
              </a:rPr>
              <a:t>Signs and warnings </a:t>
            </a:r>
            <a:endParaRPr lang="pl-PL" sz="4000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2411896"/>
            <a:ext cx="8596668" cy="3629466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pl-PL" sz="2400" b="1" dirty="0"/>
              <a:t>Enquiries and information – inlichtingen en informatie</a:t>
            </a:r>
          </a:p>
          <a:p>
            <a:pPr>
              <a:lnSpc>
                <a:spcPct val="150000"/>
              </a:lnSpc>
            </a:pPr>
            <a:r>
              <a:rPr lang="pl-PL" sz="2400" b="1" dirty="0"/>
              <a:t>Warning - waarschuwing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6861603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993912"/>
            <a:ext cx="8596668" cy="936487"/>
          </a:xfrm>
        </p:spPr>
        <p:txBody>
          <a:bodyPr>
            <a:normAutofit/>
          </a:bodyPr>
          <a:lstStyle/>
          <a:p>
            <a:pPr algn="ctr"/>
            <a:r>
              <a:rPr lang="pl-PL" sz="4000" b="1" dirty="0">
                <a:solidFill>
                  <a:srgbClr val="FF0000"/>
                </a:solidFill>
              </a:rPr>
              <a:t>Signs and warnings </a:t>
            </a:r>
            <a:endParaRPr lang="pl-PL" sz="4000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2544417"/>
            <a:ext cx="8596668" cy="3496945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pl-PL" sz="2400" b="1" dirty="0"/>
              <a:t>Enquiries and information – inlichtingen en informatie</a:t>
            </a:r>
          </a:p>
          <a:p>
            <a:pPr>
              <a:lnSpc>
                <a:spcPct val="150000"/>
              </a:lnSpc>
            </a:pPr>
            <a:r>
              <a:rPr lang="pl-PL" sz="2400" b="1" dirty="0"/>
              <a:t>Warning - waarschuwing</a:t>
            </a:r>
          </a:p>
          <a:p>
            <a:pPr>
              <a:lnSpc>
                <a:spcPct val="150000"/>
              </a:lnSpc>
            </a:pPr>
            <a:r>
              <a:rPr lang="pl-PL" sz="2400" b="1" dirty="0"/>
              <a:t>Instructions - aanwijzingen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28146017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808382"/>
            <a:ext cx="8596668" cy="1122017"/>
          </a:xfrm>
        </p:spPr>
        <p:txBody>
          <a:bodyPr/>
          <a:lstStyle/>
          <a:p>
            <a:pPr algn="ctr"/>
            <a:r>
              <a:rPr lang="pl-PL" sz="4400" b="1" dirty="0">
                <a:solidFill>
                  <a:srgbClr val="FF0000"/>
                </a:solidFill>
              </a:rPr>
              <a:t>Adverts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pl-PL" sz="3200" b="1" dirty="0"/>
              <a:t>Numbers (prices, discounts, contact phone numbers)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5539838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755374"/>
            <a:ext cx="8596668" cy="1405214"/>
          </a:xfrm>
        </p:spPr>
        <p:txBody>
          <a:bodyPr/>
          <a:lstStyle/>
          <a:p>
            <a:pPr algn="ctr"/>
            <a:r>
              <a:rPr lang="pl-PL" sz="4400" b="1" dirty="0">
                <a:solidFill>
                  <a:srgbClr val="FF0000"/>
                </a:solidFill>
              </a:rPr>
              <a:t>Adverts</a:t>
            </a:r>
            <a:endParaRPr lang="pl-PL" sz="44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pl-PL" sz="3200" b="1" dirty="0"/>
              <a:t>Numbers (prices, discounts, contact phone numbers)</a:t>
            </a:r>
          </a:p>
          <a:p>
            <a:pPr>
              <a:lnSpc>
                <a:spcPct val="150000"/>
              </a:lnSpc>
            </a:pPr>
            <a:r>
              <a:rPr lang="pl-PL" sz="3200" b="1" dirty="0"/>
              <a:t>Adjectives (to describe products or services)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78172707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Grammar: Demonstrative pronouns</a:t>
            </a:r>
            <a:br>
              <a:rPr lang="pl-PL" dirty="0">
                <a:solidFill>
                  <a:srgbClr val="FF0000"/>
                </a:solidFill>
              </a:rPr>
            </a:br>
            <a:r>
              <a:rPr lang="pl-PL" sz="2400" i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(aanwijzende voornaamwoorden)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l-PL" sz="2400" b="1" dirty="0">
                <a:solidFill>
                  <a:schemeClr val="tx1"/>
                </a:solidFill>
              </a:rPr>
              <a:t>dichtbij</a:t>
            </a:r>
          </a:p>
          <a:p>
            <a:pPr marL="0" indent="0">
              <a:buNone/>
            </a:pPr>
            <a:r>
              <a:rPr lang="pl-PL" sz="2400" dirty="0"/>
              <a:t>     </a:t>
            </a:r>
            <a:r>
              <a:rPr lang="pl-PL" sz="2400" b="1" dirty="0">
                <a:solidFill>
                  <a:srgbClr val="FF0000"/>
                </a:solidFill>
              </a:rPr>
              <a:t>this</a:t>
            </a:r>
            <a:r>
              <a:rPr lang="pl-PL" sz="2400" dirty="0"/>
              <a:t> </a:t>
            </a:r>
            <a:r>
              <a:rPr lang="pl-PL" sz="2400" dirty="0">
                <a:sym typeface="Wingdings" panose="05000000000000000000" pitchFamily="2" charset="2"/>
              </a:rPr>
              <a:t> Do not block </a:t>
            </a:r>
            <a:r>
              <a:rPr lang="pl-PL" sz="2400" b="1" i="1" dirty="0">
                <a:sym typeface="Wingdings" panose="05000000000000000000" pitchFamily="2" charset="2"/>
              </a:rPr>
              <a:t>this</a:t>
            </a:r>
            <a:r>
              <a:rPr lang="pl-PL" sz="2400" dirty="0">
                <a:sym typeface="Wingdings" panose="05000000000000000000" pitchFamily="2" charset="2"/>
              </a:rPr>
              <a:t> entrance.</a:t>
            </a:r>
          </a:p>
          <a:p>
            <a:pPr marL="0" indent="0">
              <a:buNone/>
            </a:pPr>
            <a:r>
              <a:rPr lang="pl-PL" sz="2400" dirty="0">
                <a:sym typeface="Wingdings" panose="05000000000000000000" pitchFamily="2" charset="2"/>
              </a:rPr>
              <a:t>     </a:t>
            </a:r>
            <a:r>
              <a:rPr lang="pl-PL" sz="2400" dirty="0">
                <a:solidFill>
                  <a:srgbClr val="FF0000"/>
                </a:solidFill>
                <a:sym typeface="Wingdings" panose="05000000000000000000" pitchFamily="2" charset="2"/>
              </a:rPr>
              <a:t>the</a:t>
            </a:r>
            <a:r>
              <a:rPr lang="pl-PL" sz="2400" b="1" dirty="0">
                <a:solidFill>
                  <a:srgbClr val="FF0000"/>
                </a:solidFill>
                <a:sym typeface="Wingdings" panose="05000000000000000000" pitchFamily="2" charset="2"/>
              </a:rPr>
              <a:t>s</a:t>
            </a:r>
            <a:r>
              <a:rPr lang="pl-PL" sz="2400" dirty="0">
                <a:solidFill>
                  <a:srgbClr val="FF0000"/>
                </a:solidFill>
                <a:sym typeface="Wingdings" panose="05000000000000000000" pitchFamily="2" charset="2"/>
              </a:rPr>
              <a:t>e</a:t>
            </a:r>
            <a:r>
              <a:rPr lang="pl-PL" sz="2400" dirty="0">
                <a:sym typeface="Wingdings" panose="05000000000000000000" pitchFamily="2" charset="2"/>
              </a:rPr>
              <a:t>  </a:t>
            </a:r>
            <a:r>
              <a:rPr lang="pl-PL" sz="2400" b="1" i="1" dirty="0">
                <a:sym typeface="Wingdings" panose="05000000000000000000" pitchFamily="2" charset="2"/>
              </a:rPr>
              <a:t>These</a:t>
            </a:r>
            <a:r>
              <a:rPr lang="pl-PL" sz="2400" dirty="0">
                <a:sym typeface="Wingdings" panose="05000000000000000000" pitchFamily="2" charset="2"/>
              </a:rPr>
              <a:t> doors must stay open.</a:t>
            </a:r>
          </a:p>
          <a:p>
            <a:pPr marL="0" indent="0">
              <a:buNone/>
            </a:pPr>
            <a:endParaRPr lang="pl-PL" sz="2400" dirty="0"/>
          </a:p>
          <a:p>
            <a:r>
              <a:rPr lang="pl-PL" sz="2400" b="1" dirty="0">
                <a:solidFill>
                  <a:schemeClr val="tx1"/>
                </a:solidFill>
              </a:rPr>
              <a:t>ver weg</a:t>
            </a:r>
          </a:p>
          <a:p>
            <a:pPr marL="0" indent="0">
              <a:buNone/>
            </a:pPr>
            <a:r>
              <a:rPr lang="pl-PL" sz="2400" dirty="0"/>
              <a:t>     </a:t>
            </a:r>
            <a:r>
              <a:rPr lang="pl-PL" sz="2400" b="1" dirty="0">
                <a:solidFill>
                  <a:srgbClr val="FF0000"/>
                </a:solidFill>
              </a:rPr>
              <a:t>that</a:t>
            </a:r>
            <a:r>
              <a:rPr lang="pl-PL" sz="2400" dirty="0"/>
              <a:t> </a:t>
            </a:r>
            <a:r>
              <a:rPr lang="pl-PL" sz="2400" dirty="0">
                <a:sym typeface="Wingdings" panose="05000000000000000000" pitchFamily="2" charset="2"/>
              </a:rPr>
              <a:t> Look at </a:t>
            </a:r>
            <a:r>
              <a:rPr lang="pl-PL" sz="2400" b="1" i="1" dirty="0">
                <a:sym typeface="Wingdings" panose="05000000000000000000" pitchFamily="2" charset="2"/>
              </a:rPr>
              <a:t>that</a:t>
            </a:r>
            <a:r>
              <a:rPr lang="pl-PL" sz="2400" dirty="0">
                <a:sym typeface="Wingdings" panose="05000000000000000000" pitchFamily="2" charset="2"/>
              </a:rPr>
              <a:t> man over there.</a:t>
            </a:r>
          </a:p>
          <a:p>
            <a:pPr marL="0" indent="0">
              <a:buNone/>
            </a:pPr>
            <a:r>
              <a:rPr lang="pl-PL" sz="2400" dirty="0">
                <a:sym typeface="Wingdings" panose="05000000000000000000" pitchFamily="2" charset="2"/>
              </a:rPr>
              <a:t>     </a:t>
            </a:r>
            <a:r>
              <a:rPr lang="pl-PL" sz="2400" b="1" dirty="0">
                <a:solidFill>
                  <a:srgbClr val="FF0000"/>
                </a:solidFill>
                <a:sym typeface="Wingdings" panose="05000000000000000000" pitchFamily="2" charset="2"/>
              </a:rPr>
              <a:t>those</a:t>
            </a:r>
            <a:r>
              <a:rPr lang="pl-PL" sz="2400" dirty="0">
                <a:sym typeface="Wingdings" panose="05000000000000000000" pitchFamily="2" charset="2"/>
              </a:rPr>
              <a:t>  Check </a:t>
            </a:r>
            <a:r>
              <a:rPr lang="pl-PL" sz="2400" b="1" i="1" dirty="0">
                <a:sym typeface="Wingdings" panose="05000000000000000000" pitchFamily="2" charset="2"/>
              </a:rPr>
              <a:t>those</a:t>
            </a:r>
            <a:r>
              <a:rPr lang="pl-PL" sz="2400" dirty="0">
                <a:sym typeface="Wingdings" panose="05000000000000000000" pitchFamily="2" charset="2"/>
              </a:rPr>
              <a:t> boxes in the other warehouse.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3860776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21634" y="463826"/>
            <a:ext cx="8322366" cy="1033670"/>
          </a:xfrm>
        </p:spPr>
        <p:txBody>
          <a:bodyPr>
            <a:normAutofit/>
          </a:bodyPr>
          <a:lstStyle/>
          <a:p>
            <a:pPr algn="ctr"/>
            <a:r>
              <a:rPr lang="pl-PL" sz="3100" b="1" dirty="0">
                <a:solidFill>
                  <a:srgbClr val="FF0000"/>
                </a:solidFill>
              </a:rPr>
              <a:t>Grammar: Comparison</a:t>
            </a:r>
            <a:br>
              <a:rPr lang="pl-PL" dirty="0">
                <a:solidFill>
                  <a:srgbClr val="FF0000"/>
                </a:solidFill>
              </a:rPr>
            </a:br>
            <a:r>
              <a:rPr lang="pl-PL" sz="2200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(trappen van vergelijking)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15617" y="1921565"/>
            <a:ext cx="8558384" cy="4492486"/>
          </a:xfrm>
        </p:spPr>
        <p:txBody>
          <a:bodyPr>
            <a:normAutofit fontScale="77500" lnSpcReduction="20000"/>
          </a:bodyPr>
          <a:lstStyle/>
          <a:p>
            <a:r>
              <a:rPr lang="pl-PL" sz="2600" b="1" dirty="0">
                <a:solidFill>
                  <a:schemeClr val="tx1"/>
                </a:solidFill>
              </a:rPr>
              <a:t>Korte woorden</a:t>
            </a:r>
            <a:r>
              <a:rPr lang="pl-PL" sz="2600" b="1" dirty="0"/>
              <a:t>: </a:t>
            </a:r>
            <a:r>
              <a:rPr lang="pl-PL" sz="2600" b="1" dirty="0">
                <a:solidFill>
                  <a:srgbClr val="FF0000"/>
                </a:solidFill>
              </a:rPr>
              <a:t>-er </a:t>
            </a:r>
            <a:r>
              <a:rPr lang="pl-PL" sz="2600" b="1" dirty="0"/>
              <a:t>en </a:t>
            </a:r>
            <a:r>
              <a:rPr lang="pl-PL" sz="2600" b="1" dirty="0">
                <a:solidFill>
                  <a:srgbClr val="FF0000"/>
                </a:solidFill>
              </a:rPr>
              <a:t>–est</a:t>
            </a:r>
          </a:p>
          <a:p>
            <a:pPr marL="0" indent="0">
              <a:buNone/>
            </a:pPr>
            <a:r>
              <a:rPr lang="pl-PL" sz="2600" dirty="0"/>
              <a:t>     small – smaller – the smallest</a:t>
            </a:r>
          </a:p>
          <a:p>
            <a:pPr marL="0" indent="0">
              <a:buNone/>
            </a:pPr>
            <a:endParaRPr lang="pl-PL" sz="2600" dirty="0"/>
          </a:p>
          <a:p>
            <a:r>
              <a:rPr lang="pl-PL" sz="2600" b="1" dirty="0">
                <a:solidFill>
                  <a:schemeClr val="tx1"/>
                </a:solidFill>
              </a:rPr>
              <a:t>Langere woorden</a:t>
            </a:r>
            <a:r>
              <a:rPr lang="pl-PL" sz="2600" b="1" dirty="0"/>
              <a:t>: </a:t>
            </a:r>
            <a:r>
              <a:rPr lang="pl-PL" sz="2600" b="1" dirty="0">
                <a:solidFill>
                  <a:srgbClr val="FF0000"/>
                </a:solidFill>
              </a:rPr>
              <a:t>more</a:t>
            </a:r>
            <a:r>
              <a:rPr lang="pl-PL" sz="2600" b="1" dirty="0"/>
              <a:t> en </a:t>
            </a:r>
            <a:r>
              <a:rPr lang="pl-PL" sz="2600" b="1" dirty="0">
                <a:solidFill>
                  <a:srgbClr val="FF0000"/>
                </a:solidFill>
              </a:rPr>
              <a:t>most</a:t>
            </a:r>
          </a:p>
          <a:p>
            <a:pPr marL="0" indent="0">
              <a:buNone/>
            </a:pPr>
            <a:r>
              <a:rPr lang="pl-PL" sz="2600" dirty="0"/>
              <a:t>     expensive – more expensive – the most expensive</a:t>
            </a:r>
          </a:p>
          <a:p>
            <a:pPr marL="0" indent="0">
              <a:buNone/>
            </a:pPr>
            <a:endParaRPr lang="pl-PL" sz="2600" dirty="0"/>
          </a:p>
          <a:p>
            <a:pPr marL="0" indent="0">
              <a:buNone/>
            </a:pPr>
            <a:r>
              <a:rPr lang="pl-PL" sz="2600" b="1" dirty="0">
                <a:solidFill>
                  <a:schemeClr val="tx1"/>
                </a:solidFill>
              </a:rPr>
              <a:t>Onregelmatige woorden</a:t>
            </a:r>
          </a:p>
          <a:p>
            <a:pPr marL="0" indent="0">
              <a:buNone/>
            </a:pPr>
            <a:r>
              <a:rPr lang="pl-PL" sz="2600" dirty="0"/>
              <a:t>good</a:t>
            </a:r>
          </a:p>
          <a:p>
            <a:pPr marL="0" indent="0">
              <a:buNone/>
            </a:pPr>
            <a:r>
              <a:rPr lang="pl-PL" sz="2600" dirty="0"/>
              <a:t>bad</a:t>
            </a:r>
          </a:p>
          <a:p>
            <a:pPr marL="0" indent="0">
              <a:buNone/>
            </a:pPr>
            <a:r>
              <a:rPr lang="pl-PL" sz="2600" dirty="0"/>
              <a:t>far</a:t>
            </a:r>
          </a:p>
          <a:p>
            <a:pPr marL="0" indent="0">
              <a:buNone/>
            </a:pPr>
            <a:r>
              <a:rPr lang="pl-PL" sz="2600" dirty="0"/>
              <a:t>little</a:t>
            </a:r>
          </a:p>
          <a:p>
            <a:pPr marL="0" indent="0">
              <a:buNone/>
            </a:pPr>
            <a:r>
              <a:rPr lang="pl-PL" sz="2600" dirty="0"/>
              <a:t>much/many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64922732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251792"/>
            <a:ext cx="8596668" cy="1219200"/>
          </a:xfrm>
        </p:spPr>
        <p:txBody>
          <a:bodyPr/>
          <a:lstStyle/>
          <a:p>
            <a:pPr algn="ctr"/>
            <a:r>
              <a:rPr lang="pl-PL" sz="3200" b="1" dirty="0">
                <a:solidFill>
                  <a:srgbClr val="FF0000"/>
                </a:solidFill>
              </a:rPr>
              <a:t>Grammar: present simple</a:t>
            </a:r>
            <a:br>
              <a:rPr lang="pl-PL" b="1" dirty="0">
                <a:solidFill>
                  <a:srgbClr val="FF0000"/>
                </a:solidFill>
              </a:rPr>
            </a:br>
            <a:r>
              <a:rPr lang="pl-PL" sz="2000" b="1" i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(onvoltooid tegenwoordige tijd)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4886" y="1603513"/>
            <a:ext cx="8439115" cy="4969565"/>
          </a:xfrm>
        </p:spPr>
        <p:txBody>
          <a:bodyPr>
            <a:noAutofit/>
          </a:bodyPr>
          <a:lstStyle/>
          <a:p>
            <a:r>
              <a:rPr lang="pl-PL" sz="2000" b="1" dirty="0">
                <a:solidFill>
                  <a:schemeClr val="tx1"/>
                </a:solidFill>
              </a:rPr>
              <a:t>E</a:t>
            </a:r>
            <a:r>
              <a:rPr lang="nl-NL" sz="2000" b="1" dirty="0">
                <a:solidFill>
                  <a:schemeClr val="tx1"/>
                </a:solidFill>
              </a:rPr>
              <a:t>en feit, een gewoonte of regelmaat</a:t>
            </a:r>
            <a:endParaRPr lang="pl-PL" sz="2000" b="1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pl-PL" sz="2000" i="1" dirty="0"/>
              <a:t>     I </a:t>
            </a:r>
            <a:r>
              <a:rPr lang="pl-PL" sz="2000" i="1" dirty="0">
                <a:solidFill>
                  <a:srgbClr val="FF0000"/>
                </a:solidFill>
              </a:rPr>
              <a:t>live</a:t>
            </a:r>
            <a:r>
              <a:rPr lang="pl-PL" sz="2000" i="1" dirty="0"/>
              <a:t> and </a:t>
            </a:r>
            <a:r>
              <a:rPr lang="pl-PL" sz="2000" i="1" dirty="0">
                <a:solidFill>
                  <a:srgbClr val="FF0000"/>
                </a:solidFill>
              </a:rPr>
              <a:t>work</a:t>
            </a:r>
            <a:r>
              <a:rPr lang="pl-PL" sz="2000" i="1" dirty="0"/>
              <a:t> in Assen.</a:t>
            </a:r>
          </a:p>
          <a:p>
            <a:pPr marL="0" indent="0">
              <a:buNone/>
            </a:pPr>
            <a:r>
              <a:rPr lang="pl-PL" sz="2000" i="1" dirty="0"/>
              <a:t>     My sister </a:t>
            </a:r>
            <a:r>
              <a:rPr lang="pl-PL" sz="2000" i="1" dirty="0">
                <a:solidFill>
                  <a:srgbClr val="FF0000"/>
                </a:solidFill>
              </a:rPr>
              <a:t>drinks</a:t>
            </a:r>
            <a:r>
              <a:rPr lang="pl-PL" sz="2000" i="1" dirty="0"/>
              <a:t> coffee in the morning.</a:t>
            </a:r>
          </a:p>
          <a:p>
            <a:pPr marL="0" indent="0">
              <a:buNone/>
            </a:pPr>
            <a:r>
              <a:rPr lang="pl-PL" sz="2000" i="1" dirty="0"/>
              <a:t>     </a:t>
            </a:r>
            <a:r>
              <a:rPr lang="pl-PL" sz="2000" i="1" dirty="0">
                <a:solidFill>
                  <a:srgbClr val="FF0000"/>
                </a:solidFill>
              </a:rPr>
              <a:t>Do</a:t>
            </a:r>
            <a:r>
              <a:rPr lang="pl-PL" sz="2000" i="1" dirty="0"/>
              <a:t> you </a:t>
            </a:r>
            <a:r>
              <a:rPr lang="pl-PL" sz="2000" i="1" dirty="0">
                <a:solidFill>
                  <a:srgbClr val="FF0000"/>
                </a:solidFill>
              </a:rPr>
              <a:t>like</a:t>
            </a:r>
            <a:r>
              <a:rPr lang="pl-PL" sz="2000" i="1" dirty="0"/>
              <a:t> your job?</a:t>
            </a:r>
          </a:p>
          <a:p>
            <a:pPr marL="0" indent="0">
              <a:buNone/>
            </a:pPr>
            <a:r>
              <a:rPr lang="pl-PL" sz="2000" i="1" dirty="0"/>
              <a:t>     </a:t>
            </a:r>
            <a:r>
              <a:rPr lang="pl-PL" sz="2000" i="1" dirty="0">
                <a:solidFill>
                  <a:srgbClr val="FF0000"/>
                </a:solidFill>
              </a:rPr>
              <a:t>Does</a:t>
            </a:r>
            <a:r>
              <a:rPr lang="pl-PL" sz="2000" i="1" dirty="0"/>
              <a:t> he </a:t>
            </a:r>
            <a:r>
              <a:rPr lang="pl-PL" sz="2000" i="1" dirty="0">
                <a:solidFill>
                  <a:srgbClr val="FF0000"/>
                </a:solidFill>
              </a:rPr>
              <a:t>have</a:t>
            </a:r>
            <a:r>
              <a:rPr lang="pl-PL" sz="2000" i="1" dirty="0"/>
              <a:t> a car?</a:t>
            </a:r>
          </a:p>
          <a:p>
            <a:pPr marL="0" indent="0">
              <a:buNone/>
            </a:pPr>
            <a:r>
              <a:rPr lang="pl-PL" sz="2000" i="1" dirty="0"/>
              <a:t>     We </a:t>
            </a:r>
            <a:r>
              <a:rPr lang="pl-PL" sz="2000" i="1" dirty="0">
                <a:solidFill>
                  <a:srgbClr val="FF0000"/>
                </a:solidFill>
              </a:rPr>
              <a:t>don’t eat </a:t>
            </a:r>
            <a:r>
              <a:rPr lang="pl-PL" sz="2000" i="1" dirty="0"/>
              <a:t>meat.</a:t>
            </a:r>
          </a:p>
          <a:p>
            <a:pPr marL="0" indent="0">
              <a:buNone/>
            </a:pPr>
            <a:r>
              <a:rPr lang="pl-PL" sz="2000" i="1" dirty="0"/>
              <a:t>      The lesson </a:t>
            </a:r>
            <a:r>
              <a:rPr lang="pl-PL" sz="2000" i="1" dirty="0">
                <a:solidFill>
                  <a:srgbClr val="FF0000"/>
                </a:solidFill>
              </a:rPr>
              <a:t>doesn’t last </a:t>
            </a:r>
            <a:r>
              <a:rPr lang="pl-PL" sz="2000" i="1" dirty="0"/>
              <a:t>longer than 50 minutes.</a:t>
            </a:r>
          </a:p>
          <a:p>
            <a:pPr marL="0" indent="0">
              <a:buNone/>
            </a:pPr>
            <a:endParaRPr lang="pl-PL" sz="2000" b="1" dirty="0"/>
          </a:p>
          <a:p>
            <a:pPr marL="0" indent="0">
              <a:buNone/>
            </a:pPr>
            <a:r>
              <a:rPr lang="pl-PL" sz="2000" b="1" dirty="0">
                <a:solidFill>
                  <a:schemeClr val="tx1"/>
                </a:solidFill>
              </a:rPr>
              <a:t>    Tijdsaanduidingen (signaalwoorden)</a:t>
            </a:r>
          </a:p>
          <a:p>
            <a:pPr marL="0" indent="0">
              <a:buNone/>
            </a:pPr>
            <a:r>
              <a:rPr lang="pl-PL" sz="2000" b="1" dirty="0">
                <a:solidFill>
                  <a:srgbClr val="FF0000"/>
                </a:solidFill>
              </a:rPr>
              <a:t>    </a:t>
            </a:r>
            <a:r>
              <a:rPr lang="pl-PL" sz="2000" b="1" dirty="0"/>
              <a:t> - voor het workwoord: </a:t>
            </a:r>
            <a:r>
              <a:rPr lang="pl-PL" sz="2000" b="1" i="1" dirty="0"/>
              <a:t>always</a:t>
            </a:r>
            <a:r>
              <a:rPr lang="pl-PL" sz="2000" b="1" dirty="0"/>
              <a:t>, </a:t>
            </a:r>
            <a:r>
              <a:rPr lang="pl-PL" sz="2000" b="1" i="1" dirty="0"/>
              <a:t>often</a:t>
            </a:r>
            <a:r>
              <a:rPr lang="pl-PL" sz="2000" b="1" dirty="0"/>
              <a:t> etc.</a:t>
            </a:r>
          </a:p>
          <a:p>
            <a:pPr marL="0" indent="0">
              <a:buNone/>
            </a:pPr>
            <a:r>
              <a:rPr lang="pl-PL" sz="2000" b="1" dirty="0"/>
              <a:t>     - aan </a:t>
            </a:r>
            <a:r>
              <a:rPr lang="pl-PL" sz="2000" b="1"/>
              <a:t>het eind/begin </a:t>
            </a:r>
            <a:r>
              <a:rPr lang="pl-PL" sz="2000" b="1" dirty="0"/>
              <a:t>van de zin: </a:t>
            </a:r>
            <a:r>
              <a:rPr lang="pl-PL" sz="2000" b="1" i="1" dirty="0"/>
              <a:t>every day</a:t>
            </a:r>
            <a:r>
              <a:rPr lang="pl-PL" sz="2000" b="1" dirty="0"/>
              <a:t>, </a:t>
            </a:r>
            <a:r>
              <a:rPr lang="pl-PL" sz="2000" b="1" i="1" dirty="0"/>
              <a:t>on Mondays</a:t>
            </a:r>
            <a:r>
              <a:rPr lang="pl-PL" sz="2000" b="1" dirty="0"/>
              <a:t>, </a:t>
            </a:r>
            <a:endParaRPr lang="pl-PL" sz="2000" b="1" i="1" dirty="0"/>
          </a:p>
          <a:p>
            <a:pPr marL="0" indent="0">
              <a:buNone/>
            </a:pPr>
            <a:r>
              <a:rPr lang="pl-PL" sz="2000" b="1" i="1" dirty="0"/>
              <a:t>     in the summer </a:t>
            </a:r>
            <a:r>
              <a:rPr lang="pl-PL" sz="2000" b="1" dirty="0"/>
              <a:t>etc.</a:t>
            </a:r>
          </a:p>
        </p:txBody>
      </p:sp>
    </p:spTree>
    <p:extLst>
      <p:ext uri="{BB962C8B-B14F-4D97-AF65-F5344CB8AC3E}">
        <p14:creationId xmlns:p14="http://schemas.microsoft.com/office/powerpoint/2010/main" val="3589409144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753</TotalTime>
  <Words>215</Words>
  <Application>Microsoft Office PowerPoint</Application>
  <PresentationFormat>Breedbeeld</PresentationFormat>
  <Paragraphs>62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5" baseType="lpstr">
      <vt:lpstr>Arial</vt:lpstr>
      <vt:lpstr>Trebuchet MS</vt:lpstr>
      <vt:lpstr>Wingdings</vt:lpstr>
      <vt:lpstr>Wingdings 3</vt:lpstr>
      <vt:lpstr>Facet</vt:lpstr>
      <vt:lpstr>Signs and warnings Adverts</vt:lpstr>
      <vt:lpstr>Signs and warnings </vt:lpstr>
      <vt:lpstr>Signs and warnings </vt:lpstr>
      <vt:lpstr>Signs and warnings </vt:lpstr>
      <vt:lpstr>Adverts</vt:lpstr>
      <vt:lpstr>Adverts</vt:lpstr>
      <vt:lpstr>Grammar: Demonstrative pronouns (aanwijzende voornaamwoorden)</vt:lpstr>
      <vt:lpstr>Grammar: Comparison (trappen van vergelijking)</vt:lpstr>
      <vt:lpstr>Grammar: present simple (onvoltooid tegenwoordige tijd)</vt:lpstr>
      <vt:lpstr>Grammar: Present continuous (de tegenwoordige tijd met –ing vorm)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Signs and warnings Adverts</dc:title>
  <dc:creator>Anna Kielczewska</dc:creator>
  <cp:lastModifiedBy>Anna Kielczewska</cp:lastModifiedBy>
  <cp:revision>8</cp:revision>
  <dcterms:created xsi:type="dcterms:W3CDTF">2016-11-27T19:54:22Z</dcterms:created>
  <dcterms:modified xsi:type="dcterms:W3CDTF">2016-11-28T08:27:24Z</dcterms:modified>
</cp:coreProperties>
</file>

<file path=docProps/thumbnail.jpeg>
</file>