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6" r:id="rId2"/>
    <p:sldId id="314" r:id="rId3"/>
    <p:sldId id="411" r:id="rId4"/>
    <p:sldId id="412" r:id="rId5"/>
    <p:sldId id="349" r:id="rId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8047" autoAdjust="0"/>
    <p:restoredTop sz="94680" autoAdjust="0"/>
  </p:normalViewPr>
  <p:slideViewPr>
    <p:cSldViewPr>
      <p:cViewPr varScale="1">
        <p:scale>
          <a:sx n="83" d="100"/>
          <a:sy n="83" d="100"/>
        </p:scale>
        <p:origin x="1339" y="6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52814A9-2807-45F4-8F4D-C9D2E9886D81}" type="datetimeFigureOut">
              <a:rPr lang="nl-NL" smtClean="0"/>
              <a:t>18-1-2018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1C2A9C9-BDDB-4B5C-99E2-48243826D70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042508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dirty="0" smtClean="0"/>
              <a:t>Klik om de ondertitelstijl van het model te bewerken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18-1-2018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19270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18-1-2018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27192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979712" y="332656"/>
            <a:ext cx="6645424" cy="648072"/>
          </a:xfrm>
        </p:spPr>
        <p:txBody>
          <a:bodyPr>
            <a:noAutofit/>
          </a:bodyPr>
          <a:lstStyle>
            <a:lvl1pPr algn="l">
              <a:defRPr sz="2800" b="1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2051720" y="1196752"/>
            <a:ext cx="6635080" cy="4929411"/>
          </a:xfrm>
        </p:spPr>
        <p:txBody>
          <a:bodyPr>
            <a:normAutofit/>
          </a:bodyPr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18-1-2018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768833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>
            <a:normAutofit/>
          </a:bodyPr>
          <a:lstStyle>
            <a:lvl1pPr algn="l">
              <a:defRPr sz="3600" b="1" cap="all"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dirty="0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18-1-2018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733877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>
                <a:latin typeface="Arial" pitchFamily="34" charset="0"/>
                <a:cs typeface="Arial" pitchFamily="34" charset="0"/>
              </a:defRPr>
            </a:lvl1pPr>
            <a:lvl2pPr>
              <a:defRPr sz="2400">
                <a:latin typeface="Arial" pitchFamily="34" charset="0"/>
                <a:cs typeface="Arial" pitchFamily="34" charset="0"/>
              </a:defRPr>
            </a:lvl2pPr>
            <a:lvl3pPr>
              <a:defRPr sz="2000">
                <a:latin typeface="Arial" pitchFamily="34" charset="0"/>
                <a:cs typeface="Arial" pitchFamily="34" charset="0"/>
              </a:defRPr>
            </a:lvl3pPr>
            <a:lvl4pPr>
              <a:defRPr sz="1800">
                <a:latin typeface="Arial" pitchFamily="34" charset="0"/>
                <a:cs typeface="Arial" pitchFamily="34" charset="0"/>
              </a:defRPr>
            </a:lvl4pPr>
            <a:lvl5pPr>
              <a:defRPr sz="1800">
                <a:latin typeface="Arial" pitchFamily="34" charset="0"/>
                <a:cs typeface="Arial" pitchFamily="34" charset="0"/>
              </a:defRPr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dirty="0" smtClean="0"/>
              <a:t>Klik om de modelstijlen te bewerken</a:t>
            </a:r>
          </a:p>
          <a:p>
            <a:pPr lvl="1"/>
            <a:r>
              <a:rPr lang="nl-NL" dirty="0" smtClean="0"/>
              <a:t>Tweede niveau</a:t>
            </a:r>
          </a:p>
          <a:p>
            <a:pPr lvl="2"/>
            <a:r>
              <a:rPr lang="nl-NL" dirty="0" smtClean="0"/>
              <a:t>Derde niveau</a:t>
            </a:r>
          </a:p>
          <a:p>
            <a:pPr lvl="3"/>
            <a:r>
              <a:rPr lang="nl-NL" dirty="0" smtClean="0"/>
              <a:t>Vierde niveau</a:t>
            </a:r>
          </a:p>
          <a:p>
            <a:pPr lvl="4"/>
            <a:r>
              <a:rPr lang="nl-NL" dirty="0" smtClean="0"/>
              <a:t>Vijfde niveau</a:t>
            </a:r>
            <a:endParaRPr lang="nl-NL" dirty="0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18-1-2018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437833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dirty="0" smtClean="0"/>
              <a:t>Klik om de stijl te bewerken</a:t>
            </a:r>
            <a:endParaRPr lang="nl-NL" dirty="0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18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16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18-1-2018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241016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18-1-2018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942562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 sz="2800"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 sz="2400"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 sz="2000">
                <a:latin typeface="Arial" panose="020B0604020202020204" pitchFamily="34" charset="0"/>
                <a:cs typeface="Arial" panose="020B0604020202020204" pitchFamily="34" charset="0"/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18-1-2018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45927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18-1-2018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710616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  <a:lvl2pPr>
              <a:defRPr>
                <a:latin typeface="Arial" panose="020B0604020202020204" pitchFamily="34" charset="0"/>
                <a:cs typeface="Arial" panose="020B0604020202020204" pitchFamily="34" charset="0"/>
              </a:defRPr>
            </a:lvl2pPr>
            <a:lvl3pPr>
              <a:defRPr>
                <a:latin typeface="Arial" panose="020B0604020202020204" pitchFamily="34" charset="0"/>
                <a:cs typeface="Arial" panose="020B0604020202020204" pitchFamily="34" charset="0"/>
              </a:defRPr>
            </a:lvl3pPr>
            <a:lvl4pPr>
              <a:defRPr>
                <a:latin typeface="Arial" panose="020B0604020202020204" pitchFamily="34" charset="0"/>
                <a:cs typeface="Arial" panose="020B0604020202020204" pitchFamily="34" charset="0"/>
              </a:defRPr>
            </a:lvl4pPr>
            <a:lvl5pPr>
              <a:defRPr>
                <a:latin typeface="Arial" panose="020B0604020202020204" pitchFamily="34" charset="0"/>
                <a:cs typeface="Arial" panose="020B0604020202020204" pitchFamily="34" charset="0"/>
              </a:defRPr>
            </a:lvl5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FDFED390-F77C-4CDE-BB93-EE6416285244}" type="datetimeFigureOut">
              <a:rPr lang="nl-NL" smtClean="0"/>
              <a:pPr/>
              <a:t>18-1-2018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fld id="{053308CA-A037-474B-AA6E-6C7C048F353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45501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FED390-F77C-4CDE-BB93-EE6416285244}" type="datetimeFigureOut">
              <a:rPr lang="nl-NL" smtClean="0"/>
              <a:t>18-1-2018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3308CA-A037-474B-AA6E-6C7C048F3532}" type="slidenum">
              <a:rPr lang="nl-NL" smtClean="0"/>
              <a:t>‹nr.›</a:t>
            </a:fld>
            <a:endParaRPr lang="nl-NL"/>
          </a:p>
        </p:txBody>
      </p:sp>
      <p:pic>
        <p:nvPicPr>
          <p:cNvPr id="7" name="Picture 2"/>
          <p:cNvPicPr>
            <a:picLocks noChangeAspect="1" noChangeArrowheads="1"/>
          </p:cNvPicPr>
          <p:nvPr userDrawn="1"/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2413" cy="6856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6964470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bouwleges.nl/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2413" cy="6856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" name="Tekstvak 1"/>
          <p:cNvSpPr txBox="1"/>
          <p:nvPr/>
        </p:nvSpPr>
        <p:spPr>
          <a:xfrm>
            <a:off x="539552" y="908720"/>
            <a:ext cx="8280920" cy="163121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6000" dirty="0" smtClean="0"/>
              <a:t>Tarief berekenen LG32 </a:t>
            </a:r>
            <a:r>
              <a:rPr lang="nl-NL" sz="6000" smtClean="0"/>
              <a:t>– 4</a:t>
            </a:r>
            <a:endParaRPr lang="nl-NL" sz="6000" dirty="0" smtClean="0"/>
          </a:p>
          <a:p>
            <a:r>
              <a:rPr lang="nl-NL" sz="4000" dirty="0" smtClean="0"/>
              <a:t>IBS 2.2 Gebouwen en terreinen</a:t>
            </a:r>
            <a:endParaRPr lang="nl-NL" sz="4000" dirty="0"/>
          </a:p>
        </p:txBody>
      </p:sp>
    </p:spTree>
    <p:extLst>
      <p:ext uri="{BB962C8B-B14F-4D97-AF65-F5344CB8AC3E}">
        <p14:creationId xmlns:p14="http://schemas.microsoft.com/office/powerpoint/2010/main" val="42403001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gaan we vandaag doen?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dirty="0" smtClean="0"/>
              <a:t>Vorige week: saldobegroting ingeleverd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Deze week:</a:t>
            </a:r>
          </a:p>
          <a:p>
            <a:pPr marL="0" indent="0">
              <a:buNone/>
            </a:pPr>
            <a:r>
              <a:rPr lang="nl-NL" dirty="0" smtClean="0"/>
              <a:t>Kosten van gebouwen</a:t>
            </a:r>
          </a:p>
          <a:p>
            <a:pPr>
              <a:buFontTx/>
              <a:buChar char="-"/>
            </a:pPr>
            <a:r>
              <a:rPr lang="nl-NL" dirty="0" smtClean="0"/>
              <a:t>Aanschafkosten </a:t>
            </a:r>
          </a:p>
          <a:p>
            <a:pPr>
              <a:buFontTx/>
              <a:buChar char="-"/>
            </a:pPr>
            <a:r>
              <a:rPr lang="nl-NL" dirty="0" smtClean="0"/>
              <a:t>Jaarlijkse kosten</a:t>
            </a:r>
          </a:p>
          <a:p>
            <a:pPr>
              <a:buFontTx/>
              <a:buChar char="-"/>
            </a:pPr>
            <a:r>
              <a:rPr lang="nl-NL" dirty="0" smtClean="0"/>
              <a:t>Besparingen </a:t>
            </a:r>
          </a:p>
          <a:p>
            <a:pPr>
              <a:buFontTx/>
              <a:buChar char="-"/>
            </a:pPr>
            <a:r>
              <a:rPr lang="nl-NL" dirty="0" smtClean="0"/>
              <a:t>Verzekeringen</a:t>
            </a:r>
          </a:p>
          <a:p>
            <a:pPr>
              <a:buFontTx/>
              <a:buChar char="-"/>
            </a:pPr>
            <a:r>
              <a:rPr lang="nl-NL" dirty="0" smtClean="0"/>
              <a:t>Vergunningen</a:t>
            </a:r>
          </a:p>
          <a:p>
            <a:pPr>
              <a:buFontTx/>
              <a:buChar char="-"/>
            </a:pPr>
            <a:r>
              <a:rPr lang="nl-NL" dirty="0" smtClean="0"/>
              <a:t>Belastingen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101632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Aanschafkosten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Materialen</a:t>
            </a:r>
          </a:p>
          <a:p>
            <a:r>
              <a:rPr lang="nl-NL" dirty="0" smtClean="0"/>
              <a:t>Eigen personeel</a:t>
            </a:r>
          </a:p>
          <a:p>
            <a:r>
              <a:rPr lang="nl-NL" dirty="0" smtClean="0"/>
              <a:t>Derde partijen</a:t>
            </a:r>
          </a:p>
          <a:p>
            <a:r>
              <a:rPr lang="nl-NL" dirty="0" smtClean="0"/>
              <a:t>Vergunningen</a:t>
            </a:r>
          </a:p>
          <a:p>
            <a:pPr lvl="1"/>
            <a:r>
              <a:rPr lang="nl-NL" dirty="0" smtClean="0"/>
              <a:t>Leges</a:t>
            </a:r>
          </a:p>
          <a:p>
            <a:pPr lvl="1"/>
            <a:r>
              <a:rPr lang="nl-NL" dirty="0" smtClean="0"/>
              <a:t>Per gemeente verschillend</a:t>
            </a:r>
          </a:p>
          <a:p>
            <a:pPr lvl="1"/>
            <a:r>
              <a:rPr lang="nl-NL" dirty="0" smtClean="0">
                <a:hlinkClick r:id="rId2"/>
              </a:rPr>
              <a:t>www.bouwleges.nl</a:t>
            </a:r>
            <a:endParaRPr lang="nl-NL" dirty="0" smtClean="0"/>
          </a:p>
          <a:p>
            <a:pPr marL="457200" lvl="1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692844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Jaarlijkse kosten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Afschrijvingen onroerend goed</a:t>
            </a:r>
          </a:p>
          <a:p>
            <a:pPr lvl="1"/>
            <a:r>
              <a:rPr lang="nl-NL" dirty="0" smtClean="0"/>
              <a:t>Gebouwen gaan 50 jaar mee.</a:t>
            </a:r>
          </a:p>
          <a:p>
            <a:pPr lvl="1"/>
            <a:r>
              <a:rPr lang="nl-NL" dirty="0" smtClean="0"/>
              <a:t>Max. 50% WOZ waarde</a:t>
            </a:r>
          </a:p>
          <a:p>
            <a:pPr lvl="1"/>
            <a:r>
              <a:rPr lang="nl-NL" dirty="0" smtClean="0"/>
              <a:t>Erfverharding 5-10 jaar</a:t>
            </a:r>
          </a:p>
          <a:p>
            <a:pPr lvl="1"/>
            <a:r>
              <a:rPr lang="nl-NL" dirty="0" smtClean="0"/>
              <a:t>Grond 0%</a:t>
            </a:r>
          </a:p>
          <a:p>
            <a:pPr lvl="1"/>
            <a:endParaRPr lang="nl-NL" dirty="0"/>
          </a:p>
          <a:p>
            <a:pPr lvl="1"/>
            <a:endParaRPr lang="nl-NL" dirty="0" smtClean="0"/>
          </a:p>
          <a:p>
            <a:pPr marL="457200" lvl="1" indent="0">
              <a:buNone/>
            </a:pPr>
            <a:r>
              <a:rPr lang="nl-NL" dirty="0" smtClean="0"/>
              <a:t>Ga aan de gang met de gegevens die je hebt en probeer daar een goede tabel van te maken.</a:t>
            </a:r>
          </a:p>
        </p:txBody>
      </p:sp>
    </p:spTree>
    <p:extLst>
      <p:ext uri="{BB962C8B-B14F-4D97-AF65-F5344CB8AC3E}">
        <p14:creationId xmlns:p14="http://schemas.microsoft.com/office/powerpoint/2010/main" val="17798290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Dat was ‘m!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Dagge bedankt zijt, da witte.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676218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1930</TotalTime>
  <Words>101</Words>
  <Application>Microsoft Office PowerPoint</Application>
  <PresentationFormat>Diavoorstelling (4:3)</PresentationFormat>
  <Paragraphs>32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8" baseType="lpstr">
      <vt:lpstr>Arial</vt:lpstr>
      <vt:lpstr>Calibri</vt:lpstr>
      <vt:lpstr>Kantoorthema</vt:lpstr>
      <vt:lpstr>PowerPoint-presentatie</vt:lpstr>
      <vt:lpstr>Wat gaan we vandaag doen?</vt:lpstr>
      <vt:lpstr>Aanschafkosten</vt:lpstr>
      <vt:lpstr>Jaarlijkse kosten</vt:lpstr>
      <vt:lpstr>Dat was ‘m!</vt:lpstr>
    </vt:vector>
  </TitlesOfParts>
  <Company>Helicon Opleidingen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Miriam Oostdijk</dc:creator>
  <cp:lastModifiedBy>Elon van  Erp</cp:lastModifiedBy>
  <cp:revision>80</cp:revision>
  <dcterms:created xsi:type="dcterms:W3CDTF">2013-11-15T15:05:42Z</dcterms:created>
  <dcterms:modified xsi:type="dcterms:W3CDTF">2018-01-18T10:36:32Z</dcterms:modified>
</cp:coreProperties>
</file>