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8739" y="272237"/>
            <a:ext cx="8986520" cy="574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587E1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587E1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587E1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18386" y="2036191"/>
            <a:ext cx="5507227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587E1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29590" y="2946503"/>
            <a:ext cx="8484819" cy="25946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Relationship Id="rId3" Type="http://schemas.openxmlformats.org/officeDocument/2006/relationships/image" Target="../media/image10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Relationship Id="rId4" Type="http://schemas.openxmlformats.org/officeDocument/2006/relationships/image" Target="../media/image13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jp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g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jpg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jpg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jpg"/></Relationships>
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jpg"/><Relationship Id="rId3" Type="http://schemas.openxmlformats.org/officeDocument/2006/relationships/image" Target="../media/image35.jpg"/><Relationship Id="rId4" Type="http://schemas.openxmlformats.org/officeDocument/2006/relationships/image" Target="../media/image36.jpg"/></Relationships>
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jpg"/></Relationships>
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g"/></Relationships>
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9.jpg"/></Relationships>
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g"/><Relationship Id="rId3" Type="http://schemas.openxmlformats.org/officeDocument/2006/relationships/hyperlink" Target="mailto:bert.schamp@pcsierteelt.be" TargetMode="External"/><Relationship Id="rId4" Type="http://schemas.openxmlformats.org/officeDocument/2006/relationships/image" Target="../media/image41.jpg"/><Relationship Id="rId5" Type="http://schemas.openxmlformats.org/officeDocument/2006/relationships/image" Target="../media/image42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jpg"/><Relationship Id="rId4" Type="http://schemas.openxmlformats.org/officeDocument/2006/relationships/image" Target="../media/image7.png"/><Relationship Id="rId5" Type="http://schemas.openxmlformats.org/officeDocument/2006/relationships/image" Target="../media/image8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2"/>
            <a:ext cx="9144000" cy="68579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79167" y="2586989"/>
            <a:ext cx="589597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Sensoren </a:t>
            </a:r>
            <a:r>
              <a:rPr dirty="0" spc="-5"/>
              <a:t>in de</a:t>
            </a:r>
            <a:r>
              <a:rPr dirty="0" spc="-95"/>
              <a:t> </a:t>
            </a:r>
            <a:r>
              <a:rPr dirty="0" spc="-5"/>
              <a:t>glastuinbouw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983739" y="4782058"/>
            <a:ext cx="5966460" cy="1310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912870">
              <a:lnSpc>
                <a:spcPct val="100000"/>
              </a:lnSpc>
              <a:spcBef>
                <a:spcPts val="100"/>
              </a:spcBef>
            </a:pPr>
            <a:r>
              <a:rPr dirty="0" sz="3600">
                <a:solidFill>
                  <a:srgbClr val="587E17"/>
                </a:solidFill>
                <a:latin typeface="Arial"/>
                <a:cs typeface="Arial"/>
              </a:rPr>
              <a:t>-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Bert</a:t>
            </a:r>
            <a:r>
              <a:rPr dirty="0" sz="2400" spc="-8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Schamp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915"/>
              </a:spcBef>
            </a:pP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Infodag Innovatieve </a:t>
            </a:r>
            <a:r>
              <a:rPr dirty="0" sz="2400" spc="-20">
                <a:solidFill>
                  <a:srgbClr val="587E17"/>
                </a:solidFill>
                <a:latin typeface="Arial"/>
                <a:cs typeface="Arial"/>
              </a:rPr>
              <a:t>Tuinbouw </a:t>
            </a:r>
            <a:r>
              <a:rPr dirty="0" sz="1800">
                <a:solidFill>
                  <a:srgbClr val="587E17"/>
                </a:solidFill>
                <a:latin typeface="Arial"/>
                <a:cs typeface="Arial"/>
              </a:rPr>
              <a:t>- </a:t>
            </a:r>
            <a:r>
              <a:rPr dirty="0" sz="1800" spc="-5">
                <a:solidFill>
                  <a:srgbClr val="587E17"/>
                </a:solidFill>
                <a:latin typeface="Arial"/>
                <a:cs typeface="Arial"/>
              </a:rPr>
              <a:t>17 februari</a:t>
            </a:r>
            <a:r>
              <a:rPr dirty="0" sz="1800" spc="5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587E17"/>
                </a:solidFill>
                <a:latin typeface="Arial"/>
                <a:cs typeface="Arial"/>
              </a:rPr>
              <a:t>2012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923284" y="4873320"/>
            <a:ext cx="1800860" cy="5719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721550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Wens: </a:t>
            </a:r>
            <a:r>
              <a:rPr dirty="0" spc="-5">
                <a:solidFill>
                  <a:srgbClr val="FFFFFF"/>
                </a:solidFill>
              </a:rPr>
              <a:t>Meer informatie over</a:t>
            </a:r>
            <a:r>
              <a:rPr dirty="0" spc="-75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klimaat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46303" y="1279166"/>
            <a:ext cx="7555865" cy="4903470"/>
          </a:xfrm>
          <a:prstGeom prst="rect">
            <a:avLst/>
          </a:prstGeom>
        </p:spPr>
        <p:txBody>
          <a:bodyPr wrap="square" lIns="0" tIns="9779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77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Temperatuur en Relatieve</a:t>
            </a:r>
            <a:r>
              <a:rPr dirty="0" sz="2800" spc="7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Luchtvochtigheid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4965" algn="l"/>
                <a:tab pos="356235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Geen koude/natte plekken</a:t>
            </a:r>
            <a:r>
              <a:rPr dirty="0" sz="2800" spc="6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missen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Vooral in en rond het</a:t>
            </a:r>
            <a:r>
              <a:rPr dirty="0" sz="2800" spc="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gewas</a:t>
            </a:r>
            <a:endParaRPr sz="28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590"/>
              </a:spcBef>
              <a:buChar char="•"/>
              <a:tabLst>
                <a:tab pos="756285" algn="l"/>
                <a:tab pos="756920" algn="l"/>
              </a:tabLst>
            </a:pP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groeipunt, bloem/vrucht,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587E17"/>
                </a:solidFill>
                <a:latin typeface="Arial"/>
                <a:cs typeface="Arial"/>
              </a:rPr>
              <a:t>bladerdek</a:t>
            </a:r>
            <a:endParaRPr sz="2400">
              <a:latin typeface="Arial"/>
              <a:cs typeface="Arial"/>
            </a:endParaRPr>
          </a:p>
          <a:p>
            <a:pPr marL="355600" marR="796925" indent="-342900">
              <a:lnSpc>
                <a:spcPct val="100000"/>
              </a:lnSpc>
              <a:spcBef>
                <a:spcPts val="65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Standaard meetbox geeft maar beperkte  informatie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4965" algn="l"/>
                <a:tab pos="356235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Hoge meetdichtheid (zekerheid omtrent</a:t>
            </a:r>
            <a:r>
              <a:rPr dirty="0" sz="2800" spc="8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∆T,</a:t>
            </a:r>
            <a:endParaRPr sz="28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∆RV)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Continue metingen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(orde: 1</a:t>
            </a:r>
            <a:r>
              <a:rPr dirty="0" sz="2800" spc="10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minuut)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6235" algn="l"/>
              </a:tabLst>
            </a:pP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SMART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DUST = veel slimme kleine</a:t>
            </a:r>
            <a:r>
              <a:rPr dirty="0" sz="2800" spc="7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sensoren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6121400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Standaard </a:t>
            </a:r>
            <a:r>
              <a:rPr dirty="0" spc="-5">
                <a:solidFill>
                  <a:srgbClr val="FFFFFF"/>
                </a:solidFill>
              </a:rPr>
              <a:t>meetbox (T en</a:t>
            </a:r>
            <a:r>
              <a:rPr dirty="0" spc="-110">
                <a:solidFill>
                  <a:srgbClr val="FFFFFF"/>
                </a:solidFill>
              </a:rPr>
              <a:t> </a:t>
            </a:r>
            <a:r>
              <a:rPr dirty="0" spc="-5">
                <a:solidFill>
                  <a:srgbClr val="FFFFFF"/>
                </a:solidFill>
              </a:rPr>
              <a:t>RV)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46303" y="1336968"/>
            <a:ext cx="6412230" cy="5099050"/>
          </a:xfrm>
          <a:prstGeom prst="rect">
            <a:avLst/>
          </a:prstGeom>
        </p:spPr>
        <p:txBody>
          <a:bodyPr wrap="square" lIns="0" tIns="110490" rIns="0" bIns="0" rtlCol="0" vert="horz">
            <a:spAutoFit/>
          </a:bodyPr>
          <a:lstStyle/>
          <a:p>
            <a:pPr marL="927100" indent="-914400">
              <a:lnSpc>
                <a:spcPct val="100000"/>
              </a:lnSpc>
              <a:spcBef>
                <a:spcPts val="87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Bewezen concept</a:t>
            </a:r>
            <a:r>
              <a:rPr dirty="0" sz="3200" spc="-13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(geventileerd)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Vaste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installatie</a:t>
            </a:r>
            <a:r>
              <a:rPr dirty="0" sz="3200" spc="-10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(betrouwbaar)</a:t>
            </a:r>
            <a:endParaRPr sz="3200">
              <a:latin typeface="Arial"/>
              <a:cs typeface="Arial"/>
            </a:endParaRPr>
          </a:p>
          <a:p>
            <a:pPr marL="927100" marR="5080" indent="-914400">
              <a:lnSpc>
                <a:spcPct val="120000"/>
              </a:lnSpc>
              <a:buChar char="•"/>
              <a:tabLst>
                <a:tab pos="355600" algn="l"/>
                <a:tab pos="356235" algn="l"/>
              </a:tabLst>
            </a:pP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1 </a:t>
            </a:r>
            <a:r>
              <a:rPr dirty="0" sz="3200" spc="-10">
                <a:solidFill>
                  <a:srgbClr val="587E17"/>
                </a:solidFill>
                <a:latin typeface="Arial"/>
                <a:cs typeface="Arial"/>
              </a:rPr>
              <a:t>(of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enkele) per (regel) comparti-  ment</a:t>
            </a:r>
            <a:endParaRPr sz="3200">
              <a:latin typeface="Arial"/>
              <a:cs typeface="Arial"/>
            </a:endParaRPr>
          </a:p>
          <a:p>
            <a:pPr marL="355600" marR="1129030" indent="-342900">
              <a:lnSpc>
                <a:spcPct val="100000"/>
              </a:lnSpc>
              <a:spcBef>
                <a:spcPts val="77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Geeft “gemiddelde</a:t>
            </a:r>
            <a:r>
              <a:rPr dirty="0" sz="3200" spc="-9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waarde”  compartiment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Continue</a:t>
            </a:r>
            <a:r>
              <a:rPr dirty="0" sz="3200" spc="-8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10">
                <a:solidFill>
                  <a:srgbClr val="587E17"/>
                </a:solidFill>
                <a:latin typeface="Arial"/>
                <a:cs typeface="Arial"/>
              </a:rPr>
              <a:t>meting</a:t>
            </a:r>
            <a:endParaRPr sz="3200">
              <a:latin typeface="Arial"/>
              <a:cs typeface="Arial"/>
            </a:endParaRPr>
          </a:p>
          <a:p>
            <a:pPr marL="927100" indent="-914400">
              <a:lnSpc>
                <a:spcPct val="100000"/>
              </a:lnSpc>
              <a:spcBef>
                <a:spcPts val="76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Kosten per meetpunt</a:t>
            </a:r>
            <a:r>
              <a:rPr dirty="0" sz="3200" spc="-6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10">
                <a:solidFill>
                  <a:srgbClr val="587E17"/>
                </a:solidFill>
                <a:latin typeface="Arial"/>
                <a:cs typeface="Arial"/>
              </a:rPr>
              <a:t>(1000-3000</a:t>
            </a:r>
            <a:endParaRPr sz="32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</a:pP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EUR)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35825" y="4205287"/>
            <a:ext cx="1908175" cy="1816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235825" y="1079372"/>
            <a:ext cx="1908175" cy="32862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401891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Temperatuurmeting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38440"/>
            <a:ext cx="7929245" cy="4550410"/>
          </a:xfrm>
          <a:prstGeom prst="rect">
            <a:avLst/>
          </a:prstGeom>
        </p:spPr>
        <p:txBody>
          <a:bodyPr wrap="square" lIns="0" tIns="9842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77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Veelal met</a:t>
            </a:r>
            <a:r>
              <a:rPr dirty="0" sz="2800" spc="-3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PT-100</a:t>
            </a:r>
            <a:endParaRPr sz="2800">
              <a:latin typeface="Arial"/>
              <a:cs typeface="Arial"/>
            </a:endParaRPr>
          </a:p>
          <a:p>
            <a:pPr marL="355600" marR="1452245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Weerstandsthermometer </a:t>
            </a: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met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positieve  temperatuurscoëfficiënt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Platina</a:t>
            </a:r>
            <a:r>
              <a:rPr dirty="0" sz="2800" spc="-3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100-element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587E17"/>
              </a:buClr>
              <a:buFont typeface="Arial"/>
              <a:buChar char="•"/>
            </a:pPr>
            <a:endParaRPr sz="405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Char char="•"/>
              <a:tabLst>
                <a:tab pos="355600" algn="l"/>
                <a:tab pos="356235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Thermokoppel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Goedkoop maar zeer</a:t>
            </a:r>
            <a:r>
              <a:rPr dirty="0" sz="280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gevoelig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Onnauwkeurigheden!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Specifieke thermokoppeldraad voor ieder</a:t>
            </a:r>
            <a:r>
              <a:rPr dirty="0" sz="2800" spc="7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bereik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401891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Temperatuurmeting</a:t>
            </a:r>
          </a:p>
        </p:txBody>
      </p:sp>
      <p:sp>
        <p:nvSpPr>
          <p:cNvPr id="3" name="object 3"/>
          <p:cNvSpPr/>
          <p:nvPr/>
        </p:nvSpPr>
        <p:spPr>
          <a:xfrm>
            <a:off x="971550" y="1268349"/>
            <a:ext cx="3671824" cy="27527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651500" y="1916112"/>
            <a:ext cx="3184525" cy="37909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68312" y="4221162"/>
            <a:ext cx="4895850" cy="20161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401891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Temperatuurmeting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46303" y="1581149"/>
            <a:ext cx="7948930" cy="4782185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Meetbox veelal </a:t>
            </a:r>
            <a:r>
              <a:rPr dirty="0" sz="2400" spc="-10">
                <a:solidFill>
                  <a:srgbClr val="587E17"/>
                </a:solidFill>
                <a:latin typeface="Arial"/>
                <a:cs typeface="Arial"/>
              </a:rPr>
              <a:t>onvoldoende</a:t>
            </a:r>
            <a:r>
              <a:rPr dirty="0" sz="2400" spc="8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587E17"/>
                </a:solidFill>
                <a:latin typeface="Arial"/>
                <a:cs typeface="Arial"/>
              </a:rPr>
              <a:t>geïsoleerd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Weinig of geen</a:t>
            </a:r>
            <a:r>
              <a:rPr dirty="0" sz="2400" spc="-10">
                <a:solidFill>
                  <a:srgbClr val="587E17"/>
                </a:solidFill>
                <a:latin typeface="Arial"/>
                <a:cs typeface="Arial"/>
              </a:rPr>
              <a:t> onderhoud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Afijken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aan</a:t>
            </a:r>
            <a:r>
              <a:rPr dirty="0" sz="2400" spc="-6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meetversterkers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587E17"/>
              </a:buClr>
              <a:buFont typeface="Arial"/>
              <a:buChar char="•"/>
            </a:pPr>
            <a:endParaRPr sz="3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Advies: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Positie</a:t>
            </a:r>
            <a:r>
              <a:rPr dirty="0" sz="2400" spc="-6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meetbox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Test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met andere</a:t>
            </a:r>
            <a:r>
              <a:rPr dirty="0" sz="2400" spc="-8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sensor</a:t>
            </a:r>
            <a:endParaRPr sz="240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Vergroten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volume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(aangezogen lucht meetbox,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constant 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debiet)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Opletten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voor opwarmen</a:t>
            </a:r>
            <a:r>
              <a:rPr dirty="0" sz="2400" spc="-3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spoel!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Min. per 14 dagen na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te</a:t>
            </a:r>
            <a:r>
              <a:rPr dirty="0" sz="2400" spc="-2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kijken!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7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Ventilator </a:t>
            </a:r>
            <a:r>
              <a:rPr dirty="0" sz="2400" spc="-10">
                <a:solidFill>
                  <a:srgbClr val="587E17"/>
                </a:solidFill>
                <a:latin typeface="Arial"/>
                <a:cs typeface="Arial"/>
              </a:rPr>
              <a:t>uitschakelen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bij</a:t>
            </a:r>
            <a:r>
              <a:rPr dirty="0" sz="2400" spc="3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gewasbescherming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401891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Temperatuurmeting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20761"/>
            <a:ext cx="6374130" cy="4628515"/>
          </a:xfrm>
          <a:prstGeom prst="rect">
            <a:avLst/>
          </a:prstGeom>
        </p:spPr>
        <p:txBody>
          <a:bodyPr wrap="square" lIns="0" tIns="113664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94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Zelf ijken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van de</a:t>
            </a:r>
            <a:r>
              <a:rPr dirty="0" sz="3200" spc="-7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meetversterker?</a:t>
            </a:r>
            <a:endParaRPr sz="32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685"/>
              </a:spcBef>
              <a:buChar char="–"/>
              <a:tabLst>
                <a:tab pos="756920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Voltsimulator</a:t>
            </a:r>
            <a:endParaRPr sz="28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670"/>
              </a:spcBef>
              <a:buChar char="–"/>
              <a:tabLst>
                <a:tab pos="756920" algn="l"/>
              </a:tabLst>
            </a:pP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Multimeter</a:t>
            </a:r>
            <a:endParaRPr sz="28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670"/>
              </a:spcBef>
              <a:buChar char="–"/>
              <a:tabLst>
                <a:tab pos="756920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Bereik weten van de</a:t>
            </a:r>
            <a:r>
              <a:rPr dirty="0" sz="2800" spc="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PT-100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405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A0 en +10 moet waarde van</a:t>
            </a:r>
            <a:r>
              <a:rPr dirty="0" sz="2800" spc="1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10V</a:t>
            </a:r>
            <a:endParaRPr sz="28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geven!</a:t>
            </a:r>
            <a:endParaRPr sz="2800">
              <a:latin typeface="Arial"/>
              <a:cs typeface="Arial"/>
            </a:endParaRPr>
          </a:p>
          <a:p>
            <a:pPr marL="469900" marR="4009390">
              <a:lnSpc>
                <a:spcPts val="4029"/>
              </a:lnSpc>
              <a:spcBef>
                <a:spcPts val="250"/>
              </a:spcBef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Gm1 =</a:t>
            </a:r>
            <a:r>
              <a:rPr dirty="0" sz="2800" spc="-7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DBT 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Gm2 =</a:t>
            </a:r>
            <a:r>
              <a:rPr dirty="0" sz="2800" spc="-7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NBT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876288" y="2733916"/>
            <a:ext cx="2013584" cy="30942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256730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>
                <a:solidFill>
                  <a:srgbClr val="FFFFFF"/>
                </a:solidFill>
              </a:rPr>
              <a:t>Vochtmeting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20761"/>
            <a:ext cx="7574280" cy="4077970"/>
          </a:xfrm>
          <a:prstGeom prst="rect">
            <a:avLst/>
          </a:prstGeom>
        </p:spPr>
        <p:txBody>
          <a:bodyPr wrap="square" lIns="0" tIns="113664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94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Op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basis van</a:t>
            </a:r>
            <a:r>
              <a:rPr dirty="0" sz="3200" spc="-9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NBT</a:t>
            </a:r>
            <a:endParaRPr sz="3200">
              <a:latin typeface="Arial"/>
              <a:cs typeface="Arial"/>
            </a:endParaRPr>
          </a:p>
          <a:p>
            <a:pPr lvl="1" marL="756285" marR="5080" indent="-286385">
              <a:lnSpc>
                <a:spcPct val="100000"/>
              </a:lnSpc>
              <a:spcBef>
                <a:spcPts val="685"/>
              </a:spcBef>
              <a:buChar char="–"/>
              <a:tabLst>
                <a:tab pos="756920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PT-100 </a:t>
            </a: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met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kousje (ventilatie, niet vervuild,  en vochtig) = onderhoud</a:t>
            </a:r>
            <a:r>
              <a:rPr dirty="0" sz="2800" spc="3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meetbox</a:t>
            </a:r>
            <a:endParaRPr sz="2800">
              <a:latin typeface="Arial"/>
              <a:cs typeface="Arial"/>
            </a:endParaRPr>
          </a:p>
          <a:p>
            <a:pPr lvl="1" marL="756285" marR="654685" indent="-286385">
              <a:lnSpc>
                <a:spcPct val="100000"/>
              </a:lnSpc>
              <a:spcBef>
                <a:spcPts val="675"/>
              </a:spcBef>
              <a:buChar char="–"/>
              <a:tabLst>
                <a:tab pos="756920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Gebruik demiwater of meetboxvloeistof  (zonder kalk of vervuiling,</a:t>
            </a:r>
            <a:r>
              <a:rPr dirty="0" sz="2800" spc="2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uitvloeier)</a:t>
            </a:r>
            <a:endParaRPr sz="28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15"/>
              </a:spcBef>
              <a:buClr>
                <a:srgbClr val="587E17"/>
              </a:buClr>
              <a:buFont typeface="Arial"/>
              <a:buChar char="–"/>
            </a:pPr>
            <a:endParaRPr sz="4150">
              <a:latin typeface="Times New Roman"/>
              <a:cs typeface="Times New Roman"/>
            </a:endParaRPr>
          </a:p>
          <a:p>
            <a:pPr marL="355600" marR="1116965" indent="-342900">
              <a:lnSpc>
                <a:spcPct val="100000"/>
              </a:lnSpc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Digitale meting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OK </a:t>
            </a:r>
            <a:r>
              <a:rPr dirty="0" sz="3200" spc="-10">
                <a:solidFill>
                  <a:srgbClr val="587E17"/>
                </a:solidFill>
                <a:latin typeface="Arial"/>
                <a:cs typeface="Arial"/>
              </a:rPr>
              <a:t>maar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niet voor  RV&gt;92%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368363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Weet </a:t>
            </a:r>
            <a:r>
              <a:rPr dirty="0" spc="-5">
                <a:solidFill>
                  <a:srgbClr val="FFFFFF"/>
                </a:solidFill>
              </a:rPr>
              <a:t>wat je</a:t>
            </a:r>
            <a:r>
              <a:rPr dirty="0" spc="-90">
                <a:solidFill>
                  <a:srgbClr val="FFFFFF"/>
                </a:solidFill>
              </a:rPr>
              <a:t> </a:t>
            </a:r>
            <a:r>
              <a:rPr dirty="0" spc="-5">
                <a:solidFill>
                  <a:srgbClr val="FFFFFF"/>
                </a:solidFill>
              </a:rPr>
              <a:t>meet!</a:t>
            </a:r>
          </a:p>
        </p:txBody>
      </p:sp>
      <p:sp>
        <p:nvSpPr>
          <p:cNvPr id="3" name="object 3"/>
          <p:cNvSpPr/>
          <p:nvPr/>
        </p:nvSpPr>
        <p:spPr>
          <a:xfrm>
            <a:off x="5281676" y="1628775"/>
            <a:ext cx="3322574" cy="4429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39750" y="1628711"/>
            <a:ext cx="3432175" cy="44561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211701" y="3716401"/>
            <a:ext cx="865505" cy="288925"/>
          </a:xfrm>
          <a:custGeom>
            <a:avLst/>
            <a:gdLst/>
            <a:ahLst/>
            <a:cxnLst/>
            <a:rect l="l" t="t" r="r" b="b"/>
            <a:pathLst>
              <a:path w="865504" h="288925">
                <a:moveTo>
                  <a:pt x="172974" y="0"/>
                </a:moveTo>
                <a:lnTo>
                  <a:pt x="0" y="144399"/>
                </a:lnTo>
                <a:lnTo>
                  <a:pt x="172974" y="288925"/>
                </a:lnTo>
                <a:lnTo>
                  <a:pt x="172974" y="216662"/>
                </a:lnTo>
                <a:lnTo>
                  <a:pt x="778637" y="216662"/>
                </a:lnTo>
                <a:lnTo>
                  <a:pt x="865124" y="144399"/>
                </a:lnTo>
                <a:lnTo>
                  <a:pt x="778560" y="72136"/>
                </a:lnTo>
                <a:lnTo>
                  <a:pt x="172974" y="72136"/>
                </a:lnTo>
                <a:lnTo>
                  <a:pt x="172974" y="0"/>
                </a:lnTo>
                <a:close/>
              </a:path>
              <a:path w="865504" h="288925">
                <a:moveTo>
                  <a:pt x="778637" y="216662"/>
                </a:moveTo>
                <a:lnTo>
                  <a:pt x="692150" y="216662"/>
                </a:lnTo>
                <a:lnTo>
                  <a:pt x="692150" y="288925"/>
                </a:lnTo>
                <a:lnTo>
                  <a:pt x="778637" y="216662"/>
                </a:lnTo>
                <a:close/>
              </a:path>
              <a:path w="865504" h="288925">
                <a:moveTo>
                  <a:pt x="692150" y="0"/>
                </a:moveTo>
                <a:lnTo>
                  <a:pt x="692150" y="72136"/>
                </a:lnTo>
                <a:lnTo>
                  <a:pt x="778560" y="72136"/>
                </a:lnTo>
                <a:lnTo>
                  <a:pt x="692150" y="0"/>
                </a:lnTo>
                <a:close/>
              </a:path>
            </a:pathLst>
          </a:custGeom>
          <a:solidFill>
            <a:srgbClr val="669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211701" y="3716401"/>
            <a:ext cx="865505" cy="288925"/>
          </a:xfrm>
          <a:custGeom>
            <a:avLst/>
            <a:gdLst/>
            <a:ahLst/>
            <a:cxnLst/>
            <a:rect l="l" t="t" r="r" b="b"/>
            <a:pathLst>
              <a:path w="865504" h="288925">
                <a:moveTo>
                  <a:pt x="0" y="144399"/>
                </a:moveTo>
                <a:lnTo>
                  <a:pt x="172974" y="0"/>
                </a:lnTo>
                <a:lnTo>
                  <a:pt x="172974" y="72136"/>
                </a:lnTo>
                <a:lnTo>
                  <a:pt x="692150" y="72136"/>
                </a:lnTo>
                <a:lnTo>
                  <a:pt x="692150" y="0"/>
                </a:lnTo>
                <a:lnTo>
                  <a:pt x="865124" y="144399"/>
                </a:lnTo>
                <a:lnTo>
                  <a:pt x="692150" y="288925"/>
                </a:lnTo>
                <a:lnTo>
                  <a:pt x="692150" y="216662"/>
                </a:lnTo>
                <a:lnTo>
                  <a:pt x="172974" y="216662"/>
                </a:lnTo>
                <a:lnTo>
                  <a:pt x="172974" y="288925"/>
                </a:lnTo>
                <a:lnTo>
                  <a:pt x="0" y="144399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368363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Weet </a:t>
            </a:r>
            <a:r>
              <a:rPr dirty="0" spc="-5">
                <a:solidFill>
                  <a:srgbClr val="FFFFFF"/>
                </a:solidFill>
              </a:rPr>
              <a:t>wat je</a:t>
            </a:r>
            <a:r>
              <a:rPr dirty="0" spc="-90">
                <a:solidFill>
                  <a:srgbClr val="FFFFFF"/>
                </a:solidFill>
              </a:rPr>
              <a:t> </a:t>
            </a:r>
            <a:r>
              <a:rPr dirty="0" spc="-5">
                <a:solidFill>
                  <a:srgbClr val="FFFFFF"/>
                </a:solidFill>
              </a:rPr>
              <a:t>meet!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461664" y="6264351"/>
            <a:ext cx="124650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5">
                <a:solidFill>
                  <a:srgbClr val="669900"/>
                </a:solidFill>
                <a:latin typeface="Arial"/>
                <a:cs typeface="Arial"/>
              </a:rPr>
              <a:t>SerreT</a:t>
            </a:r>
            <a:r>
              <a:rPr dirty="0" sz="1200" spc="-5">
                <a:solidFill>
                  <a:srgbClr val="669900"/>
                </a:solidFill>
                <a:latin typeface="Arial"/>
                <a:cs typeface="Arial"/>
              </a:rPr>
              <a:t>emp.</a:t>
            </a:r>
            <a:r>
              <a:rPr dirty="0" sz="2000" spc="-5">
                <a:solidFill>
                  <a:srgbClr val="669900"/>
                </a:solidFill>
                <a:latin typeface="Arial"/>
                <a:cs typeface="Arial"/>
              </a:rPr>
              <a:t>°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05292" y="6264351"/>
            <a:ext cx="113347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solidFill>
                  <a:srgbClr val="669900"/>
                </a:solidFill>
                <a:latin typeface="Arial"/>
                <a:cs typeface="Arial"/>
              </a:rPr>
              <a:t>Blad</a:t>
            </a:r>
            <a:r>
              <a:rPr dirty="0" sz="2000" spc="-5">
                <a:solidFill>
                  <a:srgbClr val="669900"/>
                </a:solidFill>
                <a:latin typeface="Arial"/>
                <a:cs typeface="Arial"/>
              </a:rPr>
              <a:t>T</a:t>
            </a:r>
            <a:r>
              <a:rPr dirty="0" sz="1200">
                <a:solidFill>
                  <a:srgbClr val="669900"/>
                </a:solidFill>
                <a:latin typeface="Arial"/>
                <a:cs typeface="Arial"/>
              </a:rPr>
              <a:t>e</a:t>
            </a:r>
            <a:r>
              <a:rPr dirty="0" sz="1200" spc="0">
                <a:solidFill>
                  <a:srgbClr val="669900"/>
                </a:solidFill>
                <a:latin typeface="Arial"/>
                <a:cs typeface="Arial"/>
              </a:rPr>
              <a:t>m</a:t>
            </a:r>
            <a:r>
              <a:rPr dirty="0" sz="1200">
                <a:solidFill>
                  <a:srgbClr val="669900"/>
                </a:solidFill>
                <a:latin typeface="Arial"/>
                <a:cs typeface="Arial"/>
              </a:rPr>
              <a:t>p</a:t>
            </a:r>
            <a:r>
              <a:rPr dirty="0" sz="1200" spc="0">
                <a:solidFill>
                  <a:srgbClr val="669900"/>
                </a:solidFill>
                <a:latin typeface="Arial"/>
                <a:cs typeface="Arial"/>
              </a:rPr>
              <a:t>.</a:t>
            </a:r>
            <a:r>
              <a:rPr dirty="0" sz="2000">
                <a:solidFill>
                  <a:srgbClr val="669900"/>
                </a:solidFill>
                <a:latin typeface="Arial"/>
                <a:cs typeface="Arial"/>
              </a:rPr>
              <a:t>°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66725" y="1209649"/>
            <a:ext cx="8172060" cy="4956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55650" y="6453187"/>
            <a:ext cx="574675" cy="0"/>
          </a:xfrm>
          <a:custGeom>
            <a:avLst/>
            <a:gdLst/>
            <a:ahLst/>
            <a:cxnLst/>
            <a:rect l="l" t="t" r="r" b="b"/>
            <a:pathLst>
              <a:path w="574675" h="0">
                <a:moveTo>
                  <a:pt x="0" y="0"/>
                </a:moveTo>
                <a:lnTo>
                  <a:pt x="574675" y="0"/>
                </a:lnTo>
              </a:path>
            </a:pathLst>
          </a:custGeom>
          <a:ln w="22225">
            <a:solidFill>
              <a:srgbClr val="33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492500" y="6453187"/>
            <a:ext cx="574675" cy="0"/>
          </a:xfrm>
          <a:custGeom>
            <a:avLst/>
            <a:gdLst/>
            <a:ahLst/>
            <a:cxnLst/>
            <a:rect l="l" t="t" r="r" b="b"/>
            <a:pathLst>
              <a:path w="574675" h="0">
                <a:moveTo>
                  <a:pt x="0" y="0"/>
                </a:moveTo>
                <a:lnTo>
                  <a:pt x="574675" y="0"/>
                </a:lnTo>
              </a:path>
            </a:pathLst>
          </a:custGeom>
          <a:ln w="2222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708400" y="1628775"/>
            <a:ext cx="215900" cy="1224280"/>
          </a:xfrm>
          <a:custGeom>
            <a:avLst/>
            <a:gdLst/>
            <a:ahLst/>
            <a:cxnLst/>
            <a:rect l="l" t="t" r="r" b="b"/>
            <a:pathLst>
              <a:path w="215900" h="1224280">
                <a:moveTo>
                  <a:pt x="215900" y="979169"/>
                </a:moveTo>
                <a:lnTo>
                  <a:pt x="0" y="979169"/>
                </a:lnTo>
                <a:lnTo>
                  <a:pt x="107950" y="1223898"/>
                </a:lnTo>
                <a:lnTo>
                  <a:pt x="215900" y="979169"/>
                </a:lnTo>
                <a:close/>
              </a:path>
              <a:path w="215900" h="1224280">
                <a:moveTo>
                  <a:pt x="161925" y="244728"/>
                </a:moveTo>
                <a:lnTo>
                  <a:pt x="53975" y="244728"/>
                </a:lnTo>
                <a:lnTo>
                  <a:pt x="53975" y="979169"/>
                </a:lnTo>
                <a:lnTo>
                  <a:pt x="161925" y="979169"/>
                </a:lnTo>
                <a:lnTo>
                  <a:pt x="161925" y="244728"/>
                </a:lnTo>
                <a:close/>
              </a:path>
              <a:path w="215900" h="1224280">
                <a:moveTo>
                  <a:pt x="107950" y="0"/>
                </a:moveTo>
                <a:lnTo>
                  <a:pt x="0" y="244728"/>
                </a:lnTo>
                <a:lnTo>
                  <a:pt x="215900" y="244728"/>
                </a:lnTo>
                <a:lnTo>
                  <a:pt x="10795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4003675" y="1941957"/>
            <a:ext cx="893444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solidFill>
                  <a:srgbClr val="FF0000"/>
                </a:solidFill>
                <a:latin typeface="Arial"/>
                <a:cs typeface="Arial"/>
              </a:rPr>
              <a:t>4-5</a:t>
            </a:r>
            <a:r>
              <a:rPr dirty="0" sz="2400" spc="-8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2400" spc="-5" b="1">
                <a:solidFill>
                  <a:srgbClr val="FF0000"/>
                </a:solidFill>
                <a:latin typeface="Arial"/>
                <a:cs typeface="Arial"/>
              </a:rPr>
              <a:t>°C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335597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Infrarode</a:t>
            </a:r>
            <a:r>
              <a:rPr dirty="0" spc="-105">
                <a:solidFill>
                  <a:srgbClr val="FFFFFF"/>
                </a:solidFill>
              </a:rPr>
              <a:t> </a:t>
            </a:r>
            <a:r>
              <a:rPr dirty="0" spc="-5">
                <a:solidFill>
                  <a:srgbClr val="FFFFFF"/>
                </a:solidFill>
              </a:rPr>
              <a:t>meting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46303" y="1841031"/>
            <a:ext cx="7482840" cy="3808095"/>
          </a:xfrm>
          <a:prstGeom prst="rect">
            <a:avLst/>
          </a:prstGeom>
        </p:spPr>
        <p:txBody>
          <a:bodyPr wrap="square" lIns="0" tIns="11049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87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Contactloos</a:t>
            </a:r>
            <a:r>
              <a:rPr dirty="0" sz="3200" spc="-7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meten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Foto met temperatuurmeting per pixel</a:t>
            </a:r>
            <a:r>
              <a:rPr dirty="0" sz="3200" spc="-11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~</a:t>
            </a:r>
            <a:endParaRPr sz="32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digitale</a:t>
            </a:r>
            <a:r>
              <a:rPr dirty="0" sz="3200" spc="-9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foto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Specifieke</a:t>
            </a:r>
            <a:r>
              <a:rPr dirty="0" sz="3200" spc="-10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emissiecoëfficiënten</a:t>
            </a:r>
            <a:endParaRPr sz="32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685"/>
              </a:spcBef>
              <a:buChar char="–"/>
              <a:tabLst>
                <a:tab pos="756920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Bladoppervlak structuur</a:t>
            </a:r>
            <a:endParaRPr sz="28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675"/>
              </a:spcBef>
              <a:buChar char="–"/>
              <a:tabLst>
                <a:tab pos="756920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Beharing</a:t>
            </a:r>
            <a:endParaRPr sz="28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670"/>
              </a:spcBef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–</a:t>
            </a:r>
            <a:r>
              <a:rPr dirty="0" sz="2800" spc="-18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…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538543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>
                <a:solidFill>
                  <a:srgbClr val="FFFFFF"/>
                </a:solidFill>
              </a:rPr>
              <a:t>Doelstellingen </a:t>
            </a:r>
            <a:r>
              <a:rPr dirty="0">
                <a:solidFill>
                  <a:srgbClr val="FFFFFF"/>
                </a:solidFill>
              </a:rPr>
              <a:t>van </a:t>
            </a:r>
            <a:r>
              <a:rPr dirty="0" spc="-5">
                <a:solidFill>
                  <a:srgbClr val="FFFFFF"/>
                </a:solidFill>
              </a:rPr>
              <a:t>de</a:t>
            </a:r>
            <a:r>
              <a:rPr dirty="0" spc="-100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teelt</a:t>
            </a:r>
          </a:p>
        </p:txBody>
      </p:sp>
      <p:sp>
        <p:nvSpPr>
          <p:cNvPr id="3" name="object 3"/>
          <p:cNvSpPr/>
          <p:nvPr/>
        </p:nvSpPr>
        <p:spPr>
          <a:xfrm>
            <a:off x="3543300" y="3862387"/>
            <a:ext cx="1676400" cy="2159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50721" y="4724367"/>
            <a:ext cx="3001010" cy="935355"/>
          </a:xfrm>
          <a:custGeom>
            <a:avLst/>
            <a:gdLst/>
            <a:ahLst/>
            <a:cxnLst/>
            <a:rect l="l" t="t" r="r" b="b"/>
            <a:pathLst>
              <a:path w="3001010" h="935354">
                <a:moveTo>
                  <a:pt x="3000478" y="903333"/>
                </a:moveTo>
                <a:lnTo>
                  <a:pt x="1657072" y="720631"/>
                </a:lnTo>
                <a:lnTo>
                  <a:pt x="1626008" y="744116"/>
                </a:lnTo>
                <a:lnTo>
                  <a:pt x="1592703" y="766315"/>
                </a:lnTo>
                <a:lnTo>
                  <a:pt x="1557289" y="787214"/>
                </a:lnTo>
                <a:lnTo>
                  <a:pt x="1519896" y="806798"/>
                </a:lnTo>
                <a:lnTo>
                  <a:pt x="1480654" y="825053"/>
                </a:lnTo>
                <a:lnTo>
                  <a:pt x="1439693" y="841963"/>
                </a:lnTo>
                <a:lnTo>
                  <a:pt x="1397143" y="857515"/>
                </a:lnTo>
                <a:lnTo>
                  <a:pt x="1353134" y="871693"/>
                </a:lnTo>
                <a:lnTo>
                  <a:pt x="1307796" y="884482"/>
                </a:lnTo>
                <a:lnTo>
                  <a:pt x="1261261" y="895869"/>
                </a:lnTo>
                <a:lnTo>
                  <a:pt x="1213657" y="905838"/>
                </a:lnTo>
                <a:lnTo>
                  <a:pt x="1165115" y="914375"/>
                </a:lnTo>
                <a:lnTo>
                  <a:pt x="1115766" y="921465"/>
                </a:lnTo>
                <a:lnTo>
                  <a:pt x="1065738" y="927093"/>
                </a:lnTo>
                <a:lnTo>
                  <a:pt x="1015164" y="931245"/>
                </a:lnTo>
                <a:lnTo>
                  <a:pt x="964171" y="933906"/>
                </a:lnTo>
                <a:lnTo>
                  <a:pt x="912892" y="935062"/>
                </a:lnTo>
                <a:lnTo>
                  <a:pt x="861456" y="934697"/>
                </a:lnTo>
                <a:lnTo>
                  <a:pt x="809993" y="932798"/>
                </a:lnTo>
                <a:lnTo>
                  <a:pt x="758633" y="929348"/>
                </a:lnTo>
                <a:lnTo>
                  <a:pt x="707507" y="924335"/>
                </a:lnTo>
                <a:lnTo>
                  <a:pt x="656744" y="917743"/>
                </a:lnTo>
                <a:lnTo>
                  <a:pt x="606475" y="909557"/>
                </a:lnTo>
                <a:lnTo>
                  <a:pt x="556831" y="899763"/>
                </a:lnTo>
                <a:lnTo>
                  <a:pt x="507940" y="888346"/>
                </a:lnTo>
                <a:lnTo>
                  <a:pt x="459934" y="875291"/>
                </a:lnTo>
                <a:lnTo>
                  <a:pt x="412942" y="860585"/>
                </a:lnTo>
                <a:lnTo>
                  <a:pt x="357796" y="840628"/>
                </a:lnTo>
                <a:lnTo>
                  <a:pt x="306388" y="818942"/>
                </a:lnTo>
                <a:lnTo>
                  <a:pt x="258769" y="795651"/>
                </a:lnTo>
                <a:lnTo>
                  <a:pt x="214993" y="770880"/>
                </a:lnTo>
                <a:lnTo>
                  <a:pt x="175110" y="744755"/>
                </a:lnTo>
                <a:lnTo>
                  <a:pt x="139174" y="717400"/>
                </a:lnTo>
                <a:lnTo>
                  <a:pt x="107236" y="688939"/>
                </a:lnTo>
                <a:lnTo>
                  <a:pt x="79348" y="659499"/>
                </a:lnTo>
                <a:lnTo>
                  <a:pt x="55563" y="629204"/>
                </a:lnTo>
                <a:lnTo>
                  <a:pt x="20509" y="566548"/>
                </a:lnTo>
                <a:lnTo>
                  <a:pt x="2490" y="501971"/>
                </a:lnTo>
                <a:lnTo>
                  <a:pt x="0" y="469275"/>
                </a:lnTo>
                <a:lnTo>
                  <a:pt x="1924" y="436473"/>
                </a:lnTo>
                <a:lnTo>
                  <a:pt x="19227" y="371054"/>
                </a:lnTo>
                <a:lnTo>
                  <a:pt x="54816" y="306713"/>
                </a:lnTo>
                <a:lnTo>
                  <a:pt x="79598" y="275259"/>
                </a:lnTo>
                <a:lnTo>
                  <a:pt x="109108" y="244449"/>
                </a:lnTo>
                <a:lnTo>
                  <a:pt x="143397" y="214409"/>
                </a:lnTo>
                <a:lnTo>
                  <a:pt x="174463" y="190930"/>
                </a:lnTo>
                <a:lnTo>
                  <a:pt x="207768" y="168736"/>
                </a:lnTo>
                <a:lnTo>
                  <a:pt x="243182" y="147842"/>
                </a:lnTo>
                <a:lnTo>
                  <a:pt x="280575" y="128262"/>
                </a:lnTo>
                <a:lnTo>
                  <a:pt x="319817" y="110011"/>
                </a:lnTo>
                <a:lnTo>
                  <a:pt x="360777" y="93103"/>
                </a:lnTo>
                <a:lnTo>
                  <a:pt x="403326" y="77553"/>
                </a:lnTo>
                <a:lnTo>
                  <a:pt x="447333" y="63377"/>
                </a:lnTo>
                <a:lnTo>
                  <a:pt x="492668" y="50588"/>
                </a:lnTo>
                <a:lnTo>
                  <a:pt x="539201" y="39202"/>
                </a:lnTo>
                <a:lnTo>
                  <a:pt x="586802" y="29232"/>
                </a:lnTo>
                <a:lnTo>
                  <a:pt x="635340" y="20695"/>
                </a:lnTo>
                <a:lnTo>
                  <a:pt x="684687" y="13604"/>
                </a:lnTo>
                <a:lnTo>
                  <a:pt x="734711" y="7974"/>
                </a:lnTo>
                <a:lnTo>
                  <a:pt x="785282" y="3820"/>
                </a:lnTo>
                <a:lnTo>
                  <a:pt x="836270" y="1157"/>
                </a:lnTo>
                <a:lnTo>
                  <a:pt x="887545" y="0"/>
                </a:lnTo>
                <a:lnTo>
                  <a:pt x="938977" y="362"/>
                </a:lnTo>
                <a:lnTo>
                  <a:pt x="990436" y="2259"/>
                </a:lnTo>
                <a:lnTo>
                  <a:pt x="1041791" y="5706"/>
                </a:lnTo>
                <a:lnTo>
                  <a:pt x="1092913" y="10717"/>
                </a:lnTo>
                <a:lnTo>
                  <a:pt x="1143671" y="17306"/>
                </a:lnTo>
                <a:lnTo>
                  <a:pt x="1193936" y="25490"/>
                </a:lnTo>
                <a:lnTo>
                  <a:pt x="1243576" y="35282"/>
                </a:lnTo>
                <a:lnTo>
                  <a:pt x="1292462" y="46697"/>
                </a:lnTo>
                <a:lnTo>
                  <a:pt x="1340464" y="59749"/>
                </a:lnTo>
                <a:lnTo>
                  <a:pt x="1387451" y="74455"/>
                </a:lnTo>
                <a:lnTo>
                  <a:pt x="1447130" y="96213"/>
                </a:lnTo>
                <a:lnTo>
                  <a:pt x="1502633" y="120131"/>
                </a:lnTo>
                <a:lnTo>
                  <a:pt x="1553829" y="146050"/>
                </a:lnTo>
                <a:lnTo>
                  <a:pt x="1600588" y="173810"/>
                </a:lnTo>
                <a:lnTo>
                  <a:pt x="1642778" y="203251"/>
                </a:lnTo>
                <a:lnTo>
                  <a:pt x="1680267" y="234215"/>
                </a:lnTo>
                <a:lnTo>
                  <a:pt x="1712923" y="266540"/>
                </a:lnTo>
                <a:lnTo>
                  <a:pt x="1740617" y="300067"/>
                </a:lnTo>
                <a:lnTo>
                  <a:pt x="1763215" y="334638"/>
                </a:lnTo>
                <a:lnTo>
                  <a:pt x="1780587" y="370092"/>
                </a:lnTo>
                <a:lnTo>
                  <a:pt x="1792601" y="406269"/>
                </a:lnTo>
                <a:lnTo>
                  <a:pt x="1800031" y="480156"/>
                </a:lnTo>
                <a:lnTo>
                  <a:pt x="1795184" y="517547"/>
                </a:lnTo>
                <a:lnTo>
                  <a:pt x="1784453" y="555023"/>
                </a:lnTo>
                <a:lnTo>
                  <a:pt x="3000478" y="903333"/>
                </a:lnTo>
                <a:close/>
              </a:path>
            </a:pathLst>
          </a:custGeom>
          <a:ln w="15875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401218" y="5038471"/>
            <a:ext cx="1751964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5">
                <a:latin typeface="Arial"/>
                <a:cs typeface="Arial"/>
              </a:rPr>
              <a:t>Hoge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 spc="-5">
                <a:latin typeface="Arial"/>
                <a:cs typeface="Arial"/>
              </a:rPr>
              <a:t>productie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11210" y="3068691"/>
            <a:ext cx="2614930" cy="1240155"/>
          </a:xfrm>
          <a:custGeom>
            <a:avLst/>
            <a:gdLst/>
            <a:ahLst/>
            <a:cxnLst/>
            <a:rect l="l" t="t" r="r" b="b"/>
            <a:pathLst>
              <a:path w="2614930" h="1240154">
                <a:moveTo>
                  <a:pt x="2614589" y="1239783"/>
                </a:moveTo>
                <a:lnTo>
                  <a:pt x="1455079" y="835542"/>
                </a:lnTo>
                <a:lnTo>
                  <a:pt x="1410893" y="852436"/>
                </a:lnTo>
                <a:lnTo>
                  <a:pt x="1365405" y="867732"/>
                </a:lnTo>
                <a:lnTo>
                  <a:pt x="1318746" y="881441"/>
                </a:lnTo>
                <a:lnTo>
                  <a:pt x="1271049" y="893568"/>
                </a:lnTo>
                <a:lnTo>
                  <a:pt x="1222446" y="904124"/>
                </a:lnTo>
                <a:lnTo>
                  <a:pt x="1173069" y="913117"/>
                </a:lnTo>
                <a:lnTo>
                  <a:pt x="1123050" y="920554"/>
                </a:lnTo>
                <a:lnTo>
                  <a:pt x="1072521" y="926444"/>
                </a:lnTo>
                <a:lnTo>
                  <a:pt x="1021615" y="930796"/>
                </a:lnTo>
                <a:lnTo>
                  <a:pt x="970464" y="933619"/>
                </a:lnTo>
                <a:lnTo>
                  <a:pt x="919199" y="934919"/>
                </a:lnTo>
                <a:lnTo>
                  <a:pt x="867954" y="934707"/>
                </a:lnTo>
                <a:lnTo>
                  <a:pt x="816860" y="932990"/>
                </a:lnTo>
                <a:lnTo>
                  <a:pt x="766049" y="929776"/>
                </a:lnTo>
                <a:lnTo>
                  <a:pt x="715653" y="925075"/>
                </a:lnTo>
                <a:lnTo>
                  <a:pt x="665805" y="918894"/>
                </a:lnTo>
                <a:lnTo>
                  <a:pt x="616637" y="911242"/>
                </a:lnTo>
                <a:lnTo>
                  <a:pt x="568280" y="902127"/>
                </a:lnTo>
                <a:lnTo>
                  <a:pt x="520868" y="891558"/>
                </a:lnTo>
                <a:lnTo>
                  <a:pt x="474532" y="879543"/>
                </a:lnTo>
                <a:lnTo>
                  <a:pt x="429405" y="866091"/>
                </a:lnTo>
                <a:lnTo>
                  <a:pt x="385618" y="851209"/>
                </a:lnTo>
                <a:lnTo>
                  <a:pt x="343303" y="834907"/>
                </a:lnTo>
                <a:lnTo>
                  <a:pt x="302594" y="817192"/>
                </a:lnTo>
                <a:lnTo>
                  <a:pt x="263621" y="798074"/>
                </a:lnTo>
                <a:lnTo>
                  <a:pt x="226518" y="777560"/>
                </a:lnTo>
                <a:lnTo>
                  <a:pt x="191416" y="755659"/>
                </a:lnTo>
                <a:lnTo>
                  <a:pt x="150178" y="726038"/>
                </a:lnTo>
                <a:lnTo>
                  <a:pt x="114012" y="695329"/>
                </a:lnTo>
                <a:lnTo>
                  <a:pt x="82884" y="663678"/>
                </a:lnTo>
                <a:lnTo>
                  <a:pt x="56759" y="631232"/>
                </a:lnTo>
                <a:lnTo>
                  <a:pt x="35605" y="598135"/>
                </a:lnTo>
                <a:lnTo>
                  <a:pt x="8068" y="530577"/>
                </a:lnTo>
                <a:lnTo>
                  <a:pt x="0" y="462171"/>
                </a:lnTo>
                <a:lnTo>
                  <a:pt x="3181" y="428015"/>
                </a:lnTo>
                <a:lnTo>
                  <a:pt x="23802" y="360526"/>
                </a:lnTo>
                <a:lnTo>
                  <a:pt x="63208" y="295110"/>
                </a:lnTo>
                <a:lnTo>
                  <a:pt x="89870" y="263543"/>
                </a:lnTo>
                <a:lnTo>
                  <a:pt x="121126" y="232932"/>
                </a:lnTo>
                <a:lnTo>
                  <a:pt x="156941" y="203423"/>
                </a:lnTo>
                <a:lnTo>
                  <a:pt x="197281" y="175161"/>
                </a:lnTo>
                <a:lnTo>
                  <a:pt x="242113" y="148293"/>
                </a:lnTo>
                <a:lnTo>
                  <a:pt x="291401" y="122965"/>
                </a:lnTo>
                <a:lnTo>
                  <a:pt x="345112" y="99323"/>
                </a:lnTo>
                <a:lnTo>
                  <a:pt x="389296" y="82442"/>
                </a:lnTo>
                <a:lnTo>
                  <a:pt x="434784" y="67156"/>
                </a:lnTo>
                <a:lnTo>
                  <a:pt x="481443" y="53457"/>
                </a:lnTo>
                <a:lnTo>
                  <a:pt x="529140" y="41337"/>
                </a:lnTo>
                <a:lnTo>
                  <a:pt x="577743" y="30787"/>
                </a:lnTo>
                <a:lnTo>
                  <a:pt x="627121" y="21799"/>
                </a:lnTo>
                <a:lnTo>
                  <a:pt x="677141" y="14365"/>
                </a:lnTo>
                <a:lnTo>
                  <a:pt x="727670" y="8476"/>
                </a:lnTo>
                <a:lnTo>
                  <a:pt x="778577" y="4124"/>
                </a:lnTo>
                <a:lnTo>
                  <a:pt x="829730" y="1302"/>
                </a:lnTo>
                <a:lnTo>
                  <a:pt x="880995" y="0"/>
                </a:lnTo>
                <a:lnTo>
                  <a:pt x="932242" y="210"/>
                </a:lnTo>
                <a:lnTo>
                  <a:pt x="983337" y="1924"/>
                </a:lnTo>
                <a:lnTo>
                  <a:pt x="1034149" y="5134"/>
                </a:lnTo>
                <a:lnTo>
                  <a:pt x="1084545" y="9831"/>
                </a:lnTo>
                <a:lnTo>
                  <a:pt x="1134393" y="16008"/>
                </a:lnTo>
                <a:lnTo>
                  <a:pt x="1183561" y="23655"/>
                </a:lnTo>
                <a:lnTo>
                  <a:pt x="1231917" y="32765"/>
                </a:lnTo>
                <a:lnTo>
                  <a:pt x="1279328" y="43330"/>
                </a:lnTo>
                <a:lnTo>
                  <a:pt x="1325663" y="55340"/>
                </a:lnTo>
                <a:lnTo>
                  <a:pt x="1370788" y="68788"/>
                </a:lnTo>
                <a:lnTo>
                  <a:pt x="1414572" y="83666"/>
                </a:lnTo>
                <a:lnTo>
                  <a:pt x="1456883" y="99964"/>
                </a:lnTo>
                <a:lnTo>
                  <a:pt x="1497589" y="117676"/>
                </a:lnTo>
                <a:lnTo>
                  <a:pt x="1536556" y="136792"/>
                </a:lnTo>
                <a:lnTo>
                  <a:pt x="1573654" y="157305"/>
                </a:lnTo>
                <a:lnTo>
                  <a:pt x="1608749" y="179206"/>
                </a:lnTo>
                <a:lnTo>
                  <a:pt x="1654184" y="212173"/>
                </a:lnTo>
                <a:lnTo>
                  <a:pt x="1693532" y="246654"/>
                </a:lnTo>
                <a:lnTo>
                  <a:pt x="1726764" y="282434"/>
                </a:lnTo>
                <a:lnTo>
                  <a:pt x="1753850" y="319300"/>
                </a:lnTo>
                <a:lnTo>
                  <a:pt x="1774759" y="357040"/>
                </a:lnTo>
                <a:lnTo>
                  <a:pt x="1789463" y="395439"/>
                </a:lnTo>
                <a:lnTo>
                  <a:pt x="1797931" y="434285"/>
                </a:lnTo>
                <a:lnTo>
                  <a:pt x="1800135" y="473364"/>
                </a:lnTo>
                <a:lnTo>
                  <a:pt x="1796043" y="512463"/>
                </a:lnTo>
                <a:lnTo>
                  <a:pt x="1785627" y="551369"/>
                </a:lnTo>
                <a:lnTo>
                  <a:pt x="1768857" y="589869"/>
                </a:lnTo>
                <a:lnTo>
                  <a:pt x="1745702" y="627748"/>
                </a:lnTo>
                <a:lnTo>
                  <a:pt x="1716134" y="664795"/>
                </a:lnTo>
                <a:lnTo>
                  <a:pt x="1680123" y="700795"/>
                </a:lnTo>
                <a:lnTo>
                  <a:pt x="2614589" y="1239783"/>
                </a:lnTo>
                <a:close/>
              </a:path>
            </a:pathLst>
          </a:custGeom>
          <a:ln w="15875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761491" y="3382136"/>
            <a:ext cx="176403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Arial"/>
                <a:cs typeface="Arial"/>
              </a:rPr>
              <a:t>Goede</a:t>
            </a:r>
            <a:r>
              <a:rPr dirty="0" sz="2000" spc="-85">
                <a:latin typeface="Arial"/>
                <a:cs typeface="Arial"/>
              </a:rPr>
              <a:t> </a:t>
            </a:r>
            <a:r>
              <a:rPr dirty="0" sz="2000" spc="-5">
                <a:latin typeface="Arial"/>
                <a:cs typeface="Arial"/>
              </a:rPr>
              <a:t>kwaliteit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908181" y="1270043"/>
            <a:ext cx="1849755" cy="2413000"/>
          </a:xfrm>
          <a:custGeom>
            <a:avLst/>
            <a:gdLst/>
            <a:ahLst/>
            <a:cxnLst/>
            <a:rect l="l" t="t" r="r" b="b"/>
            <a:pathLst>
              <a:path w="1849754" h="2413000">
                <a:moveTo>
                  <a:pt x="1849367" y="2412956"/>
                </a:moveTo>
                <a:lnTo>
                  <a:pt x="950715" y="934295"/>
                </a:lnTo>
                <a:lnTo>
                  <a:pt x="889070" y="935013"/>
                </a:lnTo>
                <a:lnTo>
                  <a:pt x="828309" y="933591"/>
                </a:lnTo>
                <a:lnTo>
                  <a:pt x="768572" y="930095"/>
                </a:lnTo>
                <a:lnTo>
                  <a:pt x="710003" y="924591"/>
                </a:lnTo>
                <a:lnTo>
                  <a:pt x="652741" y="917144"/>
                </a:lnTo>
                <a:lnTo>
                  <a:pt x="596928" y="907819"/>
                </a:lnTo>
                <a:lnTo>
                  <a:pt x="542707" y="896683"/>
                </a:lnTo>
                <a:lnTo>
                  <a:pt x="490217" y="883800"/>
                </a:lnTo>
                <a:lnTo>
                  <a:pt x="439602" y="869237"/>
                </a:lnTo>
                <a:lnTo>
                  <a:pt x="391001" y="853059"/>
                </a:lnTo>
                <a:lnTo>
                  <a:pt x="344557" y="835332"/>
                </a:lnTo>
                <a:lnTo>
                  <a:pt x="300411" y="816121"/>
                </a:lnTo>
                <a:lnTo>
                  <a:pt x="258705" y="795492"/>
                </a:lnTo>
                <a:lnTo>
                  <a:pt x="219579" y="773510"/>
                </a:lnTo>
                <a:lnTo>
                  <a:pt x="183176" y="750241"/>
                </a:lnTo>
                <a:lnTo>
                  <a:pt x="149636" y="725751"/>
                </a:lnTo>
                <a:lnTo>
                  <a:pt x="119102" y="700105"/>
                </a:lnTo>
                <a:lnTo>
                  <a:pt x="91715" y="673369"/>
                </a:lnTo>
                <a:lnTo>
                  <a:pt x="46945" y="616889"/>
                </a:lnTo>
                <a:lnTo>
                  <a:pt x="16460" y="556835"/>
                </a:lnTo>
                <a:lnTo>
                  <a:pt x="1390" y="493732"/>
                </a:lnTo>
                <a:lnTo>
                  <a:pt x="0" y="461711"/>
                </a:lnTo>
                <a:lnTo>
                  <a:pt x="2729" y="430150"/>
                </a:lnTo>
                <a:lnTo>
                  <a:pt x="20045" y="368700"/>
                </a:lnTo>
                <a:lnTo>
                  <a:pt x="52325" y="309970"/>
                </a:lnTo>
                <a:lnTo>
                  <a:pt x="98559" y="254548"/>
                </a:lnTo>
                <a:lnTo>
                  <a:pt x="126593" y="228261"/>
                </a:lnTo>
                <a:lnTo>
                  <a:pt x="157736" y="203021"/>
                </a:lnTo>
                <a:lnTo>
                  <a:pt x="191863" y="178901"/>
                </a:lnTo>
                <a:lnTo>
                  <a:pt x="228847" y="155975"/>
                </a:lnTo>
                <a:lnTo>
                  <a:pt x="268561" y="134317"/>
                </a:lnTo>
                <a:lnTo>
                  <a:pt x="310879" y="113999"/>
                </a:lnTo>
                <a:lnTo>
                  <a:pt x="355675" y="95095"/>
                </a:lnTo>
                <a:lnTo>
                  <a:pt x="402823" y="77680"/>
                </a:lnTo>
                <a:lnTo>
                  <a:pt x="452195" y="61825"/>
                </a:lnTo>
                <a:lnTo>
                  <a:pt x="503667" y="47604"/>
                </a:lnTo>
                <a:lnTo>
                  <a:pt x="557111" y="35092"/>
                </a:lnTo>
                <a:lnTo>
                  <a:pt x="612401" y="24361"/>
                </a:lnTo>
                <a:lnTo>
                  <a:pt x="669411" y="15484"/>
                </a:lnTo>
                <a:lnTo>
                  <a:pt x="728014" y="8536"/>
                </a:lnTo>
                <a:lnTo>
                  <a:pt x="788085" y="3589"/>
                </a:lnTo>
                <a:lnTo>
                  <a:pt x="849496" y="718"/>
                </a:lnTo>
                <a:lnTo>
                  <a:pt x="911141" y="0"/>
                </a:lnTo>
                <a:lnTo>
                  <a:pt x="971902" y="1421"/>
                </a:lnTo>
                <a:lnTo>
                  <a:pt x="1031638" y="4917"/>
                </a:lnTo>
                <a:lnTo>
                  <a:pt x="1090208" y="10421"/>
                </a:lnTo>
                <a:lnTo>
                  <a:pt x="1147470" y="17867"/>
                </a:lnTo>
                <a:lnTo>
                  <a:pt x="1203282" y="27191"/>
                </a:lnTo>
                <a:lnTo>
                  <a:pt x="1257504" y="38326"/>
                </a:lnTo>
                <a:lnTo>
                  <a:pt x="1309993" y="51207"/>
                </a:lnTo>
                <a:lnTo>
                  <a:pt x="1360609" y="65768"/>
                </a:lnTo>
                <a:lnTo>
                  <a:pt x="1409209" y="81944"/>
                </a:lnTo>
                <a:lnTo>
                  <a:pt x="1455653" y="99668"/>
                </a:lnTo>
                <a:lnTo>
                  <a:pt x="1499799" y="118875"/>
                </a:lnTo>
                <a:lnTo>
                  <a:pt x="1541506" y="139500"/>
                </a:lnTo>
                <a:lnTo>
                  <a:pt x="1580631" y="161477"/>
                </a:lnTo>
                <a:lnTo>
                  <a:pt x="1617035" y="184740"/>
                </a:lnTo>
                <a:lnTo>
                  <a:pt x="1650574" y="209223"/>
                </a:lnTo>
                <a:lnTo>
                  <a:pt x="1681108" y="234862"/>
                </a:lnTo>
                <a:lnTo>
                  <a:pt x="1708496" y="261589"/>
                </a:lnTo>
                <a:lnTo>
                  <a:pt x="1753265" y="318050"/>
                </a:lnTo>
                <a:lnTo>
                  <a:pt x="1783751" y="378080"/>
                </a:lnTo>
                <a:lnTo>
                  <a:pt x="1798821" y="441154"/>
                </a:lnTo>
                <a:lnTo>
                  <a:pt x="1800072" y="476679"/>
                </a:lnTo>
                <a:lnTo>
                  <a:pt x="1796205" y="511785"/>
                </a:lnTo>
                <a:lnTo>
                  <a:pt x="1773681" y="580244"/>
                </a:lnTo>
                <a:lnTo>
                  <a:pt x="1732377" y="645552"/>
                </a:lnTo>
                <a:lnTo>
                  <a:pt x="1705036" y="676717"/>
                </a:lnTo>
                <a:lnTo>
                  <a:pt x="1673424" y="706726"/>
                </a:lnTo>
                <a:lnTo>
                  <a:pt x="1637682" y="735457"/>
                </a:lnTo>
                <a:lnTo>
                  <a:pt x="1597951" y="762787"/>
                </a:lnTo>
                <a:lnTo>
                  <a:pt x="1554373" y="788594"/>
                </a:lnTo>
                <a:lnTo>
                  <a:pt x="1507088" y="812754"/>
                </a:lnTo>
                <a:lnTo>
                  <a:pt x="1456238" y="835145"/>
                </a:lnTo>
                <a:lnTo>
                  <a:pt x="1401964" y="855645"/>
                </a:lnTo>
                <a:lnTo>
                  <a:pt x="1344407" y="874130"/>
                </a:lnTo>
                <a:lnTo>
                  <a:pt x="1283709" y="890480"/>
                </a:lnTo>
                <a:lnTo>
                  <a:pt x="1849367" y="2412956"/>
                </a:lnTo>
                <a:close/>
              </a:path>
            </a:pathLst>
          </a:custGeom>
          <a:ln w="15875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987423" y="1586230"/>
            <a:ext cx="1663064" cy="2851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700" spc="-10">
                <a:latin typeface="Arial"/>
                <a:cs typeface="Arial"/>
              </a:rPr>
              <a:t>Tijdstip</a:t>
            </a:r>
            <a:r>
              <a:rPr dirty="0" sz="1700" spc="-100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leverbaar</a:t>
            </a:r>
            <a:endParaRPr sz="17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956175" y="1268327"/>
            <a:ext cx="1848485" cy="2408555"/>
          </a:xfrm>
          <a:custGeom>
            <a:avLst/>
            <a:gdLst/>
            <a:ahLst/>
            <a:cxnLst/>
            <a:rect l="l" t="t" r="r" b="b"/>
            <a:pathLst>
              <a:path w="1848484" h="2408554">
                <a:moveTo>
                  <a:pt x="0" y="2408322"/>
                </a:moveTo>
                <a:lnTo>
                  <a:pt x="564007" y="890545"/>
                </a:lnTo>
                <a:lnTo>
                  <a:pt x="504290" y="874506"/>
                </a:lnTo>
                <a:lnTo>
                  <a:pt x="447843" y="856500"/>
                </a:lnTo>
                <a:lnTo>
                  <a:pt x="394749" y="836647"/>
                </a:lnTo>
                <a:lnTo>
                  <a:pt x="345090" y="815066"/>
                </a:lnTo>
                <a:lnTo>
                  <a:pt x="298951" y="791878"/>
                </a:lnTo>
                <a:lnTo>
                  <a:pt x="256413" y="767204"/>
                </a:lnTo>
                <a:lnTo>
                  <a:pt x="217561" y="741163"/>
                </a:lnTo>
                <a:lnTo>
                  <a:pt x="182476" y="713875"/>
                </a:lnTo>
                <a:lnTo>
                  <a:pt x="151243" y="685461"/>
                </a:lnTo>
                <a:lnTo>
                  <a:pt x="123944" y="656040"/>
                </a:lnTo>
                <a:lnTo>
                  <a:pt x="100663" y="625734"/>
                </a:lnTo>
                <a:lnTo>
                  <a:pt x="66484" y="562943"/>
                </a:lnTo>
                <a:lnTo>
                  <a:pt x="49373" y="498050"/>
                </a:lnTo>
                <a:lnTo>
                  <a:pt x="47424" y="465116"/>
                </a:lnTo>
                <a:lnTo>
                  <a:pt x="49992" y="432016"/>
                </a:lnTo>
                <a:lnTo>
                  <a:pt x="69007" y="365801"/>
                </a:lnTo>
                <a:lnTo>
                  <a:pt x="107083" y="300368"/>
                </a:lnTo>
                <a:lnTo>
                  <a:pt x="133477" y="268245"/>
                </a:lnTo>
                <a:lnTo>
                  <a:pt x="187962" y="216752"/>
                </a:lnTo>
                <a:lnTo>
                  <a:pt x="219172" y="192849"/>
                </a:lnTo>
                <a:lnTo>
                  <a:pt x="252840" y="170208"/>
                </a:lnTo>
                <a:lnTo>
                  <a:pt x="288826" y="148857"/>
                </a:lnTo>
                <a:lnTo>
                  <a:pt x="326990" y="128822"/>
                </a:lnTo>
                <a:lnTo>
                  <a:pt x="367191" y="110128"/>
                </a:lnTo>
                <a:lnTo>
                  <a:pt x="409288" y="92803"/>
                </a:lnTo>
                <a:lnTo>
                  <a:pt x="453142" y="76871"/>
                </a:lnTo>
                <a:lnTo>
                  <a:pt x="498612" y="62360"/>
                </a:lnTo>
                <a:lnTo>
                  <a:pt x="545559" y="49296"/>
                </a:lnTo>
                <a:lnTo>
                  <a:pt x="593841" y="37704"/>
                </a:lnTo>
                <a:lnTo>
                  <a:pt x="643318" y="27612"/>
                </a:lnTo>
                <a:lnTo>
                  <a:pt x="693850" y="19044"/>
                </a:lnTo>
                <a:lnTo>
                  <a:pt x="745298" y="12028"/>
                </a:lnTo>
                <a:lnTo>
                  <a:pt x="797519" y="6589"/>
                </a:lnTo>
                <a:lnTo>
                  <a:pt x="850375" y="2754"/>
                </a:lnTo>
                <a:lnTo>
                  <a:pt x="903725" y="549"/>
                </a:lnTo>
                <a:lnTo>
                  <a:pt x="957428" y="0"/>
                </a:lnTo>
                <a:lnTo>
                  <a:pt x="1011345" y="1133"/>
                </a:lnTo>
                <a:lnTo>
                  <a:pt x="1065334" y="3974"/>
                </a:lnTo>
                <a:lnTo>
                  <a:pt x="1119257" y="8550"/>
                </a:lnTo>
                <a:lnTo>
                  <a:pt x="1172972" y="14887"/>
                </a:lnTo>
                <a:lnTo>
                  <a:pt x="1226338" y="23011"/>
                </a:lnTo>
                <a:lnTo>
                  <a:pt x="1279217" y="32948"/>
                </a:lnTo>
                <a:lnTo>
                  <a:pt x="1331468" y="44725"/>
                </a:lnTo>
                <a:lnTo>
                  <a:pt x="1391184" y="60748"/>
                </a:lnTo>
                <a:lnTo>
                  <a:pt x="1447631" y="78741"/>
                </a:lnTo>
                <a:lnTo>
                  <a:pt x="1500725" y="98584"/>
                </a:lnTo>
                <a:lnTo>
                  <a:pt x="1550384" y="120156"/>
                </a:lnTo>
                <a:lnTo>
                  <a:pt x="1596523" y="143338"/>
                </a:lnTo>
                <a:lnTo>
                  <a:pt x="1639061" y="168008"/>
                </a:lnTo>
                <a:lnTo>
                  <a:pt x="1677913" y="194046"/>
                </a:lnTo>
                <a:lnTo>
                  <a:pt x="1712998" y="221332"/>
                </a:lnTo>
                <a:lnTo>
                  <a:pt x="1744231" y="249746"/>
                </a:lnTo>
                <a:lnTo>
                  <a:pt x="1771530" y="279166"/>
                </a:lnTo>
                <a:lnTo>
                  <a:pt x="1794811" y="309472"/>
                </a:lnTo>
                <a:lnTo>
                  <a:pt x="1828990" y="372262"/>
                </a:lnTo>
                <a:lnTo>
                  <a:pt x="1846101" y="437153"/>
                </a:lnTo>
                <a:lnTo>
                  <a:pt x="1848050" y="470084"/>
                </a:lnTo>
                <a:lnTo>
                  <a:pt x="1845482" y="503180"/>
                </a:lnTo>
                <a:lnTo>
                  <a:pt x="1826467" y="569380"/>
                </a:lnTo>
                <a:lnTo>
                  <a:pt x="1788391" y="634790"/>
                </a:lnTo>
                <a:lnTo>
                  <a:pt x="1761998" y="666898"/>
                </a:lnTo>
                <a:lnTo>
                  <a:pt x="1706600" y="719054"/>
                </a:lnTo>
                <a:lnTo>
                  <a:pt x="1674623" y="743366"/>
                </a:lnTo>
                <a:lnTo>
                  <a:pt x="1639983" y="766443"/>
                </a:lnTo>
                <a:lnTo>
                  <a:pt x="1602821" y="788239"/>
                </a:lnTo>
                <a:lnTo>
                  <a:pt x="1563278" y="808711"/>
                </a:lnTo>
                <a:lnTo>
                  <a:pt x="1521496" y="827816"/>
                </a:lnTo>
                <a:lnTo>
                  <a:pt x="1477617" y="845509"/>
                </a:lnTo>
                <a:lnTo>
                  <a:pt x="1431782" y="861745"/>
                </a:lnTo>
                <a:lnTo>
                  <a:pt x="1384133" y="876482"/>
                </a:lnTo>
                <a:lnTo>
                  <a:pt x="1334811" y="889675"/>
                </a:lnTo>
                <a:lnTo>
                  <a:pt x="1283958" y="901280"/>
                </a:lnTo>
                <a:lnTo>
                  <a:pt x="1231715" y="911253"/>
                </a:lnTo>
                <a:lnTo>
                  <a:pt x="1178224" y="919551"/>
                </a:lnTo>
                <a:lnTo>
                  <a:pt x="1123626" y="926128"/>
                </a:lnTo>
                <a:lnTo>
                  <a:pt x="1068064" y="930942"/>
                </a:lnTo>
                <a:lnTo>
                  <a:pt x="1011677" y="933948"/>
                </a:lnTo>
                <a:lnTo>
                  <a:pt x="954609" y="935102"/>
                </a:lnTo>
                <a:lnTo>
                  <a:pt x="897001" y="934360"/>
                </a:lnTo>
                <a:lnTo>
                  <a:pt x="0" y="2408322"/>
                </a:lnTo>
                <a:close/>
              </a:path>
            </a:pathLst>
          </a:custGeom>
          <a:ln w="15875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5156453" y="1581353"/>
            <a:ext cx="1565275" cy="331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5">
                <a:latin typeface="Arial"/>
                <a:cs typeface="Arial"/>
              </a:rPr>
              <a:t>Beperkt</a:t>
            </a:r>
            <a:r>
              <a:rPr dirty="0" sz="2000" spc="-80">
                <a:latin typeface="Arial"/>
                <a:cs typeface="Arial"/>
              </a:rPr>
              <a:t> </a:t>
            </a:r>
            <a:r>
              <a:rPr dirty="0" sz="2000" spc="-5">
                <a:latin typeface="Arial"/>
                <a:cs typeface="Arial"/>
              </a:rPr>
              <a:t>risico</a:t>
            </a:r>
            <a:endParaRPr sz="20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530850" y="3141640"/>
            <a:ext cx="2713355" cy="1169035"/>
          </a:xfrm>
          <a:custGeom>
            <a:avLst/>
            <a:gdLst/>
            <a:ahLst/>
            <a:cxnLst/>
            <a:rect l="l" t="t" r="r" b="b"/>
            <a:pathLst>
              <a:path w="2713354" h="1169035">
                <a:moveTo>
                  <a:pt x="0" y="1168485"/>
                </a:moveTo>
                <a:lnTo>
                  <a:pt x="1001649" y="670010"/>
                </a:lnTo>
                <a:lnTo>
                  <a:pt x="974768" y="637998"/>
                </a:lnTo>
                <a:lnTo>
                  <a:pt x="952816" y="605530"/>
                </a:lnTo>
                <a:lnTo>
                  <a:pt x="935710" y="572727"/>
                </a:lnTo>
                <a:lnTo>
                  <a:pt x="923370" y="539710"/>
                </a:lnTo>
                <a:lnTo>
                  <a:pt x="915713" y="506599"/>
                </a:lnTo>
                <a:lnTo>
                  <a:pt x="912659" y="473514"/>
                </a:lnTo>
                <a:lnTo>
                  <a:pt x="914124" y="440577"/>
                </a:lnTo>
                <a:lnTo>
                  <a:pt x="930292" y="375626"/>
                </a:lnTo>
                <a:lnTo>
                  <a:pt x="963564" y="312712"/>
                </a:lnTo>
                <a:lnTo>
                  <a:pt x="1013289" y="252798"/>
                </a:lnTo>
                <a:lnTo>
                  <a:pt x="1044117" y="224268"/>
                </a:lnTo>
                <a:lnTo>
                  <a:pt x="1078813" y="196850"/>
                </a:lnTo>
                <a:lnTo>
                  <a:pt x="1117297" y="170664"/>
                </a:lnTo>
                <a:lnTo>
                  <a:pt x="1159486" y="145832"/>
                </a:lnTo>
                <a:lnTo>
                  <a:pt x="1205299" y="122473"/>
                </a:lnTo>
                <a:lnTo>
                  <a:pt x="1254655" y="100708"/>
                </a:lnTo>
                <a:lnTo>
                  <a:pt x="1307471" y="80659"/>
                </a:lnTo>
                <a:lnTo>
                  <a:pt x="1363667" y="62445"/>
                </a:lnTo>
                <a:lnTo>
                  <a:pt x="1423162" y="46186"/>
                </a:lnTo>
                <a:lnTo>
                  <a:pt x="1475235" y="34204"/>
                </a:lnTo>
                <a:lnTo>
                  <a:pt x="1527963" y="24059"/>
                </a:lnTo>
                <a:lnTo>
                  <a:pt x="1581206" y="15726"/>
                </a:lnTo>
                <a:lnTo>
                  <a:pt x="1634822" y="9179"/>
                </a:lnTo>
                <a:lnTo>
                  <a:pt x="1688672" y="4393"/>
                </a:lnTo>
                <a:lnTo>
                  <a:pt x="1742614" y="1341"/>
                </a:lnTo>
                <a:lnTo>
                  <a:pt x="1796508" y="0"/>
                </a:lnTo>
                <a:lnTo>
                  <a:pt x="1850213" y="341"/>
                </a:lnTo>
                <a:lnTo>
                  <a:pt x="1903588" y="2341"/>
                </a:lnTo>
                <a:lnTo>
                  <a:pt x="1956492" y="5973"/>
                </a:lnTo>
                <a:lnTo>
                  <a:pt x="2008786" y="11212"/>
                </a:lnTo>
                <a:lnTo>
                  <a:pt x="2060328" y="18031"/>
                </a:lnTo>
                <a:lnTo>
                  <a:pt x="2110978" y="26406"/>
                </a:lnTo>
                <a:lnTo>
                  <a:pt x="2160594" y="36311"/>
                </a:lnTo>
                <a:lnTo>
                  <a:pt x="2209037" y="47719"/>
                </a:lnTo>
                <a:lnTo>
                  <a:pt x="2256165" y="60606"/>
                </a:lnTo>
                <a:lnTo>
                  <a:pt x="2301838" y="74945"/>
                </a:lnTo>
                <a:lnTo>
                  <a:pt x="2345915" y="90712"/>
                </a:lnTo>
                <a:lnTo>
                  <a:pt x="2388256" y="107880"/>
                </a:lnTo>
                <a:lnTo>
                  <a:pt x="2428719" y="126423"/>
                </a:lnTo>
                <a:lnTo>
                  <a:pt x="2467165" y="146316"/>
                </a:lnTo>
                <a:lnTo>
                  <a:pt x="2503452" y="167534"/>
                </a:lnTo>
                <a:lnTo>
                  <a:pt x="2537440" y="190050"/>
                </a:lnTo>
                <a:lnTo>
                  <a:pt x="2568988" y="213840"/>
                </a:lnTo>
                <a:lnTo>
                  <a:pt x="2597955" y="238876"/>
                </a:lnTo>
                <a:lnTo>
                  <a:pt x="2651081" y="297130"/>
                </a:lnTo>
                <a:lnTo>
                  <a:pt x="2673033" y="329583"/>
                </a:lnTo>
                <a:lnTo>
                  <a:pt x="2702479" y="395378"/>
                </a:lnTo>
                <a:lnTo>
                  <a:pt x="2713190" y="461555"/>
                </a:lnTo>
                <a:lnTo>
                  <a:pt x="2711725" y="494485"/>
                </a:lnTo>
                <a:lnTo>
                  <a:pt x="2695557" y="559426"/>
                </a:lnTo>
                <a:lnTo>
                  <a:pt x="2662285" y="622338"/>
                </a:lnTo>
                <a:lnTo>
                  <a:pt x="2612560" y="682254"/>
                </a:lnTo>
                <a:lnTo>
                  <a:pt x="2581732" y="710788"/>
                </a:lnTo>
                <a:lnTo>
                  <a:pt x="2547036" y="738212"/>
                </a:lnTo>
                <a:lnTo>
                  <a:pt x="2508552" y="764405"/>
                </a:lnTo>
                <a:lnTo>
                  <a:pt x="2466363" y="789246"/>
                </a:lnTo>
                <a:lnTo>
                  <a:pt x="2420550" y="812615"/>
                </a:lnTo>
                <a:lnTo>
                  <a:pt x="2371194" y="834391"/>
                </a:lnTo>
                <a:lnTo>
                  <a:pt x="2318378" y="854454"/>
                </a:lnTo>
                <a:lnTo>
                  <a:pt x="2262182" y="872684"/>
                </a:lnTo>
                <a:lnTo>
                  <a:pt x="2202688" y="888958"/>
                </a:lnTo>
                <a:lnTo>
                  <a:pt x="2152629" y="900499"/>
                </a:lnTo>
                <a:lnTo>
                  <a:pt x="2101760" y="910362"/>
                </a:lnTo>
                <a:lnTo>
                  <a:pt x="2050220" y="918558"/>
                </a:lnTo>
                <a:lnTo>
                  <a:pt x="1998148" y="925098"/>
                </a:lnTo>
                <a:lnTo>
                  <a:pt x="1945685" y="929993"/>
                </a:lnTo>
                <a:lnTo>
                  <a:pt x="1892970" y="933253"/>
                </a:lnTo>
                <a:lnTo>
                  <a:pt x="1840143" y="934888"/>
                </a:lnTo>
                <a:lnTo>
                  <a:pt x="1787343" y="934910"/>
                </a:lnTo>
                <a:lnTo>
                  <a:pt x="1734710" y="933328"/>
                </a:lnTo>
                <a:lnTo>
                  <a:pt x="1682384" y="930154"/>
                </a:lnTo>
                <a:lnTo>
                  <a:pt x="1630505" y="925398"/>
                </a:lnTo>
                <a:lnTo>
                  <a:pt x="1579213" y="919070"/>
                </a:lnTo>
                <a:lnTo>
                  <a:pt x="1528647" y="911181"/>
                </a:lnTo>
                <a:lnTo>
                  <a:pt x="1478946" y="901741"/>
                </a:lnTo>
                <a:lnTo>
                  <a:pt x="1430252" y="890762"/>
                </a:lnTo>
                <a:lnTo>
                  <a:pt x="1382702" y="878254"/>
                </a:lnTo>
                <a:lnTo>
                  <a:pt x="1336438" y="864227"/>
                </a:lnTo>
                <a:lnTo>
                  <a:pt x="1291599" y="848692"/>
                </a:lnTo>
                <a:lnTo>
                  <a:pt x="1248324" y="831659"/>
                </a:lnTo>
                <a:lnTo>
                  <a:pt x="1206754" y="813139"/>
                </a:lnTo>
                <a:lnTo>
                  <a:pt x="0" y="1168485"/>
                </a:lnTo>
                <a:close/>
              </a:path>
            </a:pathLst>
          </a:custGeom>
          <a:ln w="15874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6667881" y="3455289"/>
            <a:ext cx="141160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5">
                <a:latin typeface="Arial"/>
                <a:cs typeface="Arial"/>
              </a:rPr>
              <a:t>Lage</a:t>
            </a:r>
            <a:r>
              <a:rPr dirty="0" sz="2000" spc="-8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kosten</a:t>
            </a:r>
            <a:endParaRPr sz="20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028433" y="5114671"/>
            <a:ext cx="1672589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5">
                <a:latin typeface="Arial"/>
                <a:cs typeface="Arial"/>
              </a:rPr>
              <a:t>Duurzaam</a:t>
            </a:r>
            <a:r>
              <a:rPr dirty="0" sz="1700" spc="-70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imago</a:t>
            </a:r>
            <a:endParaRPr sz="17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459348" y="4797387"/>
            <a:ext cx="3289935" cy="935355"/>
          </a:xfrm>
          <a:custGeom>
            <a:avLst/>
            <a:gdLst/>
            <a:ahLst/>
            <a:cxnLst/>
            <a:rect l="l" t="t" r="r" b="b"/>
            <a:pathLst>
              <a:path w="3289934" h="935354">
                <a:moveTo>
                  <a:pt x="0" y="881100"/>
                </a:moveTo>
                <a:lnTo>
                  <a:pt x="1496695" y="527976"/>
                </a:lnTo>
                <a:lnTo>
                  <a:pt x="1490626" y="494717"/>
                </a:lnTo>
                <a:lnTo>
                  <a:pt x="1489095" y="461790"/>
                </a:lnTo>
                <a:lnTo>
                  <a:pt x="1499125" y="397287"/>
                </a:lnTo>
                <a:lnTo>
                  <a:pt x="1525734" y="335175"/>
                </a:lnTo>
                <a:lnTo>
                  <a:pt x="1567870" y="276165"/>
                </a:lnTo>
                <a:lnTo>
                  <a:pt x="1594433" y="248043"/>
                </a:lnTo>
                <a:lnTo>
                  <a:pt x="1624483" y="220963"/>
                </a:lnTo>
                <a:lnTo>
                  <a:pt x="1657891" y="195013"/>
                </a:lnTo>
                <a:lnTo>
                  <a:pt x="1694523" y="170280"/>
                </a:lnTo>
                <a:lnTo>
                  <a:pt x="1734250" y="146855"/>
                </a:lnTo>
                <a:lnTo>
                  <a:pt x="1776939" y="124825"/>
                </a:lnTo>
                <a:lnTo>
                  <a:pt x="1822460" y="104279"/>
                </a:lnTo>
                <a:lnTo>
                  <a:pt x="1870680" y="85306"/>
                </a:lnTo>
                <a:lnTo>
                  <a:pt x="1921470" y="67994"/>
                </a:lnTo>
                <a:lnTo>
                  <a:pt x="1974696" y="52432"/>
                </a:lnTo>
                <a:lnTo>
                  <a:pt x="2030228" y="38709"/>
                </a:lnTo>
                <a:lnTo>
                  <a:pt x="2087936" y="26913"/>
                </a:lnTo>
                <a:lnTo>
                  <a:pt x="2147686" y="17133"/>
                </a:lnTo>
                <a:lnTo>
                  <a:pt x="2209348" y="9457"/>
                </a:lnTo>
                <a:lnTo>
                  <a:pt x="2272792" y="3974"/>
                </a:lnTo>
                <a:lnTo>
                  <a:pt x="2334178" y="903"/>
                </a:lnTo>
                <a:lnTo>
                  <a:pt x="2394985" y="0"/>
                </a:lnTo>
                <a:lnTo>
                  <a:pt x="2455061" y="1204"/>
                </a:lnTo>
                <a:lnTo>
                  <a:pt x="2514256" y="4456"/>
                </a:lnTo>
                <a:lnTo>
                  <a:pt x="2572420" y="9695"/>
                </a:lnTo>
                <a:lnTo>
                  <a:pt x="2629404" y="16863"/>
                </a:lnTo>
                <a:lnTo>
                  <a:pt x="2685055" y="25898"/>
                </a:lnTo>
                <a:lnTo>
                  <a:pt x="2739225" y="36740"/>
                </a:lnTo>
                <a:lnTo>
                  <a:pt x="2791763" y="49330"/>
                </a:lnTo>
                <a:lnTo>
                  <a:pt x="2842518" y="63608"/>
                </a:lnTo>
                <a:lnTo>
                  <a:pt x="2891341" y="79513"/>
                </a:lnTo>
                <a:lnTo>
                  <a:pt x="2938081" y="96986"/>
                </a:lnTo>
                <a:lnTo>
                  <a:pt x="2982588" y="115966"/>
                </a:lnTo>
                <a:lnTo>
                  <a:pt x="3024712" y="136394"/>
                </a:lnTo>
                <a:lnTo>
                  <a:pt x="3064302" y="158209"/>
                </a:lnTo>
                <a:lnTo>
                  <a:pt x="3101208" y="181351"/>
                </a:lnTo>
                <a:lnTo>
                  <a:pt x="3135280" y="205761"/>
                </a:lnTo>
                <a:lnTo>
                  <a:pt x="3166367" y="231378"/>
                </a:lnTo>
                <a:lnTo>
                  <a:pt x="3194320" y="258142"/>
                </a:lnTo>
                <a:lnTo>
                  <a:pt x="3240221" y="314872"/>
                </a:lnTo>
                <a:lnTo>
                  <a:pt x="3271781" y="375472"/>
                </a:lnTo>
                <a:lnTo>
                  <a:pt x="3287875" y="440332"/>
                </a:lnTo>
                <a:lnTo>
                  <a:pt x="3289406" y="473260"/>
                </a:lnTo>
                <a:lnTo>
                  <a:pt x="3286529" y="505769"/>
                </a:lnTo>
                <a:lnTo>
                  <a:pt x="3268078" y="569171"/>
                </a:lnTo>
                <a:lnTo>
                  <a:pt x="3233575" y="629830"/>
                </a:lnTo>
                <a:lnTo>
                  <a:pt x="3184068" y="687035"/>
                </a:lnTo>
                <a:lnTo>
                  <a:pt x="3154018" y="714120"/>
                </a:lnTo>
                <a:lnTo>
                  <a:pt x="3120610" y="740076"/>
                </a:lnTo>
                <a:lnTo>
                  <a:pt x="3083978" y="764814"/>
                </a:lnTo>
                <a:lnTo>
                  <a:pt x="3044251" y="788244"/>
                </a:lnTo>
                <a:lnTo>
                  <a:pt x="3001562" y="810279"/>
                </a:lnTo>
                <a:lnTo>
                  <a:pt x="2956041" y="830830"/>
                </a:lnTo>
                <a:lnTo>
                  <a:pt x="2907821" y="849808"/>
                </a:lnTo>
                <a:lnTo>
                  <a:pt x="2857031" y="867123"/>
                </a:lnTo>
                <a:lnTo>
                  <a:pt x="2803805" y="882688"/>
                </a:lnTo>
                <a:lnTo>
                  <a:pt x="2748273" y="896414"/>
                </a:lnTo>
                <a:lnTo>
                  <a:pt x="2690565" y="908212"/>
                </a:lnTo>
                <a:lnTo>
                  <a:pt x="2630815" y="917993"/>
                </a:lnTo>
                <a:lnTo>
                  <a:pt x="2569153" y="925669"/>
                </a:lnTo>
                <a:lnTo>
                  <a:pt x="2505710" y="931150"/>
                </a:lnTo>
                <a:lnTo>
                  <a:pt x="2448347" y="934073"/>
                </a:lnTo>
                <a:lnTo>
                  <a:pt x="2391257" y="935087"/>
                </a:lnTo>
                <a:lnTo>
                  <a:pt x="2334589" y="934230"/>
                </a:lnTo>
                <a:lnTo>
                  <a:pt x="2278490" y="931541"/>
                </a:lnTo>
                <a:lnTo>
                  <a:pt x="2223105" y="927057"/>
                </a:lnTo>
                <a:lnTo>
                  <a:pt x="2168584" y="920817"/>
                </a:lnTo>
                <a:lnTo>
                  <a:pt x="2115072" y="912859"/>
                </a:lnTo>
                <a:lnTo>
                  <a:pt x="2062717" y="903221"/>
                </a:lnTo>
                <a:lnTo>
                  <a:pt x="2011667" y="891942"/>
                </a:lnTo>
                <a:lnTo>
                  <a:pt x="1962067" y="879059"/>
                </a:lnTo>
                <a:lnTo>
                  <a:pt x="1914067" y="864611"/>
                </a:lnTo>
                <a:lnTo>
                  <a:pt x="1867813" y="848637"/>
                </a:lnTo>
                <a:lnTo>
                  <a:pt x="1823451" y="831173"/>
                </a:lnTo>
                <a:lnTo>
                  <a:pt x="1781130" y="812259"/>
                </a:lnTo>
                <a:lnTo>
                  <a:pt x="1740996" y="791932"/>
                </a:lnTo>
                <a:lnTo>
                  <a:pt x="1703197" y="770232"/>
                </a:lnTo>
                <a:lnTo>
                  <a:pt x="1667880" y="747195"/>
                </a:lnTo>
                <a:lnTo>
                  <a:pt x="1635191" y="722861"/>
                </a:lnTo>
                <a:lnTo>
                  <a:pt x="1605280" y="697267"/>
                </a:lnTo>
                <a:lnTo>
                  <a:pt x="0" y="881100"/>
                </a:lnTo>
                <a:close/>
              </a:path>
            </a:pathLst>
          </a:custGeom>
          <a:ln w="15874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1058062" y="6192723"/>
            <a:ext cx="702500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669900"/>
                </a:solidFill>
                <a:latin typeface="Arial"/>
                <a:cs typeface="Arial"/>
              </a:rPr>
              <a:t>Staat </a:t>
            </a:r>
            <a:r>
              <a:rPr dirty="0" sz="2400" spc="-10">
                <a:solidFill>
                  <a:srgbClr val="669900"/>
                </a:solidFill>
                <a:latin typeface="Arial"/>
                <a:cs typeface="Arial"/>
              </a:rPr>
              <a:t>niet </a:t>
            </a:r>
            <a:r>
              <a:rPr dirty="0" sz="2400" spc="-5">
                <a:solidFill>
                  <a:srgbClr val="669900"/>
                </a:solidFill>
                <a:latin typeface="Arial"/>
                <a:cs typeface="Arial"/>
              </a:rPr>
              <a:t>in de </a:t>
            </a:r>
            <a:r>
              <a:rPr dirty="0" sz="2400" spc="-10">
                <a:solidFill>
                  <a:srgbClr val="669900"/>
                </a:solidFill>
                <a:latin typeface="Arial"/>
                <a:cs typeface="Arial"/>
              </a:rPr>
              <a:t>handleiding </a:t>
            </a:r>
            <a:r>
              <a:rPr dirty="0" sz="2400">
                <a:solidFill>
                  <a:srgbClr val="669900"/>
                </a:solidFill>
                <a:latin typeface="Arial"/>
                <a:cs typeface="Arial"/>
              </a:rPr>
              <a:t>van </a:t>
            </a:r>
            <a:r>
              <a:rPr dirty="0" sz="2400" spc="-5">
                <a:solidFill>
                  <a:srgbClr val="669900"/>
                </a:solidFill>
                <a:latin typeface="Arial"/>
                <a:cs typeface="Arial"/>
              </a:rPr>
              <a:t>de</a:t>
            </a:r>
            <a:r>
              <a:rPr dirty="0" sz="2400" spc="55">
                <a:solidFill>
                  <a:srgbClr val="669900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669900"/>
                </a:solidFill>
                <a:latin typeface="Arial"/>
                <a:cs typeface="Arial"/>
              </a:rPr>
              <a:t>klimaatcomputer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1423670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>
                <a:solidFill>
                  <a:srgbClr val="FFFFFF"/>
                </a:solidFill>
              </a:rPr>
              <a:t>Meters</a:t>
            </a:r>
          </a:p>
        </p:txBody>
      </p:sp>
      <p:sp>
        <p:nvSpPr>
          <p:cNvPr id="3" name="object 3"/>
          <p:cNvSpPr/>
          <p:nvPr/>
        </p:nvSpPr>
        <p:spPr>
          <a:xfrm>
            <a:off x="899591" y="2770377"/>
            <a:ext cx="2769108" cy="28660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004053" y="3077845"/>
            <a:ext cx="2469769" cy="225094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559813" y="1876170"/>
            <a:ext cx="144907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669900"/>
                </a:solidFill>
                <a:latin typeface="Arial"/>
                <a:cs typeface="Arial"/>
              </a:rPr>
              <a:t>IR-camera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601336" y="1896617"/>
            <a:ext cx="3276600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45134" marR="5080" indent="-43307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669900"/>
                </a:solidFill>
                <a:latin typeface="Arial"/>
                <a:cs typeface="Arial"/>
              </a:rPr>
              <a:t>P</a:t>
            </a:r>
            <a:r>
              <a:rPr dirty="0" sz="2400" spc="-10">
                <a:solidFill>
                  <a:srgbClr val="669900"/>
                </a:solidFill>
                <a:latin typeface="Arial"/>
                <a:cs typeface="Arial"/>
              </a:rPr>
              <a:t>l</a:t>
            </a:r>
            <a:r>
              <a:rPr dirty="0" sz="2400" spc="-5">
                <a:solidFill>
                  <a:srgbClr val="669900"/>
                </a:solidFill>
                <a:latin typeface="Arial"/>
                <a:cs typeface="Arial"/>
              </a:rPr>
              <a:t>antte</a:t>
            </a:r>
            <a:r>
              <a:rPr dirty="0" sz="2400">
                <a:solidFill>
                  <a:srgbClr val="669900"/>
                </a:solidFill>
                <a:latin typeface="Arial"/>
                <a:cs typeface="Arial"/>
              </a:rPr>
              <a:t>m</a:t>
            </a:r>
            <a:r>
              <a:rPr dirty="0" sz="2400" spc="-5">
                <a:solidFill>
                  <a:srgbClr val="669900"/>
                </a:solidFill>
                <a:latin typeface="Arial"/>
                <a:cs typeface="Arial"/>
              </a:rPr>
              <a:t>peratuursensor  met aparte</a:t>
            </a:r>
            <a:r>
              <a:rPr dirty="0" sz="2400" spc="-70">
                <a:solidFill>
                  <a:srgbClr val="669900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669900"/>
                </a:solidFill>
                <a:latin typeface="Arial"/>
                <a:cs typeface="Arial"/>
              </a:rPr>
              <a:t>logger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4551680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Toepassen</a:t>
            </a:r>
            <a:r>
              <a:rPr dirty="0" spc="-90">
                <a:solidFill>
                  <a:srgbClr val="FFFFFF"/>
                </a:solidFill>
              </a:rPr>
              <a:t> </a:t>
            </a:r>
            <a:r>
              <a:rPr dirty="0" spc="-5">
                <a:solidFill>
                  <a:srgbClr val="FFFFFF"/>
                </a:solidFill>
              </a:rPr>
              <a:t>IR-camera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24420"/>
            <a:ext cx="6618605" cy="2854960"/>
          </a:xfrm>
          <a:prstGeom prst="rect">
            <a:avLst/>
          </a:prstGeom>
        </p:spPr>
        <p:txBody>
          <a:bodyPr wrap="square" lIns="0" tIns="11049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7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Indicatie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van de</a:t>
            </a:r>
            <a:r>
              <a:rPr dirty="0" sz="3200" spc="-9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energieverliezen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Visualiseren lekkages in</a:t>
            </a:r>
            <a:r>
              <a:rPr dirty="0" sz="3200" spc="-9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serre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Aanpakken</a:t>
            </a:r>
            <a:r>
              <a:rPr dirty="0" sz="3200" spc="-5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basisproblemen</a:t>
            </a:r>
            <a:endParaRPr sz="320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Kleine verliezen maken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verschil</a:t>
            </a:r>
            <a:r>
              <a:rPr dirty="0" sz="3200" spc="-13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op  jaarbasis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668337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Besparingsvoorbeelden:</a:t>
            </a:r>
            <a:r>
              <a:rPr dirty="0" spc="-114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Warmte</a:t>
            </a:r>
          </a:p>
        </p:txBody>
      </p:sp>
      <p:sp>
        <p:nvSpPr>
          <p:cNvPr id="3" name="object 3"/>
          <p:cNvSpPr/>
          <p:nvPr/>
        </p:nvSpPr>
        <p:spPr>
          <a:xfrm>
            <a:off x="1403350" y="1412875"/>
            <a:ext cx="6480175" cy="48609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668337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Besparingsvoorbeelden:</a:t>
            </a:r>
            <a:r>
              <a:rPr dirty="0" spc="-114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Warmte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46303" y="1120850"/>
            <a:ext cx="8097520" cy="5391785"/>
          </a:xfrm>
          <a:prstGeom prst="rect">
            <a:avLst/>
          </a:prstGeom>
        </p:spPr>
        <p:txBody>
          <a:bodyPr wrap="square" lIns="0" tIns="6159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84"/>
              </a:spcBef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Energiebesparing?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38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3,5°C buitenlucht en 22°C</a:t>
            </a:r>
            <a:r>
              <a:rPr dirty="0" sz="3200" spc="-10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binnenlucht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38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Verschil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18,5°C aan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verlies van 8</a:t>
            </a:r>
            <a:r>
              <a:rPr dirty="0" sz="3200" spc="-11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W/m²x°C</a:t>
            </a:r>
            <a:endParaRPr sz="32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  <a:spcBef>
                <a:spcPts val="385"/>
              </a:spcBef>
            </a:pP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=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148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W/m²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of 0,7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W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voor</a:t>
            </a:r>
            <a:r>
              <a:rPr dirty="0" sz="3200" spc="-9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kier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38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Gedurende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1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uur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=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2,5</a:t>
            </a:r>
            <a:r>
              <a:rPr dirty="0" sz="3200" spc="-114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kWh</a:t>
            </a:r>
            <a:endParaRPr sz="3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587E17"/>
              </a:buClr>
              <a:buFont typeface="Arial"/>
              <a:buChar char="•"/>
            </a:pPr>
            <a:endParaRPr sz="4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Aan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de </a:t>
            </a:r>
            <a:r>
              <a:rPr dirty="0" sz="3200" spc="-10">
                <a:solidFill>
                  <a:srgbClr val="587E17"/>
                </a:solidFill>
                <a:latin typeface="Arial"/>
                <a:cs typeface="Arial"/>
              </a:rPr>
              <a:t>huidige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gasprijzen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(€</a:t>
            </a:r>
            <a:r>
              <a:rPr dirty="0" sz="3200" spc="-6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20-25/MWh)</a:t>
            </a:r>
            <a:endParaRPr sz="3200">
              <a:latin typeface="Arial"/>
              <a:cs typeface="Arial"/>
            </a:endParaRPr>
          </a:p>
          <a:p>
            <a:pPr marL="350520">
              <a:lnSpc>
                <a:spcPct val="100000"/>
              </a:lnSpc>
              <a:spcBef>
                <a:spcPts val="380"/>
              </a:spcBef>
            </a:pP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= 6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eurocent per uur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voor 1 klein</a:t>
            </a:r>
            <a:r>
              <a:rPr dirty="0" sz="3200" spc="-16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lek</a:t>
            </a:r>
            <a:endParaRPr sz="32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  <a:spcBef>
                <a:spcPts val="380"/>
              </a:spcBef>
            </a:pP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=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1,44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EUR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per dag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OF</a:t>
            </a:r>
            <a:r>
              <a:rPr dirty="0" sz="3200" spc="-12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…..</a:t>
            </a:r>
            <a:endParaRPr sz="3200">
              <a:latin typeface="Arial"/>
              <a:cs typeface="Arial"/>
            </a:endParaRPr>
          </a:p>
          <a:p>
            <a:pPr marL="354965" indent="-342265">
              <a:lnSpc>
                <a:spcPct val="100000"/>
              </a:lnSpc>
              <a:spcBef>
                <a:spcPts val="38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Belang goede afdichting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en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isolatie</a:t>
            </a:r>
            <a:r>
              <a:rPr dirty="0" sz="3200" spc="-114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!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668337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Besparingsvoorbeelden:</a:t>
            </a:r>
            <a:r>
              <a:rPr dirty="0" spc="-114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Warmte</a:t>
            </a:r>
          </a:p>
        </p:txBody>
      </p:sp>
      <p:sp>
        <p:nvSpPr>
          <p:cNvPr id="3" name="object 3"/>
          <p:cNvSpPr/>
          <p:nvPr/>
        </p:nvSpPr>
        <p:spPr>
          <a:xfrm>
            <a:off x="250825" y="1700148"/>
            <a:ext cx="4321175" cy="32416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43501" y="2898775"/>
            <a:ext cx="4356100" cy="32670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668337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Besparingsvoorbeelden:</a:t>
            </a:r>
            <a:r>
              <a:rPr dirty="0" spc="-114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Warmte</a:t>
            </a:r>
          </a:p>
        </p:txBody>
      </p:sp>
      <p:sp>
        <p:nvSpPr>
          <p:cNvPr id="3" name="object 3"/>
          <p:cNvSpPr/>
          <p:nvPr/>
        </p:nvSpPr>
        <p:spPr>
          <a:xfrm>
            <a:off x="0" y="2205101"/>
            <a:ext cx="1804987" cy="33130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986788" y="1263141"/>
            <a:ext cx="6169660" cy="5184140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38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10">
                <a:solidFill>
                  <a:srgbClr val="587E17"/>
                </a:solidFill>
                <a:latin typeface="Arial"/>
                <a:cs typeface="Arial"/>
              </a:rPr>
              <a:t>Energiebesparing?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284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78,5°C buis en 22°C</a:t>
            </a:r>
            <a:r>
              <a:rPr dirty="0" sz="2400" spc="-3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binnenlucht</a:t>
            </a:r>
            <a:endParaRPr sz="2400">
              <a:latin typeface="Arial"/>
              <a:cs typeface="Arial"/>
            </a:endParaRPr>
          </a:p>
          <a:p>
            <a:pPr marL="355600" marR="47625" indent="-342900">
              <a:lnSpc>
                <a:spcPts val="2590"/>
              </a:lnSpc>
              <a:spcBef>
                <a:spcPts val="61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Verschil 56,5°C aan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stalen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buis (U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= </a:t>
            </a:r>
            <a:r>
              <a:rPr dirty="0" sz="2400" spc="-10">
                <a:solidFill>
                  <a:srgbClr val="587E17"/>
                </a:solidFill>
                <a:latin typeface="Arial"/>
                <a:cs typeface="Arial"/>
              </a:rPr>
              <a:t>10,25 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W/m²K)</a:t>
            </a:r>
            <a:endParaRPr sz="24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  <a:spcBef>
                <a:spcPts val="245"/>
              </a:spcBef>
            </a:pP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=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verlies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van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30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W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per</a:t>
            </a:r>
            <a:r>
              <a:rPr dirty="0" sz="2400" spc="-7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seconde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284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Gedurende 1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minuut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=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1,8</a:t>
            </a:r>
            <a:r>
              <a:rPr dirty="0" sz="2400" spc="-7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kWh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290"/>
              </a:spcBef>
              <a:buChar char="•"/>
              <a:tabLst>
                <a:tab pos="354965" algn="l"/>
                <a:tab pos="356235" algn="l"/>
              </a:tabLst>
            </a:pP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Aan de </a:t>
            </a:r>
            <a:r>
              <a:rPr dirty="0" sz="2400" spc="-10">
                <a:solidFill>
                  <a:srgbClr val="587E17"/>
                </a:solidFill>
                <a:latin typeface="Arial"/>
                <a:cs typeface="Arial"/>
              </a:rPr>
              <a:t>huidige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gasprijzen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(€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20-25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/</a:t>
            </a:r>
            <a:r>
              <a:rPr dirty="0" sz="2400" spc="7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MWh)</a:t>
            </a:r>
            <a:endParaRPr sz="2400">
              <a:latin typeface="Arial"/>
              <a:cs typeface="Arial"/>
            </a:endParaRPr>
          </a:p>
          <a:p>
            <a:pPr marL="433070">
              <a:lnSpc>
                <a:spcPct val="100000"/>
              </a:lnSpc>
              <a:spcBef>
                <a:spcPts val="285"/>
              </a:spcBef>
            </a:pP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= 4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eurocent per</a:t>
            </a:r>
            <a:r>
              <a:rPr dirty="0" sz="2400" spc="-9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minuut</a:t>
            </a:r>
            <a:endParaRPr sz="24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  <a:spcBef>
                <a:spcPts val="285"/>
              </a:spcBef>
            </a:pP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Aan de </a:t>
            </a:r>
            <a:r>
              <a:rPr dirty="0" sz="2400" spc="-10">
                <a:solidFill>
                  <a:srgbClr val="587E17"/>
                </a:solidFill>
                <a:latin typeface="Arial"/>
                <a:cs typeface="Arial"/>
              </a:rPr>
              <a:t>huidige olieprijzen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(€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0,7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/</a:t>
            </a:r>
            <a:r>
              <a:rPr dirty="0" sz="2400" spc="9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l)</a:t>
            </a:r>
            <a:endParaRPr sz="2400">
              <a:latin typeface="Arial"/>
              <a:cs typeface="Arial"/>
            </a:endParaRPr>
          </a:p>
          <a:p>
            <a:pPr marL="433070">
              <a:lnSpc>
                <a:spcPct val="100000"/>
              </a:lnSpc>
              <a:spcBef>
                <a:spcPts val="290"/>
              </a:spcBef>
            </a:pP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=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13 eurocent per</a:t>
            </a:r>
            <a:r>
              <a:rPr dirty="0" sz="2400" spc="-7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minuut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28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X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minuten</a:t>
            </a:r>
            <a:r>
              <a:rPr dirty="0" sz="2400" spc="-9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warmtevraag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284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X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aantal buizen</a:t>
            </a:r>
            <a:r>
              <a:rPr dirty="0" sz="2400" spc="-6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HT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290"/>
              </a:spcBef>
              <a:buChar char="•"/>
              <a:tabLst>
                <a:tab pos="354965" algn="l"/>
                <a:tab pos="356235" algn="l"/>
              </a:tabLst>
            </a:pP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X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aantal onderbrekingen geeft kost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van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…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600138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Slechte</a:t>
            </a:r>
            <a:r>
              <a:rPr dirty="0" spc="-90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temperatuurverdeling</a:t>
            </a:r>
          </a:p>
        </p:txBody>
      </p:sp>
      <p:sp>
        <p:nvSpPr>
          <p:cNvPr id="3" name="object 3"/>
          <p:cNvSpPr/>
          <p:nvPr/>
        </p:nvSpPr>
        <p:spPr>
          <a:xfrm>
            <a:off x="250825" y="1916176"/>
            <a:ext cx="4319651" cy="32400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43501" y="1916048"/>
            <a:ext cx="4321175" cy="32416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353504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Planttemperatuur</a:t>
            </a:r>
          </a:p>
        </p:txBody>
      </p:sp>
      <p:sp>
        <p:nvSpPr>
          <p:cNvPr id="3" name="object 3"/>
          <p:cNvSpPr/>
          <p:nvPr/>
        </p:nvSpPr>
        <p:spPr>
          <a:xfrm>
            <a:off x="1403603" y="1628800"/>
            <a:ext cx="6096000" cy="4572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353504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Planttemperatuur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21358"/>
            <a:ext cx="7272020" cy="33432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Infrarode opnames representatief</a:t>
            </a:r>
            <a:r>
              <a:rPr dirty="0" sz="3200" spc="-114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voor</a:t>
            </a:r>
            <a:endParaRPr sz="32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</a:pPr>
            <a:r>
              <a:rPr dirty="0" sz="3200" spc="-10">
                <a:solidFill>
                  <a:srgbClr val="587E17"/>
                </a:solidFill>
                <a:latin typeface="Arial"/>
                <a:cs typeface="Arial"/>
              </a:rPr>
              <a:t>plantconditie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Klimaat </a:t>
            </a:r>
            <a:r>
              <a:rPr dirty="0" sz="3200" spc="-10">
                <a:solidFill>
                  <a:srgbClr val="587E17"/>
                </a:solidFill>
                <a:latin typeface="Arial"/>
                <a:cs typeface="Arial"/>
              </a:rPr>
              <a:t>ok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voor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alle</a:t>
            </a:r>
            <a:r>
              <a:rPr dirty="0" sz="3200" spc="-2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10">
                <a:solidFill>
                  <a:srgbClr val="587E17"/>
                </a:solidFill>
                <a:latin typeface="Arial"/>
                <a:cs typeface="Arial"/>
              </a:rPr>
              <a:t>plantendelen?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Mate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van</a:t>
            </a:r>
            <a:r>
              <a:rPr dirty="0" sz="3200" spc="-6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transpiratie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Sneller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kritische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groeigrenzen</a:t>
            </a:r>
            <a:r>
              <a:rPr dirty="0" sz="3200" spc="-9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10">
                <a:solidFill>
                  <a:srgbClr val="587E17"/>
                </a:solidFill>
                <a:latin typeface="Arial"/>
                <a:cs typeface="Arial"/>
              </a:rPr>
              <a:t>bepalen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Visuele</a:t>
            </a:r>
            <a:r>
              <a:rPr dirty="0" sz="3200" spc="-6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stress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353504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Planttemperatuur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0200" y="1193139"/>
            <a:ext cx="2058035" cy="1196340"/>
          </a:xfrm>
          <a:prstGeom prst="rect">
            <a:avLst/>
          </a:prstGeom>
        </p:spPr>
        <p:txBody>
          <a:bodyPr wrap="square" lIns="0" tIns="1098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65"/>
              </a:spcBef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18/01/2012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9:30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763648" y="1916836"/>
            <a:ext cx="7239000" cy="4572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02209" y="3743325"/>
            <a:ext cx="1715135" cy="635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5">
                <a:latin typeface="Arial"/>
                <a:cs typeface="Arial"/>
              </a:rPr>
              <a:t>RV </a:t>
            </a:r>
            <a:r>
              <a:rPr dirty="0" sz="2000">
                <a:latin typeface="Arial"/>
                <a:cs typeface="Arial"/>
              </a:rPr>
              <a:t>=</a:t>
            </a:r>
            <a:r>
              <a:rPr dirty="0" sz="2000" spc="-100">
                <a:latin typeface="Arial"/>
                <a:cs typeface="Arial"/>
              </a:rPr>
              <a:t> </a:t>
            </a:r>
            <a:r>
              <a:rPr dirty="0" sz="2000" spc="-5">
                <a:latin typeface="Arial"/>
                <a:cs typeface="Arial"/>
              </a:rPr>
              <a:t>46%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000" spc="-5">
                <a:latin typeface="Arial"/>
                <a:cs typeface="Arial"/>
              </a:rPr>
              <a:t>Lucht </a:t>
            </a:r>
            <a:r>
              <a:rPr dirty="0" sz="2000">
                <a:latin typeface="Arial"/>
                <a:cs typeface="Arial"/>
              </a:rPr>
              <a:t>=</a:t>
            </a:r>
            <a:r>
              <a:rPr dirty="0" sz="2000" spc="-95">
                <a:latin typeface="Arial"/>
                <a:cs typeface="Arial"/>
              </a:rPr>
              <a:t> </a:t>
            </a:r>
            <a:r>
              <a:rPr dirty="0" sz="2000" spc="-5">
                <a:latin typeface="Arial"/>
                <a:cs typeface="Arial"/>
              </a:rPr>
              <a:t>22,1°C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6757034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Klimaatregeling: </a:t>
            </a:r>
            <a:r>
              <a:rPr dirty="0" spc="-5">
                <a:solidFill>
                  <a:srgbClr val="FFFFFF"/>
                </a:solidFill>
              </a:rPr>
              <a:t>nauwe</a:t>
            </a:r>
            <a:r>
              <a:rPr dirty="0" spc="-75">
                <a:solidFill>
                  <a:srgbClr val="FFFFFF"/>
                </a:solidFill>
              </a:rPr>
              <a:t> </a:t>
            </a:r>
            <a:r>
              <a:rPr dirty="0" spc="-10">
                <a:solidFill>
                  <a:srgbClr val="FFFFFF"/>
                </a:solidFill>
              </a:rPr>
              <a:t>interactie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821177" y="5667502"/>
            <a:ext cx="3424554" cy="425450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</a:ln>
        </p:spPr>
        <p:txBody>
          <a:bodyPr wrap="square" lIns="0" tIns="31750" rIns="0" bIns="0" rtlCol="0" vert="horz">
            <a:spAutoFit/>
          </a:bodyPr>
          <a:lstStyle/>
          <a:p>
            <a:pPr marL="727710">
              <a:lnSpc>
                <a:spcPct val="100000"/>
              </a:lnSpc>
              <a:spcBef>
                <a:spcPts val="250"/>
              </a:spcBef>
            </a:pPr>
            <a:r>
              <a:rPr dirty="0" sz="2400" spc="-5" b="1">
                <a:latin typeface="Times New Roman"/>
                <a:cs typeface="Times New Roman"/>
              </a:rPr>
              <a:t>Plantprocessen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604003" y="2829686"/>
            <a:ext cx="1644014" cy="425450"/>
          </a:xfrm>
          <a:custGeom>
            <a:avLst/>
            <a:gdLst/>
            <a:ahLst/>
            <a:cxnLst/>
            <a:rect l="l" t="t" r="r" b="b"/>
            <a:pathLst>
              <a:path w="1644014" h="425450">
                <a:moveTo>
                  <a:pt x="0" y="425323"/>
                </a:moveTo>
                <a:lnTo>
                  <a:pt x="1643506" y="425323"/>
                </a:lnTo>
                <a:lnTo>
                  <a:pt x="1643506" y="0"/>
                </a:lnTo>
                <a:lnTo>
                  <a:pt x="0" y="0"/>
                </a:lnTo>
                <a:lnTo>
                  <a:pt x="0" y="425323"/>
                </a:lnTo>
                <a:close/>
              </a:path>
            </a:pathLst>
          </a:custGeom>
          <a:ln w="25400">
            <a:solidFill>
              <a:srgbClr val="00FF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4697348" y="2857245"/>
            <a:ext cx="1457325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5" b="1">
                <a:latin typeface="Times New Roman"/>
                <a:cs typeface="Times New Roman"/>
              </a:rPr>
              <a:t>Luchtvochtigheid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387594" y="3257296"/>
            <a:ext cx="76200" cy="709295"/>
          </a:xfrm>
          <a:custGeom>
            <a:avLst/>
            <a:gdLst/>
            <a:ahLst/>
            <a:cxnLst/>
            <a:rect l="l" t="t" r="r" b="b"/>
            <a:pathLst>
              <a:path w="76200" h="709295">
                <a:moveTo>
                  <a:pt x="30225" y="632714"/>
                </a:moveTo>
                <a:lnTo>
                  <a:pt x="0" y="632714"/>
                </a:lnTo>
                <a:lnTo>
                  <a:pt x="38099" y="708914"/>
                </a:lnTo>
                <a:lnTo>
                  <a:pt x="69849" y="645414"/>
                </a:lnTo>
                <a:lnTo>
                  <a:pt x="30225" y="645414"/>
                </a:lnTo>
                <a:lnTo>
                  <a:pt x="30225" y="632714"/>
                </a:lnTo>
                <a:close/>
              </a:path>
              <a:path w="76200" h="709295">
                <a:moveTo>
                  <a:pt x="46100" y="0"/>
                </a:moveTo>
                <a:lnTo>
                  <a:pt x="30225" y="0"/>
                </a:lnTo>
                <a:lnTo>
                  <a:pt x="30225" y="645414"/>
                </a:lnTo>
                <a:lnTo>
                  <a:pt x="46100" y="645414"/>
                </a:lnTo>
                <a:lnTo>
                  <a:pt x="46100" y="0"/>
                </a:lnTo>
                <a:close/>
              </a:path>
              <a:path w="76200" h="709295">
                <a:moveTo>
                  <a:pt x="76199" y="632714"/>
                </a:moveTo>
                <a:lnTo>
                  <a:pt x="46100" y="632714"/>
                </a:lnTo>
                <a:lnTo>
                  <a:pt x="46100" y="645414"/>
                </a:lnTo>
                <a:lnTo>
                  <a:pt x="69849" y="645414"/>
                </a:lnTo>
                <a:lnTo>
                  <a:pt x="76199" y="632714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042987" y="2829686"/>
            <a:ext cx="1644014" cy="425450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wrap="square" lIns="0" tIns="24765" rIns="0" bIns="0" rtlCol="0" vert="horz">
            <a:spAutoFit/>
          </a:bodyPr>
          <a:lstStyle/>
          <a:p>
            <a:pPr marL="85090">
              <a:lnSpc>
                <a:spcPct val="100000"/>
              </a:lnSpc>
              <a:spcBef>
                <a:spcPts val="195"/>
              </a:spcBef>
            </a:pPr>
            <a:r>
              <a:rPr dirty="0" sz="2000" spc="-15" b="1">
                <a:latin typeface="Times New Roman"/>
                <a:cs typeface="Times New Roman"/>
              </a:rPr>
              <a:t>Temperatuur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826641" y="3257296"/>
            <a:ext cx="76200" cy="709295"/>
          </a:xfrm>
          <a:custGeom>
            <a:avLst/>
            <a:gdLst/>
            <a:ahLst/>
            <a:cxnLst/>
            <a:rect l="l" t="t" r="r" b="b"/>
            <a:pathLst>
              <a:path w="76200" h="709295">
                <a:moveTo>
                  <a:pt x="30225" y="632714"/>
                </a:moveTo>
                <a:lnTo>
                  <a:pt x="0" y="632714"/>
                </a:lnTo>
                <a:lnTo>
                  <a:pt x="38099" y="708914"/>
                </a:lnTo>
                <a:lnTo>
                  <a:pt x="69849" y="645414"/>
                </a:lnTo>
                <a:lnTo>
                  <a:pt x="30225" y="645414"/>
                </a:lnTo>
                <a:lnTo>
                  <a:pt x="30225" y="632714"/>
                </a:lnTo>
                <a:close/>
              </a:path>
              <a:path w="76200" h="709295">
                <a:moveTo>
                  <a:pt x="46100" y="0"/>
                </a:moveTo>
                <a:lnTo>
                  <a:pt x="30225" y="0"/>
                </a:lnTo>
                <a:lnTo>
                  <a:pt x="30225" y="645414"/>
                </a:lnTo>
                <a:lnTo>
                  <a:pt x="46100" y="645414"/>
                </a:lnTo>
                <a:lnTo>
                  <a:pt x="46100" y="0"/>
                </a:lnTo>
                <a:close/>
              </a:path>
              <a:path w="76200" h="709295">
                <a:moveTo>
                  <a:pt x="76199" y="632714"/>
                </a:moveTo>
                <a:lnTo>
                  <a:pt x="46100" y="632714"/>
                </a:lnTo>
                <a:lnTo>
                  <a:pt x="46100" y="645414"/>
                </a:lnTo>
                <a:lnTo>
                  <a:pt x="69849" y="645414"/>
                </a:lnTo>
                <a:lnTo>
                  <a:pt x="76199" y="63271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861820" y="3249929"/>
            <a:ext cx="1783714" cy="723900"/>
          </a:xfrm>
          <a:custGeom>
            <a:avLst/>
            <a:gdLst/>
            <a:ahLst/>
            <a:cxnLst/>
            <a:rect l="l" t="t" r="r" b="b"/>
            <a:pathLst>
              <a:path w="1783714" h="723900">
                <a:moveTo>
                  <a:pt x="1709666" y="695446"/>
                </a:moveTo>
                <a:lnTo>
                  <a:pt x="1698498" y="723519"/>
                </a:lnTo>
                <a:lnTo>
                  <a:pt x="1783461" y="716280"/>
                </a:lnTo>
                <a:lnTo>
                  <a:pt x="1769070" y="700151"/>
                </a:lnTo>
                <a:lnTo>
                  <a:pt x="1721485" y="700151"/>
                </a:lnTo>
                <a:lnTo>
                  <a:pt x="1709666" y="695446"/>
                </a:lnTo>
                <a:close/>
              </a:path>
              <a:path w="1783714" h="723900">
                <a:moveTo>
                  <a:pt x="1715525" y="680720"/>
                </a:moveTo>
                <a:lnTo>
                  <a:pt x="1709666" y="695446"/>
                </a:lnTo>
                <a:lnTo>
                  <a:pt x="1721485" y="700151"/>
                </a:lnTo>
                <a:lnTo>
                  <a:pt x="1727327" y="685419"/>
                </a:lnTo>
                <a:lnTo>
                  <a:pt x="1715525" y="680720"/>
                </a:lnTo>
                <a:close/>
              </a:path>
              <a:path w="1783714" h="723900">
                <a:moveTo>
                  <a:pt x="1726692" y="652653"/>
                </a:moveTo>
                <a:lnTo>
                  <a:pt x="1715525" y="680720"/>
                </a:lnTo>
                <a:lnTo>
                  <a:pt x="1727327" y="685419"/>
                </a:lnTo>
                <a:lnTo>
                  <a:pt x="1721485" y="700151"/>
                </a:lnTo>
                <a:lnTo>
                  <a:pt x="1769070" y="700151"/>
                </a:lnTo>
                <a:lnTo>
                  <a:pt x="1726692" y="652653"/>
                </a:lnTo>
                <a:close/>
              </a:path>
              <a:path w="1783714" h="723900">
                <a:moveTo>
                  <a:pt x="5842" y="0"/>
                </a:moveTo>
                <a:lnTo>
                  <a:pt x="0" y="14859"/>
                </a:lnTo>
                <a:lnTo>
                  <a:pt x="1709666" y="695446"/>
                </a:lnTo>
                <a:lnTo>
                  <a:pt x="1715525" y="680720"/>
                </a:lnTo>
                <a:lnTo>
                  <a:pt x="584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863217" y="3249548"/>
            <a:ext cx="3562985" cy="739140"/>
          </a:xfrm>
          <a:custGeom>
            <a:avLst/>
            <a:gdLst/>
            <a:ahLst/>
            <a:cxnLst/>
            <a:rect l="l" t="t" r="r" b="b"/>
            <a:pathLst>
              <a:path w="3562985" h="739139">
                <a:moveTo>
                  <a:pt x="3486187" y="709593"/>
                </a:moveTo>
                <a:lnTo>
                  <a:pt x="3480308" y="739140"/>
                </a:lnTo>
                <a:lnTo>
                  <a:pt x="3562477" y="716661"/>
                </a:lnTo>
                <a:lnTo>
                  <a:pt x="3556581" y="712089"/>
                </a:lnTo>
                <a:lnTo>
                  <a:pt x="3498723" y="712089"/>
                </a:lnTo>
                <a:lnTo>
                  <a:pt x="3486187" y="709593"/>
                </a:lnTo>
                <a:close/>
              </a:path>
              <a:path w="3562985" h="739139">
                <a:moveTo>
                  <a:pt x="3489293" y="693984"/>
                </a:moveTo>
                <a:lnTo>
                  <a:pt x="3486187" y="709593"/>
                </a:lnTo>
                <a:lnTo>
                  <a:pt x="3498723" y="712089"/>
                </a:lnTo>
                <a:lnTo>
                  <a:pt x="3501771" y="696468"/>
                </a:lnTo>
                <a:lnTo>
                  <a:pt x="3489293" y="693984"/>
                </a:lnTo>
                <a:close/>
              </a:path>
              <a:path w="3562985" h="739139">
                <a:moveTo>
                  <a:pt x="3495167" y="664464"/>
                </a:moveTo>
                <a:lnTo>
                  <a:pt x="3489293" y="693984"/>
                </a:lnTo>
                <a:lnTo>
                  <a:pt x="3501771" y="696468"/>
                </a:lnTo>
                <a:lnTo>
                  <a:pt x="3498723" y="712089"/>
                </a:lnTo>
                <a:lnTo>
                  <a:pt x="3556581" y="712089"/>
                </a:lnTo>
                <a:lnTo>
                  <a:pt x="3495167" y="664464"/>
                </a:lnTo>
                <a:close/>
              </a:path>
              <a:path w="3562985" h="739139">
                <a:moveTo>
                  <a:pt x="3048" y="0"/>
                </a:moveTo>
                <a:lnTo>
                  <a:pt x="0" y="15620"/>
                </a:lnTo>
                <a:lnTo>
                  <a:pt x="3486187" y="709593"/>
                </a:lnTo>
                <a:lnTo>
                  <a:pt x="3489293" y="693984"/>
                </a:lnTo>
                <a:lnTo>
                  <a:pt x="3048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863725" y="3249422"/>
            <a:ext cx="5479415" cy="744855"/>
          </a:xfrm>
          <a:custGeom>
            <a:avLst/>
            <a:gdLst/>
            <a:ahLst/>
            <a:cxnLst/>
            <a:rect l="l" t="t" r="r" b="b"/>
            <a:pathLst>
              <a:path w="5479415" h="744854">
                <a:moveTo>
                  <a:pt x="5408803" y="669290"/>
                </a:moveTo>
                <a:lnTo>
                  <a:pt x="5404938" y="699151"/>
                </a:lnTo>
                <a:lnTo>
                  <a:pt x="5417566" y="700786"/>
                </a:lnTo>
                <a:lnTo>
                  <a:pt x="5415534" y="716534"/>
                </a:lnTo>
                <a:lnTo>
                  <a:pt x="5402689" y="716534"/>
                </a:lnTo>
                <a:lnTo>
                  <a:pt x="5399024" y="744855"/>
                </a:lnTo>
                <a:lnTo>
                  <a:pt x="5479415" y="716788"/>
                </a:lnTo>
                <a:lnTo>
                  <a:pt x="5479037" y="716534"/>
                </a:lnTo>
                <a:lnTo>
                  <a:pt x="5415534" y="716534"/>
                </a:lnTo>
                <a:lnTo>
                  <a:pt x="5402900" y="714899"/>
                </a:lnTo>
                <a:lnTo>
                  <a:pt x="5476607" y="714899"/>
                </a:lnTo>
                <a:lnTo>
                  <a:pt x="5408803" y="669290"/>
                </a:lnTo>
                <a:close/>
              </a:path>
              <a:path w="5479415" h="744854">
                <a:moveTo>
                  <a:pt x="5404938" y="699151"/>
                </a:moveTo>
                <a:lnTo>
                  <a:pt x="5402900" y="714899"/>
                </a:lnTo>
                <a:lnTo>
                  <a:pt x="5415534" y="716534"/>
                </a:lnTo>
                <a:lnTo>
                  <a:pt x="5417566" y="700786"/>
                </a:lnTo>
                <a:lnTo>
                  <a:pt x="5404938" y="699151"/>
                </a:lnTo>
                <a:close/>
              </a:path>
              <a:path w="5479415" h="744854">
                <a:moveTo>
                  <a:pt x="2032" y="0"/>
                </a:moveTo>
                <a:lnTo>
                  <a:pt x="0" y="15748"/>
                </a:lnTo>
                <a:lnTo>
                  <a:pt x="5402900" y="714899"/>
                </a:lnTo>
                <a:lnTo>
                  <a:pt x="5404938" y="699151"/>
                </a:lnTo>
                <a:lnTo>
                  <a:pt x="203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2821177" y="2829686"/>
            <a:ext cx="1644014" cy="425450"/>
          </a:xfrm>
          <a:custGeom>
            <a:avLst/>
            <a:gdLst/>
            <a:ahLst/>
            <a:cxnLst/>
            <a:rect l="l" t="t" r="r" b="b"/>
            <a:pathLst>
              <a:path w="1644014" h="425450">
                <a:moveTo>
                  <a:pt x="0" y="425323"/>
                </a:moveTo>
                <a:lnTo>
                  <a:pt x="1643506" y="425323"/>
                </a:lnTo>
                <a:lnTo>
                  <a:pt x="1643506" y="0"/>
                </a:lnTo>
                <a:lnTo>
                  <a:pt x="0" y="0"/>
                </a:lnTo>
                <a:lnTo>
                  <a:pt x="0" y="425323"/>
                </a:lnTo>
                <a:close/>
              </a:path>
            </a:pathLst>
          </a:custGeom>
          <a:ln w="25400">
            <a:solidFill>
              <a:srgbClr val="33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3395853" y="2854198"/>
            <a:ext cx="492759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0" b="1">
                <a:latin typeface="Times New Roman"/>
                <a:cs typeface="Times New Roman"/>
              </a:rPr>
              <a:t>C</a:t>
            </a:r>
            <a:r>
              <a:rPr dirty="0" sz="2000" b="1">
                <a:latin typeface="Times New Roman"/>
                <a:cs typeface="Times New Roman"/>
              </a:rPr>
              <a:t>O</a:t>
            </a:r>
            <a:r>
              <a:rPr dirty="0" baseline="-21367" sz="1950" spc="15" b="1">
                <a:latin typeface="Times New Roman"/>
                <a:cs typeface="Times New Roman"/>
              </a:rPr>
              <a:t>2</a:t>
            </a:r>
            <a:endParaRPr baseline="-21367" sz="19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607180" y="3257296"/>
            <a:ext cx="76200" cy="709295"/>
          </a:xfrm>
          <a:custGeom>
            <a:avLst/>
            <a:gdLst/>
            <a:ahLst/>
            <a:cxnLst/>
            <a:rect l="l" t="t" r="r" b="b"/>
            <a:pathLst>
              <a:path w="76200" h="709295">
                <a:moveTo>
                  <a:pt x="30099" y="632714"/>
                </a:moveTo>
                <a:lnTo>
                  <a:pt x="0" y="632714"/>
                </a:lnTo>
                <a:lnTo>
                  <a:pt x="38100" y="708914"/>
                </a:lnTo>
                <a:lnTo>
                  <a:pt x="69850" y="645414"/>
                </a:lnTo>
                <a:lnTo>
                  <a:pt x="30099" y="645414"/>
                </a:lnTo>
                <a:lnTo>
                  <a:pt x="30099" y="632714"/>
                </a:lnTo>
                <a:close/>
              </a:path>
              <a:path w="76200" h="709295">
                <a:moveTo>
                  <a:pt x="45974" y="0"/>
                </a:moveTo>
                <a:lnTo>
                  <a:pt x="30099" y="0"/>
                </a:lnTo>
                <a:lnTo>
                  <a:pt x="30099" y="645414"/>
                </a:lnTo>
                <a:lnTo>
                  <a:pt x="45974" y="645414"/>
                </a:lnTo>
                <a:lnTo>
                  <a:pt x="45974" y="0"/>
                </a:lnTo>
                <a:close/>
              </a:path>
              <a:path w="76200" h="709295">
                <a:moveTo>
                  <a:pt x="76200" y="632714"/>
                </a:moveTo>
                <a:lnTo>
                  <a:pt x="45974" y="632714"/>
                </a:lnTo>
                <a:lnTo>
                  <a:pt x="45974" y="645414"/>
                </a:lnTo>
                <a:lnTo>
                  <a:pt x="69850" y="645414"/>
                </a:lnTo>
                <a:lnTo>
                  <a:pt x="76200" y="632714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642359" y="3249929"/>
            <a:ext cx="1783714" cy="723900"/>
          </a:xfrm>
          <a:custGeom>
            <a:avLst/>
            <a:gdLst/>
            <a:ahLst/>
            <a:cxnLst/>
            <a:rect l="l" t="t" r="r" b="b"/>
            <a:pathLst>
              <a:path w="1783714" h="723900">
                <a:moveTo>
                  <a:pt x="5841" y="0"/>
                </a:moveTo>
                <a:lnTo>
                  <a:pt x="0" y="14859"/>
                </a:lnTo>
                <a:lnTo>
                  <a:pt x="58927" y="38227"/>
                </a:lnTo>
                <a:lnTo>
                  <a:pt x="64769" y="23495"/>
                </a:lnTo>
                <a:lnTo>
                  <a:pt x="5841" y="0"/>
                </a:lnTo>
                <a:close/>
              </a:path>
              <a:path w="1783714" h="723900">
                <a:moveTo>
                  <a:pt x="109092" y="41148"/>
                </a:moveTo>
                <a:lnTo>
                  <a:pt x="103250" y="55880"/>
                </a:lnTo>
                <a:lnTo>
                  <a:pt x="162178" y="79375"/>
                </a:lnTo>
                <a:lnTo>
                  <a:pt x="168020" y="64643"/>
                </a:lnTo>
                <a:lnTo>
                  <a:pt x="109092" y="41148"/>
                </a:lnTo>
                <a:close/>
              </a:path>
              <a:path w="1783714" h="723900">
                <a:moveTo>
                  <a:pt x="212343" y="82296"/>
                </a:moveTo>
                <a:lnTo>
                  <a:pt x="206374" y="97028"/>
                </a:lnTo>
                <a:lnTo>
                  <a:pt x="265429" y="120523"/>
                </a:lnTo>
                <a:lnTo>
                  <a:pt x="271271" y="105791"/>
                </a:lnTo>
                <a:lnTo>
                  <a:pt x="212343" y="82296"/>
                </a:lnTo>
                <a:close/>
              </a:path>
              <a:path w="1783714" h="723900">
                <a:moveTo>
                  <a:pt x="315594" y="123317"/>
                </a:moveTo>
                <a:lnTo>
                  <a:pt x="309625" y="138049"/>
                </a:lnTo>
                <a:lnTo>
                  <a:pt x="368680" y="161544"/>
                </a:lnTo>
                <a:lnTo>
                  <a:pt x="374522" y="146812"/>
                </a:lnTo>
                <a:lnTo>
                  <a:pt x="315594" y="123317"/>
                </a:lnTo>
                <a:close/>
              </a:path>
              <a:path w="1783714" h="723900">
                <a:moveTo>
                  <a:pt x="418845" y="164465"/>
                </a:moveTo>
                <a:lnTo>
                  <a:pt x="412876" y="179197"/>
                </a:lnTo>
                <a:lnTo>
                  <a:pt x="471931" y="202692"/>
                </a:lnTo>
                <a:lnTo>
                  <a:pt x="477773" y="187960"/>
                </a:lnTo>
                <a:lnTo>
                  <a:pt x="418845" y="164465"/>
                </a:lnTo>
                <a:close/>
              </a:path>
              <a:path w="1783714" h="723900">
                <a:moveTo>
                  <a:pt x="522096" y="205613"/>
                </a:moveTo>
                <a:lnTo>
                  <a:pt x="516127" y="220345"/>
                </a:lnTo>
                <a:lnTo>
                  <a:pt x="575182" y="243840"/>
                </a:lnTo>
                <a:lnTo>
                  <a:pt x="581024" y="229108"/>
                </a:lnTo>
                <a:lnTo>
                  <a:pt x="522096" y="205613"/>
                </a:lnTo>
                <a:close/>
              </a:path>
              <a:path w="1783714" h="723900">
                <a:moveTo>
                  <a:pt x="625220" y="246634"/>
                </a:moveTo>
                <a:lnTo>
                  <a:pt x="619378" y="261365"/>
                </a:lnTo>
                <a:lnTo>
                  <a:pt x="678433" y="284861"/>
                </a:lnTo>
                <a:lnTo>
                  <a:pt x="684275" y="270129"/>
                </a:lnTo>
                <a:lnTo>
                  <a:pt x="625220" y="246634"/>
                </a:lnTo>
                <a:close/>
              </a:path>
              <a:path w="1783714" h="723900">
                <a:moveTo>
                  <a:pt x="728471" y="287782"/>
                </a:moveTo>
                <a:lnTo>
                  <a:pt x="722629" y="302514"/>
                </a:lnTo>
                <a:lnTo>
                  <a:pt x="781684" y="326009"/>
                </a:lnTo>
                <a:lnTo>
                  <a:pt x="787526" y="311277"/>
                </a:lnTo>
                <a:lnTo>
                  <a:pt x="728471" y="287782"/>
                </a:lnTo>
                <a:close/>
              </a:path>
              <a:path w="1783714" h="723900">
                <a:moveTo>
                  <a:pt x="831722" y="328930"/>
                </a:moveTo>
                <a:lnTo>
                  <a:pt x="825880" y="343662"/>
                </a:lnTo>
                <a:lnTo>
                  <a:pt x="884935" y="367157"/>
                </a:lnTo>
                <a:lnTo>
                  <a:pt x="890777" y="352425"/>
                </a:lnTo>
                <a:lnTo>
                  <a:pt x="831722" y="328930"/>
                </a:lnTo>
                <a:close/>
              </a:path>
              <a:path w="1783714" h="723900">
                <a:moveTo>
                  <a:pt x="934973" y="369951"/>
                </a:moveTo>
                <a:lnTo>
                  <a:pt x="929131" y="384683"/>
                </a:lnTo>
                <a:lnTo>
                  <a:pt x="988186" y="408178"/>
                </a:lnTo>
                <a:lnTo>
                  <a:pt x="994028" y="393446"/>
                </a:lnTo>
                <a:lnTo>
                  <a:pt x="934973" y="369951"/>
                </a:lnTo>
                <a:close/>
              </a:path>
              <a:path w="1783714" h="723900">
                <a:moveTo>
                  <a:pt x="1038224" y="411098"/>
                </a:moveTo>
                <a:lnTo>
                  <a:pt x="1032382" y="425831"/>
                </a:lnTo>
                <a:lnTo>
                  <a:pt x="1091437" y="449326"/>
                </a:lnTo>
                <a:lnTo>
                  <a:pt x="1097279" y="434594"/>
                </a:lnTo>
                <a:lnTo>
                  <a:pt x="1038224" y="411098"/>
                </a:lnTo>
                <a:close/>
              </a:path>
              <a:path w="1783714" h="723900">
                <a:moveTo>
                  <a:pt x="1141475" y="452247"/>
                </a:moveTo>
                <a:lnTo>
                  <a:pt x="1135633" y="466979"/>
                </a:lnTo>
                <a:lnTo>
                  <a:pt x="1194561" y="490473"/>
                </a:lnTo>
                <a:lnTo>
                  <a:pt x="1200530" y="475742"/>
                </a:lnTo>
                <a:lnTo>
                  <a:pt x="1141475" y="452247"/>
                </a:lnTo>
                <a:close/>
              </a:path>
              <a:path w="1783714" h="723900">
                <a:moveTo>
                  <a:pt x="1244726" y="493268"/>
                </a:moveTo>
                <a:lnTo>
                  <a:pt x="1238884" y="508000"/>
                </a:lnTo>
                <a:lnTo>
                  <a:pt x="1297812" y="531495"/>
                </a:lnTo>
                <a:lnTo>
                  <a:pt x="1303781" y="516763"/>
                </a:lnTo>
                <a:lnTo>
                  <a:pt x="1244726" y="493268"/>
                </a:lnTo>
                <a:close/>
              </a:path>
              <a:path w="1783714" h="723900">
                <a:moveTo>
                  <a:pt x="1347977" y="534416"/>
                </a:moveTo>
                <a:lnTo>
                  <a:pt x="1342135" y="549148"/>
                </a:lnTo>
                <a:lnTo>
                  <a:pt x="1401063" y="572643"/>
                </a:lnTo>
                <a:lnTo>
                  <a:pt x="1407032" y="557911"/>
                </a:lnTo>
                <a:lnTo>
                  <a:pt x="1347977" y="534416"/>
                </a:lnTo>
                <a:close/>
              </a:path>
              <a:path w="1783714" h="723900">
                <a:moveTo>
                  <a:pt x="1451228" y="575564"/>
                </a:moveTo>
                <a:lnTo>
                  <a:pt x="1445386" y="590296"/>
                </a:lnTo>
                <a:lnTo>
                  <a:pt x="1504314" y="613791"/>
                </a:lnTo>
                <a:lnTo>
                  <a:pt x="1510283" y="599059"/>
                </a:lnTo>
                <a:lnTo>
                  <a:pt x="1451228" y="575564"/>
                </a:lnTo>
                <a:close/>
              </a:path>
              <a:path w="1783714" h="723900">
                <a:moveTo>
                  <a:pt x="1554479" y="616585"/>
                </a:moveTo>
                <a:lnTo>
                  <a:pt x="1548637" y="631317"/>
                </a:lnTo>
                <a:lnTo>
                  <a:pt x="1607565" y="654812"/>
                </a:lnTo>
                <a:lnTo>
                  <a:pt x="1613407" y="640080"/>
                </a:lnTo>
                <a:lnTo>
                  <a:pt x="1554479" y="616585"/>
                </a:lnTo>
                <a:close/>
              </a:path>
              <a:path w="1783714" h="723900">
                <a:moveTo>
                  <a:pt x="1709647" y="695493"/>
                </a:moveTo>
                <a:lnTo>
                  <a:pt x="1698497" y="723519"/>
                </a:lnTo>
                <a:lnTo>
                  <a:pt x="1783333" y="716280"/>
                </a:lnTo>
                <a:lnTo>
                  <a:pt x="1765244" y="695960"/>
                </a:lnTo>
                <a:lnTo>
                  <a:pt x="1710816" y="695960"/>
                </a:lnTo>
                <a:lnTo>
                  <a:pt x="1709647" y="695493"/>
                </a:lnTo>
                <a:close/>
              </a:path>
              <a:path w="1783714" h="723900">
                <a:moveTo>
                  <a:pt x="1715506" y="680768"/>
                </a:moveTo>
                <a:lnTo>
                  <a:pt x="1709647" y="695493"/>
                </a:lnTo>
                <a:lnTo>
                  <a:pt x="1710816" y="695960"/>
                </a:lnTo>
                <a:lnTo>
                  <a:pt x="1716658" y="681228"/>
                </a:lnTo>
                <a:lnTo>
                  <a:pt x="1715506" y="680768"/>
                </a:lnTo>
                <a:close/>
              </a:path>
              <a:path w="1783714" h="723900">
                <a:moveTo>
                  <a:pt x="1726691" y="652653"/>
                </a:moveTo>
                <a:lnTo>
                  <a:pt x="1715506" y="680768"/>
                </a:lnTo>
                <a:lnTo>
                  <a:pt x="1716658" y="681228"/>
                </a:lnTo>
                <a:lnTo>
                  <a:pt x="1710816" y="695960"/>
                </a:lnTo>
                <a:lnTo>
                  <a:pt x="1765244" y="695960"/>
                </a:lnTo>
                <a:lnTo>
                  <a:pt x="1726691" y="652653"/>
                </a:lnTo>
                <a:close/>
              </a:path>
              <a:path w="1783714" h="723900">
                <a:moveTo>
                  <a:pt x="1657730" y="657733"/>
                </a:moveTo>
                <a:lnTo>
                  <a:pt x="1651889" y="672465"/>
                </a:lnTo>
                <a:lnTo>
                  <a:pt x="1709647" y="695493"/>
                </a:lnTo>
                <a:lnTo>
                  <a:pt x="1715506" y="680768"/>
                </a:lnTo>
                <a:lnTo>
                  <a:pt x="1657730" y="657733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6384416" y="2829686"/>
            <a:ext cx="1644014" cy="425450"/>
          </a:xfrm>
          <a:prstGeom prst="rect">
            <a:avLst/>
          </a:prstGeom>
          <a:ln w="25400">
            <a:solidFill>
              <a:srgbClr val="FFFF00"/>
            </a:solidFill>
          </a:ln>
        </p:spPr>
        <p:txBody>
          <a:bodyPr wrap="square" lIns="0" tIns="24765" rIns="0" bIns="0" rtlCol="0" vert="horz">
            <a:spAutoFit/>
          </a:bodyPr>
          <a:lstStyle/>
          <a:p>
            <a:pPr marL="520065">
              <a:lnSpc>
                <a:spcPct val="100000"/>
              </a:lnSpc>
              <a:spcBef>
                <a:spcPts val="195"/>
              </a:spcBef>
            </a:pPr>
            <a:r>
              <a:rPr dirty="0" sz="2000" spc="-5" b="1">
                <a:latin typeface="Times New Roman"/>
                <a:cs typeface="Times New Roman"/>
              </a:rPr>
              <a:t>Licht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645280" y="3249548"/>
            <a:ext cx="3562985" cy="739140"/>
          </a:xfrm>
          <a:custGeom>
            <a:avLst/>
            <a:gdLst/>
            <a:ahLst/>
            <a:cxnLst/>
            <a:rect l="l" t="t" r="r" b="b"/>
            <a:pathLst>
              <a:path w="3562984" h="739139">
                <a:moveTo>
                  <a:pt x="67309" y="664464"/>
                </a:moveTo>
                <a:lnTo>
                  <a:pt x="0" y="716661"/>
                </a:lnTo>
                <a:lnTo>
                  <a:pt x="82168" y="739140"/>
                </a:lnTo>
                <a:lnTo>
                  <a:pt x="76786" y="712089"/>
                </a:lnTo>
                <a:lnTo>
                  <a:pt x="63753" y="712089"/>
                </a:lnTo>
                <a:lnTo>
                  <a:pt x="60705" y="696468"/>
                </a:lnTo>
                <a:lnTo>
                  <a:pt x="73183" y="693984"/>
                </a:lnTo>
                <a:lnTo>
                  <a:pt x="67309" y="664464"/>
                </a:lnTo>
                <a:close/>
              </a:path>
              <a:path w="3562984" h="739139">
                <a:moveTo>
                  <a:pt x="73183" y="693984"/>
                </a:moveTo>
                <a:lnTo>
                  <a:pt x="60705" y="696468"/>
                </a:lnTo>
                <a:lnTo>
                  <a:pt x="63753" y="712089"/>
                </a:lnTo>
                <a:lnTo>
                  <a:pt x="76289" y="709593"/>
                </a:lnTo>
                <a:lnTo>
                  <a:pt x="73183" y="693984"/>
                </a:lnTo>
                <a:close/>
              </a:path>
              <a:path w="3562984" h="739139">
                <a:moveTo>
                  <a:pt x="76289" y="709593"/>
                </a:moveTo>
                <a:lnTo>
                  <a:pt x="63753" y="712089"/>
                </a:lnTo>
                <a:lnTo>
                  <a:pt x="76786" y="712089"/>
                </a:lnTo>
                <a:lnTo>
                  <a:pt x="76289" y="709593"/>
                </a:lnTo>
                <a:close/>
              </a:path>
              <a:path w="3562984" h="739139">
                <a:moveTo>
                  <a:pt x="3559429" y="0"/>
                </a:moveTo>
                <a:lnTo>
                  <a:pt x="73183" y="693984"/>
                </a:lnTo>
                <a:lnTo>
                  <a:pt x="76289" y="709593"/>
                </a:lnTo>
                <a:lnTo>
                  <a:pt x="3562477" y="15620"/>
                </a:lnTo>
                <a:lnTo>
                  <a:pt x="3559429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2821177" y="1700148"/>
            <a:ext cx="3424554" cy="425450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</a:ln>
        </p:spPr>
        <p:txBody>
          <a:bodyPr wrap="square" lIns="0" tIns="30480" rIns="0" bIns="0" rtlCol="0" vert="horz">
            <a:spAutoFit/>
          </a:bodyPr>
          <a:lstStyle/>
          <a:p>
            <a:pPr marL="634365">
              <a:lnSpc>
                <a:spcPct val="100000"/>
              </a:lnSpc>
              <a:spcBef>
                <a:spcPts val="240"/>
              </a:spcBef>
            </a:pPr>
            <a:r>
              <a:rPr dirty="0" sz="2400" spc="-5" b="1">
                <a:latin typeface="Times New Roman"/>
                <a:cs typeface="Times New Roman"/>
              </a:rPr>
              <a:t>Klimaatfactoren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864741" y="2115439"/>
            <a:ext cx="2741295" cy="734695"/>
          </a:xfrm>
          <a:custGeom>
            <a:avLst/>
            <a:gdLst/>
            <a:ahLst/>
            <a:cxnLst/>
            <a:rect l="l" t="t" r="r" b="b"/>
            <a:pathLst>
              <a:path w="2741295" h="734694">
                <a:moveTo>
                  <a:pt x="64262" y="660654"/>
                </a:moveTo>
                <a:lnTo>
                  <a:pt x="0" y="716534"/>
                </a:lnTo>
                <a:lnTo>
                  <a:pt x="83312" y="734441"/>
                </a:lnTo>
                <a:lnTo>
                  <a:pt x="76590" y="708406"/>
                </a:lnTo>
                <a:lnTo>
                  <a:pt x="63500" y="708406"/>
                </a:lnTo>
                <a:lnTo>
                  <a:pt x="59436" y="693039"/>
                </a:lnTo>
                <a:lnTo>
                  <a:pt x="71797" y="689839"/>
                </a:lnTo>
                <a:lnTo>
                  <a:pt x="64262" y="660654"/>
                </a:lnTo>
                <a:close/>
              </a:path>
              <a:path w="2741295" h="734694">
                <a:moveTo>
                  <a:pt x="71797" y="689839"/>
                </a:moveTo>
                <a:lnTo>
                  <a:pt x="59436" y="693039"/>
                </a:lnTo>
                <a:lnTo>
                  <a:pt x="63500" y="708406"/>
                </a:lnTo>
                <a:lnTo>
                  <a:pt x="75770" y="705230"/>
                </a:lnTo>
                <a:lnTo>
                  <a:pt x="71797" y="689839"/>
                </a:lnTo>
                <a:close/>
              </a:path>
              <a:path w="2741295" h="734694">
                <a:moveTo>
                  <a:pt x="75770" y="705230"/>
                </a:moveTo>
                <a:lnTo>
                  <a:pt x="63500" y="708406"/>
                </a:lnTo>
                <a:lnTo>
                  <a:pt x="76590" y="708406"/>
                </a:lnTo>
                <a:lnTo>
                  <a:pt x="75770" y="705230"/>
                </a:lnTo>
                <a:close/>
              </a:path>
              <a:path w="2741295" h="734694">
                <a:moveTo>
                  <a:pt x="2737231" y="0"/>
                </a:moveTo>
                <a:lnTo>
                  <a:pt x="71797" y="689839"/>
                </a:lnTo>
                <a:lnTo>
                  <a:pt x="75770" y="705230"/>
                </a:lnTo>
                <a:lnTo>
                  <a:pt x="2741168" y="15367"/>
                </a:lnTo>
                <a:lnTo>
                  <a:pt x="273723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3645280" y="2116835"/>
            <a:ext cx="963930" cy="715645"/>
          </a:xfrm>
          <a:custGeom>
            <a:avLst/>
            <a:gdLst/>
            <a:ahLst/>
            <a:cxnLst/>
            <a:rect l="l" t="t" r="r" b="b"/>
            <a:pathLst>
              <a:path w="963929" h="715644">
                <a:moveTo>
                  <a:pt x="38608" y="639318"/>
                </a:moveTo>
                <a:lnTo>
                  <a:pt x="0" y="715137"/>
                </a:lnTo>
                <a:lnTo>
                  <a:pt x="83820" y="700532"/>
                </a:lnTo>
                <a:lnTo>
                  <a:pt x="71438" y="683768"/>
                </a:lnTo>
                <a:lnTo>
                  <a:pt x="55753" y="683768"/>
                </a:lnTo>
                <a:lnTo>
                  <a:pt x="46355" y="671068"/>
                </a:lnTo>
                <a:lnTo>
                  <a:pt x="56511" y="663558"/>
                </a:lnTo>
                <a:lnTo>
                  <a:pt x="38608" y="639318"/>
                </a:lnTo>
                <a:close/>
              </a:path>
              <a:path w="963929" h="715644">
                <a:moveTo>
                  <a:pt x="56511" y="663558"/>
                </a:moveTo>
                <a:lnTo>
                  <a:pt x="46355" y="671068"/>
                </a:lnTo>
                <a:lnTo>
                  <a:pt x="55753" y="683768"/>
                </a:lnTo>
                <a:lnTo>
                  <a:pt x="65898" y="676267"/>
                </a:lnTo>
                <a:lnTo>
                  <a:pt x="56511" y="663558"/>
                </a:lnTo>
                <a:close/>
              </a:path>
              <a:path w="963929" h="715644">
                <a:moveTo>
                  <a:pt x="65898" y="676267"/>
                </a:moveTo>
                <a:lnTo>
                  <a:pt x="55753" y="683768"/>
                </a:lnTo>
                <a:lnTo>
                  <a:pt x="71438" y="683768"/>
                </a:lnTo>
                <a:lnTo>
                  <a:pt x="65898" y="676267"/>
                </a:lnTo>
                <a:close/>
              </a:path>
              <a:path w="963929" h="715644">
                <a:moveTo>
                  <a:pt x="954024" y="0"/>
                </a:moveTo>
                <a:lnTo>
                  <a:pt x="56511" y="663558"/>
                </a:lnTo>
                <a:lnTo>
                  <a:pt x="65898" y="676267"/>
                </a:lnTo>
                <a:lnTo>
                  <a:pt x="963422" y="12700"/>
                </a:lnTo>
                <a:lnTo>
                  <a:pt x="95402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4598796" y="2117217"/>
            <a:ext cx="827405" cy="715010"/>
          </a:xfrm>
          <a:custGeom>
            <a:avLst/>
            <a:gdLst/>
            <a:ahLst/>
            <a:cxnLst/>
            <a:rect l="l" t="t" r="r" b="b"/>
            <a:pathLst>
              <a:path w="827404" h="715010">
                <a:moveTo>
                  <a:pt x="764072" y="671032"/>
                </a:moveTo>
                <a:lnTo>
                  <a:pt x="744346" y="693928"/>
                </a:lnTo>
                <a:lnTo>
                  <a:pt x="826897" y="714756"/>
                </a:lnTo>
                <a:lnTo>
                  <a:pt x="812128" y="679323"/>
                </a:lnTo>
                <a:lnTo>
                  <a:pt x="773683" y="679323"/>
                </a:lnTo>
                <a:lnTo>
                  <a:pt x="764072" y="671032"/>
                </a:lnTo>
                <a:close/>
              </a:path>
              <a:path w="827404" h="715010">
                <a:moveTo>
                  <a:pt x="774412" y="659030"/>
                </a:moveTo>
                <a:lnTo>
                  <a:pt x="764072" y="671032"/>
                </a:lnTo>
                <a:lnTo>
                  <a:pt x="773683" y="679323"/>
                </a:lnTo>
                <a:lnTo>
                  <a:pt x="784097" y="667385"/>
                </a:lnTo>
                <a:lnTo>
                  <a:pt x="774412" y="659030"/>
                </a:lnTo>
                <a:close/>
              </a:path>
              <a:path w="827404" h="715010">
                <a:moveTo>
                  <a:pt x="794130" y="636143"/>
                </a:moveTo>
                <a:lnTo>
                  <a:pt x="774412" y="659030"/>
                </a:lnTo>
                <a:lnTo>
                  <a:pt x="784097" y="667385"/>
                </a:lnTo>
                <a:lnTo>
                  <a:pt x="773683" y="679323"/>
                </a:lnTo>
                <a:lnTo>
                  <a:pt x="812128" y="679323"/>
                </a:lnTo>
                <a:lnTo>
                  <a:pt x="794130" y="636143"/>
                </a:lnTo>
                <a:close/>
              </a:path>
              <a:path w="827404" h="715010">
                <a:moveTo>
                  <a:pt x="10413" y="0"/>
                </a:moveTo>
                <a:lnTo>
                  <a:pt x="0" y="11937"/>
                </a:lnTo>
                <a:lnTo>
                  <a:pt x="764072" y="671032"/>
                </a:lnTo>
                <a:lnTo>
                  <a:pt x="774412" y="659030"/>
                </a:lnTo>
                <a:lnTo>
                  <a:pt x="104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4601971" y="2115439"/>
            <a:ext cx="2741295" cy="734695"/>
          </a:xfrm>
          <a:custGeom>
            <a:avLst/>
            <a:gdLst/>
            <a:ahLst/>
            <a:cxnLst/>
            <a:rect l="l" t="t" r="r" b="b"/>
            <a:pathLst>
              <a:path w="2741295" h="734694">
                <a:moveTo>
                  <a:pt x="2665452" y="705211"/>
                </a:moveTo>
                <a:lnTo>
                  <a:pt x="2657856" y="734441"/>
                </a:lnTo>
                <a:lnTo>
                  <a:pt x="2741168" y="716534"/>
                </a:lnTo>
                <a:lnTo>
                  <a:pt x="2731839" y="708406"/>
                </a:lnTo>
                <a:lnTo>
                  <a:pt x="2677795" y="708406"/>
                </a:lnTo>
                <a:lnTo>
                  <a:pt x="2665452" y="705211"/>
                </a:lnTo>
                <a:close/>
              </a:path>
              <a:path w="2741295" h="734694">
                <a:moveTo>
                  <a:pt x="2669442" y="689858"/>
                </a:moveTo>
                <a:lnTo>
                  <a:pt x="2665452" y="705211"/>
                </a:lnTo>
                <a:lnTo>
                  <a:pt x="2677795" y="708406"/>
                </a:lnTo>
                <a:lnTo>
                  <a:pt x="2681732" y="693039"/>
                </a:lnTo>
                <a:lnTo>
                  <a:pt x="2669442" y="689858"/>
                </a:lnTo>
                <a:close/>
              </a:path>
              <a:path w="2741295" h="734694">
                <a:moveTo>
                  <a:pt x="2677033" y="660654"/>
                </a:moveTo>
                <a:lnTo>
                  <a:pt x="2669442" y="689858"/>
                </a:lnTo>
                <a:lnTo>
                  <a:pt x="2681732" y="693039"/>
                </a:lnTo>
                <a:lnTo>
                  <a:pt x="2677795" y="708406"/>
                </a:lnTo>
                <a:lnTo>
                  <a:pt x="2731839" y="708406"/>
                </a:lnTo>
                <a:lnTo>
                  <a:pt x="2677033" y="660654"/>
                </a:lnTo>
                <a:close/>
              </a:path>
              <a:path w="2741295" h="734694">
                <a:moveTo>
                  <a:pt x="3937" y="0"/>
                </a:moveTo>
                <a:lnTo>
                  <a:pt x="0" y="15367"/>
                </a:lnTo>
                <a:lnTo>
                  <a:pt x="2665452" y="705211"/>
                </a:lnTo>
                <a:lnTo>
                  <a:pt x="2669442" y="689858"/>
                </a:lnTo>
                <a:lnTo>
                  <a:pt x="393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1042987" y="3966209"/>
            <a:ext cx="1644014" cy="850900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wrap="square" lIns="0" tIns="34925" rIns="0" bIns="0" rtlCol="0" vert="horz">
            <a:spAutoFit/>
          </a:bodyPr>
          <a:lstStyle/>
          <a:p>
            <a:pPr algn="ctr" marL="179705" marR="171450" indent="-1270">
              <a:lnSpc>
                <a:spcPct val="100000"/>
              </a:lnSpc>
              <a:spcBef>
                <a:spcPts val="275"/>
              </a:spcBef>
            </a:pPr>
            <a:r>
              <a:rPr dirty="0" sz="1600" spc="-10" b="1">
                <a:latin typeface="Times New Roman"/>
                <a:cs typeface="Times New Roman"/>
              </a:rPr>
              <a:t>Groei- </a:t>
            </a:r>
            <a:r>
              <a:rPr dirty="0" sz="1600" spc="-5" b="1">
                <a:latin typeface="Times New Roman"/>
                <a:cs typeface="Times New Roman"/>
              </a:rPr>
              <a:t>en  </a:t>
            </a:r>
            <a:r>
              <a:rPr dirty="0" sz="1600" spc="-5" b="1">
                <a:latin typeface="Times New Roman"/>
                <a:cs typeface="Times New Roman"/>
              </a:rPr>
              <a:t>o</a:t>
            </a:r>
            <a:r>
              <a:rPr dirty="0" sz="1600" spc="-5" b="1">
                <a:latin typeface="Times New Roman"/>
                <a:cs typeface="Times New Roman"/>
              </a:rPr>
              <a:t>nt</a:t>
            </a:r>
            <a:r>
              <a:rPr dirty="0" sz="1600" spc="5" b="1">
                <a:latin typeface="Times New Roman"/>
                <a:cs typeface="Times New Roman"/>
              </a:rPr>
              <a:t>w</a:t>
            </a:r>
            <a:r>
              <a:rPr dirty="0" sz="1600" spc="-5" b="1">
                <a:latin typeface="Times New Roman"/>
                <a:cs typeface="Times New Roman"/>
              </a:rPr>
              <a:t>i</a:t>
            </a:r>
            <a:r>
              <a:rPr dirty="0" sz="1600" spc="-20" b="1">
                <a:latin typeface="Times New Roman"/>
                <a:cs typeface="Times New Roman"/>
              </a:rPr>
              <a:t>kk</a:t>
            </a:r>
            <a:r>
              <a:rPr dirty="0" sz="1600" spc="-5" b="1">
                <a:latin typeface="Times New Roman"/>
                <a:cs typeface="Times New Roman"/>
              </a:rPr>
              <a:t>eling</a:t>
            </a:r>
            <a:r>
              <a:rPr dirty="0" sz="1600" spc="0" b="1">
                <a:latin typeface="Times New Roman"/>
                <a:cs typeface="Times New Roman"/>
              </a:rPr>
              <a:t>s</a:t>
            </a:r>
            <a:r>
              <a:rPr dirty="0" sz="1600" spc="-5" b="1">
                <a:latin typeface="Times New Roman"/>
                <a:cs typeface="Times New Roman"/>
              </a:rPr>
              <a:t>-  </a:t>
            </a:r>
            <a:r>
              <a:rPr dirty="0" sz="1600" spc="-5" b="1">
                <a:latin typeface="Times New Roman"/>
                <a:cs typeface="Times New Roman"/>
              </a:rPr>
              <a:t>snelheid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823464" y="3966209"/>
            <a:ext cx="1644014" cy="850900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wrap="square" lIns="0" tIns="154940" rIns="0" bIns="0" rtlCol="0" vert="horz">
            <a:spAutoFit/>
          </a:bodyPr>
          <a:lstStyle/>
          <a:p>
            <a:pPr marL="245110" marR="102235" indent="-135890">
              <a:lnSpc>
                <a:spcPct val="100000"/>
              </a:lnSpc>
              <a:spcBef>
                <a:spcPts val="1220"/>
              </a:spcBef>
            </a:pPr>
            <a:r>
              <a:rPr dirty="0" sz="2000" spc="-5" b="1">
                <a:latin typeface="Times New Roman"/>
                <a:cs typeface="Times New Roman"/>
              </a:rPr>
              <a:t>Fotosynthese  assimilatie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604003" y="3966209"/>
            <a:ext cx="1644014" cy="850900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wrap="square" lIns="0" tIns="154940" rIns="0" bIns="0" rtlCol="0" vert="horz">
            <a:spAutoFit/>
          </a:bodyPr>
          <a:lstStyle/>
          <a:p>
            <a:pPr marL="314325" marR="133985" indent="-172720">
              <a:lnSpc>
                <a:spcPct val="100000"/>
              </a:lnSpc>
              <a:spcBef>
                <a:spcPts val="1220"/>
              </a:spcBef>
            </a:pPr>
            <a:r>
              <a:rPr dirty="0" sz="2000" spc="-20" b="1">
                <a:latin typeface="Times New Roman"/>
                <a:cs typeface="Times New Roman"/>
              </a:rPr>
              <a:t>Verdamping  </a:t>
            </a:r>
            <a:r>
              <a:rPr dirty="0" sz="2000" b="1">
                <a:latin typeface="Times New Roman"/>
                <a:cs typeface="Times New Roman"/>
              </a:rPr>
              <a:t>afkoeling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384416" y="3966209"/>
            <a:ext cx="1644014" cy="850900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wrap="square" lIns="0" tIns="34925" rIns="0" bIns="0" rtlCol="0" vert="horz">
            <a:spAutoFit/>
          </a:bodyPr>
          <a:lstStyle/>
          <a:p>
            <a:pPr algn="ctr" marL="288925" marR="280670">
              <a:lnSpc>
                <a:spcPct val="100000"/>
              </a:lnSpc>
              <a:spcBef>
                <a:spcPts val="275"/>
              </a:spcBef>
            </a:pPr>
            <a:r>
              <a:rPr dirty="0" sz="1600" spc="-5" b="1">
                <a:latin typeface="Times New Roman"/>
                <a:cs typeface="Times New Roman"/>
              </a:rPr>
              <a:t>Ade</a:t>
            </a:r>
            <a:r>
              <a:rPr dirty="0" sz="1600" spc="-30" b="1">
                <a:latin typeface="Times New Roman"/>
                <a:cs typeface="Times New Roman"/>
              </a:rPr>
              <a:t>m</a:t>
            </a:r>
            <a:r>
              <a:rPr dirty="0" sz="1600" spc="-5" b="1">
                <a:latin typeface="Times New Roman"/>
                <a:cs typeface="Times New Roman"/>
              </a:rPr>
              <a:t>haling  </a:t>
            </a:r>
            <a:r>
              <a:rPr dirty="0" sz="1600" spc="-5" b="1">
                <a:latin typeface="Times New Roman"/>
                <a:cs typeface="Times New Roman"/>
              </a:rPr>
              <a:t>Energie  </a:t>
            </a:r>
            <a:r>
              <a:rPr dirty="0" sz="1600" spc="-10" b="1">
                <a:latin typeface="Times New Roman"/>
                <a:cs typeface="Times New Roman"/>
              </a:rPr>
              <a:t>vrijmaken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782186" y="4816855"/>
            <a:ext cx="0" cy="425450"/>
          </a:xfrm>
          <a:custGeom>
            <a:avLst/>
            <a:gdLst/>
            <a:ahLst/>
            <a:cxnLst/>
            <a:rect l="l" t="t" r="r" b="b"/>
            <a:pathLst>
              <a:path w="0" h="425450">
                <a:moveTo>
                  <a:pt x="0" y="0"/>
                </a:moveTo>
                <a:lnTo>
                  <a:pt x="0" y="425323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2001773" y="5242178"/>
            <a:ext cx="5341620" cy="0"/>
          </a:xfrm>
          <a:custGeom>
            <a:avLst/>
            <a:gdLst/>
            <a:ahLst/>
            <a:cxnLst/>
            <a:rect l="l" t="t" r="r" b="b"/>
            <a:pathLst>
              <a:path w="5341620" h="0">
                <a:moveTo>
                  <a:pt x="0" y="0"/>
                </a:moveTo>
                <a:lnTo>
                  <a:pt x="5341366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7305040" y="4816855"/>
            <a:ext cx="76200" cy="425450"/>
          </a:xfrm>
          <a:custGeom>
            <a:avLst/>
            <a:gdLst/>
            <a:ahLst/>
            <a:cxnLst/>
            <a:rect l="l" t="t" r="r" b="b"/>
            <a:pathLst>
              <a:path w="76200" h="425450">
                <a:moveTo>
                  <a:pt x="46100" y="63500"/>
                </a:moveTo>
                <a:lnTo>
                  <a:pt x="30225" y="63500"/>
                </a:lnTo>
                <a:lnTo>
                  <a:pt x="30225" y="425323"/>
                </a:lnTo>
                <a:lnTo>
                  <a:pt x="46100" y="425323"/>
                </a:lnTo>
                <a:lnTo>
                  <a:pt x="46100" y="63500"/>
                </a:lnTo>
                <a:close/>
              </a:path>
              <a:path w="76200" h="425450">
                <a:moveTo>
                  <a:pt x="38099" y="0"/>
                </a:moveTo>
                <a:lnTo>
                  <a:pt x="0" y="76200"/>
                </a:lnTo>
                <a:lnTo>
                  <a:pt x="30225" y="76200"/>
                </a:lnTo>
                <a:lnTo>
                  <a:pt x="30225" y="63500"/>
                </a:lnTo>
                <a:lnTo>
                  <a:pt x="69849" y="63500"/>
                </a:lnTo>
                <a:lnTo>
                  <a:pt x="38099" y="0"/>
                </a:lnTo>
                <a:close/>
              </a:path>
              <a:path w="76200" h="425450">
                <a:moveTo>
                  <a:pt x="69849" y="63500"/>
                </a:moveTo>
                <a:lnTo>
                  <a:pt x="46100" y="63500"/>
                </a:lnTo>
                <a:lnTo>
                  <a:pt x="46100" y="76200"/>
                </a:lnTo>
                <a:lnTo>
                  <a:pt x="76199" y="76200"/>
                </a:lnTo>
                <a:lnTo>
                  <a:pt x="69849" y="635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1963673" y="4816855"/>
            <a:ext cx="76200" cy="425450"/>
          </a:xfrm>
          <a:custGeom>
            <a:avLst/>
            <a:gdLst/>
            <a:ahLst/>
            <a:cxnLst/>
            <a:rect l="l" t="t" r="r" b="b"/>
            <a:pathLst>
              <a:path w="76200" h="425450">
                <a:moveTo>
                  <a:pt x="45974" y="63500"/>
                </a:moveTo>
                <a:lnTo>
                  <a:pt x="30099" y="63500"/>
                </a:lnTo>
                <a:lnTo>
                  <a:pt x="30099" y="425323"/>
                </a:lnTo>
                <a:lnTo>
                  <a:pt x="45974" y="425323"/>
                </a:lnTo>
                <a:lnTo>
                  <a:pt x="45974" y="63500"/>
                </a:lnTo>
                <a:close/>
              </a:path>
              <a:path w="76200" h="425450">
                <a:moveTo>
                  <a:pt x="38100" y="0"/>
                </a:moveTo>
                <a:lnTo>
                  <a:pt x="0" y="76200"/>
                </a:lnTo>
                <a:lnTo>
                  <a:pt x="30099" y="76200"/>
                </a:lnTo>
                <a:lnTo>
                  <a:pt x="30099" y="63500"/>
                </a:lnTo>
                <a:lnTo>
                  <a:pt x="69850" y="63500"/>
                </a:lnTo>
                <a:lnTo>
                  <a:pt x="38100" y="0"/>
                </a:lnTo>
                <a:close/>
              </a:path>
              <a:path w="76200" h="425450">
                <a:moveTo>
                  <a:pt x="69850" y="63500"/>
                </a:moveTo>
                <a:lnTo>
                  <a:pt x="45974" y="63500"/>
                </a:lnTo>
                <a:lnTo>
                  <a:pt x="45974" y="76200"/>
                </a:lnTo>
                <a:lnTo>
                  <a:pt x="76200" y="76200"/>
                </a:lnTo>
                <a:lnTo>
                  <a:pt x="69850" y="635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5425694" y="4816855"/>
            <a:ext cx="0" cy="567055"/>
          </a:xfrm>
          <a:custGeom>
            <a:avLst/>
            <a:gdLst/>
            <a:ahLst/>
            <a:cxnLst/>
            <a:rect l="l" t="t" r="r" b="b"/>
            <a:pathLst>
              <a:path w="0" h="567054">
                <a:moveTo>
                  <a:pt x="0" y="0"/>
                </a:moveTo>
                <a:lnTo>
                  <a:pt x="0" y="567055"/>
                </a:lnTo>
              </a:path>
            </a:pathLst>
          </a:custGeom>
          <a:ln w="1587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864741" y="5383910"/>
            <a:ext cx="3561079" cy="0"/>
          </a:xfrm>
          <a:custGeom>
            <a:avLst/>
            <a:gdLst/>
            <a:ahLst/>
            <a:cxnLst/>
            <a:rect l="l" t="t" r="r" b="b"/>
            <a:pathLst>
              <a:path w="3561079" h="0">
                <a:moveTo>
                  <a:pt x="0" y="0"/>
                </a:moveTo>
                <a:lnTo>
                  <a:pt x="3560953" y="0"/>
                </a:lnTo>
              </a:path>
            </a:pathLst>
          </a:custGeom>
          <a:ln w="1587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826641" y="4816855"/>
            <a:ext cx="76200" cy="567055"/>
          </a:xfrm>
          <a:custGeom>
            <a:avLst/>
            <a:gdLst/>
            <a:ahLst/>
            <a:cxnLst/>
            <a:rect l="l" t="t" r="r" b="b"/>
            <a:pathLst>
              <a:path w="76200" h="567054">
                <a:moveTo>
                  <a:pt x="46100" y="63500"/>
                </a:moveTo>
                <a:lnTo>
                  <a:pt x="30225" y="63500"/>
                </a:lnTo>
                <a:lnTo>
                  <a:pt x="30225" y="567055"/>
                </a:lnTo>
                <a:lnTo>
                  <a:pt x="46100" y="567055"/>
                </a:lnTo>
                <a:lnTo>
                  <a:pt x="46100" y="63500"/>
                </a:lnTo>
                <a:close/>
              </a:path>
              <a:path w="76200" h="567054">
                <a:moveTo>
                  <a:pt x="38099" y="0"/>
                </a:moveTo>
                <a:lnTo>
                  <a:pt x="0" y="76200"/>
                </a:lnTo>
                <a:lnTo>
                  <a:pt x="30225" y="76200"/>
                </a:lnTo>
                <a:lnTo>
                  <a:pt x="30225" y="63500"/>
                </a:lnTo>
                <a:lnTo>
                  <a:pt x="69849" y="63500"/>
                </a:lnTo>
                <a:lnTo>
                  <a:pt x="38099" y="0"/>
                </a:lnTo>
                <a:close/>
              </a:path>
              <a:path w="76200" h="567054">
                <a:moveTo>
                  <a:pt x="69849" y="63500"/>
                </a:moveTo>
                <a:lnTo>
                  <a:pt x="46100" y="63500"/>
                </a:lnTo>
                <a:lnTo>
                  <a:pt x="46100" y="76200"/>
                </a:lnTo>
                <a:lnTo>
                  <a:pt x="76199" y="76200"/>
                </a:lnTo>
                <a:lnTo>
                  <a:pt x="69849" y="6350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3607180" y="4816855"/>
            <a:ext cx="76200" cy="567055"/>
          </a:xfrm>
          <a:custGeom>
            <a:avLst/>
            <a:gdLst/>
            <a:ahLst/>
            <a:cxnLst/>
            <a:rect l="l" t="t" r="r" b="b"/>
            <a:pathLst>
              <a:path w="76200" h="567054">
                <a:moveTo>
                  <a:pt x="45974" y="503555"/>
                </a:moveTo>
                <a:lnTo>
                  <a:pt x="30099" y="503555"/>
                </a:lnTo>
                <a:lnTo>
                  <a:pt x="30099" y="567055"/>
                </a:lnTo>
                <a:lnTo>
                  <a:pt x="45974" y="567055"/>
                </a:lnTo>
                <a:lnTo>
                  <a:pt x="45974" y="503555"/>
                </a:lnTo>
                <a:close/>
              </a:path>
              <a:path w="76200" h="567054">
                <a:moveTo>
                  <a:pt x="45974" y="392430"/>
                </a:moveTo>
                <a:lnTo>
                  <a:pt x="30099" y="392430"/>
                </a:lnTo>
                <a:lnTo>
                  <a:pt x="30099" y="455930"/>
                </a:lnTo>
                <a:lnTo>
                  <a:pt x="45974" y="455930"/>
                </a:lnTo>
                <a:lnTo>
                  <a:pt x="45974" y="392430"/>
                </a:lnTo>
                <a:close/>
              </a:path>
              <a:path w="76200" h="567054">
                <a:moveTo>
                  <a:pt x="45974" y="281305"/>
                </a:moveTo>
                <a:lnTo>
                  <a:pt x="30099" y="281305"/>
                </a:lnTo>
                <a:lnTo>
                  <a:pt x="30099" y="344805"/>
                </a:lnTo>
                <a:lnTo>
                  <a:pt x="45974" y="344805"/>
                </a:lnTo>
                <a:lnTo>
                  <a:pt x="45974" y="281305"/>
                </a:lnTo>
                <a:close/>
              </a:path>
              <a:path w="76200" h="567054">
                <a:moveTo>
                  <a:pt x="45974" y="170180"/>
                </a:moveTo>
                <a:lnTo>
                  <a:pt x="30099" y="170180"/>
                </a:lnTo>
                <a:lnTo>
                  <a:pt x="30099" y="233680"/>
                </a:lnTo>
                <a:lnTo>
                  <a:pt x="45974" y="233680"/>
                </a:lnTo>
                <a:lnTo>
                  <a:pt x="45974" y="170180"/>
                </a:lnTo>
                <a:close/>
              </a:path>
              <a:path w="76200" h="567054">
                <a:moveTo>
                  <a:pt x="45974" y="63500"/>
                </a:moveTo>
                <a:lnTo>
                  <a:pt x="30099" y="63500"/>
                </a:lnTo>
                <a:lnTo>
                  <a:pt x="30099" y="122555"/>
                </a:lnTo>
                <a:lnTo>
                  <a:pt x="45974" y="122555"/>
                </a:lnTo>
                <a:lnTo>
                  <a:pt x="45974" y="63500"/>
                </a:lnTo>
                <a:close/>
              </a:path>
              <a:path w="76200" h="567054">
                <a:moveTo>
                  <a:pt x="38100" y="0"/>
                </a:moveTo>
                <a:lnTo>
                  <a:pt x="0" y="76200"/>
                </a:lnTo>
                <a:lnTo>
                  <a:pt x="30099" y="76200"/>
                </a:lnTo>
                <a:lnTo>
                  <a:pt x="30099" y="63500"/>
                </a:lnTo>
                <a:lnTo>
                  <a:pt x="69850" y="63500"/>
                </a:lnTo>
                <a:lnTo>
                  <a:pt x="38100" y="0"/>
                </a:lnTo>
                <a:close/>
              </a:path>
              <a:path w="76200" h="567054">
                <a:moveTo>
                  <a:pt x="69850" y="63500"/>
                </a:moveTo>
                <a:lnTo>
                  <a:pt x="45974" y="63500"/>
                </a:lnTo>
                <a:lnTo>
                  <a:pt x="45974" y="76200"/>
                </a:lnTo>
                <a:lnTo>
                  <a:pt x="76200" y="76200"/>
                </a:lnTo>
                <a:lnTo>
                  <a:pt x="69850" y="6350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7480172" y="4816855"/>
            <a:ext cx="0" cy="709295"/>
          </a:xfrm>
          <a:custGeom>
            <a:avLst/>
            <a:gdLst/>
            <a:ahLst/>
            <a:cxnLst/>
            <a:rect l="l" t="t" r="r" b="b"/>
            <a:pathLst>
              <a:path w="0" h="709295">
                <a:moveTo>
                  <a:pt x="0" y="0"/>
                </a:moveTo>
                <a:lnTo>
                  <a:pt x="0" y="708914"/>
                </a:lnTo>
              </a:path>
            </a:pathLst>
          </a:custGeom>
          <a:ln w="15875">
            <a:solidFill>
              <a:srgbClr val="FFCC9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727835" y="5525770"/>
            <a:ext cx="5752465" cy="0"/>
          </a:xfrm>
          <a:custGeom>
            <a:avLst/>
            <a:gdLst/>
            <a:ahLst/>
            <a:cxnLst/>
            <a:rect l="l" t="t" r="r" b="b"/>
            <a:pathLst>
              <a:path w="5752465" h="0">
                <a:moveTo>
                  <a:pt x="0" y="0"/>
                </a:moveTo>
                <a:lnTo>
                  <a:pt x="5752338" y="0"/>
                </a:lnTo>
              </a:path>
            </a:pathLst>
          </a:custGeom>
          <a:ln w="15875">
            <a:solidFill>
              <a:srgbClr val="FFCC9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3881120" y="4816855"/>
            <a:ext cx="76200" cy="709295"/>
          </a:xfrm>
          <a:custGeom>
            <a:avLst/>
            <a:gdLst/>
            <a:ahLst/>
            <a:cxnLst/>
            <a:rect l="l" t="t" r="r" b="b"/>
            <a:pathLst>
              <a:path w="76200" h="709295">
                <a:moveTo>
                  <a:pt x="45974" y="645414"/>
                </a:moveTo>
                <a:lnTo>
                  <a:pt x="30099" y="645414"/>
                </a:lnTo>
                <a:lnTo>
                  <a:pt x="30099" y="708914"/>
                </a:lnTo>
                <a:lnTo>
                  <a:pt x="45974" y="708914"/>
                </a:lnTo>
                <a:lnTo>
                  <a:pt x="45974" y="645414"/>
                </a:lnTo>
                <a:close/>
              </a:path>
              <a:path w="76200" h="709295">
                <a:moveTo>
                  <a:pt x="45974" y="534289"/>
                </a:moveTo>
                <a:lnTo>
                  <a:pt x="30099" y="534289"/>
                </a:lnTo>
                <a:lnTo>
                  <a:pt x="30099" y="597789"/>
                </a:lnTo>
                <a:lnTo>
                  <a:pt x="45974" y="597789"/>
                </a:lnTo>
                <a:lnTo>
                  <a:pt x="45974" y="534289"/>
                </a:lnTo>
                <a:close/>
              </a:path>
              <a:path w="76200" h="709295">
                <a:moveTo>
                  <a:pt x="45974" y="423164"/>
                </a:moveTo>
                <a:lnTo>
                  <a:pt x="30099" y="423164"/>
                </a:lnTo>
                <a:lnTo>
                  <a:pt x="30099" y="486664"/>
                </a:lnTo>
                <a:lnTo>
                  <a:pt x="45974" y="486664"/>
                </a:lnTo>
                <a:lnTo>
                  <a:pt x="45974" y="423164"/>
                </a:lnTo>
                <a:close/>
              </a:path>
              <a:path w="76200" h="709295">
                <a:moveTo>
                  <a:pt x="45974" y="312039"/>
                </a:moveTo>
                <a:lnTo>
                  <a:pt x="30099" y="312039"/>
                </a:lnTo>
                <a:lnTo>
                  <a:pt x="30099" y="375539"/>
                </a:lnTo>
                <a:lnTo>
                  <a:pt x="45974" y="375539"/>
                </a:lnTo>
                <a:lnTo>
                  <a:pt x="45974" y="312039"/>
                </a:lnTo>
                <a:close/>
              </a:path>
              <a:path w="76200" h="709295">
                <a:moveTo>
                  <a:pt x="45974" y="200914"/>
                </a:moveTo>
                <a:lnTo>
                  <a:pt x="30099" y="200914"/>
                </a:lnTo>
                <a:lnTo>
                  <a:pt x="30099" y="264414"/>
                </a:lnTo>
                <a:lnTo>
                  <a:pt x="45974" y="264414"/>
                </a:lnTo>
                <a:lnTo>
                  <a:pt x="45974" y="200914"/>
                </a:lnTo>
                <a:close/>
              </a:path>
              <a:path w="76200" h="709295">
                <a:moveTo>
                  <a:pt x="45974" y="89789"/>
                </a:moveTo>
                <a:lnTo>
                  <a:pt x="30099" y="89789"/>
                </a:lnTo>
                <a:lnTo>
                  <a:pt x="30099" y="153289"/>
                </a:lnTo>
                <a:lnTo>
                  <a:pt x="45974" y="153289"/>
                </a:lnTo>
                <a:lnTo>
                  <a:pt x="45974" y="89789"/>
                </a:lnTo>
                <a:close/>
              </a:path>
              <a:path w="76200" h="709295">
                <a:moveTo>
                  <a:pt x="38100" y="0"/>
                </a:moveTo>
                <a:lnTo>
                  <a:pt x="0" y="76200"/>
                </a:lnTo>
                <a:lnTo>
                  <a:pt x="76200" y="76200"/>
                </a:lnTo>
                <a:lnTo>
                  <a:pt x="38100" y="0"/>
                </a:lnTo>
                <a:close/>
              </a:path>
            </a:pathLst>
          </a:custGeom>
          <a:solidFill>
            <a:srgbClr val="FFCC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689735" y="4816855"/>
            <a:ext cx="76200" cy="709295"/>
          </a:xfrm>
          <a:custGeom>
            <a:avLst/>
            <a:gdLst/>
            <a:ahLst/>
            <a:cxnLst/>
            <a:rect l="l" t="t" r="r" b="b"/>
            <a:pathLst>
              <a:path w="76200" h="709295">
                <a:moveTo>
                  <a:pt x="45974" y="63500"/>
                </a:moveTo>
                <a:lnTo>
                  <a:pt x="30099" y="63500"/>
                </a:lnTo>
                <a:lnTo>
                  <a:pt x="30099" y="708914"/>
                </a:lnTo>
                <a:lnTo>
                  <a:pt x="45974" y="708914"/>
                </a:lnTo>
                <a:lnTo>
                  <a:pt x="45974" y="63500"/>
                </a:lnTo>
                <a:close/>
              </a:path>
              <a:path w="76200" h="709295">
                <a:moveTo>
                  <a:pt x="38100" y="0"/>
                </a:moveTo>
                <a:lnTo>
                  <a:pt x="0" y="76200"/>
                </a:lnTo>
                <a:lnTo>
                  <a:pt x="30099" y="76200"/>
                </a:lnTo>
                <a:lnTo>
                  <a:pt x="30099" y="63500"/>
                </a:lnTo>
                <a:lnTo>
                  <a:pt x="69850" y="63500"/>
                </a:lnTo>
                <a:lnTo>
                  <a:pt x="38100" y="0"/>
                </a:lnTo>
                <a:close/>
              </a:path>
              <a:path w="76200" h="709295">
                <a:moveTo>
                  <a:pt x="69850" y="63500"/>
                </a:moveTo>
                <a:lnTo>
                  <a:pt x="45974" y="63500"/>
                </a:lnTo>
                <a:lnTo>
                  <a:pt x="45974" y="76200"/>
                </a:lnTo>
                <a:lnTo>
                  <a:pt x="76200" y="76200"/>
                </a:lnTo>
                <a:lnTo>
                  <a:pt x="69850" y="63500"/>
                </a:lnTo>
                <a:close/>
              </a:path>
            </a:pathLst>
          </a:custGeom>
          <a:solidFill>
            <a:srgbClr val="FFCC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0" y="3644900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 h="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73025">
            <a:solidFill>
              <a:srgbClr val="66990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8532876" y="1700276"/>
            <a:ext cx="433705" cy="1517650"/>
          </a:xfrm>
          <a:custGeom>
            <a:avLst/>
            <a:gdLst/>
            <a:ahLst/>
            <a:cxnLst/>
            <a:rect l="l" t="t" r="r" b="b"/>
            <a:pathLst>
              <a:path w="433704" h="1517650">
                <a:moveTo>
                  <a:pt x="324993" y="449579"/>
                </a:moveTo>
                <a:lnTo>
                  <a:pt x="108330" y="449579"/>
                </a:lnTo>
                <a:lnTo>
                  <a:pt x="108330" y="1517522"/>
                </a:lnTo>
                <a:lnTo>
                  <a:pt x="324993" y="1517522"/>
                </a:lnTo>
                <a:lnTo>
                  <a:pt x="324993" y="449579"/>
                </a:lnTo>
                <a:close/>
              </a:path>
              <a:path w="433704" h="1517650">
                <a:moveTo>
                  <a:pt x="216661" y="0"/>
                </a:moveTo>
                <a:lnTo>
                  <a:pt x="0" y="449579"/>
                </a:lnTo>
                <a:lnTo>
                  <a:pt x="433323" y="449579"/>
                </a:lnTo>
                <a:lnTo>
                  <a:pt x="216661" y="0"/>
                </a:lnTo>
                <a:close/>
              </a:path>
            </a:pathLst>
          </a:custGeom>
          <a:solidFill>
            <a:srgbClr val="669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8641206" y="3274034"/>
            <a:ext cx="217170" cy="113030"/>
          </a:xfrm>
          <a:custGeom>
            <a:avLst/>
            <a:gdLst/>
            <a:ahLst/>
            <a:cxnLst/>
            <a:rect l="l" t="t" r="r" b="b"/>
            <a:pathLst>
              <a:path w="217170" h="113029">
                <a:moveTo>
                  <a:pt x="0" y="112420"/>
                </a:moveTo>
                <a:lnTo>
                  <a:pt x="216687" y="112420"/>
                </a:lnTo>
                <a:lnTo>
                  <a:pt x="216687" y="0"/>
                </a:lnTo>
                <a:lnTo>
                  <a:pt x="0" y="0"/>
                </a:lnTo>
                <a:lnTo>
                  <a:pt x="0" y="112420"/>
                </a:lnTo>
                <a:close/>
              </a:path>
            </a:pathLst>
          </a:custGeom>
          <a:solidFill>
            <a:srgbClr val="669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8641206" y="3470744"/>
            <a:ext cx="217170" cy="0"/>
          </a:xfrm>
          <a:custGeom>
            <a:avLst/>
            <a:gdLst/>
            <a:ahLst/>
            <a:cxnLst/>
            <a:rect l="l" t="t" r="r" b="b"/>
            <a:pathLst>
              <a:path w="217170" h="0">
                <a:moveTo>
                  <a:pt x="0" y="0"/>
                </a:moveTo>
                <a:lnTo>
                  <a:pt x="216687" y="0"/>
                </a:lnTo>
              </a:path>
            </a:pathLst>
          </a:custGeom>
          <a:ln w="56210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8532876" y="1700276"/>
            <a:ext cx="433705" cy="1517650"/>
          </a:xfrm>
          <a:custGeom>
            <a:avLst/>
            <a:gdLst/>
            <a:ahLst/>
            <a:cxnLst/>
            <a:rect l="l" t="t" r="r" b="b"/>
            <a:pathLst>
              <a:path w="433704" h="1517650">
                <a:moveTo>
                  <a:pt x="0" y="449579"/>
                </a:moveTo>
                <a:lnTo>
                  <a:pt x="108330" y="449579"/>
                </a:lnTo>
                <a:lnTo>
                  <a:pt x="108330" y="1517522"/>
                </a:lnTo>
                <a:lnTo>
                  <a:pt x="324993" y="1517522"/>
                </a:lnTo>
                <a:lnTo>
                  <a:pt x="324993" y="449579"/>
                </a:lnTo>
                <a:lnTo>
                  <a:pt x="433323" y="449579"/>
                </a:lnTo>
                <a:lnTo>
                  <a:pt x="216661" y="0"/>
                </a:lnTo>
                <a:lnTo>
                  <a:pt x="0" y="449579"/>
                </a:lnTo>
                <a:close/>
              </a:path>
            </a:pathLst>
          </a:custGeom>
          <a:ln w="9525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8641206" y="3274034"/>
            <a:ext cx="217170" cy="113030"/>
          </a:xfrm>
          <a:custGeom>
            <a:avLst/>
            <a:gdLst/>
            <a:ahLst/>
            <a:cxnLst/>
            <a:rect l="l" t="t" r="r" b="b"/>
            <a:pathLst>
              <a:path w="217170" h="113029">
                <a:moveTo>
                  <a:pt x="0" y="112420"/>
                </a:moveTo>
                <a:lnTo>
                  <a:pt x="216687" y="112420"/>
                </a:lnTo>
                <a:lnTo>
                  <a:pt x="216687" y="0"/>
                </a:lnTo>
                <a:lnTo>
                  <a:pt x="0" y="0"/>
                </a:lnTo>
                <a:lnTo>
                  <a:pt x="0" y="112420"/>
                </a:lnTo>
                <a:close/>
              </a:path>
            </a:pathLst>
          </a:custGeom>
          <a:ln w="9525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8641206" y="3442639"/>
            <a:ext cx="217170" cy="56515"/>
          </a:xfrm>
          <a:custGeom>
            <a:avLst/>
            <a:gdLst/>
            <a:ahLst/>
            <a:cxnLst/>
            <a:rect l="l" t="t" r="r" b="b"/>
            <a:pathLst>
              <a:path w="217170" h="56514">
                <a:moveTo>
                  <a:pt x="0" y="56210"/>
                </a:moveTo>
                <a:lnTo>
                  <a:pt x="216687" y="56210"/>
                </a:lnTo>
                <a:lnTo>
                  <a:pt x="216687" y="0"/>
                </a:lnTo>
                <a:lnTo>
                  <a:pt x="0" y="0"/>
                </a:lnTo>
                <a:lnTo>
                  <a:pt x="0" y="56210"/>
                </a:lnTo>
                <a:close/>
              </a:path>
            </a:pathLst>
          </a:custGeom>
          <a:ln w="9525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8532748" y="4070350"/>
            <a:ext cx="433705" cy="1517650"/>
          </a:xfrm>
          <a:custGeom>
            <a:avLst/>
            <a:gdLst/>
            <a:ahLst/>
            <a:cxnLst/>
            <a:rect l="l" t="t" r="r" b="b"/>
            <a:pathLst>
              <a:path w="433704" h="1517650">
                <a:moveTo>
                  <a:pt x="433450" y="1067943"/>
                </a:moveTo>
                <a:lnTo>
                  <a:pt x="0" y="1067943"/>
                </a:lnTo>
                <a:lnTo>
                  <a:pt x="216788" y="1517650"/>
                </a:lnTo>
                <a:lnTo>
                  <a:pt x="433450" y="1067943"/>
                </a:lnTo>
                <a:close/>
              </a:path>
              <a:path w="433704" h="1517650">
                <a:moveTo>
                  <a:pt x="325119" y="0"/>
                </a:moveTo>
                <a:lnTo>
                  <a:pt x="108457" y="0"/>
                </a:lnTo>
                <a:lnTo>
                  <a:pt x="108457" y="1067943"/>
                </a:lnTo>
                <a:lnTo>
                  <a:pt x="325119" y="1067943"/>
                </a:lnTo>
                <a:lnTo>
                  <a:pt x="325119" y="0"/>
                </a:lnTo>
                <a:close/>
              </a:path>
            </a:pathLst>
          </a:custGeom>
          <a:solidFill>
            <a:srgbClr val="669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8641206" y="3901795"/>
            <a:ext cx="217170" cy="113030"/>
          </a:xfrm>
          <a:custGeom>
            <a:avLst/>
            <a:gdLst/>
            <a:ahLst/>
            <a:cxnLst/>
            <a:rect l="l" t="t" r="r" b="b"/>
            <a:pathLst>
              <a:path w="217170" h="113029">
                <a:moveTo>
                  <a:pt x="0" y="112420"/>
                </a:moveTo>
                <a:lnTo>
                  <a:pt x="216687" y="112420"/>
                </a:lnTo>
                <a:lnTo>
                  <a:pt x="216687" y="0"/>
                </a:lnTo>
                <a:lnTo>
                  <a:pt x="0" y="0"/>
                </a:lnTo>
                <a:lnTo>
                  <a:pt x="0" y="112420"/>
                </a:lnTo>
                <a:close/>
              </a:path>
            </a:pathLst>
          </a:custGeom>
          <a:solidFill>
            <a:srgbClr val="669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8641206" y="3817454"/>
            <a:ext cx="217170" cy="0"/>
          </a:xfrm>
          <a:custGeom>
            <a:avLst/>
            <a:gdLst/>
            <a:ahLst/>
            <a:cxnLst/>
            <a:rect l="l" t="t" r="r" b="b"/>
            <a:pathLst>
              <a:path w="217170" h="0">
                <a:moveTo>
                  <a:pt x="0" y="0"/>
                </a:moveTo>
                <a:lnTo>
                  <a:pt x="216687" y="0"/>
                </a:lnTo>
              </a:path>
            </a:pathLst>
          </a:custGeom>
          <a:ln w="56210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8532748" y="4070350"/>
            <a:ext cx="433705" cy="1517650"/>
          </a:xfrm>
          <a:custGeom>
            <a:avLst/>
            <a:gdLst/>
            <a:ahLst/>
            <a:cxnLst/>
            <a:rect l="l" t="t" r="r" b="b"/>
            <a:pathLst>
              <a:path w="433704" h="1517650">
                <a:moveTo>
                  <a:pt x="433450" y="1067943"/>
                </a:moveTo>
                <a:lnTo>
                  <a:pt x="325119" y="1067943"/>
                </a:lnTo>
                <a:lnTo>
                  <a:pt x="325119" y="0"/>
                </a:lnTo>
                <a:lnTo>
                  <a:pt x="108457" y="0"/>
                </a:lnTo>
                <a:lnTo>
                  <a:pt x="108457" y="1067943"/>
                </a:lnTo>
                <a:lnTo>
                  <a:pt x="0" y="1067943"/>
                </a:lnTo>
                <a:lnTo>
                  <a:pt x="216788" y="1517650"/>
                </a:lnTo>
                <a:lnTo>
                  <a:pt x="433450" y="1067943"/>
                </a:lnTo>
                <a:close/>
              </a:path>
            </a:pathLst>
          </a:custGeom>
          <a:ln w="9524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8641206" y="3901795"/>
            <a:ext cx="217170" cy="113030"/>
          </a:xfrm>
          <a:custGeom>
            <a:avLst/>
            <a:gdLst/>
            <a:ahLst/>
            <a:cxnLst/>
            <a:rect l="l" t="t" r="r" b="b"/>
            <a:pathLst>
              <a:path w="217170" h="113029">
                <a:moveTo>
                  <a:pt x="0" y="112420"/>
                </a:moveTo>
                <a:lnTo>
                  <a:pt x="216687" y="112420"/>
                </a:lnTo>
                <a:lnTo>
                  <a:pt x="216687" y="0"/>
                </a:lnTo>
                <a:lnTo>
                  <a:pt x="0" y="0"/>
                </a:lnTo>
                <a:lnTo>
                  <a:pt x="0" y="112420"/>
                </a:lnTo>
                <a:close/>
              </a:path>
            </a:pathLst>
          </a:custGeom>
          <a:ln w="9525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8641206" y="3789349"/>
            <a:ext cx="217170" cy="56515"/>
          </a:xfrm>
          <a:custGeom>
            <a:avLst/>
            <a:gdLst/>
            <a:ahLst/>
            <a:cxnLst/>
            <a:rect l="l" t="t" r="r" b="b"/>
            <a:pathLst>
              <a:path w="217170" h="56514">
                <a:moveTo>
                  <a:pt x="0" y="56210"/>
                </a:moveTo>
                <a:lnTo>
                  <a:pt x="216687" y="56210"/>
                </a:lnTo>
                <a:lnTo>
                  <a:pt x="216687" y="0"/>
                </a:lnTo>
                <a:lnTo>
                  <a:pt x="0" y="0"/>
                </a:lnTo>
                <a:lnTo>
                  <a:pt x="0" y="56210"/>
                </a:lnTo>
                <a:close/>
              </a:path>
            </a:pathLst>
          </a:custGeom>
          <a:ln w="9525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353504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Planttemperatuur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0200" y="1193139"/>
            <a:ext cx="2058035" cy="1196340"/>
          </a:xfrm>
          <a:prstGeom prst="rect">
            <a:avLst/>
          </a:prstGeom>
        </p:spPr>
        <p:txBody>
          <a:bodyPr wrap="square" lIns="0" tIns="1098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65"/>
              </a:spcBef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18/01/2012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13:30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209" y="3743325"/>
            <a:ext cx="1715135" cy="635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5">
                <a:latin typeface="Arial"/>
                <a:cs typeface="Arial"/>
              </a:rPr>
              <a:t>RV </a:t>
            </a:r>
            <a:r>
              <a:rPr dirty="0" sz="2000">
                <a:latin typeface="Arial"/>
                <a:cs typeface="Arial"/>
              </a:rPr>
              <a:t>=</a:t>
            </a:r>
            <a:r>
              <a:rPr dirty="0" sz="2000" spc="-100">
                <a:latin typeface="Arial"/>
                <a:cs typeface="Arial"/>
              </a:rPr>
              <a:t> </a:t>
            </a:r>
            <a:r>
              <a:rPr dirty="0" sz="2000" spc="-5">
                <a:latin typeface="Arial"/>
                <a:cs typeface="Arial"/>
              </a:rPr>
              <a:t>56%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000" spc="-5">
                <a:latin typeface="Arial"/>
                <a:cs typeface="Arial"/>
              </a:rPr>
              <a:t>Lucht </a:t>
            </a:r>
            <a:r>
              <a:rPr dirty="0" sz="2000">
                <a:latin typeface="Arial"/>
                <a:cs typeface="Arial"/>
              </a:rPr>
              <a:t>=</a:t>
            </a:r>
            <a:r>
              <a:rPr dirty="0" sz="2000" spc="-95">
                <a:latin typeface="Arial"/>
                <a:cs typeface="Arial"/>
              </a:rPr>
              <a:t> </a:t>
            </a:r>
            <a:r>
              <a:rPr dirty="0" sz="2000" spc="-5">
                <a:latin typeface="Arial"/>
                <a:cs typeface="Arial"/>
              </a:rPr>
              <a:t>22,2°C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797557" y="1950745"/>
            <a:ext cx="7239000" cy="4572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353504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Planttemperatuur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0200" y="1193139"/>
            <a:ext cx="2058035" cy="1196340"/>
          </a:xfrm>
          <a:prstGeom prst="rect">
            <a:avLst/>
          </a:prstGeom>
        </p:spPr>
        <p:txBody>
          <a:bodyPr wrap="square" lIns="0" tIns="1098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65"/>
              </a:spcBef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18/01/2012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16:40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209" y="3743325"/>
            <a:ext cx="1530985" cy="635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5">
                <a:latin typeface="Arial"/>
                <a:cs typeface="Arial"/>
              </a:rPr>
              <a:t>RV </a:t>
            </a:r>
            <a:r>
              <a:rPr dirty="0" sz="2000">
                <a:latin typeface="Arial"/>
                <a:cs typeface="Arial"/>
              </a:rPr>
              <a:t>=</a:t>
            </a:r>
            <a:r>
              <a:rPr dirty="0" sz="2000" spc="-100">
                <a:latin typeface="Arial"/>
                <a:cs typeface="Arial"/>
              </a:rPr>
              <a:t> </a:t>
            </a:r>
            <a:r>
              <a:rPr dirty="0" sz="2000" spc="-5">
                <a:latin typeface="Arial"/>
                <a:cs typeface="Arial"/>
              </a:rPr>
              <a:t>48%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000" spc="-5">
                <a:latin typeface="Arial"/>
                <a:cs typeface="Arial"/>
              </a:rPr>
              <a:t>Lucht </a:t>
            </a:r>
            <a:r>
              <a:rPr dirty="0" sz="2000">
                <a:latin typeface="Arial"/>
                <a:cs typeface="Arial"/>
              </a:rPr>
              <a:t>=</a:t>
            </a:r>
            <a:r>
              <a:rPr dirty="0" sz="2000" spc="-100">
                <a:latin typeface="Arial"/>
                <a:cs typeface="Arial"/>
              </a:rPr>
              <a:t> </a:t>
            </a:r>
            <a:r>
              <a:rPr dirty="0" sz="2000" spc="-5">
                <a:latin typeface="Arial"/>
                <a:cs typeface="Arial"/>
              </a:rPr>
              <a:t>21,1°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20558" y="4084933"/>
            <a:ext cx="184150" cy="2844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215"/>
              </a:lnSpc>
            </a:pPr>
            <a:r>
              <a:rPr dirty="0" sz="2000">
                <a:latin typeface="Arial"/>
                <a:cs typeface="Arial"/>
              </a:rPr>
              <a:t>C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691639" y="1953348"/>
            <a:ext cx="7239000" cy="4572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353504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Planttemperatuur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24420"/>
            <a:ext cx="2737485" cy="1196340"/>
          </a:xfrm>
          <a:prstGeom prst="rect">
            <a:avLst/>
          </a:prstGeom>
        </p:spPr>
        <p:txBody>
          <a:bodyPr wrap="square" lIns="0" tIns="1104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70"/>
              </a:spcBef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Uur:</a:t>
            </a:r>
            <a:r>
              <a:rPr dirty="0" sz="3200" spc="-11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8.05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LuchtT:</a:t>
            </a:r>
            <a:r>
              <a:rPr dirty="0" sz="3200" spc="-9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22,1°C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09306" y="2206879"/>
            <a:ext cx="2981325" cy="513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SON-T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gaat</a:t>
            </a:r>
            <a:r>
              <a:rPr dirty="0" sz="3200" spc="-12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aan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2924936"/>
            <a:ext cx="5944997" cy="37551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353504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Planttemperatuur</a:t>
            </a:r>
          </a:p>
        </p:txBody>
      </p:sp>
      <p:sp>
        <p:nvSpPr>
          <p:cNvPr id="3" name="object 3"/>
          <p:cNvSpPr/>
          <p:nvPr/>
        </p:nvSpPr>
        <p:spPr>
          <a:xfrm>
            <a:off x="0" y="2924962"/>
            <a:ext cx="5994908" cy="37854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35940" y="1524420"/>
            <a:ext cx="2737485" cy="1196340"/>
          </a:xfrm>
          <a:prstGeom prst="rect">
            <a:avLst/>
          </a:prstGeom>
        </p:spPr>
        <p:txBody>
          <a:bodyPr wrap="square" lIns="0" tIns="1104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70"/>
              </a:spcBef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Uur:</a:t>
            </a:r>
            <a:r>
              <a:rPr dirty="0" sz="3200" spc="-10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11.10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LuchtT:</a:t>
            </a:r>
            <a:r>
              <a:rPr dirty="0" sz="3200" spc="-9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22,7°C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59882" y="2877057"/>
            <a:ext cx="3098165" cy="30638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Pla</a:t>
            </a:r>
            <a:r>
              <a:rPr dirty="0" sz="2800">
                <a:solidFill>
                  <a:srgbClr val="587E17"/>
                </a:solidFill>
                <a:latin typeface="Arial"/>
                <a:cs typeface="Arial"/>
              </a:rPr>
              <a:t>n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tt</a:t>
            </a:r>
            <a:r>
              <a:rPr dirty="0" sz="2800">
                <a:solidFill>
                  <a:srgbClr val="587E17"/>
                </a:solidFill>
                <a:latin typeface="Arial"/>
                <a:cs typeface="Arial"/>
              </a:rPr>
              <a:t>e</a:t>
            </a: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mp</a:t>
            </a:r>
            <a:r>
              <a:rPr dirty="0" sz="2800">
                <a:solidFill>
                  <a:srgbClr val="587E17"/>
                </a:solidFill>
                <a:latin typeface="Arial"/>
                <a:cs typeface="Arial"/>
              </a:rPr>
              <a:t>e</a:t>
            </a: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r</a:t>
            </a:r>
            <a:r>
              <a:rPr dirty="0" sz="2800">
                <a:solidFill>
                  <a:srgbClr val="587E17"/>
                </a:solidFill>
                <a:latin typeface="Arial"/>
                <a:cs typeface="Arial"/>
              </a:rPr>
              <a:t>a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tu</a:t>
            </a:r>
            <a:r>
              <a:rPr dirty="0" sz="2800" spc="0">
                <a:solidFill>
                  <a:srgbClr val="587E17"/>
                </a:solidFill>
                <a:latin typeface="Arial"/>
                <a:cs typeface="Arial"/>
              </a:rPr>
              <a:t>u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r 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hoger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4965" algn="l"/>
                <a:tab pos="356235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Bloemknop</a:t>
            </a:r>
            <a:r>
              <a:rPr dirty="0" sz="2800" spc="-4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e.d.</a:t>
            </a:r>
            <a:endParaRPr sz="28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ijlen</a:t>
            </a:r>
            <a:r>
              <a:rPr dirty="0" sz="2800" spc="-8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na</a:t>
            </a:r>
            <a:endParaRPr sz="2800">
              <a:latin typeface="Arial"/>
              <a:cs typeface="Arial"/>
            </a:endParaRPr>
          </a:p>
          <a:p>
            <a:pPr lvl="1" marL="756285" marR="808355" indent="-286385">
              <a:lnSpc>
                <a:spcPct val="100000"/>
              </a:lnSpc>
              <a:spcBef>
                <a:spcPts val="595"/>
              </a:spcBef>
              <a:buChar char="–"/>
              <a:tabLst>
                <a:tab pos="756920" algn="l"/>
              </a:tabLst>
            </a:pPr>
            <a:r>
              <a:rPr dirty="0" sz="2400" spc="-10">
                <a:solidFill>
                  <a:srgbClr val="587E17"/>
                </a:solidFill>
                <a:latin typeface="Arial"/>
                <a:cs typeface="Arial"/>
              </a:rPr>
              <a:t>Moeilijk 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verdampen</a:t>
            </a:r>
            <a:endParaRPr sz="24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575"/>
              </a:spcBef>
              <a:buChar char="–"/>
              <a:tabLst>
                <a:tab pos="756920" algn="l"/>
              </a:tabLst>
            </a:pP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Massa</a:t>
            </a:r>
            <a:r>
              <a:rPr dirty="0" sz="2400" spc="-9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!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353504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Planttemperatuur</a:t>
            </a:r>
          </a:p>
        </p:txBody>
      </p:sp>
      <p:sp>
        <p:nvSpPr>
          <p:cNvPr id="3" name="object 3"/>
          <p:cNvSpPr/>
          <p:nvPr/>
        </p:nvSpPr>
        <p:spPr>
          <a:xfrm>
            <a:off x="1115618" y="1340827"/>
            <a:ext cx="6912736" cy="518452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277431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Windsnelhe</a:t>
            </a:r>
            <a:r>
              <a:rPr dirty="0" spc="5">
                <a:solidFill>
                  <a:srgbClr val="FFFFFF"/>
                </a:solidFill>
              </a:rPr>
              <a:t>i</a:t>
            </a:r>
            <a:r>
              <a:rPr dirty="0">
                <a:solidFill>
                  <a:srgbClr val="FFFFFF"/>
                </a:solidFill>
              </a:rPr>
              <a:t>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21358"/>
            <a:ext cx="7841615" cy="46869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Sensoren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buiten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de kas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niet uit</a:t>
            </a:r>
            <a:r>
              <a:rPr dirty="0" sz="3200" spc="-16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oog</a:t>
            </a:r>
            <a:endParaRPr sz="32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</a:pP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verliezen</a:t>
            </a:r>
            <a:endParaRPr sz="3200">
              <a:latin typeface="Arial"/>
              <a:cs typeface="Arial"/>
            </a:endParaRPr>
          </a:p>
          <a:p>
            <a:pPr marL="355600" marR="10160" indent="-342900">
              <a:lnSpc>
                <a:spcPct val="100000"/>
              </a:lnSpc>
              <a:spcBef>
                <a:spcPts val="77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Parameter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voor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maximum windzijde en/of  </a:t>
            </a:r>
            <a:r>
              <a:rPr dirty="0" sz="3200" spc="-10">
                <a:solidFill>
                  <a:srgbClr val="587E17"/>
                </a:solidFill>
                <a:latin typeface="Arial"/>
                <a:cs typeface="Arial"/>
              </a:rPr>
              <a:t>naloop in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standaard</a:t>
            </a:r>
            <a:r>
              <a:rPr dirty="0" sz="3200" spc="-5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traject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Bij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afwijking meestal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te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lage</a:t>
            </a:r>
            <a:r>
              <a:rPr dirty="0" sz="3200" spc="-2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10">
                <a:solidFill>
                  <a:srgbClr val="587E17"/>
                </a:solidFill>
                <a:latin typeface="Arial"/>
                <a:cs typeface="Arial"/>
              </a:rPr>
              <a:t>windsnelheid</a:t>
            </a:r>
            <a:endParaRPr sz="32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(vb. slijtage aan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de</a:t>
            </a:r>
            <a:r>
              <a:rPr dirty="0" sz="3200" spc="-8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spoel,…)</a:t>
            </a:r>
            <a:endParaRPr sz="32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685"/>
              </a:spcBef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Gevolg: Te snel/sterk luchten aan de</a:t>
            </a:r>
            <a:r>
              <a:rPr dirty="0" sz="2800" spc="6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windzijde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405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</a:pP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Controle</a:t>
            </a:r>
            <a:r>
              <a:rPr dirty="0" sz="2800" spc="5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raamstandmelders!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3688079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Stralingssensoren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46303" y="1304420"/>
            <a:ext cx="7992745" cy="5150485"/>
          </a:xfrm>
          <a:prstGeom prst="rect">
            <a:avLst/>
          </a:prstGeom>
        </p:spPr>
        <p:txBody>
          <a:bodyPr wrap="square" lIns="0" tIns="7493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59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PAR-meter</a:t>
            </a:r>
            <a:r>
              <a:rPr dirty="0" sz="2000" spc="-6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(µmol/m²s)</a:t>
            </a:r>
            <a:endParaRPr sz="20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434"/>
              </a:spcBef>
              <a:tabLst>
                <a:tab pos="756285" algn="l"/>
              </a:tabLst>
            </a:pPr>
            <a:r>
              <a:rPr dirty="0" sz="1800">
                <a:solidFill>
                  <a:srgbClr val="587E17"/>
                </a:solidFill>
                <a:latin typeface="Arial"/>
                <a:cs typeface="Arial"/>
              </a:rPr>
              <a:t>–	</a:t>
            </a:r>
            <a:r>
              <a:rPr dirty="0" sz="1800" spc="-10">
                <a:solidFill>
                  <a:srgbClr val="587E17"/>
                </a:solidFill>
                <a:latin typeface="Arial"/>
                <a:cs typeface="Arial"/>
              </a:rPr>
              <a:t>400-700</a:t>
            </a:r>
            <a:r>
              <a:rPr dirty="0" sz="1800" spc="-6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587E17"/>
                </a:solidFill>
                <a:latin typeface="Arial"/>
                <a:cs typeface="Arial"/>
              </a:rPr>
              <a:t>nm</a:t>
            </a:r>
            <a:endParaRPr sz="18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430"/>
              </a:spcBef>
              <a:buChar char="–"/>
              <a:tabLst>
                <a:tab pos="756285" algn="l"/>
                <a:tab pos="756920" algn="l"/>
              </a:tabLst>
            </a:pPr>
            <a:r>
              <a:rPr dirty="0" sz="1800" spc="-10">
                <a:solidFill>
                  <a:srgbClr val="587E17"/>
                </a:solidFill>
                <a:latin typeface="Arial"/>
                <a:cs typeface="Arial"/>
              </a:rPr>
              <a:t>fotosynthese</a:t>
            </a:r>
            <a:endParaRPr sz="1800">
              <a:latin typeface="Arial"/>
              <a:cs typeface="Arial"/>
            </a:endParaRPr>
          </a:p>
          <a:p>
            <a:pPr marL="354965" indent="-342265">
              <a:lnSpc>
                <a:spcPct val="100000"/>
              </a:lnSpc>
              <a:spcBef>
                <a:spcPts val="47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Solarimeter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(W/m² of</a:t>
            </a:r>
            <a:r>
              <a:rPr dirty="0" sz="2000" spc="-10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J/m²s)</a:t>
            </a:r>
            <a:endParaRPr sz="20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439"/>
              </a:spcBef>
              <a:tabLst>
                <a:tab pos="756285" algn="l"/>
              </a:tabLst>
            </a:pPr>
            <a:r>
              <a:rPr dirty="0" sz="1800">
                <a:solidFill>
                  <a:srgbClr val="587E17"/>
                </a:solidFill>
                <a:latin typeface="Arial"/>
                <a:cs typeface="Arial"/>
              </a:rPr>
              <a:t>–	</a:t>
            </a:r>
            <a:r>
              <a:rPr dirty="0" sz="1800" spc="-10">
                <a:solidFill>
                  <a:srgbClr val="587E17"/>
                </a:solidFill>
                <a:latin typeface="Arial"/>
                <a:cs typeface="Arial"/>
              </a:rPr>
              <a:t>300-3000</a:t>
            </a:r>
            <a:r>
              <a:rPr dirty="0" sz="1800" spc="-6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587E17"/>
                </a:solidFill>
                <a:latin typeface="Arial"/>
                <a:cs typeface="Arial"/>
              </a:rPr>
              <a:t>nm</a:t>
            </a:r>
            <a:endParaRPr sz="18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434"/>
              </a:spcBef>
              <a:buChar char="–"/>
              <a:tabLst>
                <a:tab pos="756285" algn="l"/>
                <a:tab pos="756920" algn="l"/>
              </a:tabLst>
            </a:pPr>
            <a:r>
              <a:rPr dirty="0" sz="1800" spc="-5">
                <a:solidFill>
                  <a:srgbClr val="587E17"/>
                </a:solidFill>
                <a:latin typeface="Arial"/>
                <a:cs typeface="Arial"/>
              </a:rPr>
              <a:t>Weerstation, alle licht: scherming,</a:t>
            </a:r>
            <a:r>
              <a:rPr dirty="0" sz="1800" spc="5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587E17"/>
                </a:solidFill>
                <a:latin typeface="Arial"/>
                <a:cs typeface="Arial"/>
              </a:rPr>
              <a:t>watergift,…</a:t>
            </a:r>
            <a:endParaRPr sz="1800">
              <a:latin typeface="Arial"/>
              <a:cs typeface="Arial"/>
            </a:endParaRPr>
          </a:p>
          <a:p>
            <a:pPr marL="354965" indent="-342265">
              <a:lnSpc>
                <a:spcPct val="100000"/>
              </a:lnSpc>
              <a:spcBef>
                <a:spcPts val="47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Pyrgeometer</a:t>
            </a:r>
            <a:r>
              <a:rPr dirty="0" sz="2000" spc="-8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(W/m²)</a:t>
            </a:r>
            <a:endParaRPr sz="20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434"/>
              </a:spcBef>
              <a:tabLst>
                <a:tab pos="756285" algn="l"/>
              </a:tabLst>
            </a:pPr>
            <a:r>
              <a:rPr dirty="0" sz="1800">
                <a:solidFill>
                  <a:srgbClr val="587E17"/>
                </a:solidFill>
                <a:latin typeface="Arial"/>
                <a:cs typeface="Arial"/>
              </a:rPr>
              <a:t>–	</a:t>
            </a:r>
            <a:r>
              <a:rPr dirty="0" sz="1800" spc="-10">
                <a:solidFill>
                  <a:srgbClr val="587E17"/>
                </a:solidFill>
                <a:latin typeface="Arial"/>
                <a:cs typeface="Arial"/>
              </a:rPr>
              <a:t>4500 </a:t>
            </a:r>
            <a:r>
              <a:rPr dirty="0" sz="1800">
                <a:solidFill>
                  <a:srgbClr val="587E17"/>
                </a:solidFill>
                <a:latin typeface="Arial"/>
                <a:cs typeface="Arial"/>
              </a:rPr>
              <a:t>– </a:t>
            </a:r>
            <a:r>
              <a:rPr dirty="0" sz="1800" spc="-10">
                <a:solidFill>
                  <a:srgbClr val="587E17"/>
                </a:solidFill>
                <a:latin typeface="Arial"/>
                <a:cs typeface="Arial"/>
              </a:rPr>
              <a:t>100000</a:t>
            </a:r>
            <a:r>
              <a:rPr dirty="0" sz="1800" spc="-4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587E17"/>
                </a:solidFill>
                <a:latin typeface="Arial"/>
                <a:cs typeface="Arial"/>
              </a:rPr>
              <a:t>nm</a:t>
            </a:r>
            <a:endParaRPr sz="18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425"/>
              </a:spcBef>
              <a:buChar char="–"/>
              <a:tabLst>
                <a:tab pos="756285" algn="l"/>
                <a:tab pos="756920" algn="l"/>
              </a:tabLst>
            </a:pPr>
            <a:r>
              <a:rPr dirty="0" sz="1800" spc="-5">
                <a:solidFill>
                  <a:srgbClr val="587E17"/>
                </a:solidFill>
                <a:latin typeface="Arial"/>
                <a:cs typeface="Arial"/>
              </a:rPr>
              <a:t>Uitstraling, </a:t>
            </a:r>
            <a:r>
              <a:rPr dirty="0" sz="1800" spc="-10">
                <a:solidFill>
                  <a:srgbClr val="587E17"/>
                </a:solidFill>
                <a:latin typeface="Arial"/>
                <a:cs typeface="Arial"/>
              </a:rPr>
              <a:t>bewolking: </a:t>
            </a:r>
            <a:r>
              <a:rPr dirty="0" sz="1800" spc="-5">
                <a:solidFill>
                  <a:srgbClr val="587E17"/>
                </a:solidFill>
                <a:latin typeface="Arial"/>
                <a:cs typeface="Arial"/>
              </a:rPr>
              <a:t>sneller dichtsturen energiescherm </a:t>
            </a:r>
            <a:r>
              <a:rPr dirty="0" sz="1800" spc="-10">
                <a:solidFill>
                  <a:srgbClr val="587E17"/>
                </a:solidFill>
                <a:latin typeface="Arial"/>
                <a:cs typeface="Arial"/>
              </a:rPr>
              <a:t>heldere</a:t>
            </a:r>
            <a:r>
              <a:rPr dirty="0" sz="1800" spc="16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587E17"/>
                </a:solidFill>
                <a:latin typeface="Arial"/>
                <a:cs typeface="Arial"/>
              </a:rPr>
              <a:t>hemel</a:t>
            </a:r>
            <a:endParaRPr sz="1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7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Spectroradiometer</a:t>
            </a:r>
            <a:r>
              <a:rPr dirty="0" sz="2000" spc="-8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(µmol/m²s)</a:t>
            </a:r>
            <a:endParaRPr sz="20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439"/>
              </a:spcBef>
              <a:tabLst>
                <a:tab pos="756285" algn="l"/>
              </a:tabLst>
            </a:pPr>
            <a:r>
              <a:rPr dirty="0" sz="1800">
                <a:solidFill>
                  <a:srgbClr val="587E17"/>
                </a:solidFill>
                <a:latin typeface="Arial"/>
                <a:cs typeface="Arial"/>
              </a:rPr>
              <a:t>–	</a:t>
            </a:r>
            <a:r>
              <a:rPr dirty="0" sz="1800" spc="-10">
                <a:solidFill>
                  <a:srgbClr val="587E17"/>
                </a:solidFill>
                <a:latin typeface="Arial"/>
                <a:cs typeface="Arial"/>
              </a:rPr>
              <a:t>360 </a:t>
            </a:r>
            <a:r>
              <a:rPr dirty="0" sz="1800">
                <a:solidFill>
                  <a:srgbClr val="587E17"/>
                </a:solidFill>
                <a:latin typeface="Arial"/>
                <a:cs typeface="Arial"/>
              </a:rPr>
              <a:t>– </a:t>
            </a:r>
            <a:r>
              <a:rPr dirty="0" sz="1800" spc="-10">
                <a:solidFill>
                  <a:srgbClr val="587E17"/>
                </a:solidFill>
                <a:latin typeface="Arial"/>
                <a:cs typeface="Arial"/>
              </a:rPr>
              <a:t>1100</a:t>
            </a:r>
            <a:r>
              <a:rPr dirty="0" sz="1800" spc="-6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587E17"/>
                </a:solidFill>
                <a:latin typeface="Arial"/>
                <a:cs typeface="Arial"/>
              </a:rPr>
              <a:t>nm</a:t>
            </a:r>
            <a:endParaRPr sz="18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430"/>
              </a:spcBef>
              <a:buChar char="–"/>
              <a:tabLst>
                <a:tab pos="756285" algn="l"/>
                <a:tab pos="756920" algn="l"/>
              </a:tabLst>
            </a:pPr>
            <a:r>
              <a:rPr dirty="0" sz="1800" spc="-5">
                <a:solidFill>
                  <a:srgbClr val="587E17"/>
                </a:solidFill>
                <a:latin typeface="Arial"/>
                <a:cs typeface="Arial"/>
              </a:rPr>
              <a:t>Samenstelling </a:t>
            </a:r>
            <a:r>
              <a:rPr dirty="0" sz="1800">
                <a:solidFill>
                  <a:srgbClr val="587E17"/>
                </a:solidFill>
                <a:latin typeface="Arial"/>
                <a:cs typeface="Arial"/>
              </a:rPr>
              <a:t>van </a:t>
            </a:r>
            <a:r>
              <a:rPr dirty="0" sz="1800" spc="-5">
                <a:solidFill>
                  <a:srgbClr val="587E17"/>
                </a:solidFill>
                <a:latin typeface="Arial"/>
                <a:cs typeface="Arial"/>
              </a:rPr>
              <a:t>het</a:t>
            </a:r>
            <a:r>
              <a:rPr dirty="0" sz="1800" spc="-4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587E17"/>
                </a:solidFill>
                <a:latin typeface="Arial"/>
                <a:cs typeface="Arial"/>
              </a:rPr>
              <a:t>lichtspectrum</a:t>
            </a:r>
            <a:endParaRPr sz="1800">
              <a:latin typeface="Arial"/>
              <a:cs typeface="Arial"/>
            </a:endParaRPr>
          </a:p>
          <a:p>
            <a:pPr marL="354965" indent="-342265">
              <a:lnSpc>
                <a:spcPct val="100000"/>
              </a:lnSpc>
              <a:spcBef>
                <a:spcPts val="47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Infraroodmeter</a:t>
            </a:r>
            <a:r>
              <a:rPr dirty="0" sz="2000" spc="-11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(°C)</a:t>
            </a:r>
            <a:endParaRPr sz="20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440"/>
              </a:spcBef>
              <a:tabLst>
                <a:tab pos="756285" algn="l"/>
              </a:tabLst>
            </a:pPr>
            <a:r>
              <a:rPr dirty="0" sz="1800">
                <a:solidFill>
                  <a:srgbClr val="587E17"/>
                </a:solidFill>
                <a:latin typeface="Arial"/>
                <a:cs typeface="Arial"/>
              </a:rPr>
              <a:t>–	</a:t>
            </a:r>
            <a:r>
              <a:rPr dirty="0" sz="1800" spc="-10">
                <a:solidFill>
                  <a:srgbClr val="587E17"/>
                </a:solidFill>
                <a:latin typeface="Arial"/>
                <a:cs typeface="Arial"/>
              </a:rPr>
              <a:t>8000-12000</a:t>
            </a:r>
            <a:r>
              <a:rPr dirty="0" sz="1800" spc="-5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587E17"/>
                </a:solidFill>
                <a:latin typeface="Arial"/>
                <a:cs typeface="Arial"/>
              </a:rPr>
              <a:t>nm</a:t>
            </a:r>
            <a:endParaRPr sz="18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430"/>
              </a:spcBef>
              <a:buChar char="–"/>
              <a:tabLst>
                <a:tab pos="756285" algn="l"/>
                <a:tab pos="756920" algn="l"/>
              </a:tabLst>
            </a:pPr>
            <a:r>
              <a:rPr dirty="0" sz="1800">
                <a:solidFill>
                  <a:srgbClr val="587E17"/>
                </a:solidFill>
                <a:latin typeface="Arial"/>
                <a:cs typeface="Arial"/>
              </a:rPr>
              <a:t>Warmte:</a:t>
            </a:r>
            <a:r>
              <a:rPr dirty="0" sz="1800" spc="-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587E17"/>
                </a:solidFill>
                <a:latin typeface="Arial"/>
                <a:cs typeface="Arial"/>
              </a:rPr>
              <a:t>planttemperatuurmeting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5490210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Betrouwbaarheid</a:t>
            </a:r>
            <a:r>
              <a:rPr dirty="0" spc="-110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sensoren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21358"/>
            <a:ext cx="7806690" cy="32461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355600" marR="245110" indent="-342900">
              <a:lnSpc>
                <a:spcPct val="100000"/>
              </a:lnSpc>
              <a:spcBef>
                <a:spcPts val="105"/>
              </a:spcBef>
              <a:buChar char="•"/>
              <a:tabLst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Stralingssensoren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sterk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onderhevig aan 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vervuiling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en positie (hoek met</a:t>
            </a:r>
            <a:r>
              <a:rPr dirty="0" sz="3200" spc="-9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invallend  licht)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Verschillen van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-154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W/m²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tot +166</a:t>
            </a:r>
            <a:r>
              <a:rPr dirty="0" sz="3200" spc="-10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W/m²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Meting op</a:t>
            </a:r>
            <a:r>
              <a:rPr dirty="0" sz="3200" spc="-9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plantniveau?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Meten in de juiste</a:t>
            </a:r>
            <a:r>
              <a:rPr dirty="0" sz="3200" spc="-6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10">
                <a:solidFill>
                  <a:srgbClr val="587E17"/>
                </a:solidFill>
                <a:latin typeface="Arial"/>
                <a:cs typeface="Arial"/>
              </a:rPr>
              <a:t>eenheden?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3688079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Stralingssensoren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24420"/>
            <a:ext cx="7792084" cy="3369310"/>
          </a:xfrm>
          <a:prstGeom prst="rect">
            <a:avLst/>
          </a:prstGeom>
        </p:spPr>
        <p:txBody>
          <a:bodyPr wrap="square" lIns="0" tIns="11049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7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Ijking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dikwijls</a:t>
            </a:r>
            <a:r>
              <a:rPr dirty="0" sz="3200" spc="-5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vergeten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Hoge mate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van vervuiling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door</a:t>
            </a:r>
            <a:r>
              <a:rPr dirty="0" sz="3200" spc="-15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zwavelen,</a:t>
            </a:r>
            <a:endParaRPr sz="32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gewasbescherming,</a:t>
            </a:r>
            <a:r>
              <a:rPr dirty="0" sz="3200" spc="-9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stof,…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Positie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Zelf</a:t>
            </a:r>
            <a:r>
              <a:rPr dirty="0" sz="3200" spc="-6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ijken?</a:t>
            </a:r>
            <a:endParaRPr sz="32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685"/>
              </a:spcBef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– </a:t>
            </a: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Niet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zomaar</a:t>
            </a:r>
            <a:r>
              <a:rPr dirty="0" sz="2800" spc="-7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mogelijk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3688079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Stralingssensoren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36694"/>
            <a:ext cx="7810500" cy="3908425"/>
          </a:xfrm>
          <a:prstGeom prst="rect">
            <a:avLst/>
          </a:prstGeom>
        </p:spPr>
        <p:txBody>
          <a:bodyPr wrap="square" lIns="0" tIns="1003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90"/>
              </a:spcBef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Verkeerde</a:t>
            </a:r>
            <a:r>
              <a:rPr dirty="0" sz="2800" spc="-1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meting?</a:t>
            </a:r>
            <a:endParaRPr sz="2800">
              <a:latin typeface="Arial"/>
              <a:cs typeface="Arial"/>
            </a:endParaRPr>
          </a:p>
          <a:p>
            <a:pPr marL="756285" indent="-286385">
              <a:lnSpc>
                <a:spcPct val="100000"/>
              </a:lnSpc>
              <a:spcBef>
                <a:spcPts val="590"/>
              </a:spcBef>
              <a:buChar char="–"/>
              <a:tabLst>
                <a:tab pos="756920" algn="l"/>
              </a:tabLst>
            </a:pP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Gevolgen op klimaatregeling</a:t>
            </a:r>
            <a:r>
              <a:rPr dirty="0" sz="2400" spc="2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vb:</a:t>
            </a:r>
            <a:endParaRPr sz="2400">
              <a:latin typeface="Arial"/>
              <a:cs typeface="Arial"/>
            </a:endParaRPr>
          </a:p>
          <a:p>
            <a:pPr lvl="1" marL="1155700" marR="309880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Lichtverhoging op de ventilatietemperatuur bij jonge  aanplant. Meer licht is </a:t>
            </a: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een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hogere ventilatietemperatuur.  Richtlijn: 300 </a:t>
            </a: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– 700 W/m²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is </a:t>
            </a: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2 °C verhoging van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de  ventilatietemperatuur,</a:t>
            </a:r>
            <a:endParaRPr sz="2000">
              <a:latin typeface="Arial"/>
              <a:cs typeface="Arial"/>
            </a:endParaRPr>
          </a:p>
          <a:p>
            <a:pPr lvl="1" marL="1155700" indent="-228600">
              <a:lnSpc>
                <a:spcPct val="100000"/>
              </a:lnSpc>
              <a:spcBef>
                <a:spcPts val="475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Afbouw minimum buis </a:t>
            </a: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instellingen. Voor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de bovenbuis</a:t>
            </a:r>
            <a:r>
              <a:rPr dirty="0" sz="2000" spc="-5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kan</a:t>
            </a:r>
            <a:endParaRPr sz="2000">
              <a:latin typeface="Arial"/>
              <a:cs typeface="Arial"/>
            </a:endParaRPr>
          </a:p>
          <a:p>
            <a:pPr algn="ctr" marL="920115">
              <a:lnSpc>
                <a:spcPct val="100000"/>
              </a:lnSpc>
            </a:pP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worden gewerkt met een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lichttraject van </a:t>
            </a: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150 – 250</a:t>
            </a:r>
            <a:r>
              <a:rPr dirty="0" sz="2000" spc="-19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W/m²,</a:t>
            </a:r>
            <a:endParaRPr sz="2000">
              <a:latin typeface="Arial"/>
              <a:cs typeface="Arial"/>
            </a:endParaRPr>
          </a:p>
          <a:p>
            <a:pPr lvl="1" marL="1155700" marR="5080" indent="-228600">
              <a:lnSpc>
                <a:spcPct val="100000"/>
              </a:lnSpc>
              <a:spcBef>
                <a:spcPts val="480"/>
              </a:spcBef>
              <a:buChar char="•"/>
              <a:tabLst>
                <a:tab pos="1155700" algn="l"/>
                <a:tab pos="1156335" algn="l"/>
              </a:tabLst>
            </a:pP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Het aan-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en afschakelen </a:t>
            </a: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van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de </a:t>
            </a: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assimilatiebelichting. Een  verkeerde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meetwaarde </a:t>
            </a: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kan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dan betekenen dat </a:t>
            </a: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u veel</a:t>
            </a:r>
            <a:r>
              <a:rPr dirty="0" sz="2000" spc="-17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meer  (of juist minder) de </a:t>
            </a: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assimilatie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belichting laat</a:t>
            </a:r>
            <a:r>
              <a:rPr dirty="0" sz="2000" spc="-5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branden.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603875" y="3905250"/>
            <a:ext cx="2569210" cy="2043430"/>
          </a:xfrm>
          <a:custGeom>
            <a:avLst/>
            <a:gdLst/>
            <a:ahLst/>
            <a:cxnLst/>
            <a:rect l="l" t="t" r="r" b="b"/>
            <a:pathLst>
              <a:path w="2569209" h="2043429">
                <a:moveTo>
                  <a:pt x="0" y="0"/>
                </a:moveTo>
                <a:lnTo>
                  <a:pt x="1393190" y="1130427"/>
                </a:lnTo>
                <a:lnTo>
                  <a:pt x="1450111" y="1121984"/>
                </a:lnTo>
                <a:lnTo>
                  <a:pt x="1507208" y="1115557"/>
                </a:lnTo>
                <a:lnTo>
                  <a:pt x="1564330" y="1111105"/>
                </a:lnTo>
                <a:lnTo>
                  <a:pt x="1621329" y="1108590"/>
                </a:lnTo>
                <a:lnTo>
                  <a:pt x="1678055" y="1107972"/>
                </a:lnTo>
                <a:lnTo>
                  <a:pt x="1734358" y="1109210"/>
                </a:lnTo>
                <a:lnTo>
                  <a:pt x="1790091" y="1112265"/>
                </a:lnTo>
                <a:lnTo>
                  <a:pt x="1845103" y="1117097"/>
                </a:lnTo>
                <a:lnTo>
                  <a:pt x="1899245" y="1123666"/>
                </a:lnTo>
                <a:lnTo>
                  <a:pt x="1952367" y="1131932"/>
                </a:lnTo>
                <a:lnTo>
                  <a:pt x="2004322" y="1141856"/>
                </a:lnTo>
                <a:lnTo>
                  <a:pt x="2054958" y="1153398"/>
                </a:lnTo>
                <a:lnTo>
                  <a:pt x="2104128" y="1166518"/>
                </a:lnTo>
                <a:lnTo>
                  <a:pt x="2151681" y="1181176"/>
                </a:lnTo>
                <a:lnTo>
                  <a:pt x="2197468" y="1197333"/>
                </a:lnTo>
                <a:lnTo>
                  <a:pt x="2241341" y="1214948"/>
                </a:lnTo>
                <a:lnTo>
                  <a:pt x="2283149" y="1233983"/>
                </a:lnTo>
                <a:lnTo>
                  <a:pt x="2322745" y="1254396"/>
                </a:lnTo>
                <a:lnTo>
                  <a:pt x="2359977" y="1276148"/>
                </a:lnTo>
                <a:lnTo>
                  <a:pt x="2394697" y="1299200"/>
                </a:lnTo>
                <a:lnTo>
                  <a:pt x="2426756" y="1323512"/>
                </a:lnTo>
                <a:lnTo>
                  <a:pt x="2456005" y="1349044"/>
                </a:lnTo>
                <a:lnTo>
                  <a:pt x="2505473" y="1403607"/>
                </a:lnTo>
                <a:lnTo>
                  <a:pt x="2543603" y="1466176"/>
                </a:lnTo>
                <a:lnTo>
                  <a:pt x="2565124" y="1533603"/>
                </a:lnTo>
                <a:lnTo>
                  <a:pt x="2568663" y="1567186"/>
                </a:lnTo>
                <a:lnTo>
                  <a:pt x="2567536" y="1600530"/>
                </a:lnTo>
                <a:lnTo>
                  <a:pt x="2551738" y="1666046"/>
                </a:lnTo>
                <a:lnTo>
                  <a:pt x="2518632" y="1729243"/>
                </a:lnTo>
                <a:lnTo>
                  <a:pt x="2469118" y="1789212"/>
                </a:lnTo>
                <a:lnTo>
                  <a:pt x="2438489" y="1817702"/>
                </a:lnTo>
                <a:lnTo>
                  <a:pt x="2404095" y="1845043"/>
                </a:lnTo>
                <a:lnTo>
                  <a:pt x="2366050" y="1871123"/>
                </a:lnTo>
                <a:lnTo>
                  <a:pt x="2324466" y="1895827"/>
                </a:lnTo>
                <a:lnTo>
                  <a:pt x="2279455" y="1919042"/>
                </a:lnTo>
                <a:lnTo>
                  <a:pt x="2231130" y="1940654"/>
                </a:lnTo>
                <a:lnTo>
                  <a:pt x="2179604" y="1960550"/>
                </a:lnTo>
                <a:lnTo>
                  <a:pt x="2124989" y="1978616"/>
                </a:lnTo>
                <a:lnTo>
                  <a:pt x="2067397" y="1994738"/>
                </a:lnTo>
                <a:lnTo>
                  <a:pt x="2006941" y="2008803"/>
                </a:lnTo>
                <a:lnTo>
                  <a:pt x="1943735" y="2020697"/>
                </a:lnTo>
                <a:lnTo>
                  <a:pt x="1886813" y="2029153"/>
                </a:lnTo>
                <a:lnTo>
                  <a:pt x="1829716" y="2035592"/>
                </a:lnTo>
                <a:lnTo>
                  <a:pt x="1772594" y="2040054"/>
                </a:lnTo>
                <a:lnTo>
                  <a:pt x="1715595" y="2042579"/>
                </a:lnTo>
                <a:lnTo>
                  <a:pt x="1658869" y="2043206"/>
                </a:lnTo>
                <a:lnTo>
                  <a:pt x="1602566" y="2041976"/>
                </a:lnTo>
                <a:lnTo>
                  <a:pt x="1546833" y="2038928"/>
                </a:lnTo>
                <a:lnTo>
                  <a:pt x="1491821" y="2034102"/>
                </a:lnTo>
                <a:lnTo>
                  <a:pt x="1437679" y="2027538"/>
                </a:lnTo>
                <a:lnTo>
                  <a:pt x="1384557" y="2019276"/>
                </a:lnTo>
                <a:lnTo>
                  <a:pt x="1332602" y="2009354"/>
                </a:lnTo>
                <a:lnTo>
                  <a:pt x="1281966" y="1997815"/>
                </a:lnTo>
                <a:lnTo>
                  <a:pt x="1232796" y="1984696"/>
                </a:lnTo>
                <a:lnTo>
                  <a:pt x="1185243" y="1970038"/>
                </a:lnTo>
                <a:lnTo>
                  <a:pt x="1139456" y="1953880"/>
                </a:lnTo>
                <a:lnTo>
                  <a:pt x="1095583" y="1936264"/>
                </a:lnTo>
                <a:lnTo>
                  <a:pt x="1053775" y="1917227"/>
                </a:lnTo>
                <a:lnTo>
                  <a:pt x="1014179" y="1896810"/>
                </a:lnTo>
                <a:lnTo>
                  <a:pt x="976947" y="1875054"/>
                </a:lnTo>
                <a:lnTo>
                  <a:pt x="942227" y="1851997"/>
                </a:lnTo>
                <a:lnTo>
                  <a:pt x="910168" y="1827680"/>
                </a:lnTo>
                <a:lnTo>
                  <a:pt x="880919" y="1802142"/>
                </a:lnTo>
                <a:lnTo>
                  <a:pt x="831451" y="1747563"/>
                </a:lnTo>
                <a:lnTo>
                  <a:pt x="792037" y="1682119"/>
                </a:lnTo>
                <a:lnTo>
                  <a:pt x="778406" y="1645341"/>
                </a:lnTo>
                <a:lnTo>
                  <a:pt x="768353" y="1571566"/>
                </a:lnTo>
                <a:lnTo>
                  <a:pt x="771746" y="1534905"/>
                </a:lnTo>
                <a:lnTo>
                  <a:pt x="794904" y="1462868"/>
                </a:lnTo>
                <a:lnTo>
                  <a:pt x="814483" y="1427827"/>
                </a:lnTo>
                <a:lnTo>
                  <a:pt x="839272" y="1393661"/>
                </a:lnTo>
                <a:lnTo>
                  <a:pt x="869178" y="1360538"/>
                </a:lnTo>
                <a:lnTo>
                  <a:pt x="904107" y="1328624"/>
                </a:lnTo>
                <a:lnTo>
                  <a:pt x="943967" y="1298086"/>
                </a:lnTo>
                <a:lnTo>
                  <a:pt x="988664" y="1269092"/>
                </a:lnTo>
                <a:lnTo>
                  <a:pt x="1038106" y="1241810"/>
                </a:lnTo>
                <a:lnTo>
                  <a:pt x="1092200" y="1216406"/>
                </a:lnTo>
                <a:lnTo>
                  <a:pt x="0" y="0"/>
                </a:lnTo>
                <a:close/>
              </a:path>
            </a:pathLst>
          </a:custGeom>
          <a:ln w="15874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500738" y="3860800"/>
            <a:ext cx="1800225" cy="2087880"/>
          </a:xfrm>
          <a:custGeom>
            <a:avLst/>
            <a:gdLst/>
            <a:ahLst/>
            <a:cxnLst/>
            <a:rect l="l" t="t" r="r" b="b"/>
            <a:pathLst>
              <a:path w="1800225" h="2087879">
                <a:moveTo>
                  <a:pt x="436386" y="0"/>
                </a:moveTo>
                <a:lnTo>
                  <a:pt x="939941" y="1153033"/>
                </a:lnTo>
                <a:lnTo>
                  <a:pt x="1001408" y="1155527"/>
                </a:lnTo>
                <a:lnTo>
                  <a:pt x="1061582" y="1160106"/>
                </a:lnTo>
                <a:lnTo>
                  <a:pt x="1120335" y="1166695"/>
                </a:lnTo>
                <a:lnTo>
                  <a:pt x="1177538" y="1175223"/>
                </a:lnTo>
                <a:lnTo>
                  <a:pt x="1233063" y="1185616"/>
                </a:lnTo>
                <a:lnTo>
                  <a:pt x="1286784" y="1197802"/>
                </a:lnTo>
                <a:lnTo>
                  <a:pt x="1338572" y="1211708"/>
                </a:lnTo>
                <a:lnTo>
                  <a:pt x="1388298" y="1227262"/>
                </a:lnTo>
                <a:lnTo>
                  <a:pt x="1435836" y="1244390"/>
                </a:lnTo>
                <a:lnTo>
                  <a:pt x="1481056" y="1263020"/>
                </a:lnTo>
                <a:lnTo>
                  <a:pt x="1523832" y="1283080"/>
                </a:lnTo>
                <a:lnTo>
                  <a:pt x="1564035" y="1304496"/>
                </a:lnTo>
                <a:lnTo>
                  <a:pt x="1601537" y="1327196"/>
                </a:lnTo>
                <a:lnTo>
                  <a:pt x="1636211" y="1351107"/>
                </a:lnTo>
                <a:lnTo>
                  <a:pt x="1667928" y="1376157"/>
                </a:lnTo>
                <a:lnTo>
                  <a:pt x="1696560" y="1402272"/>
                </a:lnTo>
                <a:lnTo>
                  <a:pt x="1744060" y="1457410"/>
                </a:lnTo>
                <a:lnTo>
                  <a:pt x="1777686" y="1515938"/>
                </a:lnTo>
                <a:lnTo>
                  <a:pt x="1796415" y="1577275"/>
                </a:lnTo>
                <a:lnTo>
                  <a:pt x="1799873" y="1608815"/>
                </a:lnTo>
                <a:lnTo>
                  <a:pt x="1799223" y="1640839"/>
                </a:lnTo>
                <a:lnTo>
                  <a:pt x="1785585" y="1704021"/>
                </a:lnTo>
                <a:lnTo>
                  <a:pt x="1756466" y="1764250"/>
                </a:lnTo>
                <a:lnTo>
                  <a:pt x="1712984" y="1820993"/>
                </a:lnTo>
                <a:lnTo>
                  <a:pt x="1656259" y="1873719"/>
                </a:lnTo>
                <a:lnTo>
                  <a:pt x="1623279" y="1898410"/>
                </a:lnTo>
                <a:lnTo>
                  <a:pt x="1587408" y="1921897"/>
                </a:lnTo>
                <a:lnTo>
                  <a:pt x="1548786" y="1944114"/>
                </a:lnTo>
                <a:lnTo>
                  <a:pt x="1507552" y="1964994"/>
                </a:lnTo>
                <a:lnTo>
                  <a:pt x="1463846" y="1984472"/>
                </a:lnTo>
                <a:lnTo>
                  <a:pt x="1417808" y="2002479"/>
                </a:lnTo>
                <a:lnTo>
                  <a:pt x="1369577" y="2018951"/>
                </a:lnTo>
                <a:lnTo>
                  <a:pt x="1319295" y="2033820"/>
                </a:lnTo>
                <a:lnTo>
                  <a:pt x="1267100" y="2047020"/>
                </a:lnTo>
                <a:lnTo>
                  <a:pt x="1213132" y="2058485"/>
                </a:lnTo>
                <a:lnTo>
                  <a:pt x="1157532" y="2068147"/>
                </a:lnTo>
                <a:lnTo>
                  <a:pt x="1100438" y="2075941"/>
                </a:lnTo>
                <a:lnTo>
                  <a:pt x="1041991" y="2081801"/>
                </a:lnTo>
                <a:lnTo>
                  <a:pt x="982332" y="2085659"/>
                </a:lnTo>
                <a:lnTo>
                  <a:pt x="921598" y="2087449"/>
                </a:lnTo>
                <a:lnTo>
                  <a:pt x="859931" y="2087105"/>
                </a:lnTo>
                <a:lnTo>
                  <a:pt x="798464" y="2084604"/>
                </a:lnTo>
                <a:lnTo>
                  <a:pt x="738290" y="2080021"/>
                </a:lnTo>
                <a:lnTo>
                  <a:pt x="679538" y="2073427"/>
                </a:lnTo>
                <a:lnTo>
                  <a:pt x="622335" y="2064896"/>
                </a:lnTo>
                <a:lnTo>
                  <a:pt x="566809" y="2054500"/>
                </a:lnTo>
                <a:lnTo>
                  <a:pt x="513088" y="2042312"/>
                </a:lnTo>
                <a:lnTo>
                  <a:pt x="461301" y="2028405"/>
                </a:lnTo>
                <a:lnTo>
                  <a:pt x="411574" y="2012851"/>
                </a:lnTo>
                <a:lnTo>
                  <a:pt x="364037" y="1995722"/>
                </a:lnTo>
                <a:lnTo>
                  <a:pt x="318816" y="1977093"/>
                </a:lnTo>
                <a:lnTo>
                  <a:pt x="276040" y="1957034"/>
                </a:lnTo>
                <a:lnTo>
                  <a:pt x="235837" y="1935619"/>
                </a:lnTo>
                <a:lnTo>
                  <a:pt x="198335" y="1912921"/>
                </a:lnTo>
                <a:lnTo>
                  <a:pt x="163662" y="1889012"/>
                </a:lnTo>
                <a:lnTo>
                  <a:pt x="131945" y="1863965"/>
                </a:lnTo>
                <a:lnTo>
                  <a:pt x="103312" y="1837852"/>
                </a:lnTo>
                <a:lnTo>
                  <a:pt x="55813" y="1782720"/>
                </a:lnTo>
                <a:lnTo>
                  <a:pt x="22187" y="1724199"/>
                </a:lnTo>
                <a:lnTo>
                  <a:pt x="3458" y="1662868"/>
                </a:lnTo>
                <a:lnTo>
                  <a:pt x="0" y="1631332"/>
                </a:lnTo>
                <a:lnTo>
                  <a:pt x="649" y="1599311"/>
                </a:lnTo>
                <a:lnTo>
                  <a:pt x="16921" y="1529205"/>
                </a:lnTo>
                <a:lnTo>
                  <a:pt x="52576" y="1462283"/>
                </a:lnTo>
                <a:lnTo>
                  <a:pt x="77263" y="1430304"/>
                </a:lnTo>
                <a:lnTo>
                  <a:pt x="106305" y="1399466"/>
                </a:lnTo>
                <a:lnTo>
                  <a:pt x="139538" y="1369885"/>
                </a:lnTo>
                <a:lnTo>
                  <a:pt x="176798" y="1341675"/>
                </a:lnTo>
                <a:lnTo>
                  <a:pt x="217922" y="1314952"/>
                </a:lnTo>
                <a:lnTo>
                  <a:pt x="262745" y="1289831"/>
                </a:lnTo>
                <a:lnTo>
                  <a:pt x="311105" y="1266427"/>
                </a:lnTo>
                <a:lnTo>
                  <a:pt x="362837" y="1244855"/>
                </a:lnTo>
                <a:lnTo>
                  <a:pt x="417778" y="1225231"/>
                </a:lnTo>
                <a:lnTo>
                  <a:pt x="475764" y="1207670"/>
                </a:lnTo>
                <a:lnTo>
                  <a:pt x="536631" y="1192286"/>
                </a:lnTo>
                <a:lnTo>
                  <a:pt x="600216" y="1179195"/>
                </a:lnTo>
                <a:lnTo>
                  <a:pt x="436386" y="0"/>
                </a:lnTo>
                <a:close/>
              </a:path>
            </a:pathLst>
          </a:custGeom>
          <a:ln w="15875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55818" y="3879850"/>
            <a:ext cx="2527300" cy="1997710"/>
          </a:xfrm>
          <a:custGeom>
            <a:avLst/>
            <a:gdLst/>
            <a:ahLst/>
            <a:cxnLst/>
            <a:rect l="l" t="t" r="r" b="b"/>
            <a:pathLst>
              <a:path w="2527300" h="1997710">
                <a:moveTo>
                  <a:pt x="2527131" y="0"/>
                </a:moveTo>
                <a:lnTo>
                  <a:pt x="1477603" y="1171067"/>
                </a:lnTo>
                <a:lnTo>
                  <a:pt x="1529813" y="1195580"/>
                </a:lnTo>
                <a:lnTo>
                  <a:pt x="1577497" y="1221706"/>
                </a:lnTo>
                <a:lnTo>
                  <a:pt x="1620630" y="1249297"/>
                </a:lnTo>
                <a:lnTo>
                  <a:pt x="1659187" y="1278209"/>
                </a:lnTo>
                <a:lnTo>
                  <a:pt x="1693142" y="1308293"/>
                </a:lnTo>
                <a:lnTo>
                  <a:pt x="1722471" y="1339403"/>
                </a:lnTo>
                <a:lnTo>
                  <a:pt x="1747149" y="1371393"/>
                </a:lnTo>
                <a:lnTo>
                  <a:pt x="1767151" y="1404117"/>
                </a:lnTo>
                <a:lnTo>
                  <a:pt x="1793025" y="1471178"/>
                </a:lnTo>
                <a:lnTo>
                  <a:pt x="1799895" y="1539414"/>
                </a:lnTo>
                <a:lnTo>
                  <a:pt x="1796140" y="1573607"/>
                </a:lnTo>
                <a:lnTo>
                  <a:pt x="1774126" y="1641407"/>
                </a:lnTo>
                <a:lnTo>
                  <a:pt x="1732607" y="1707452"/>
                </a:lnTo>
                <a:lnTo>
                  <a:pt x="1704470" y="1739450"/>
                </a:lnTo>
                <a:lnTo>
                  <a:pt x="1671383" y="1770570"/>
                </a:lnTo>
                <a:lnTo>
                  <a:pt x="1633318" y="1800664"/>
                </a:lnTo>
                <a:lnTo>
                  <a:pt x="1590252" y="1829587"/>
                </a:lnTo>
                <a:lnTo>
                  <a:pt x="1553804" y="1850881"/>
                </a:lnTo>
                <a:lnTo>
                  <a:pt x="1515442" y="1870755"/>
                </a:lnTo>
                <a:lnTo>
                  <a:pt x="1475298" y="1889202"/>
                </a:lnTo>
                <a:lnTo>
                  <a:pt x="1433506" y="1906217"/>
                </a:lnTo>
                <a:lnTo>
                  <a:pt x="1390197" y="1921793"/>
                </a:lnTo>
                <a:lnTo>
                  <a:pt x="1345505" y="1935924"/>
                </a:lnTo>
                <a:lnTo>
                  <a:pt x="1299562" y="1948605"/>
                </a:lnTo>
                <a:lnTo>
                  <a:pt x="1252501" y="1959828"/>
                </a:lnTo>
                <a:lnTo>
                  <a:pt x="1204455" y="1969588"/>
                </a:lnTo>
                <a:lnTo>
                  <a:pt x="1155555" y="1977879"/>
                </a:lnTo>
                <a:lnTo>
                  <a:pt x="1105935" y="1984695"/>
                </a:lnTo>
                <a:lnTo>
                  <a:pt x="1055728" y="1990029"/>
                </a:lnTo>
                <a:lnTo>
                  <a:pt x="1005065" y="1993876"/>
                </a:lnTo>
                <a:lnTo>
                  <a:pt x="954080" y="1996229"/>
                </a:lnTo>
                <a:lnTo>
                  <a:pt x="902905" y="1997082"/>
                </a:lnTo>
                <a:lnTo>
                  <a:pt x="851673" y="1996428"/>
                </a:lnTo>
                <a:lnTo>
                  <a:pt x="800517" y="1994263"/>
                </a:lnTo>
                <a:lnTo>
                  <a:pt x="749569" y="1990580"/>
                </a:lnTo>
                <a:lnTo>
                  <a:pt x="698961" y="1985372"/>
                </a:lnTo>
                <a:lnTo>
                  <a:pt x="648827" y="1978633"/>
                </a:lnTo>
                <a:lnTo>
                  <a:pt x="599299" y="1970358"/>
                </a:lnTo>
                <a:lnTo>
                  <a:pt x="550510" y="1960540"/>
                </a:lnTo>
                <a:lnTo>
                  <a:pt x="502591" y="1949174"/>
                </a:lnTo>
                <a:lnTo>
                  <a:pt x="455677" y="1936252"/>
                </a:lnTo>
                <a:lnTo>
                  <a:pt x="409899" y="1921769"/>
                </a:lnTo>
                <a:lnTo>
                  <a:pt x="365391" y="1905719"/>
                </a:lnTo>
                <a:lnTo>
                  <a:pt x="322284" y="1888096"/>
                </a:lnTo>
                <a:lnTo>
                  <a:pt x="270076" y="1863570"/>
                </a:lnTo>
                <a:lnTo>
                  <a:pt x="222393" y="1837433"/>
                </a:lnTo>
                <a:lnTo>
                  <a:pt x="179262" y="1809831"/>
                </a:lnTo>
                <a:lnTo>
                  <a:pt x="140706" y="1780910"/>
                </a:lnTo>
                <a:lnTo>
                  <a:pt x="106751" y="1750817"/>
                </a:lnTo>
                <a:lnTo>
                  <a:pt x="77422" y="1719698"/>
                </a:lnTo>
                <a:lnTo>
                  <a:pt x="52745" y="1687701"/>
                </a:lnTo>
                <a:lnTo>
                  <a:pt x="32743" y="1654971"/>
                </a:lnTo>
                <a:lnTo>
                  <a:pt x="6869" y="1587899"/>
                </a:lnTo>
                <a:lnTo>
                  <a:pt x="0" y="1519656"/>
                </a:lnTo>
                <a:lnTo>
                  <a:pt x="3754" y="1485461"/>
                </a:lnTo>
                <a:lnTo>
                  <a:pt x="25768" y="1417657"/>
                </a:lnTo>
                <a:lnTo>
                  <a:pt x="67288" y="1351612"/>
                </a:lnTo>
                <a:lnTo>
                  <a:pt x="95426" y="1319616"/>
                </a:lnTo>
                <a:lnTo>
                  <a:pt x="128515" y="1288498"/>
                </a:lnTo>
                <a:lnTo>
                  <a:pt x="166581" y="1258406"/>
                </a:lnTo>
                <a:lnTo>
                  <a:pt x="209648" y="1229487"/>
                </a:lnTo>
                <a:lnTo>
                  <a:pt x="246051" y="1208230"/>
                </a:lnTo>
                <a:lnTo>
                  <a:pt x="284527" y="1188327"/>
                </a:lnTo>
                <a:lnTo>
                  <a:pt x="324941" y="1169799"/>
                </a:lnTo>
                <a:lnTo>
                  <a:pt x="367157" y="1152665"/>
                </a:lnTo>
                <a:lnTo>
                  <a:pt x="411040" y="1136945"/>
                </a:lnTo>
                <a:lnTo>
                  <a:pt x="456453" y="1122661"/>
                </a:lnTo>
                <a:lnTo>
                  <a:pt x="503262" y="1109831"/>
                </a:lnTo>
                <a:lnTo>
                  <a:pt x="551330" y="1098477"/>
                </a:lnTo>
                <a:lnTo>
                  <a:pt x="600522" y="1088619"/>
                </a:lnTo>
                <a:lnTo>
                  <a:pt x="650702" y="1080277"/>
                </a:lnTo>
                <a:lnTo>
                  <a:pt x="701734" y="1073472"/>
                </a:lnTo>
                <a:lnTo>
                  <a:pt x="753483" y="1068223"/>
                </a:lnTo>
                <a:lnTo>
                  <a:pt x="805813" y="1064551"/>
                </a:lnTo>
                <a:lnTo>
                  <a:pt x="858588" y="1062476"/>
                </a:lnTo>
                <a:lnTo>
                  <a:pt x="911673" y="1062019"/>
                </a:lnTo>
                <a:lnTo>
                  <a:pt x="964932" y="1063200"/>
                </a:lnTo>
                <a:lnTo>
                  <a:pt x="1018230" y="1066039"/>
                </a:lnTo>
                <a:lnTo>
                  <a:pt x="1071429" y="1070556"/>
                </a:lnTo>
                <a:lnTo>
                  <a:pt x="1124396" y="1076772"/>
                </a:lnTo>
                <a:lnTo>
                  <a:pt x="1176994" y="1084707"/>
                </a:lnTo>
                <a:lnTo>
                  <a:pt x="2527131" y="0"/>
                </a:lnTo>
                <a:close/>
              </a:path>
            </a:pathLst>
          </a:custGeom>
          <a:ln w="15874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627093" y="3879850"/>
            <a:ext cx="1800860" cy="1997710"/>
          </a:xfrm>
          <a:custGeom>
            <a:avLst/>
            <a:gdLst/>
            <a:ahLst/>
            <a:cxnLst/>
            <a:rect l="l" t="t" r="r" b="b"/>
            <a:pathLst>
              <a:path w="1800860" h="1997710">
                <a:moveTo>
                  <a:pt x="1408331" y="0"/>
                </a:moveTo>
                <a:lnTo>
                  <a:pt x="881281" y="1062101"/>
                </a:lnTo>
                <a:lnTo>
                  <a:pt x="820541" y="1063835"/>
                </a:lnTo>
                <a:lnTo>
                  <a:pt x="760729" y="1067644"/>
                </a:lnTo>
                <a:lnTo>
                  <a:pt x="702002" y="1073471"/>
                </a:lnTo>
                <a:lnTo>
                  <a:pt x="644518" y="1081257"/>
                </a:lnTo>
                <a:lnTo>
                  <a:pt x="588435" y="1090945"/>
                </a:lnTo>
                <a:lnTo>
                  <a:pt x="533912" y="1102477"/>
                </a:lnTo>
                <a:lnTo>
                  <a:pt x="481107" y="1115795"/>
                </a:lnTo>
                <a:lnTo>
                  <a:pt x="430178" y="1130840"/>
                </a:lnTo>
                <a:lnTo>
                  <a:pt x="381282" y="1147556"/>
                </a:lnTo>
                <a:lnTo>
                  <a:pt x="334578" y="1165883"/>
                </a:lnTo>
                <a:lnTo>
                  <a:pt x="290224" y="1185765"/>
                </a:lnTo>
                <a:lnTo>
                  <a:pt x="248379" y="1207144"/>
                </a:lnTo>
                <a:lnTo>
                  <a:pt x="209199" y="1229961"/>
                </a:lnTo>
                <a:lnTo>
                  <a:pt x="172844" y="1254159"/>
                </a:lnTo>
                <a:lnTo>
                  <a:pt x="139472" y="1279679"/>
                </a:lnTo>
                <a:lnTo>
                  <a:pt x="109239" y="1306465"/>
                </a:lnTo>
                <a:lnTo>
                  <a:pt x="82306" y="1334457"/>
                </a:lnTo>
                <a:lnTo>
                  <a:pt x="37299" y="1396678"/>
                </a:lnTo>
                <a:lnTo>
                  <a:pt x="9087" y="1463432"/>
                </a:lnTo>
                <a:lnTo>
                  <a:pt x="0" y="1530203"/>
                </a:lnTo>
                <a:lnTo>
                  <a:pt x="2375" y="1563304"/>
                </a:lnTo>
                <a:lnTo>
                  <a:pt x="20463" y="1628351"/>
                </a:lnTo>
                <a:lnTo>
                  <a:pt x="55658" y="1691084"/>
                </a:lnTo>
                <a:lnTo>
                  <a:pt x="79419" y="1721291"/>
                </a:lnTo>
                <a:lnTo>
                  <a:pt x="107154" y="1750569"/>
                </a:lnTo>
                <a:lnTo>
                  <a:pt x="138764" y="1778803"/>
                </a:lnTo>
                <a:lnTo>
                  <a:pt x="174146" y="1805875"/>
                </a:lnTo>
                <a:lnTo>
                  <a:pt x="213200" y="1831669"/>
                </a:lnTo>
                <a:lnTo>
                  <a:pt x="255825" y="1856068"/>
                </a:lnTo>
                <a:lnTo>
                  <a:pt x="301921" y="1878956"/>
                </a:lnTo>
                <a:lnTo>
                  <a:pt x="351386" y="1900216"/>
                </a:lnTo>
                <a:lnTo>
                  <a:pt x="404120" y="1919731"/>
                </a:lnTo>
                <a:lnTo>
                  <a:pt x="460022" y="1937386"/>
                </a:lnTo>
                <a:lnTo>
                  <a:pt x="518991" y="1953063"/>
                </a:lnTo>
                <a:lnTo>
                  <a:pt x="580926" y="1966645"/>
                </a:lnTo>
                <a:lnTo>
                  <a:pt x="634766" y="1976278"/>
                </a:lnTo>
                <a:lnTo>
                  <a:pt x="688960" y="1984052"/>
                </a:lnTo>
                <a:lnTo>
                  <a:pt x="743371" y="1989998"/>
                </a:lnTo>
                <a:lnTo>
                  <a:pt x="797862" y="1994149"/>
                </a:lnTo>
                <a:lnTo>
                  <a:pt x="852299" y="1996536"/>
                </a:lnTo>
                <a:lnTo>
                  <a:pt x="906545" y="1997190"/>
                </a:lnTo>
                <a:lnTo>
                  <a:pt x="960463" y="1996145"/>
                </a:lnTo>
                <a:lnTo>
                  <a:pt x="1013919" y="1993431"/>
                </a:lnTo>
                <a:lnTo>
                  <a:pt x="1066775" y="1989080"/>
                </a:lnTo>
                <a:lnTo>
                  <a:pt x="1118896" y="1983124"/>
                </a:lnTo>
                <a:lnTo>
                  <a:pt x="1170146" y="1975595"/>
                </a:lnTo>
                <a:lnTo>
                  <a:pt x="1220389" y="1966524"/>
                </a:lnTo>
                <a:lnTo>
                  <a:pt x="1269488" y="1955944"/>
                </a:lnTo>
                <a:lnTo>
                  <a:pt x="1317308" y="1943885"/>
                </a:lnTo>
                <a:lnTo>
                  <a:pt x="1363713" y="1930380"/>
                </a:lnTo>
                <a:lnTo>
                  <a:pt x="1408566" y="1915461"/>
                </a:lnTo>
                <a:lnTo>
                  <a:pt x="1451731" y="1899159"/>
                </a:lnTo>
                <a:lnTo>
                  <a:pt x="1493073" y="1881505"/>
                </a:lnTo>
                <a:lnTo>
                  <a:pt x="1532455" y="1862533"/>
                </a:lnTo>
                <a:lnTo>
                  <a:pt x="1569742" y="1842272"/>
                </a:lnTo>
                <a:lnTo>
                  <a:pt x="1604796" y="1820756"/>
                </a:lnTo>
                <a:lnTo>
                  <a:pt x="1637483" y="1798016"/>
                </a:lnTo>
                <a:lnTo>
                  <a:pt x="1667667" y="1774084"/>
                </a:lnTo>
                <a:lnTo>
                  <a:pt x="1719977" y="1722769"/>
                </a:lnTo>
                <a:lnTo>
                  <a:pt x="1763363" y="1662371"/>
                </a:lnTo>
                <a:lnTo>
                  <a:pt x="1791575" y="1595621"/>
                </a:lnTo>
                <a:lnTo>
                  <a:pt x="1800663" y="1528858"/>
                </a:lnTo>
                <a:lnTo>
                  <a:pt x="1798287" y="1495762"/>
                </a:lnTo>
                <a:lnTo>
                  <a:pt x="1780199" y="1430725"/>
                </a:lnTo>
                <a:lnTo>
                  <a:pt x="1745004" y="1368003"/>
                </a:lnTo>
                <a:lnTo>
                  <a:pt x="1721243" y="1337802"/>
                </a:lnTo>
                <a:lnTo>
                  <a:pt x="1693508" y="1308528"/>
                </a:lnTo>
                <a:lnTo>
                  <a:pt x="1661898" y="1280299"/>
                </a:lnTo>
                <a:lnTo>
                  <a:pt x="1626516" y="1253231"/>
                </a:lnTo>
                <a:lnTo>
                  <a:pt x="1587462" y="1227440"/>
                </a:lnTo>
                <a:lnTo>
                  <a:pt x="1544837" y="1203044"/>
                </a:lnTo>
                <a:lnTo>
                  <a:pt x="1498741" y="1180157"/>
                </a:lnTo>
                <a:lnTo>
                  <a:pt x="1449276" y="1158897"/>
                </a:lnTo>
                <a:lnTo>
                  <a:pt x="1396542" y="1139381"/>
                </a:lnTo>
                <a:lnTo>
                  <a:pt x="1340640" y="1121723"/>
                </a:lnTo>
                <a:lnTo>
                  <a:pt x="1281671" y="1106042"/>
                </a:lnTo>
                <a:lnTo>
                  <a:pt x="1219736" y="1092454"/>
                </a:lnTo>
                <a:lnTo>
                  <a:pt x="14083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627093" y="3879850"/>
            <a:ext cx="1800860" cy="1997710"/>
          </a:xfrm>
          <a:custGeom>
            <a:avLst/>
            <a:gdLst/>
            <a:ahLst/>
            <a:cxnLst/>
            <a:rect l="l" t="t" r="r" b="b"/>
            <a:pathLst>
              <a:path w="1800860" h="1997710">
                <a:moveTo>
                  <a:pt x="1408331" y="0"/>
                </a:moveTo>
                <a:lnTo>
                  <a:pt x="1219736" y="1092454"/>
                </a:lnTo>
                <a:lnTo>
                  <a:pt x="1281671" y="1106042"/>
                </a:lnTo>
                <a:lnTo>
                  <a:pt x="1340640" y="1121723"/>
                </a:lnTo>
                <a:lnTo>
                  <a:pt x="1396542" y="1139381"/>
                </a:lnTo>
                <a:lnTo>
                  <a:pt x="1449276" y="1158897"/>
                </a:lnTo>
                <a:lnTo>
                  <a:pt x="1498741" y="1180157"/>
                </a:lnTo>
                <a:lnTo>
                  <a:pt x="1544837" y="1203044"/>
                </a:lnTo>
                <a:lnTo>
                  <a:pt x="1587462" y="1227440"/>
                </a:lnTo>
                <a:lnTo>
                  <a:pt x="1626516" y="1253231"/>
                </a:lnTo>
                <a:lnTo>
                  <a:pt x="1661898" y="1280299"/>
                </a:lnTo>
                <a:lnTo>
                  <a:pt x="1693508" y="1308528"/>
                </a:lnTo>
                <a:lnTo>
                  <a:pt x="1721243" y="1337802"/>
                </a:lnTo>
                <a:lnTo>
                  <a:pt x="1745004" y="1368003"/>
                </a:lnTo>
                <a:lnTo>
                  <a:pt x="1780199" y="1430725"/>
                </a:lnTo>
                <a:lnTo>
                  <a:pt x="1798287" y="1495762"/>
                </a:lnTo>
                <a:lnTo>
                  <a:pt x="1800663" y="1528858"/>
                </a:lnTo>
                <a:lnTo>
                  <a:pt x="1798459" y="1562183"/>
                </a:lnTo>
                <a:lnTo>
                  <a:pt x="1779910" y="1629056"/>
                </a:lnTo>
                <a:lnTo>
                  <a:pt x="1741833" y="1695450"/>
                </a:lnTo>
                <a:lnTo>
                  <a:pt x="1695210" y="1748990"/>
                </a:lnTo>
                <a:lnTo>
                  <a:pt x="1637483" y="1798016"/>
                </a:lnTo>
                <a:lnTo>
                  <a:pt x="1604796" y="1820756"/>
                </a:lnTo>
                <a:lnTo>
                  <a:pt x="1569742" y="1842272"/>
                </a:lnTo>
                <a:lnTo>
                  <a:pt x="1532455" y="1862533"/>
                </a:lnTo>
                <a:lnTo>
                  <a:pt x="1493073" y="1881505"/>
                </a:lnTo>
                <a:lnTo>
                  <a:pt x="1451731" y="1899159"/>
                </a:lnTo>
                <a:lnTo>
                  <a:pt x="1408566" y="1915461"/>
                </a:lnTo>
                <a:lnTo>
                  <a:pt x="1363713" y="1930380"/>
                </a:lnTo>
                <a:lnTo>
                  <a:pt x="1317308" y="1943885"/>
                </a:lnTo>
                <a:lnTo>
                  <a:pt x="1269488" y="1955944"/>
                </a:lnTo>
                <a:lnTo>
                  <a:pt x="1220389" y="1966524"/>
                </a:lnTo>
                <a:lnTo>
                  <a:pt x="1170146" y="1975595"/>
                </a:lnTo>
                <a:lnTo>
                  <a:pt x="1118896" y="1983124"/>
                </a:lnTo>
                <a:lnTo>
                  <a:pt x="1066775" y="1989080"/>
                </a:lnTo>
                <a:lnTo>
                  <a:pt x="1013919" y="1993431"/>
                </a:lnTo>
                <a:lnTo>
                  <a:pt x="960463" y="1996145"/>
                </a:lnTo>
                <a:lnTo>
                  <a:pt x="906545" y="1997190"/>
                </a:lnTo>
                <a:lnTo>
                  <a:pt x="852299" y="1996536"/>
                </a:lnTo>
                <a:lnTo>
                  <a:pt x="797862" y="1994149"/>
                </a:lnTo>
                <a:lnTo>
                  <a:pt x="743371" y="1989998"/>
                </a:lnTo>
                <a:lnTo>
                  <a:pt x="688960" y="1984052"/>
                </a:lnTo>
                <a:lnTo>
                  <a:pt x="634766" y="1976278"/>
                </a:lnTo>
                <a:lnTo>
                  <a:pt x="580926" y="1966645"/>
                </a:lnTo>
                <a:lnTo>
                  <a:pt x="518991" y="1953063"/>
                </a:lnTo>
                <a:lnTo>
                  <a:pt x="460022" y="1937386"/>
                </a:lnTo>
                <a:lnTo>
                  <a:pt x="404120" y="1919731"/>
                </a:lnTo>
                <a:lnTo>
                  <a:pt x="351386" y="1900216"/>
                </a:lnTo>
                <a:lnTo>
                  <a:pt x="301921" y="1878956"/>
                </a:lnTo>
                <a:lnTo>
                  <a:pt x="255825" y="1856068"/>
                </a:lnTo>
                <a:lnTo>
                  <a:pt x="213200" y="1831669"/>
                </a:lnTo>
                <a:lnTo>
                  <a:pt x="174146" y="1805875"/>
                </a:lnTo>
                <a:lnTo>
                  <a:pt x="138764" y="1778803"/>
                </a:lnTo>
                <a:lnTo>
                  <a:pt x="107154" y="1750569"/>
                </a:lnTo>
                <a:lnTo>
                  <a:pt x="79419" y="1721291"/>
                </a:lnTo>
                <a:lnTo>
                  <a:pt x="55658" y="1691084"/>
                </a:lnTo>
                <a:lnTo>
                  <a:pt x="20463" y="1628351"/>
                </a:lnTo>
                <a:lnTo>
                  <a:pt x="2375" y="1563304"/>
                </a:lnTo>
                <a:lnTo>
                  <a:pt x="0" y="1530203"/>
                </a:lnTo>
                <a:lnTo>
                  <a:pt x="2203" y="1496874"/>
                </a:lnTo>
                <a:lnTo>
                  <a:pt x="20752" y="1429995"/>
                </a:lnTo>
                <a:lnTo>
                  <a:pt x="58829" y="1363599"/>
                </a:lnTo>
                <a:lnTo>
                  <a:pt x="109239" y="1306465"/>
                </a:lnTo>
                <a:lnTo>
                  <a:pt x="139472" y="1279679"/>
                </a:lnTo>
                <a:lnTo>
                  <a:pt x="172844" y="1254159"/>
                </a:lnTo>
                <a:lnTo>
                  <a:pt x="209199" y="1229961"/>
                </a:lnTo>
                <a:lnTo>
                  <a:pt x="248379" y="1207144"/>
                </a:lnTo>
                <a:lnTo>
                  <a:pt x="290224" y="1185765"/>
                </a:lnTo>
                <a:lnTo>
                  <a:pt x="334578" y="1165883"/>
                </a:lnTo>
                <a:lnTo>
                  <a:pt x="381282" y="1147556"/>
                </a:lnTo>
                <a:lnTo>
                  <a:pt x="430178" y="1130840"/>
                </a:lnTo>
                <a:lnTo>
                  <a:pt x="481107" y="1115795"/>
                </a:lnTo>
                <a:lnTo>
                  <a:pt x="533912" y="1102477"/>
                </a:lnTo>
                <a:lnTo>
                  <a:pt x="588435" y="1090945"/>
                </a:lnTo>
                <a:lnTo>
                  <a:pt x="644518" y="1081257"/>
                </a:lnTo>
                <a:lnTo>
                  <a:pt x="702002" y="1073471"/>
                </a:lnTo>
                <a:lnTo>
                  <a:pt x="760729" y="1067644"/>
                </a:lnTo>
                <a:lnTo>
                  <a:pt x="820541" y="1063835"/>
                </a:lnTo>
                <a:lnTo>
                  <a:pt x="881281" y="1062101"/>
                </a:lnTo>
                <a:lnTo>
                  <a:pt x="1408331" y="0"/>
                </a:lnTo>
                <a:close/>
              </a:path>
            </a:pathLst>
          </a:custGeom>
          <a:ln w="15875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6757034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Klimaatregeling: </a:t>
            </a:r>
            <a:r>
              <a:rPr dirty="0" spc="-5">
                <a:solidFill>
                  <a:srgbClr val="FFFFFF"/>
                </a:solidFill>
              </a:rPr>
              <a:t>nauwe</a:t>
            </a:r>
            <a:r>
              <a:rPr dirty="0" spc="-75">
                <a:solidFill>
                  <a:srgbClr val="FFFFFF"/>
                </a:solidFill>
              </a:rPr>
              <a:t> </a:t>
            </a:r>
            <a:r>
              <a:rPr dirty="0" spc="-10">
                <a:solidFill>
                  <a:srgbClr val="FFFFFF"/>
                </a:solidFill>
              </a:rPr>
              <a:t>interactie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2749550" y="3330575"/>
            <a:ext cx="3424554" cy="425450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</a:ln>
        </p:spPr>
        <p:txBody>
          <a:bodyPr wrap="square" lIns="0" tIns="31115" rIns="0" bIns="0" rtlCol="0" vert="horz">
            <a:spAutoFit/>
          </a:bodyPr>
          <a:lstStyle/>
          <a:p>
            <a:pPr marL="727710">
              <a:lnSpc>
                <a:spcPct val="100000"/>
              </a:lnSpc>
              <a:spcBef>
                <a:spcPts val="245"/>
              </a:spcBef>
            </a:pPr>
            <a:r>
              <a:rPr dirty="0" sz="2400" spc="-5" b="1">
                <a:latin typeface="Times New Roman"/>
                <a:cs typeface="Times New Roman"/>
              </a:rPr>
              <a:t>Plantprocessen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71550" y="1628736"/>
            <a:ext cx="1644014" cy="85153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wrap="square" lIns="0" tIns="34290" rIns="0" bIns="0" rtlCol="0" vert="horz">
            <a:spAutoFit/>
          </a:bodyPr>
          <a:lstStyle/>
          <a:p>
            <a:pPr algn="ctr" marL="179705" marR="171450">
              <a:lnSpc>
                <a:spcPct val="100000"/>
              </a:lnSpc>
              <a:spcBef>
                <a:spcPts val="270"/>
              </a:spcBef>
            </a:pPr>
            <a:r>
              <a:rPr dirty="0" sz="1600" spc="-10" b="1">
                <a:latin typeface="Times New Roman"/>
                <a:cs typeface="Times New Roman"/>
              </a:rPr>
              <a:t>Groei- </a:t>
            </a:r>
            <a:r>
              <a:rPr dirty="0" sz="1600" spc="-5" b="1">
                <a:latin typeface="Times New Roman"/>
                <a:cs typeface="Times New Roman"/>
              </a:rPr>
              <a:t>en  </a:t>
            </a:r>
            <a:r>
              <a:rPr dirty="0" sz="1600" spc="-5" b="1">
                <a:latin typeface="Times New Roman"/>
                <a:cs typeface="Times New Roman"/>
              </a:rPr>
              <a:t>o</a:t>
            </a:r>
            <a:r>
              <a:rPr dirty="0" sz="1600" spc="-5" b="1">
                <a:latin typeface="Times New Roman"/>
                <a:cs typeface="Times New Roman"/>
              </a:rPr>
              <a:t>nt</a:t>
            </a:r>
            <a:r>
              <a:rPr dirty="0" sz="1600" spc="10" b="1">
                <a:latin typeface="Times New Roman"/>
                <a:cs typeface="Times New Roman"/>
              </a:rPr>
              <a:t>w</a:t>
            </a:r>
            <a:r>
              <a:rPr dirty="0" sz="1600" spc="-5" b="1">
                <a:latin typeface="Times New Roman"/>
                <a:cs typeface="Times New Roman"/>
              </a:rPr>
              <a:t>i</a:t>
            </a:r>
            <a:r>
              <a:rPr dirty="0" sz="1600" spc="-20" b="1">
                <a:latin typeface="Times New Roman"/>
                <a:cs typeface="Times New Roman"/>
              </a:rPr>
              <a:t>kk</a:t>
            </a:r>
            <a:r>
              <a:rPr dirty="0" sz="1600" spc="-5" b="1">
                <a:latin typeface="Times New Roman"/>
                <a:cs typeface="Times New Roman"/>
              </a:rPr>
              <a:t>elin</a:t>
            </a:r>
            <a:r>
              <a:rPr dirty="0" sz="1600" b="1">
                <a:latin typeface="Times New Roman"/>
                <a:cs typeface="Times New Roman"/>
              </a:rPr>
              <a:t>g</a:t>
            </a:r>
            <a:r>
              <a:rPr dirty="0" sz="1600" spc="-5" b="1">
                <a:latin typeface="Times New Roman"/>
                <a:cs typeface="Times New Roman"/>
              </a:rPr>
              <a:t>s</a:t>
            </a:r>
            <a:r>
              <a:rPr dirty="0" sz="1600" spc="-5" b="1">
                <a:latin typeface="Times New Roman"/>
                <a:cs typeface="Times New Roman"/>
              </a:rPr>
              <a:t>-  </a:t>
            </a:r>
            <a:r>
              <a:rPr dirty="0" sz="1600" spc="-5" b="1">
                <a:latin typeface="Times New Roman"/>
                <a:cs typeface="Times New Roman"/>
              </a:rPr>
              <a:t>snelheid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752089" y="1628736"/>
            <a:ext cx="1644014" cy="85153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wrap="square" lIns="0" tIns="15430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215"/>
              </a:spcBef>
            </a:pPr>
            <a:r>
              <a:rPr dirty="0" sz="2000" spc="-5" b="1">
                <a:latin typeface="Times New Roman"/>
                <a:cs typeface="Times New Roman"/>
              </a:rPr>
              <a:t>Fotosynthese</a:t>
            </a:r>
            <a:endParaRPr sz="2000">
              <a:latin typeface="Times New Roman"/>
              <a:cs typeface="Times New Roman"/>
            </a:endParaRPr>
          </a:p>
          <a:p>
            <a:pPr algn="ctr" marL="635">
              <a:lnSpc>
                <a:spcPct val="100000"/>
              </a:lnSpc>
            </a:pPr>
            <a:r>
              <a:rPr dirty="0" sz="2000" b="1">
                <a:latin typeface="Times New Roman"/>
                <a:cs typeface="Times New Roman"/>
              </a:rPr>
              <a:t>assimilatie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532503" y="1628736"/>
            <a:ext cx="1644014" cy="85153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wrap="square" lIns="0" tIns="154305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1215"/>
              </a:spcBef>
            </a:pPr>
            <a:r>
              <a:rPr dirty="0" sz="2000" spc="-15" b="1">
                <a:latin typeface="Times New Roman"/>
                <a:cs typeface="Times New Roman"/>
              </a:rPr>
              <a:t>Verdamping</a:t>
            </a:r>
            <a:endParaRPr sz="2000">
              <a:latin typeface="Times New Roman"/>
              <a:cs typeface="Times New Roman"/>
            </a:endParaRPr>
          </a:p>
          <a:p>
            <a:pPr algn="ctr" marL="1905">
              <a:lnSpc>
                <a:spcPct val="100000"/>
              </a:lnSpc>
            </a:pPr>
            <a:r>
              <a:rPr dirty="0" sz="2000" b="1">
                <a:latin typeface="Times New Roman"/>
                <a:cs typeface="Times New Roman"/>
              </a:rPr>
              <a:t>afkoeling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313042" y="1628736"/>
            <a:ext cx="1644014" cy="85153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wrap="square" lIns="0" tIns="34290" rIns="0" bIns="0" rtlCol="0" vert="horz">
            <a:spAutoFit/>
          </a:bodyPr>
          <a:lstStyle/>
          <a:p>
            <a:pPr algn="ctr" marL="288925" marR="280670">
              <a:lnSpc>
                <a:spcPct val="100000"/>
              </a:lnSpc>
              <a:spcBef>
                <a:spcPts val="270"/>
              </a:spcBef>
            </a:pPr>
            <a:r>
              <a:rPr dirty="0" sz="1600" spc="-5" b="1">
                <a:latin typeface="Times New Roman"/>
                <a:cs typeface="Times New Roman"/>
              </a:rPr>
              <a:t>Ade</a:t>
            </a:r>
            <a:r>
              <a:rPr dirty="0" sz="1600" spc="-30" b="1">
                <a:latin typeface="Times New Roman"/>
                <a:cs typeface="Times New Roman"/>
              </a:rPr>
              <a:t>m</a:t>
            </a:r>
            <a:r>
              <a:rPr dirty="0" sz="1600" spc="-5" b="1">
                <a:latin typeface="Times New Roman"/>
                <a:cs typeface="Times New Roman"/>
              </a:rPr>
              <a:t>haling  </a:t>
            </a:r>
            <a:r>
              <a:rPr dirty="0" sz="1600" spc="-5" b="1">
                <a:latin typeface="Times New Roman"/>
                <a:cs typeface="Times New Roman"/>
              </a:rPr>
              <a:t>Energie  </a:t>
            </a:r>
            <a:r>
              <a:rPr dirty="0" sz="1600" spc="-10" b="1">
                <a:latin typeface="Times New Roman"/>
                <a:cs typeface="Times New Roman"/>
              </a:rPr>
              <a:t>vrijmaken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710813" y="2479929"/>
            <a:ext cx="0" cy="426084"/>
          </a:xfrm>
          <a:custGeom>
            <a:avLst/>
            <a:gdLst/>
            <a:ahLst/>
            <a:cxnLst/>
            <a:rect l="l" t="t" r="r" b="b"/>
            <a:pathLst>
              <a:path w="0" h="426085">
                <a:moveTo>
                  <a:pt x="0" y="0"/>
                </a:moveTo>
                <a:lnTo>
                  <a:pt x="0" y="425577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930273" y="2905505"/>
            <a:ext cx="5341620" cy="0"/>
          </a:xfrm>
          <a:custGeom>
            <a:avLst/>
            <a:gdLst/>
            <a:ahLst/>
            <a:cxnLst/>
            <a:rect l="l" t="t" r="r" b="b"/>
            <a:pathLst>
              <a:path w="5341620" h="0">
                <a:moveTo>
                  <a:pt x="0" y="0"/>
                </a:moveTo>
                <a:lnTo>
                  <a:pt x="5341493" y="0"/>
                </a:lnTo>
              </a:path>
            </a:pathLst>
          </a:custGeom>
          <a:ln w="158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7233666" y="2479929"/>
            <a:ext cx="76200" cy="426084"/>
          </a:xfrm>
          <a:custGeom>
            <a:avLst/>
            <a:gdLst/>
            <a:ahLst/>
            <a:cxnLst/>
            <a:rect l="l" t="t" r="r" b="b"/>
            <a:pathLst>
              <a:path w="76200" h="426085">
                <a:moveTo>
                  <a:pt x="45974" y="63499"/>
                </a:moveTo>
                <a:lnTo>
                  <a:pt x="30099" y="63499"/>
                </a:lnTo>
                <a:lnTo>
                  <a:pt x="30099" y="425576"/>
                </a:lnTo>
                <a:lnTo>
                  <a:pt x="45974" y="425576"/>
                </a:lnTo>
                <a:lnTo>
                  <a:pt x="45974" y="63499"/>
                </a:lnTo>
                <a:close/>
              </a:path>
              <a:path w="76200" h="426085">
                <a:moveTo>
                  <a:pt x="38100" y="0"/>
                </a:moveTo>
                <a:lnTo>
                  <a:pt x="0" y="76199"/>
                </a:lnTo>
                <a:lnTo>
                  <a:pt x="30099" y="76199"/>
                </a:lnTo>
                <a:lnTo>
                  <a:pt x="30099" y="63499"/>
                </a:lnTo>
                <a:lnTo>
                  <a:pt x="69850" y="63499"/>
                </a:lnTo>
                <a:lnTo>
                  <a:pt x="38100" y="0"/>
                </a:lnTo>
                <a:close/>
              </a:path>
              <a:path w="76200" h="426085">
                <a:moveTo>
                  <a:pt x="69850" y="63499"/>
                </a:moveTo>
                <a:lnTo>
                  <a:pt x="45974" y="63499"/>
                </a:lnTo>
                <a:lnTo>
                  <a:pt x="45974" y="76199"/>
                </a:lnTo>
                <a:lnTo>
                  <a:pt x="76200" y="76199"/>
                </a:lnTo>
                <a:lnTo>
                  <a:pt x="69850" y="634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892173" y="2479929"/>
            <a:ext cx="76200" cy="426084"/>
          </a:xfrm>
          <a:custGeom>
            <a:avLst/>
            <a:gdLst/>
            <a:ahLst/>
            <a:cxnLst/>
            <a:rect l="l" t="t" r="r" b="b"/>
            <a:pathLst>
              <a:path w="76200" h="426085">
                <a:moveTo>
                  <a:pt x="46100" y="63499"/>
                </a:moveTo>
                <a:lnTo>
                  <a:pt x="30225" y="63499"/>
                </a:lnTo>
                <a:lnTo>
                  <a:pt x="30225" y="425576"/>
                </a:lnTo>
                <a:lnTo>
                  <a:pt x="46100" y="425576"/>
                </a:lnTo>
                <a:lnTo>
                  <a:pt x="46100" y="63499"/>
                </a:lnTo>
                <a:close/>
              </a:path>
              <a:path w="76200" h="426085">
                <a:moveTo>
                  <a:pt x="38099" y="0"/>
                </a:moveTo>
                <a:lnTo>
                  <a:pt x="0" y="76199"/>
                </a:lnTo>
                <a:lnTo>
                  <a:pt x="30225" y="76199"/>
                </a:lnTo>
                <a:lnTo>
                  <a:pt x="30225" y="63499"/>
                </a:lnTo>
                <a:lnTo>
                  <a:pt x="69849" y="63499"/>
                </a:lnTo>
                <a:lnTo>
                  <a:pt x="38099" y="0"/>
                </a:lnTo>
                <a:close/>
              </a:path>
              <a:path w="76200" h="426085">
                <a:moveTo>
                  <a:pt x="69849" y="63499"/>
                </a:moveTo>
                <a:lnTo>
                  <a:pt x="46100" y="63499"/>
                </a:lnTo>
                <a:lnTo>
                  <a:pt x="46100" y="76199"/>
                </a:lnTo>
                <a:lnTo>
                  <a:pt x="76199" y="76199"/>
                </a:lnTo>
                <a:lnTo>
                  <a:pt x="69849" y="634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5354320" y="2479929"/>
            <a:ext cx="0" cy="567690"/>
          </a:xfrm>
          <a:custGeom>
            <a:avLst/>
            <a:gdLst/>
            <a:ahLst/>
            <a:cxnLst/>
            <a:rect l="l" t="t" r="r" b="b"/>
            <a:pathLst>
              <a:path w="0" h="567689">
                <a:moveTo>
                  <a:pt x="0" y="0"/>
                </a:moveTo>
                <a:lnTo>
                  <a:pt x="0" y="567436"/>
                </a:lnTo>
              </a:path>
            </a:pathLst>
          </a:custGeom>
          <a:ln w="1587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793367" y="3047364"/>
            <a:ext cx="3561079" cy="0"/>
          </a:xfrm>
          <a:custGeom>
            <a:avLst/>
            <a:gdLst/>
            <a:ahLst/>
            <a:cxnLst/>
            <a:rect l="l" t="t" r="r" b="b"/>
            <a:pathLst>
              <a:path w="3561079" h="0">
                <a:moveTo>
                  <a:pt x="0" y="0"/>
                </a:moveTo>
                <a:lnTo>
                  <a:pt x="3560953" y="0"/>
                </a:lnTo>
              </a:path>
            </a:pathLst>
          </a:custGeom>
          <a:ln w="15875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755267" y="2479929"/>
            <a:ext cx="76200" cy="567690"/>
          </a:xfrm>
          <a:custGeom>
            <a:avLst/>
            <a:gdLst/>
            <a:ahLst/>
            <a:cxnLst/>
            <a:rect l="l" t="t" r="r" b="b"/>
            <a:pathLst>
              <a:path w="76200" h="567689">
                <a:moveTo>
                  <a:pt x="45974" y="63500"/>
                </a:moveTo>
                <a:lnTo>
                  <a:pt x="30099" y="63500"/>
                </a:lnTo>
                <a:lnTo>
                  <a:pt x="30099" y="567436"/>
                </a:lnTo>
                <a:lnTo>
                  <a:pt x="45974" y="567436"/>
                </a:lnTo>
                <a:lnTo>
                  <a:pt x="45974" y="63500"/>
                </a:lnTo>
                <a:close/>
              </a:path>
              <a:path w="76200" h="567689">
                <a:moveTo>
                  <a:pt x="38100" y="0"/>
                </a:moveTo>
                <a:lnTo>
                  <a:pt x="0" y="76200"/>
                </a:lnTo>
                <a:lnTo>
                  <a:pt x="30099" y="76200"/>
                </a:lnTo>
                <a:lnTo>
                  <a:pt x="30099" y="63500"/>
                </a:lnTo>
                <a:lnTo>
                  <a:pt x="69850" y="63500"/>
                </a:lnTo>
                <a:lnTo>
                  <a:pt x="38100" y="0"/>
                </a:lnTo>
                <a:close/>
              </a:path>
              <a:path w="76200" h="567689">
                <a:moveTo>
                  <a:pt x="69850" y="63500"/>
                </a:moveTo>
                <a:lnTo>
                  <a:pt x="45974" y="63500"/>
                </a:lnTo>
                <a:lnTo>
                  <a:pt x="45974" y="76200"/>
                </a:lnTo>
                <a:lnTo>
                  <a:pt x="76200" y="76200"/>
                </a:lnTo>
                <a:lnTo>
                  <a:pt x="69850" y="6350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3535679" y="2479929"/>
            <a:ext cx="76200" cy="567690"/>
          </a:xfrm>
          <a:custGeom>
            <a:avLst/>
            <a:gdLst/>
            <a:ahLst/>
            <a:cxnLst/>
            <a:rect l="l" t="t" r="r" b="b"/>
            <a:pathLst>
              <a:path w="76200" h="567689">
                <a:moveTo>
                  <a:pt x="46100" y="503936"/>
                </a:moveTo>
                <a:lnTo>
                  <a:pt x="30225" y="503936"/>
                </a:lnTo>
                <a:lnTo>
                  <a:pt x="30225" y="567436"/>
                </a:lnTo>
                <a:lnTo>
                  <a:pt x="46100" y="567436"/>
                </a:lnTo>
                <a:lnTo>
                  <a:pt x="46100" y="503936"/>
                </a:lnTo>
                <a:close/>
              </a:path>
              <a:path w="76200" h="567689">
                <a:moveTo>
                  <a:pt x="46100" y="392811"/>
                </a:moveTo>
                <a:lnTo>
                  <a:pt x="30225" y="392811"/>
                </a:lnTo>
                <a:lnTo>
                  <a:pt x="30225" y="456311"/>
                </a:lnTo>
                <a:lnTo>
                  <a:pt x="46100" y="456311"/>
                </a:lnTo>
                <a:lnTo>
                  <a:pt x="46100" y="392811"/>
                </a:lnTo>
                <a:close/>
              </a:path>
              <a:path w="76200" h="567689">
                <a:moveTo>
                  <a:pt x="46100" y="281686"/>
                </a:moveTo>
                <a:lnTo>
                  <a:pt x="30225" y="281686"/>
                </a:lnTo>
                <a:lnTo>
                  <a:pt x="30225" y="345186"/>
                </a:lnTo>
                <a:lnTo>
                  <a:pt x="46100" y="345186"/>
                </a:lnTo>
                <a:lnTo>
                  <a:pt x="46100" y="281686"/>
                </a:lnTo>
                <a:close/>
              </a:path>
              <a:path w="76200" h="567689">
                <a:moveTo>
                  <a:pt x="46100" y="170561"/>
                </a:moveTo>
                <a:lnTo>
                  <a:pt x="30225" y="170561"/>
                </a:lnTo>
                <a:lnTo>
                  <a:pt x="30225" y="234061"/>
                </a:lnTo>
                <a:lnTo>
                  <a:pt x="46100" y="234061"/>
                </a:lnTo>
                <a:lnTo>
                  <a:pt x="46100" y="170561"/>
                </a:lnTo>
                <a:close/>
              </a:path>
              <a:path w="76200" h="567689">
                <a:moveTo>
                  <a:pt x="46100" y="63500"/>
                </a:moveTo>
                <a:lnTo>
                  <a:pt x="30225" y="63500"/>
                </a:lnTo>
                <a:lnTo>
                  <a:pt x="30225" y="122936"/>
                </a:lnTo>
                <a:lnTo>
                  <a:pt x="46100" y="122936"/>
                </a:lnTo>
                <a:lnTo>
                  <a:pt x="46100" y="63500"/>
                </a:lnTo>
                <a:close/>
              </a:path>
              <a:path w="76200" h="567689">
                <a:moveTo>
                  <a:pt x="38099" y="0"/>
                </a:moveTo>
                <a:lnTo>
                  <a:pt x="0" y="76200"/>
                </a:lnTo>
                <a:lnTo>
                  <a:pt x="30225" y="76200"/>
                </a:lnTo>
                <a:lnTo>
                  <a:pt x="30225" y="63500"/>
                </a:lnTo>
                <a:lnTo>
                  <a:pt x="69849" y="63500"/>
                </a:lnTo>
                <a:lnTo>
                  <a:pt x="38099" y="0"/>
                </a:lnTo>
                <a:close/>
              </a:path>
              <a:path w="76200" h="567689">
                <a:moveTo>
                  <a:pt x="69849" y="63500"/>
                </a:moveTo>
                <a:lnTo>
                  <a:pt x="46100" y="63500"/>
                </a:lnTo>
                <a:lnTo>
                  <a:pt x="46100" y="76200"/>
                </a:lnTo>
                <a:lnTo>
                  <a:pt x="76199" y="76200"/>
                </a:lnTo>
                <a:lnTo>
                  <a:pt x="69849" y="6350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7408671" y="2479929"/>
            <a:ext cx="0" cy="709295"/>
          </a:xfrm>
          <a:custGeom>
            <a:avLst/>
            <a:gdLst/>
            <a:ahLst/>
            <a:cxnLst/>
            <a:rect l="l" t="t" r="r" b="b"/>
            <a:pathLst>
              <a:path w="0" h="709294">
                <a:moveTo>
                  <a:pt x="0" y="0"/>
                </a:moveTo>
                <a:lnTo>
                  <a:pt x="0" y="709295"/>
                </a:lnTo>
              </a:path>
            </a:pathLst>
          </a:custGeom>
          <a:ln w="15875">
            <a:solidFill>
              <a:srgbClr val="FFCC9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656333" y="3189351"/>
            <a:ext cx="5752465" cy="0"/>
          </a:xfrm>
          <a:custGeom>
            <a:avLst/>
            <a:gdLst/>
            <a:ahLst/>
            <a:cxnLst/>
            <a:rect l="l" t="t" r="r" b="b"/>
            <a:pathLst>
              <a:path w="5752465" h="0">
                <a:moveTo>
                  <a:pt x="0" y="0"/>
                </a:moveTo>
                <a:lnTo>
                  <a:pt x="5752338" y="0"/>
                </a:lnTo>
              </a:path>
            </a:pathLst>
          </a:custGeom>
          <a:ln w="15875">
            <a:solidFill>
              <a:srgbClr val="FFCC9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3809619" y="2479929"/>
            <a:ext cx="76200" cy="709930"/>
          </a:xfrm>
          <a:custGeom>
            <a:avLst/>
            <a:gdLst/>
            <a:ahLst/>
            <a:cxnLst/>
            <a:rect l="l" t="t" r="r" b="b"/>
            <a:pathLst>
              <a:path w="76200" h="709930">
                <a:moveTo>
                  <a:pt x="46100" y="645795"/>
                </a:moveTo>
                <a:lnTo>
                  <a:pt x="30225" y="645795"/>
                </a:lnTo>
                <a:lnTo>
                  <a:pt x="30225" y="709422"/>
                </a:lnTo>
                <a:lnTo>
                  <a:pt x="46100" y="709422"/>
                </a:lnTo>
                <a:lnTo>
                  <a:pt x="46100" y="645795"/>
                </a:lnTo>
                <a:close/>
              </a:path>
              <a:path w="76200" h="709930">
                <a:moveTo>
                  <a:pt x="46100" y="534797"/>
                </a:moveTo>
                <a:lnTo>
                  <a:pt x="30225" y="534797"/>
                </a:lnTo>
                <a:lnTo>
                  <a:pt x="30225" y="598297"/>
                </a:lnTo>
                <a:lnTo>
                  <a:pt x="46100" y="598297"/>
                </a:lnTo>
                <a:lnTo>
                  <a:pt x="46100" y="534797"/>
                </a:lnTo>
                <a:close/>
              </a:path>
              <a:path w="76200" h="709930">
                <a:moveTo>
                  <a:pt x="46100" y="423672"/>
                </a:moveTo>
                <a:lnTo>
                  <a:pt x="30225" y="423672"/>
                </a:lnTo>
                <a:lnTo>
                  <a:pt x="30225" y="487172"/>
                </a:lnTo>
                <a:lnTo>
                  <a:pt x="46100" y="487172"/>
                </a:lnTo>
                <a:lnTo>
                  <a:pt x="46100" y="423672"/>
                </a:lnTo>
                <a:close/>
              </a:path>
              <a:path w="76200" h="709930">
                <a:moveTo>
                  <a:pt x="30225" y="312420"/>
                </a:moveTo>
                <a:lnTo>
                  <a:pt x="30225" y="376047"/>
                </a:lnTo>
                <a:lnTo>
                  <a:pt x="46100" y="376047"/>
                </a:lnTo>
                <a:lnTo>
                  <a:pt x="46100" y="312547"/>
                </a:lnTo>
                <a:lnTo>
                  <a:pt x="30225" y="312420"/>
                </a:lnTo>
                <a:close/>
              </a:path>
              <a:path w="76200" h="709930">
                <a:moveTo>
                  <a:pt x="46100" y="201422"/>
                </a:moveTo>
                <a:lnTo>
                  <a:pt x="30225" y="201422"/>
                </a:lnTo>
                <a:lnTo>
                  <a:pt x="30225" y="264795"/>
                </a:lnTo>
                <a:lnTo>
                  <a:pt x="46100" y="264922"/>
                </a:lnTo>
                <a:lnTo>
                  <a:pt x="46100" y="201422"/>
                </a:lnTo>
                <a:close/>
              </a:path>
              <a:path w="76200" h="709930">
                <a:moveTo>
                  <a:pt x="30225" y="90170"/>
                </a:moveTo>
                <a:lnTo>
                  <a:pt x="30225" y="153797"/>
                </a:lnTo>
                <a:lnTo>
                  <a:pt x="46100" y="153797"/>
                </a:lnTo>
                <a:lnTo>
                  <a:pt x="46100" y="90297"/>
                </a:lnTo>
                <a:lnTo>
                  <a:pt x="30225" y="90170"/>
                </a:lnTo>
                <a:close/>
              </a:path>
              <a:path w="76200" h="709930">
                <a:moveTo>
                  <a:pt x="38099" y="0"/>
                </a:moveTo>
                <a:lnTo>
                  <a:pt x="0" y="76200"/>
                </a:lnTo>
                <a:lnTo>
                  <a:pt x="76199" y="76200"/>
                </a:lnTo>
                <a:lnTo>
                  <a:pt x="38099" y="0"/>
                </a:lnTo>
                <a:close/>
              </a:path>
            </a:pathLst>
          </a:custGeom>
          <a:solidFill>
            <a:srgbClr val="FFCC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618233" y="2479929"/>
            <a:ext cx="76200" cy="709930"/>
          </a:xfrm>
          <a:custGeom>
            <a:avLst/>
            <a:gdLst/>
            <a:ahLst/>
            <a:cxnLst/>
            <a:rect l="l" t="t" r="r" b="b"/>
            <a:pathLst>
              <a:path w="76200" h="709930">
                <a:moveTo>
                  <a:pt x="46100" y="63500"/>
                </a:moveTo>
                <a:lnTo>
                  <a:pt x="30225" y="63500"/>
                </a:lnTo>
                <a:lnTo>
                  <a:pt x="30225" y="709422"/>
                </a:lnTo>
                <a:lnTo>
                  <a:pt x="46100" y="709422"/>
                </a:lnTo>
                <a:lnTo>
                  <a:pt x="46100" y="63500"/>
                </a:lnTo>
                <a:close/>
              </a:path>
              <a:path w="76200" h="709930">
                <a:moveTo>
                  <a:pt x="38099" y="0"/>
                </a:moveTo>
                <a:lnTo>
                  <a:pt x="0" y="76200"/>
                </a:lnTo>
                <a:lnTo>
                  <a:pt x="30225" y="76200"/>
                </a:lnTo>
                <a:lnTo>
                  <a:pt x="30225" y="63500"/>
                </a:lnTo>
                <a:lnTo>
                  <a:pt x="69849" y="63500"/>
                </a:lnTo>
                <a:lnTo>
                  <a:pt x="38099" y="0"/>
                </a:lnTo>
                <a:close/>
              </a:path>
              <a:path w="76200" h="709930">
                <a:moveTo>
                  <a:pt x="69849" y="63500"/>
                </a:moveTo>
                <a:lnTo>
                  <a:pt x="46100" y="63500"/>
                </a:lnTo>
                <a:lnTo>
                  <a:pt x="46100" y="76200"/>
                </a:lnTo>
                <a:lnTo>
                  <a:pt x="76199" y="76200"/>
                </a:lnTo>
                <a:lnTo>
                  <a:pt x="69849" y="63500"/>
                </a:lnTo>
                <a:close/>
              </a:path>
            </a:pathLst>
          </a:custGeom>
          <a:solidFill>
            <a:srgbClr val="FFCC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250803" y="3816350"/>
            <a:ext cx="2464435" cy="1124585"/>
          </a:xfrm>
          <a:custGeom>
            <a:avLst/>
            <a:gdLst/>
            <a:ahLst/>
            <a:cxnLst/>
            <a:rect l="l" t="t" r="r" b="b"/>
            <a:pathLst>
              <a:path w="2464435" h="1124585">
                <a:moveTo>
                  <a:pt x="2463821" y="0"/>
                </a:moveTo>
                <a:lnTo>
                  <a:pt x="1695344" y="437388"/>
                </a:lnTo>
                <a:lnTo>
                  <a:pt x="1724638" y="468811"/>
                </a:lnTo>
                <a:lnTo>
                  <a:pt x="1749045" y="500792"/>
                </a:lnTo>
                <a:lnTo>
                  <a:pt x="1783485" y="565939"/>
                </a:lnTo>
                <a:lnTo>
                  <a:pt x="1799243" y="631853"/>
                </a:lnTo>
                <a:lnTo>
                  <a:pt x="1800296" y="664792"/>
                </a:lnTo>
                <a:lnTo>
                  <a:pt x="1796894" y="697555"/>
                </a:lnTo>
                <a:lnTo>
                  <a:pt x="1777017" y="762069"/>
                </a:lnTo>
                <a:lnTo>
                  <a:pt x="1740188" y="824417"/>
                </a:lnTo>
                <a:lnTo>
                  <a:pt x="1715597" y="854474"/>
                </a:lnTo>
                <a:lnTo>
                  <a:pt x="1686984" y="883622"/>
                </a:lnTo>
                <a:lnTo>
                  <a:pt x="1654422" y="911741"/>
                </a:lnTo>
                <a:lnTo>
                  <a:pt x="1617983" y="938707"/>
                </a:lnTo>
                <a:lnTo>
                  <a:pt x="1577738" y="964399"/>
                </a:lnTo>
                <a:lnTo>
                  <a:pt x="1533761" y="988694"/>
                </a:lnTo>
                <a:lnTo>
                  <a:pt x="1486123" y="1011471"/>
                </a:lnTo>
                <a:lnTo>
                  <a:pt x="1434896" y="1032606"/>
                </a:lnTo>
                <a:lnTo>
                  <a:pt x="1380152" y="1051979"/>
                </a:lnTo>
                <a:lnTo>
                  <a:pt x="1321964" y="1069467"/>
                </a:lnTo>
                <a:lnTo>
                  <a:pt x="1270847" y="1082513"/>
                </a:lnTo>
                <a:lnTo>
                  <a:pt x="1218935" y="1093737"/>
                </a:lnTo>
                <a:lnTo>
                  <a:pt x="1166369" y="1103161"/>
                </a:lnTo>
                <a:lnTo>
                  <a:pt x="1113293" y="1110808"/>
                </a:lnTo>
                <a:lnTo>
                  <a:pt x="1059849" y="1116701"/>
                </a:lnTo>
                <a:lnTo>
                  <a:pt x="1006179" y="1120862"/>
                </a:lnTo>
                <a:lnTo>
                  <a:pt x="952427" y="1123315"/>
                </a:lnTo>
                <a:lnTo>
                  <a:pt x="898734" y="1124081"/>
                </a:lnTo>
                <a:lnTo>
                  <a:pt x="845244" y="1123185"/>
                </a:lnTo>
                <a:lnTo>
                  <a:pt x="792098" y="1120648"/>
                </a:lnTo>
                <a:lnTo>
                  <a:pt x="739440" y="1116494"/>
                </a:lnTo>
                <a:lnTo>
                  <a:pt x="687412" y="1110745"/>
                </a:lnTo>
                <a:lnTo>
                  <a:pt x="636156" y="1103423"/>
                </a:lnTo>
                <a:lnTo>
                  <a:pt x="585815" y="1094552"/>
                </a:lnTo>
                <a:lnTo>
                  <a:pt x="536532" y="1084155"/>
                </a:lnTo>
                <a:lnTo>
                  <a:pt x="488449" y="1072254"/>
                </a:lnTo>
                <a:lnTo>
                  <a:pt x="441708" y="1058871"/>
                </a:lnTo>
                <a:lnTo>
                  <a:pt x="396453" y="1044031"/>
                </a:lnTo>
                <a:lnTo>
                  <a:pt x="352826" y="1027755"/>
                </a:lnTo>
                <a:lnTo>
                  <a:pt x="310969" y="1010066"/>
                </a:lnTo>
                <a:lnTo>
                  <a:pt x="271024" y="990987"/>
                </a:lnTo>
                <a:lnTo>
                  <a:pt x="233136" y="970540"/>
                </a:lnTo>
                <a:lnTo>
                  <a:pt x="197445" y="948749"/>
                </a:lnTo>
                <a:lnTo>
                  <a:pt x="164095" y="925637"/>
                </a:lnTo>
                <a:lnTo>
                  <a:pt x="133228" y="901225"/>
                </a:lnTo>
                <a:lnTo>
                  <a:pt x="104986" y="875538"/>
                </a:lnTo>
                <a:lnTo>
                  <a:pt x="75686" y="844114"/>
                </a:lnTo>
                <a:lnTo>
                  <a:pt x="51273" y="812133"/>
                </a:lnTo>
                <a:lnTo>
                  <a:pt x="16822" y="746986"/>
                </a:lnTo>
                <a:lnTo>
                  <a:pt x="1056" y="681072"/>
                </a:lnTo>
                <a:lnTo>
                  <a:pt x="0" y="648133"/>
                </a:lnTo>
                <a:lnTo>
                  <a:pt x="3398" y="615370"/>
                </a:lnTo>
                <a:lnTo>
                  <a:pt x="23270" y="550856"/>
                </a:lnTo>
                <a:lnTo>
                  <a:pt x="60094" y="488508"/>
                </a:lnTo>
                <a:lnTo>
                  <a:pt x="84683" y="458451"/>
                </a:lnTo>
                <a:lnTo>
                  <a:pt x="113294" y="429303"/>
                </a:lnTo>
                <a:lnTo>
                  <a:pt x="145855" y="401184"/>
                </a:lnTo>
                <a:lnTo>
                  <a:pt x="182293" y="374218"/>
                </a:lnTo>
                <a:lnTo>
                  <a:pt x="222536" y="348526"/>
                </a:lnTo>
                <a:lnTo>
                  <a:pt x="266512" y="324231"/>
                </a:lnTo>
                <a:lnTo>
                  <a:pt x="314149" y="301454"/>
                </a:lnTo>
                <a:lnTo>
                  <a:pt x="365374" y="280319"/>
                </a:lnTo>
                <a:lnTo>
                  <a:pt x="420116" y="260946"/>
                </a:lnTo>
                <a:lnTo>
                  <a:pt x="478303" y="243459"/>
                </a:lnTo>
                <a:lnTo>
                  <a:pt x="527439" y="230898"/>
                </a:lnTo>
                <a:lnTo>
                  <a:pt x="577513" y="219994"/>
                </a:lnTo>
                <a:lnTo>
                  <a:pt x="628386" y="210741"/>
                </a:lnTo>
                <a:lnTo>
                  <a:pt x="679918" y="203129"/>
                </a:lnTo>
                <a:lnTo>
                  <a:pt x="731966" y="197153"/>
                </a:lnTo>
                <a:lnTo>
                  <a:pt x="784392" y="192804"/>
                </a:lnTo>
                <a:lnTo>
                  <a:pt x="837055" y="190075"/>
                </a:lnTo>
                <a:lnTo>
                  <a:pt x="889814" y="188958"/>
                </a:lnTo>
                <a:lnTo>
                  <a:pt x="942529" y="189446"/>
                </a:lnTo>
                <a:lnTo>
                  <a:pt x="995060" y="191531"/>
                </a:lnTo>
                <a:lnTo>
                  <a:pt x="1047265" y="195206"/>
                </a:lnTo>
                <a:lnTo>
                  <a:pt x="1099005" y="200463"/>
                </a:lnTo>
                <a:lnTo>
                  <a:pt x="1150139" y="207295"/>
                </a:lnTo>
                <a:lnTo>
                  <a:pt x="1200527" y="215694"/>
                </a:lnTo>
                <a:lnTo>
                  <a:pt x="1250028" y="225653"/>
                </a:lnTo>
                <a:lnTo>
                  <a:pt x="1298502" y="237163"/>
                </a:lnTo>
                <a:lnTo>
                  <a:pt x="1345808" y="250219"/>
                </a:lnTo>
                <a:lnTo>
                  <a:pt x="1391806" y="264811"/>
                </a:lnTo>
                <a:lnTo>
                  <a:pt x="1436356" y="280933"/>
                </a:lnTo>
                <a:lnTo>
                  <a:pt x="1479317" y="298577"/>
                </a:lnTo>
                <a:lnTo>
                  <a:pt x="2463821" y="0"/>
                </a:lnTo>
                <a:close/>
              </a:path>
            </a:pathLst>
          </a:custGeom>
          <a:ln w="15875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402742" y="4319142"/>
            <a:ext cx="1751964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5">
                <a:latin typeface="Arial"/>
                <a:cs typeface="Arial"/>
              </a:rPr>
              <a:t>Hoge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 spc="-5">
                <a:latin typeface="Arial"/>
                <a:cs typeface="Arial"/>
              </a:rPr>
              <a:t>productie</a:t>
            </a:r>
            <a:endParaRPr sz="20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05967" y="5219445"/>
            <a:ext cx="346392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baseline="-8333" sz="3000">
                <a:latin typeface="Arial"/>
                <a:cs typeface="Arial"/>
              </a:rPr>
              <a:t>Goede </a:t>
            </a:r>
            <a:r>
              <a:rPr dirty="0" baseline="-8333" sz="3000" spc="-7">
                <a:latin typeface="Arial"/>
                <a:cs typeface="Arial"/>
              </a:rPr>
              <a:t>kwaliteit </a:t>
            </a:r>
            <a:r>
              <a:rPr dirty="0" sz="1700" spc="-10">
                <a:latin typeface="Arial"/>
                <a:cs typeface="Arial"/>
              </a:rPr>
              <a:t>Tijdstip</a:t>
            </a:r>
            <a:r>
              <a:rPr dirty="0" sz="1700" spc="-140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leverbaar</a:t>
            </a:r>
            <a:endParaRPr sz="17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723003" y="5327396"/>
            <a:ext cx="156527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Arial"/>
                <a:cs typeface="Arial"/>
              </a:rPr>
              <a:t>Beperkt</a:t>
            </a:r>
            <a:r>
              <a:rPr dirty="0" sz="2000" spc="-95">
                <a:latin typeface="Arial"/>
                <a:cs typeface="Arial"/>
              </a:rPr>
              <a:t> </a:t>
            </a:r>
            <a:r>
              <a:rPr dirty="0" sz="2000" spc="-5">
                <a:latin typeface="Arial"/>
                <a:cs typeface="Arial"/>
              </a:rPr>
              <a:t>risico</a:t>
            </a:r>
            <a:endParaRPr sz="200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6196076" y="3794125"/>
            <a:ext cx="2336800" cy="1219835"/>
          </a:xfrm>
          <a:custGeom>
            <a:avLst/>
            <a:gdLst/>
            <a:ahLst/>
            <a:cxnLst/>
            <a:rect l="l" t="t" r="r" b="b"/>
            <a:pathLst>
              <a:path w="2336800" h="1219835">
                <a:moveTo>
                  <a:pt x="0" y="0"/>
                </a:moveTo>
                <a:lnTo>
                  <a:pt x="692277" y="488823"/>
                </a:lnTo>
                <a:lnTo>
                  <a:pt x="651191" y="523314"/>
                </a:lnTo>
                <a:lnTo>
                  <a:pt x="616381" y="559100"/>
                </a:lnTo>
                <a:lnTo>
                  <a:pt x="587849" y="595967"/>
                </a:lnTo>
                <a:lnTo>
                  <a:pt x="565594" y="633701"/>
                </a:lnTo>
                <a:lnTo>
                  <a:pt x="549619" y="672088"/>
                </a:lnTo>
                <a:lnTo>
                  <a:pt x="539924" y="710914"/>
                </a:lnTo>
                <a:lnTo>
                  <a:pt x="536511" y="749966"/>
                </a:lnTo>
                <a:lnTo>
                  <a:pt x="539380" y="789030"/>
                </a:lnTo>
                <a:lnTo>
                  <a:pt x="548533" y="827891"/>
                </a:lnTo>
                <a:lnTo>
                  <a:pt x="563971" y="866336"/>
                </a:lnTo>
                <a:lnTo>
                  <a:pt x="585695" y="904152"/>
                </a:lnTo>
                <a:lnTo>
                  <a:pt x="613706" y="941124"/>
                </a:lnTo>
                <a:lnTo>
                  <a:pt x="648005" y="977038"/>
                </a:lnTo>
                <a:lnTo>
                  <a:pt x="688594" y="1011682"/>
                </a:lnTo>
                <a:lnTo>
                  <a:pt x="720454" y="1034881"/>
                </a:lnTo>
                <a:lnTo>
                  <a:pt x="754511" y="1056773"/>
                </a:lnTo>
                <a:lnTo>
                  <a:pt x="790631" y="1077346"/>
                </a:lnTo>
                <a:lnTo>
                  <a:pt x="828686" y="1096585"/>
                </a:lnTo>
                <a:lnTo>
                  <a:pt x="868543" y="1114478"/>
                </a:lnTo>
                <a:lnTo>
                  <a:pt x="910073" y="1131011"/>
                </a:lnTo>
                <a:lnTo>
                  <a:pt x="953146" y="1146170"/>
                </a:lnTo>
                <a:lnTo>
                  <a:pt x="997629" y="1159942"/>
                </a:lnTo>
                <a:lnTo>
                  <a:pt x="1043394" y="1172313"/>
                </a:lnTo>
                <a:lnTo>
                  <a:pt x="1090308" y="1183271"/>
                </a:lnTo>
                <a:lnTo>
                  <a:pt x="1138243" y="1192801"/>
                </a:lnTo>
                <a:lnTo>
                  <a:pt x="1187066" y="1200890"/>
                </a:lnTo>
                <a:lnTo>
                  <a:pt x="1236647" y="1207526"/>
                </a:lnTo>
                <a:lnTo>
                  <a:pt x="1286856" y="1212693"/>
                </a:lnTo>
                <a:lnTo>
                  <a:pt x="1337562" y="1216380"/>
                </a:lnTo>
                <a:lnTo>
                  <a:pt x="1388634" y="1218572"/>
                </a:lnTo>
                <a:lnTo>
                  <a:pt x="1439942" y="1219256"/>
                </a:lnTo>
                <a:lnTo>
                  <a:pt x="1491356" y="1218419"/>
                </a:lnTo>
                <a:lnTo>
                  <a:pt x="1542744" y="1216047"/>
                </a:lnTo>
                <a:lnTo>
                  <a:pt x="1593976" y="1212126"/>
                </a:lnTo>
                <a:lnTo>
                  <a:pt x="1644921" y="1206644"/>
                </a:lnTo>
                <a:lnTo>
                  <a:pt x="1695449" y="1199587"/>
                </a:lnTo>
                <a:lnTo>
                  <a:pt x="1745429" y="1190942"/>
                </a:lnTo>
                <a:lnTo>
                  <a:pt x="1794730" y="1180694"/>
                </a:lnTo>
                <a:lnTo>
                  <a:pt x="1843223" y="1168831"/>
                </a:lnTo>
                <a:lnTo>
                  <a:pt x="1890775" y="1155340"/>
                </a:lnTo>
                <a:lnTo>
                  <a:pt x="1937258" y="1140206"/>
                </a:lnTo>
                <a:lnTo>
                  <a:pt x="1991711" y="1119730"/>
                </a:lnTo>
                <a:lnTo>
                  <a:pt x="2042369" y="1097562"/>
                </a:lnTo>
                <a:lnTo>
                  <a:pt x="2089182" y="1073826"/>
                </a:lnTo>
                <a:lnTo>
                  <a:pt x="2132103" y="1048647"/>
                </a:lnTo>
                <a:lnTo>
                  <a:pt x="2171084" y="1022152"/>
                </a:lnTo>
                <a:lnTo>
                  <a:pt x="2206078" y="994464"/>
                </a:lnTo>
                <a:lnTo>
                  <a:pt x="2237036" y="965710"/>
                </a:lnTo>
                <a:lnTo>
                  <a:pt x="2263911" y="936014"/>
                </a:lnTo>
                <a:lnTo>
                  <a:pt x="2305221" y="874301"/>
                </a:lnTo>
                <a:lnTo>
                  <a:pt x="2329623" y="810326"/>
                </a:lnTo>
                <a:lnTo>
                  <a:pt x="2336737" y="745092"/>
                </a:lnTo>
                <a:lnTo>
                  <a:pt x="2333691" y="712316"/>
                </a:lnTo>
                <a:lnTo>
                  <a:pt x="2314154" y="647074"/>
                </a:lnTo>
                <a:lnTo>
                  <a:pt x="2276372" y="583078"/>
                </a:lnTo>
                <a:lnTo>
                  <a:pt x="2250520" y="551862"/>
                </a:lnTo>
                <a:lnTo>
                  <a:pt x="2219963" y="521333"/>
                </a:lnTo>
                <a:lnTo>
                  <a:pt x="2184654" y="491617"/>
                </a:lnTo>
                <a:lnTo>
                  <a:pt x="2152793" y="468431"/>
                </a:lnTo>
                <a:lnTo>
                  <a:pt x="2118736" y="446551"/>
                </a:lnTo>
                <a:lnTo>
                  <a:pt x="2082616" y="425990"/>
                </a:lnTo>
                <a:lnTo>
                  <a:pt x="2044561" y="406761"/>
                </a:lnTo>
                <a:lnTo>
                  <a:pt x="2004704" y="388877"/>
                </a:lnTo>
                <a:lnTo>
                  <a:pt x="1963174" y="372353"/>
                </a:lnTo>
                <a:lnTo>
                  <a:pt x="1936848" y="363093"/>
                </a:lnTo>
                <a:lnTo>
                  <a:pt x="935990" y="363093"/>
                </a:lnTo>
                <a:lnTo>
                  <a:pt x="0" y="0"/>
                </a:lnTo>
                <a:close/>
              </a:path>
              <a:path w="2336800" h="1219835">
                <a:moveTo>
                  <a:pt x="1433305" y="284131"/>
                </a:moveTo>
                <a:lnTo>
                  <a:pt x="1381891" y="284964"/>
                </a:lnTo>
                <a:lnTo>
                  <a:pt x="1330503" y="287331"/>
                </a:lnTo>
                <a:lnTo>
                  <a:pt x="1279271" y="291245"/>
                </a:lnTo>
                <a:lnTo>
                  <a:pt x="1228326" y="296719"/>
                </a:lnTo>
                <a:lnTo>
                  <a:pt x="1177798" y="303768"/>
                </a:lnTo>
                <a:lnTo>
                  <a:pt x="1127818" y="312404"/>
                </a:lnTo>
                <a:lnTo>
                  <a:pt x="1078517" y="322641"/>
                </a:lnTo>
                <a:lnTo>
                  <a:pt x="1030024" y="334493"/>
                </a:lnTo>
                <a:lnTo>
                  <a:pt x="982472" y="347972"/>
                </a:lnTo>
                <a:lnTo>
                  <a:pt x="935990" y="363093"/>
                </a:lnTo>
                <a:lnTo>
                  <a:pt x="1936848" y="363093"/>
                </a:lnTo>
                <a:lnTo>
                  <a:pt x="1875618" y="343436"/>
                </a:lnTo>
                <a:lnTo>
                  <a:pt x="1829853" y="331070"/>
                </a:lnTo>
                <a:lnTo>
                  <a:pt x="1782939" y="320116"/>
                </a:lnTo>
                <a:lnTo>
                  <a:pt x="1735004" y="310589"/>
                </a:lnTo>
                <a:lnTo>
                  <a:pt x="1686181" y="302502"/>
                </a:lnTo>
                <a:lnTo>
                  <a:pt x="1636600" y="295868"/>
                </a:lnTo>
                <a:lnTo>
                  <a:pt x="1586391" y="290700"/>
                </a:lnTo>
                <a:lnTo>
                  <a:pt x="1535685" y="287012"/>
                </a:lnTo>
                <a:lnTo>
                  <a:pt x="1484613" y="284818"/>
                </a:lnTo>
                <a:lnTo>
                  <a:pt x="1433305" y="2841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6196076" y="3794125"/>
            <a:ext cx="2336800" cy="1219835"/>
          </a:xfrm>
          <a:custGeom>
            <a:avLst/>
            <a:gdLst/>
            <a:ahLst/>
            <a:cxnLst/>
            <a:rect l="l" t="t" r="r" b="b"/>
            <a:pathLst>
              <a:path w="2336800" h="1219835">
                <a:moveTo>
                  <a:pt x="0" y="0"/>
                </a:moveTo>
                <a:lnTo>
                  <a:pt x="935990" y="363093"/>
                </a:lnTo>
                <a:lnTo>
                  <a:pt x="982472" y="347972"/>
                </a:lnTo>
                <a:lnTo>
                  <a:pt x="1030024" y="334493"/>
                </a:lnTo>
                <a:lnTo>
                  <a:pt x="1078517" y="322641"/>
                </a:lnTo>
                <a:lnTo>
                  <a:pt x="1127818" y="312404"/>
                </a:lnTo>
                <a:lnTo>
                  <a:pt x="1177798" y="303768"/>
                </a:lnTo>
                <a:lnTo>
                  <a:pt x="1228326" y="296719"/>
                </a:lnTo>
                <a:lnTo>
                  <a:pt x="1279271" y="291245"/>
                </a:lnTo>
                <a:lnTo>
                  <a:pt x="1330503" y="287331"/>
                </a:lnTo>
                <a:lnTo>
                  <a:pt x="1381891" y="284964"/>
                </a:lnTo>
                <a:lnTo>
                  <a:pt x="1433305" y="284131"/>
                </a:lnTo>
                <a:lnTo>
                  <a:pt x="1484613" y="284818"/>
                </a:lnTo>
                <a:lnTo>
                  <a:pt x="1535685" y="287012"/>
                </a:lnTo>
                <a:lnTo>
                  <a:pt x="1586391" y="290700"/>
                </a:lnTo>
                <a:lnTo>
                  <a:pt x="1636600" y="295868"/>
                </a:lnTo>
                <a:lnTo>
                  <a:pt x="1686181" y="302502"/>
                </a:lnTo>
                <a:lnTo>
                  <a:pt x="1735004" y="310589"/>
                </a:lnTo>
                <a:lnTo>
                  <a:pt x="1782939" y="320116"/>
                </a:lnTo>
                <a:lnTo>
                  <a:pt x="1829853" y="331070"/>
                </a:lnTo>
                <a:lnTo>
                  <a:pt x="1875618" y="343436"/>
                </a:lnTo>
                <a:lnTo>
                  <a:pt x="1920101" y="357202"/>
                </a:lnTo>
                <a:lnTo>
                  <a:pt x="1963174" y="372353"/>
                </a:lnTo>
                <a:lnTo>
                  <a:pt x="2004704" y="388877"/>
                </a:lnTo>
                <a:lnTo>
                  <a:pt x="2044561" y="406761"/>
                </a:lnTo>
                <a:lnTo>
                  <a:pt x="2082616" y="425990"/>
                </a:lnTo>
                <a:lnTo>
                  <a:pt x="2118736" y="446551"/>
                </a:lnTo>
                <a:lnTo>
                  <a:pt x="2152793" y="468431"/>
                </a:lnTo>
                <a:lnTo>
                  <a:pt x="2184654" y="491617"/>
                </a:lnTo>
                <a:lnTo>
                  <a:pt x="2219963" y="521333"/>
                </a:lnTo>
                <a:lnTo>
                  <a:pt x="2250520" y="551862"/>
                </a:lnTo>
                <a:lnTo>
                  <a:pt x="2276372" y="583078"/>
                </a:lnTo>
                <a:lnTo>
                  <a:pt x="2297568" y="614857"/>
                </a:lnTo>
                <a:lnTo>
                  <a:pt x="2326179" y="679602"/>
                </a:lnTo>
                <a:lnTo>
                  <a:pt x="2336737" y="745092"/>
                </a:lnTo>
                <a:lnTo>
                  <a:pt x="2335365" y="777804"/>
                </a:lnTo>
                <a:lnTo>
                  <a:pt x="2319559" y="842533"/>
                </a:lnTo>
                <a:lnTo>
                  <a:pt x="2286655" y="905503"/>
                </a:lnTo>
                <a:lnTo>
                  <a:pt x="2237036" y="965710"/>
                </a:lnTo>
                <a:lnTo>
                  <a:pt x="2206078" y="994464"/>
                </a:lnTo>
                <a:lnTo>
                  <a:pt x="2171084" y="1022152"/>
                </a:lnTo>
                <a:lnTo>
                  <a:pt x="2132103" y="1048647"/>
                </a:lnTo>
                <a:lnTo>
                  <a:pt x="2089182" y="1073826"/>
                </a:lnTo>
                <a:lnTo>
                  <a:pt x="2042369" y="1097562"/>
                </a:lnTo>
                <a:lnTo>
                  <a:pt x="1991711" y="1119730"/>
                </a:lnTo>
                <a:lnTo>
                  <a:pt x="1937258" y="1140206"/>
                </a:lnTo>
                <a:lnTo>
                  <a:pt x="1890775" y="1155340"/>
                </a:lnTo>
                <a:lnTo>
                  <a:pt x="1843223" y="1168831"/>
                </a:lnTo>
                <a:lnTo>
                  <a:pt x="1794730" y="1180694"/>
                </a:lnTo>
                <a:lnTo>
                  <a:pt x="1745429" y="1190942"/>
                </a:lnTo>
                <a:lnTo>
                  <a:pt x="1695449" y="1199587"/>
                </a:lnTo>
                <a:lnTo>
                  <a:pt x="1644921" y="1206644"/>
                </a:lnTo>
                <a:lnTo>
                  <a:pt x="1593976" y="1212126"/>
                </a:lnTo>
                <a:lnTo>
                  <a:pt x="1542744" y="1216047"/>
                </a:lnTo>
                <a:lnTo>
                  <a:pt x="1491356" y="1218419"/>
                </a:lnTo>
                <a:lnTo>
                  <a:pt x="1439942" y="1219256"/>
                </a:lnTo>
                <a:lnTo>
                  <a:pt x="1388634" y="1218572"/>
                </a:lnTo>
                <a:lnTo>
                  <a:pt x="1337562" y="1216380"/>
                </a:lnTo>
                <a:lnTo>
                  <a:pt x="1286856" y="1212693"/>
                </a:lnTo>
                <a:lnTo>
                  <a:pt x="1236647" y="1207526"/>
                </a:lnTo>
                <a:lnTo>
                  <a:pt x="1187066" y="1200890"/>
                </a:lnTo>
                <a:lnTo>
                  <a:pt x="1138243" y="1192801"/>
                </a:lnTo>
                <a:lnTo>
                  <a:pt x="1090308" y="1183271"/>
                </a:lnTo>
                <a:lnTo>
                  <a:pt x="1043394" y="1172313"/>
                </a:lnTo>
                <a:lnTo>
                  <a:pt x="997629" y="1159942"/>
                </a:lnTo>
                <a:lnTo>
                  <a:pt x="953146" y="1146170"/>
                </a:lnTo>
                <a:lnTo>
                  <a:pt x="910073" y="1131011"/>
                </a:lnTo>
                <a:lnTo>
                  <a:pt x="868543" y="1114478"/>
                </a:lnTo>
                <a:lnTo>
                  <a:pt x="828686" y="1096585"/>
                </a:lnTo>
                <a:lnTo>
                  <a:pt x="790631" y="1077346"/>
                </a:lnTo>
                <a:lnTo>
                  <a:pt x="754511" y="1056773"/>
                </a:lnTo>
                <a:lnTo>
                  <a:pt x="720454" y="1034881"/>
                </a:lnTo>
                <a:lnTo>
                  <a:pt x="688594" y="1011682"/>
                </a:lnTo>
                <a:lnTo>
                  <a:pt x="648005" y="977038"/>
                </a:lnTo>
                <a:lnTo>
                  <a:pt x="613706" y="941124"/>
                </a:lnTo>
                <a:lnTo>
                  <a:pt x="585695" y="904152"/>
                </a:lnTo>
                <a:lnTo>
                  <a:pt x="563971" y="866336"/>
                </a:lnTo>
                <a:lnTo>
                  <a:pt x="548533" y="827891"/>
                </a:lnTo>
                <a:lnTo>
                  <a:pt x="539380" y="789030"/>
                </a:lnTo>
                <a:lnTo>
                  <a:pt x="536511" y="749966"/>
                </a:lnTo>
                <a:lnTo>
                  <a:pt x="539924" y="710914"/>
                </a:lnTo>
                <a:lnTo>
                  <a:pt x="549619" y="672088"/>
                </a:lnTo>
                <a:lnTo>
                  <a:pt x="565594" y="633701"/>
                </a:lnTo>
                <a:lnTo>
                  <a:pt x="587849" y="595967"/>
                </a:lnTo>
                <a:lnTo>
                  <a:pt x="616381" y="559100"/>
                </a:lnTo>
                <a:lnTo>
                  <a:pt x="651191" y="523314"/>
                </a:lnTo>
                <a:lnTo>
                  <a:pt x="692277" y="488823"/>
                </a:lnTo>
                <a:lnTo>
                  <a:pt x="0" y="0"/>
                </a:lnTo>
                <a:close/>
              </a:path>
            </a:pathLst>
          </a:custGeom>
          <a:ln w="15875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6955281" y="4391990"/>
            <a:ext cx="1412875" cy="331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5">
                <a:latin typeface="Arial"/>
                <a:cs typeface="Arial"/>
              </a:rPr>
              <a:t>Lage</a:t>
            </a:r>
            <a:r>
              <a:rPr dirty="0" sz="2000" spc="-7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kosten</a:t>
            </a:r>
            <a:endParaRPr sz="20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452108" y="5328920"/>
            <a:ext cx="1672589" cy="285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00" spc="-5">
                <a:latin typeface="Arial"/>
                <a:cs typeface="Arial"/>
              </a:rPr>
              <a:t>Duurzaam</a:t>
            </a:r>
            <a:r>
              <a:rPr dirty="0" sz="1700" spc="-70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imago</a:t>
            </a:r>
            <a:endParaRPr sz="17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771775" y="6092825"/>
            <a:ext cx="3424554" cy="425450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</a:ln>
        </p:spPr>
        <p:txBody>
          <a:bodyPr wrap="square" lIns="0" tIns="3175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50"/>
              </a:spcBef>
            </a:pPr>
            <a:r>
              <a:rPr dirty="0" sz="2400" spc="-5" b="1">
                <a:latin typeface="Times New Roman"/>
                <a:cs typeface="Times New Roman"/>
              </a:rPr>
              <a:t>Doelen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0" y="1485900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 h="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73025">
            <a:solidFill>
              <a:srgbClr val="66990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8532876" y="1911350"/>
            <a:ext cx="433705" cy="1517650"/>
          </a:xfrm>
          <a:custGeom>
            <a:avLst/>
            <a:gdLst/>
            <a:ahLst/>
            <a:cxnLst/>
            <a:rect l="l" t="t" r="r" b="b"/>
            <a:pathLst>
              <a:path w="433704" h="1517650">
                <a:moveTo>
                  <a:pt x="433324" y="1067942"/>
                </a:moveTo>
                <a:lnTo>
                  <a:pt x="0" y="1067942"/>
                </a:lnTo>
                <a:lnTo>
                  <a:pt x="216662" y="1517649"/>
                </a:lnTo>
                <a:lnTo>
                  <a:pt x="433324" y="1067942"/>
                </a:lnTo>
                <a:close/>
              </a:path>
              <a:path w="433704" h="1517650">
                <a:moveTo>
                  <a:pt x="324993" y="0"/>
                </a:moveTo>
                <a:lnTo>
                  <a:pt x="108331" y="0"/>
                </a:lnTo>
                <a:lnTo>
                  <a:pt x="108331" y="1067942"/>
                </a:lnTo>
                <a:lnTo>
                  <a:pt x="324993" y="1067942"/>
                </a:lnTo>
                <a:lnTo>
                  <a:pt x="324993" y="0"/>
                </a:lnTo>
                <a:close/>
              </a:path>
            </a:pathLst>
          </a:custGeom>
          <a:solidFill>
            <a:srgbClr val="669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8641206" y="1742795"/>
            <a:ext cx="217170" cy="113030"/>
          </a:xfrm>
          <a:custGeom>
            <a:avLst/>
            <a:gdLst/>
            <a:ahLst/>
            <a:cxnLst/>
            <a:rect l="l" t="t" r="r" b="b"/>
            <a:pathLst>
              <a:path w="217170" h="113030">
                <a:moveTo>
                  <a:pt x="0" y="112420"/>
                </a:moveTo>
                <a:lnTo>
                  <a:pt x="216687" y="112420"/>
                </a:lnTo>
                <a:lnTo>
                  <a:pt x="216687" y="0"/>
                </a:lnTo>
                <a:lnTo>
                  <a:pt x="0" y="0"/>
                </a:lnTo>
                <a:lnTo>
                  <a:pt x="0" y="112420"/>
                </a:lnTo>
                <a:close/>
              </a:path>
            </a:pathLst>
          </a:custGeom>
          <a:solidFill>
            <a:srgbClr val="669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8641206" y="1658454"/>
            <a:ext cx="217170" cy="0"/>
          </a:xfrm>
          <a:custGeom>
            <a:avLst/>
            <a:gdLst/>
            <a:ahLst/>
            <a:cxnLst/>
            <a:rect l="l" t="t" r="r" b="b"/>
            <a:pathLst>
              <a:path w="217170" h="0">
                <a:moveTo>
                  <a:pt x="0" y="0"/>
                </a:moveTo>
                <a:lnTo>
                  <a:pt x="216687" y="0"/>
                </a:lnTo>
              </a:path>
            </a:pathLst>
          </a:custGeom>
          <a:ln w="56210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8532876" y="1911350"/>
            <a:ext cx="433705" cy="1517650"/>
          </a:xfrm>
          <a:custGeom>
            <a:avLst/>
            <a:gdLst/>
            <a:ahLst/>
            <a:cxnLst/>
            <a:rect l="l" t="t" r="r" b="b"/>
            <a:pathLst>
              <a:path w="433704" h="1517650">
                <a:moveTo>
                  <a:pt x="433324" y="1067942"/>
                </a:moveTo>
                <a:lnTo>
                  <a:pt x="324993" y="1067942"/>
                </a:lnTo>
                <a:lnTo>
                  <a:pt x="324993" y="0"/>
                </a:lnTo>
                <a:lnTo>
                  <a:pt x="108331" y="0"/>
                </a:lnTo>
                <a:lnTo>
                  <a:pt x="108331" y="1067942"/>
                </a:lnTo>
                <a:lnTo>
                  <a:pt x="0" y="1067942"/>
                </a:lnTo>
                <a:lnTo>
                  <a:pt x="216662" y="1517649"/>
                </a:lnTo>
                <a:lnTo>
                  <a:pt x="433324" y="1067942"/>
                </a:lnTo>
                <a:close/>
              </a:path>
            </a:pathLst>
          </a:custGeom>
          <a:ln w="9525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8641206" y="1742795"/>
            <a:ext cx="217170" cy="113030"/>
          </a:xfrm>
          <a:custGeom>
            <a:avLst/>
            <a:gdLst/>
            <a:ahLst/>
            <a:cxnLst/>
            <a:rect l="l" t="t" r="r" b="b"/>
            <a:pathLst>
              <a:path w="217170" h="113030">
                <a:moveTo>
                  <a:pt x="0" y="112420"/>
                </a:moveTo>
                <a:lnTo>
                  <a:pt x="216687" y="112420"/>
                </a:lnTo>
                <a:lnTo>
                  <a:pt x="216687" y="0"/>
                </a:lnTo>
                <a:lnTo>
                  <a:pt x="0" y="0"/>
                </a:lnTo>
                <a:lnTo>
                  <a:pt x="0" y="112420"/>
                </a:lnTo>
                <a:close/>
              </a:path>
            </a:pathLst>
          </a:custGeom>
          <a:ln w="9525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8641206" y="1630349"/>
            <a:ext cx="217170" cy="56515"/>
          </a:xfrm>
          <a:custGeom>
            <a:avLst/>
            <a:gdLst/>
            <a:ahLst/>
            <a:cxnLst/>
            <a:rect l="l" t="t" r="r" b="b"/>
            <a:pathLst>
              <a:path w="217170" h="56514">
                <a:moveTo>
                  <a:pt x="0" y="56210"/>
                </a:moveTo>
                <a:lnTo>
                  <a:pt x="216687" y="56210"/>
                </a:lnTo>
                <a:lnTo>
                  <a:pt x="216687" y="0"/>
                </a:lnTo>
                <a:lnTo>
                  <a:pt x="0" y="0"/>
                </a:lnTo>
                <a:lnTo>
                  <a:pt x="0" y="56210"/>
                </a:lnTo>
                <a:close/>
              </a:path>
            </a:pathLst>
          </a:custGeom>
          <a:ln w="9525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2490470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>
                <a:solidFill>
                  <a:srgbClr val="FFFFFF"/>
                </a:solidFill>
              </a:rPr>
              <a:t>CO2-meting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21358"/>
            <a:ext cx="7350125" cy="33432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Fout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CO2-sensoren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-213 ppm tot</a:t>
            </a:r>
            <a:r>
              <a:rPr dirty="0" sz="3200" spc="-15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+315</a:t>
            </a:r>
            <a:endParaRPr sz="32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</a:pPr>
            <a:r>
              <a:rPr dirty="0" sz="3200" spc="-10">
                <a:solidFill>
                  <a:srgbClr val="587E17"/>
                </a:solidFill>
                <a:latin typeface="Arial"/>
                <a:cs typeface="Arial"/>
              </a:rPr>
              <a:t>ppm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Zeer variabele</a:t>
            </a:r>
            <a:r>
              <a:rPr dirty="0" sz="3200" spc="-9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metingen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Afstellen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van</a:t>
            </a:r>
            <a:r>
              <a:rPr dirty="0" sz="3200" spc="-2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multiplex-systemen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Filters tijdig</a:t>
            </a:r>
            <a:r>
              <a:rPr dirty="0" sz="3200" spc="-7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vervangen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Elektronische </a:t>
            </a:r>
            <a:r>
              <a:rPr dirty="0" sz="3200" spc="-10">
                <a:solidFill>
                  <a:srgbClr val="587E17"/>
                </a:solidFill>
                <a:latin typeface="Arial"/>
                <a:cs typeface="Arial"/>
              </a:rPr>
              <a:t>apparatuur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in de</a:t>
            </a:r>
            <a:r>
              <a:rPr dirty="0" sz="3200" spc="-4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buurt?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249110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>
                <a:solidFill>
                  <a:srgbClr val="FFFFFF"/>
                </a:solidFill>
              </a:rPr>
              <a:t>CO2-meting</a:t>
            </a:r>
          </a:p>
        </p:txBody>
      </p:sp>
      <p:sp>
        <p:nvSpPr>
          <p:cNvPr id="3" name="object 3"/>
          <p:cNvSpPr/>
          <p:nvPr/>
        </p:nvSpPr>
        <p:spPr>
          <a:xfrm>
            <a:off x="1331975" y="1501775"/>
            <a:ext cx="6408674" cy="48069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249110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>
                <a:solidFill>
                  <a:srgbClr val="FFFFFF"/>
                </a:solidFill>
              </a:rPr>
              <a:t>CO2-meting</a:t>
            </a:r>
          </a:p>
        </p:txBody>
      </p:sp>
      <p:sp>
        <p:nvSpPr>
          <p:cNvPr id="3" name="object 3"/>
          <p:cNvSpPr/>
          <p:nvPr/>
        </p:nvSpPr>
        <p:spPr>
          <a:xfrm>
            <a:off x="898525" y="1557337"/>
            <a:ext cx="3168650" cy="43211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724525" y="1557274"/>
            <a:ext cx="2016125" cy="20161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284726" y="2729610"/>
            <a:ext cx="1022985" cy="821055"/>
          </a:xfrm>
          <a:custGeom>
            <a:avLst/>
            <a:gdLst/>
            <a:ahLst/>
            <a:cxnLst/>
            <a:rect l="l" t="t" r="r" b="b"/>
            <a:pathLst>
              <a:path w="1022985" h="821054">
                <a:moveTo>
                  <a:pt x="1022731" y="0"/>
                </a:moveTo>
                <a:lnTo>
                  <a:pt x="670433" y="44958"/>
                </a:lnTo>
                <a:lnTo>
                  <a:pt x="725551" y="116078"/>
                </a:lnTo>
                <a:lnTo>
                  <a:pt x="0" y="678307"/>
                </a:lnTo>
                <a:lnTo>
                  <a:pt x="110236" y="820801"/>
                </a:lnTo>
                <a:lnTo>
                  <a:pt x="835913" y="258572"/>
                </a:lnTo>
                <a:lnTo>
                  <a:pt x="919580" y="258572"/>
                </a:lnTo>
                <a:lnTo>
                  <a:pt x="1022731" y="0"/>
                </a:lnTo>
                <a:close/>
              </a:path>
              <a:path w="1022985" h="821054">
                <a:moveTo>
                  <a:pt x="919580" y="258572"/>
                </a:moveTo>
                <a:lnTo>
                  <a:pt x="835913" y="258572"/>
                </a:lnTo>
                <a:lnTo>
                  <a:pt x="891159" y="329819"/>
                </a:lnTo>
                <a:lnTo>
                  <a:pt x="919580" y="258572"/>
                </a:lnTo>
                <a:close/>
              </a:path>
            </a:pathLst>
          </a:custGeom>
          <a:solidFill>
            <a:srgbClr val="669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724525" y="3860800"/>
            <a:ext cx="2016125" cy="20161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67327" y="3837559"/>
            <a:ext cx="1062355" cy="764540"/>
          </a:xfrm>
          <a:custGeom>
            <a:avLst/>
            <a:gdLst/>
            <a:ahLst/>
            <a:cxnLst/>
            <a:rect l="l" t="t" r="r" b="b"/>
            <a:pathLst>
              <a:path w="1062354" h="764539">
                <a:moveTo>
                  <a:pt x="101473" y="0"/>
                </a:moveTo>
                <a:lnTo>
                  <a:pt x="0" y="148844"/>
                </a:lnTo>
                <a:lnTo>
                  <a:pt x="758317" y="666242"/>
                </a:lnTo>
                <a:lnTo>
                  <a:pt x="707517" y="740664"/>
                </a:lnTo>
                <a:lnTo>
                  <a:pt x="1061847" y="764159"/>
                </a:lnTo>
                <a:lnTo>
                  <a:pt x="945684" y="517398"/>
                </a:lnTo>
                <a:lnTo>
                  <a:pt x="859790" y="517398"/>
                </a:lnTo>
                <a:lnTo>
                  <a:pt x="101473" y="0"/>
                </a:lnTo>
                <a:close/>
              </a:path>
              <a:path w="1062354" h="764539">
                <a:moveTo>
                  <a:pt x="910590" y="442849"/>
                </a:moveTo>
                <a:lnTo>
                  <a:pt x="859790" y="517398"/>
                </a:lnTo>
                <a:lnTo>
                  <a:pt x="945684" y="517398"/>
                </a:lnTo>
                <a:lnTo>
                  <a:pt x="910590" y="442849"/>
                </a:lnTo>
                <a:close/>
              </a:path>
            </a:pathLst>
          </a:custGeom>
          <a:solidFill>
            <a:srgbClr val="66990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39" y="272237"/>
            <a:ext cx="2660650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CO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-controle</a:t>
            </a:r>
            <a:endParaRPr sz="3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124075" y="2022475"/>
            <a:ext cx="5040249" cy="45021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2597657" y="1362532"/>
            <a:ext cx="3954145" cy="5143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Eenvoudige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controle</a:t>
            </a:r>
            <a:r>
              <a:rPr dirty="0" sz="3200" spc="-9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!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4269740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>
                <a:solidFill>
                  <a:srgbClr val="FFFFFF"/>
                </a:solidFill>
              </a:rPr>
              <a:t>Modelmatige</a:t>
            </a:r>
            <a:r>
              <a:rPr dirty="0" spc="-100">
                <a:solidFill>
                  <a:srgbClr val="FFFFFF"/>
                </a:solidFill>
              </a:rPr>
              <a:t> </a:t>
            </a:r>
            <a:r>
              <a:rPr dirty="0" spc="-5">
                <a:solidFill>
                  <a:srgbClr val="FFFFFF"/>
                </a:solidFill>
              </a:rPr>
              <a:t>aanpak</a:t>
            </a:r>
          </a:p>
        </p:txBody>
      </p:sp>
      <p:sp>
        <p:nvSpPr>
          <p:cNvPr id="3" name="object 3"/>
          <p:cNvSpPr/>
          <p:nvPr/>
        </p:nvSpPr>
        <p:spPr>
          <a:xfrm>
            <a:off x="900112" y="1989095"/>
            <a:ext cx="2862745" cy="28526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618540" y="1505458"/>
            <a:ext cx="7901940" cy="49809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172585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4172585" algn="l"/>
                <a:tab pos="4173220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Intensieve</a:t>
            </a:r>
            <a:endParaRPr sz="3200">
              <a:latin typeface="Arial"/>
              <a:cs typeface="Arial"/>
            </a:endParaRPr>
          </a:p>
          <a:p>
            <a:pPr marL="4172585">
              <a:lnSpc>
                <a:spcPct val="100000"/>
              </a:lnSpc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monitoring</a:t>
            </a:r>
            <a:endParaRPr sz="3200">
              <a:latin typeface="Arial"/>
              <a:cs typeface="Arial"/>
            </a:endParaRPr>
          </a:p>
          <a:p>
            <a:pPr marL="4172585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4172585" algn="l"/>
                <a:tab pos="4173220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Data-acquisitie</a:t>
            </a:r>
            <a:endParaRPr sz="3200">
              <a:latin typeface="Arial"/>
              <a:cs typeface="Arial"/>
            </a:endParaRPr>
          </a:p>
          <a:p>
            <a:pPr marL="4172585">
              <a:lnSpc>
                <a:spcPct val="100000"/>
              </a:lnSpc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(online)</a:t>
            </a:r>
            <a:endParaRPr sz="3200">
              <a:latin typeface="Arial"/>
              <a:cs typeface="Arial"/>
            </a:endParaRPr>
          </a:p>
          <a:p>
            <a:pPr algn="just" marL="4172585" marR="1171575" indent="-342900">
              <a:lnSpc>
                <a:spcPct val="100000"/>
              </a:lnSpc>
              <a:spcBef>
                <a:spcPts val="770"/>
              </a:spcBef>
              <a:buChar char="•"/>
              <a:tabLst>
                <a:tab pos="4173220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Integratie met 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gr</a:t>
            </a:r>
            <a:r>
              <a:rPr dirty="0" sz="3200" spc="-15">
                <a:solidFill>
                  <a:srgbClr val="587E17"/>
                </a:solidFill>
                <a:latin typeface="Arial"/>
                <a:cs typeface="Arial"/>
              </a:rPr>
              <a:t>o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ei</a:t>
            </a:r>
            <a:r>
              <a:rPr dirty="0" sz="3200" spc="-15">
                <a:solidFill>
                  <a:srgbClr val="587E17"/>
                </a:solidFill>
                <a:latin typeface="Arial"/>
                <a:cs typeface="Arial"/>
              </a:rPr>
              <a:t>m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o</a:t>
            </a:r>
            <a:r>
              <a:rPr dirty="0" sz="3200" spc="-15">
                <a:solidFill>
                  <a:srgbClr val="587E17"/>
                </a:solidFill>
                <a:latin typeface="Arial"/>
                <a:cs typeface="Arial"/>
              </a:rPr>
              <a:t>d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el</a:t>
            </a:r>
            <a:r>
              <a:rPr dirty="0" sz="3200" spc="-15">
                <a:solidFill>
                  <a:srgbClr val="587E17"/>
                </a:solidFill>
                <a:latin typeface="Arial"/>
                <a:cs typeface="Arial"/>
              </a:rPr>
              <a:t>l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en 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(UGent)</a:t>
            </a:r>
            <a:endParaRPr sz="3200">
              <a:latin typeface="Arial"/>
              <a:cs typeface="Arial"/>
            </a:endParaRPr>
          </a:p>
          <a:p>
            <a:pPr marL="4172585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4172585" algn="l"/>
                <a:tab pos="4173220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Speaking</a:t>
            </a:r>
            <a:r>
              <a:rPr dirty="0" sz="3200" spc="-9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Plant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135"/>
              </a:spcBef>
            </a:pPr>
            <a:r>
              <a:rPr dirty="0" sz="3200" spc="-50" u="heavy">
                <a:solidFill>
                  <a:srgbClr val="009999"/>
                </a:solidFill>
                <a:latin typeface="Arial"/>
                <a:cs typeface="Arial"/>
              </a:rPr>
              <a:t>Testfase </a:t>
            </a:r>
            <a:r>
              <a:rPr dirty="0" sz="3200" u="heavy">
                <a:solidFill>
                  <a:srgbClr val="009999"/>
                </a:solidFill>
                <a:latin typeface="Arial"/>
                <a:cs typeface="Arial"/>
              </a:rPr>
              <a:t>via </a:t>
            </a:r>
            <a:r>
              <a:rPr dirty="0" sz="3200" spc="-5" u="heavy">
                <a:solidFill>
                  <a:srgbClr val="009999"/>
                </a:solidFill>
                <a:latin typeface="Arial"/>
                <a:cs typeface="Arial"/>
              </a:rPr>
              <a:t>Energie </a:t>
            </a:r>
            <a:r>
              <a:rPr dirty="0" sz="3200" u="heavy">
                <a:solidFill>
                  <a:srgbClr val="009999"/>
                </a:solidFill>
                <a:latin typeface="Arial"/>
                <a:cs typeface="Arial"/>
              </a:rPr>
              <a:t>Bewust</a:t>
            </a:r>
            <a:r>
              <a:rPr dirty="0" sz="3200" spc="-65" u="heavy">
                <a:solidFill>
                  <a:srgbClr val="009999"/>
                </a:solidFill>
                <a:latin typeface="Arial"/>
                <a:cs typeface="Arial"/>
              </a:rPr>
              <a:t> </a:t>
            </a:r>
            <a:r>
              <a:rPr dirty="0" sz="3200" spc="-5" u="heavy">
                <a:solidFill>
                  <a:srgbClr val="009999"/>
                </a:solidFill>
                <a:latin typeface="Arial"/>
                <a:cs typeface="Arial"/>
              </a:rPr>
              <a:t>Boeren-project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6634480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Gebruik van sensoren -</a:t>
            </a:r>
            <a:r>
              <a:rPr dirty="0" spc="-110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Waarom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20761"/>
            <a:ext cx="7914005" cy="4126865"/>
          </a:xfrm>
          <a:prstGeom prst="rect">
            <a:avLst/>
          </a:prstGeom>
        </p:spPr>
        <p:txBody>
          <a:bodyPr wrap="square" lIns="0" tIns="113664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94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Meten is weten: maar weet wat je</a:t>
            </a:r>
            <a:r>
              <a:rPr dirty="0" sz="3200" spc="-9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10">
                <a:solidFill>
                  <a:srgbClr val="587E17"/>
                </a:solidFill>
                <a:latin typeface="Arial"/>
                <a:cs typeface="Arial"/>
              </a:rPr>
              <a:t>meet</a:t>
            </a:r>
            <a:endParaRPr sz="32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685"/>
              </a:spcBef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– Zorg voor degelijk onderhoud =</a:t>
            </a:r>
            <a:r>
              <a:rPr dirty="0" sz="280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kosteloos?</a:t>
            </a:r>
            <a:endParaRPr sz="28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590"/>
              </a:spcBef>
            </a:pP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(~ maand lang </a:t>
            </a:r>
            <a:r>
              <a:rPr dirty="0" sz="2400" spc="-10">
                <a:solidFill>
                  <a:srgbClr val="587E17"/>
                </a:solidFill>
                <a:latin typeface="Arial"/>
                <a:cs typeface="Arial"/>
              </a:rPr>
              <a:t>groeibuis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1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graad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te vroeg</a:t>
            </a:r>
            <a:r>
              <a:rPr dirty="0" sz="2400" spc="7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587E17"/>
                </a:solidFill>
                <a:latin typeface="Arial"/>
                <a:cs typeface="Arial"/>
              </a:rPr>
              <a:t>inbrengen…)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3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Geen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klimaatregeling maar</a:t>
            </a:r>
            <a:r>
              <a:rPr dirty="0" sz="3200" spc="-4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10">
                <a:solidFill>
                  <a:srgbClr val="587E17"/>
                </a:solidFill>
                <a:latin typeface="Arial"/>
                <a:cs typeface="Arial"/>
              </a:rPr>
              <a:t>plantregeling</a:t>
            </a:r>
            <a:endParaRPr sz="3200">
              <a:latin typeface="Arial"/>
              <a:cs typeface="Arial"/>
            </a:endParaRPr>
          </a:p>
          <a:p>
            <a:pPr lvl="1" marL="756285" indent="-342900">
              <a:lnSpc>
                <a:spcPct val="100000"/>
              </a:lnSpc>
              <a:spcBef>
                <a:spcPts val="605"/>
              </a:spcBef>
              <a:buChar char="•"/>
              <a:tabLst>
                <a:tab pos="756285" algn="l"/>
                <a:tab pos="756920" algn="l"/>
              </a:tabLst>
            </a:pP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Plantensensoren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zijn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dus belangrijker</a:t>
            </a:r>
            <a:r>
              <a:rPr dirty="0" sz="2400" spc="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dan</a:t>
            </a:r>
            <a:endParaRPr sz="2400">
              <a:latin typeface="Arial"/>
              <a:cs typeface="Arial"/>
            </a:endParaRPr>
          </a:p>
          <a:p>
            <a:pPr marL="756285">
              <a:lnSpc>
                <a:spcPct val="100000"/>
              </a:lnSpc>
            </a:pP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klimaatsensoren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3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Juiste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interpretatie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van</a:t>
            </a:r>
            <a:r>
              <a:rPr dirty="0" sz="3200" spc="-12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gegevens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Investeringskost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&gt;</a:t>
            </a:r>
            <a:r>
              <a:rPr dirty="0" sz="3200" spc="-4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10">
                <a:solidFill>
                  <a:srgbClr val="587E17"/>
                </a:solidFill>
                <a:latin typeface="Arial"/>
                <a:cs typeface="Arial"/>
              </a:rPr>
              <a:t>realiteit?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32761" y="1218057"/>
            <a:ext cx="5257165" cy="11233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908685" marR="5080" indent="-896619">
              <a:lnSpc>
                <a:spcPct val="100000"/>
              </a:lnSpc>
              <a:spcBef>
                <a:spcPts val="100"/>
              </a:spcBef>
            </a:pPr>
            <a:r>
              <a:rPr dirty="0"/>
              <a:t>Begin </a:t>
            </a:r>
            <a:r>
              <a:rPr dirty="0" spc="-5"/>
              <a:t>bij de essentie</a:t>
            </a:r>
            <a:r>
              <a:rPr dirty="0" spc="-114"/>
              <a:t> </a:t>
            </a:r>
            <a:r>
              <a:rPr dirty="0"/>
              <a:t>voor  </a:t>
            </a:r>
            <a:r>
              <a:rPr dirty="0" spc="-5"/>
              <a:t>energiebesparing</a:t>
            </a:r>
            <a:r>
              <a:rPr dirty="0" spc="-85"/>
              <a:t> </a:t>
            </a:r>
            <a:r>
              <a:rPr dirty="0"/>
              <a:t>!</a:t>
            </a:r>
          </a:p>
        </p:txBody>
      </p:sp>
      <p:sp>
        <p:nvSpPr>
          <p:cNvPr id="3" name="object 3"/>
          <p:cNvSpPr/>
          <p:nvPr/>
        </p:nvSpPr>
        <p:spPr>
          <a:xfrm>
            <a:off x="1835150" y="2420937"/>
            <a:ext cx="5616575" cy="4213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84951" y="5559425"/>
            <a:ext cx="2663825" cy="11096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81280">
              <a:lnSpc>
                <a:spcPct val="100000"/>
              </a:lnSpc>
              <a:spcBef>
                <a:spcPts val="100"/>
              </a:spcBef>
            </a:pPr>
            <a:r>
              <a:rPr dirty="0"/>
              <a:t>Bedankt voor </a:t>
            </a:r>
            <a:r>
              <a:rPr dirty="0" spc="-5"/>
              <a:t>uw</a:t>
            </a:r>
            <a:r>
              <a:rPr dirty="0" spc="-105"/>
              <a:t> </a:t>
            </a:r>
            <a:r>
              <a:rPr dirty="0" spc="-5"/>
              <a:t>aandacht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9590" y="2946503"/>
            <a:ext cx="8395335" cy="2594610"/>
          </a:xfrm>
          <a:prstGeom prst="rect">
            <a:avLst/>
          </a:prstGeom>
        </p:spPr>
        <p:txBody>
          <a:bodyPr wrap="square" lIns="0" tIns="12636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3600" spc="-5">
                <a:solidFill>
                  <a:srgbClr val="587E17"/>
                </a:solidFill>
                <a:latin typeface="Arial"/>
                <a:cs typeface="Arial"/>
              </a:rPr>
              <a:t>Contactgegevens: </a:t>
            </a:r>
            <a:r>
              <a:rPr dirty="0" sz="2600">
                <a:solidFill>
                  <a:srgbClr val="808080"/>
                </a:solidFill>
                <a:latin typeface="Arial"/>
                <a:cs typeface="Arial"/>
              </a:rPr>
              <a:t>Adviesdienst</a:t>
            </a:r>
            <a:r>
              <a:rPr dirty="0" sz="2600" spc="375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808080"/>
                </a:solidFill>
                <a:latin typeface="Arial"/>
                <a:cs typeface="Arial"/>
              </a:rPr>
              <a:t>Klimaatregeling</a:t>
            </a:r>
            <a:endParaRPr sz="2600">
              <a:latin typeface="Arial"/>
              <a:cs typeface="Arial"/>
            </a:endParaRPr>
          </a:p>
          <a:p>
            <a:pPr marL="3855085">
              <a:lnSpc>
                <a:spcPct val="100000"/>
              </a:lnSpc>
              <a:spcBef>
                <a:spcPts val="645"/>
              </a:spcBef>
            </a:pPr>
            <a:r>
              <a:rPr dirty="0" sz="2600">
                <a:solidFill>
                  <a:srgbClr val="808080"/>
                </a:solidFill>
                <a:latin typeface="Arial"/>
                <a:cs typeface="Arial"/>
              </a:rPr>
              <a:t>Bert</a:t>
            </a:r>
            <a:r>
              <a:rPr dirty="0" sz="2600" spc="-6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808080"/>
                </a:solidFill>
                <a:latin typeface="Arial"/>
                <a:cs typeface="Arial"/>
              </a:rPr>
              <a:t>Schamp</a:t>
            </a:r>
            <a:endParaRPr sz="2600">
              <a:latin typeface="Arial"/>
              <a:cs typeface="Arial"/>
            </a:endParaRPr>
          </a:p>
          <a:p>
            <a:pPr marL="3855085">
              <a:lnSpc>
                <a:spcPct val="100000"/>
              </a:lnSpc>
              <a:spcBef>
                <a:spcPts val="620"/>
              </a:spcBef>
            </a:pPr>
            <a:r>
              <a:rPr dirty="0" sz="2600">
                <a:solidFill>
                  <a:srgbClr val="808080"/>
                </a:solidFill>
                <a:latin typeface="Arial"/>
                <a:cs typeface="Arial"/>
              </a:rPr>
              <a:t>T:</a:t>
            </a:r>
            <a:r>
              <a:rPr dirty="0" sz="2600" spc="-6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808080"/>
                </a:solidFill>
                <a:latin typeface="Arial"/>
                <a:cs typeface="Arial"/>
              </a:rPr>
              <a:t>09/353.94.84</a:t>
            </a:r>
            <a:endParaRPr sz="2600">
              <a:latin typeface="Arial"/>
              <a:cs typeface="Arial"/>
            </a:endParaRPr>
          </a:p>
          <a:p>
            <a:pPr marL="3855085">
              <a:lnSpc>
                <a:spcPct val="100000"/>
              </a:lnSpc>
              <a:spcBef>
                <a:spcPts val="620"/>
              </a:spcBef>
            </a:pPr>
            <a:r>
              <a:rPr dirty="0" sz="2600" spc="-5">
                <a:solidFill>
                  <a:srgbClr val="808080"/>
                </a:solidFill>
                <a:latin typeface="Arial"/>
                <a:cs typeface="Arial"/>
              </a:rPr>
              <a:t>M:</a:t>
            </a:r>
            <a:r>
              <a:rPr dirty="0" sz="2600" spc="-7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808080"/>
                </a:solidFill>
                <a:latin typeface="Arial"/>
                <a:cs typeface="Arial"/>
              </a:rPr>
              <a:t>0474/53.35.80</a:t>
            </a:r>
            <a:endParaRPr sz="2600">
              <a:latin typeface="Arial"/>
              <a:cs typeface="Arial"/>
            </a:endParaRPr>
          </a:p>
          <a:p>
            <a:pPr marL="3855085">
              <a:lnSpc>
                <a:spcPct val="100000"/>
              </a:lnSpc>
              <a:spcBef>
                <a:spcPts val="620"/>
              </a:spcBef>
            </a:pPr>
            <a:r>
              <a:rPr dirty="0" sz="2600">
                <a:solidFill>
                  <a:srgbClr val="808080"/>
                </a:solidFill>
                <a:latin typeface="Arial"/>
                <a:cs typeface="Arial"/>
              </a:rPr>
              <a:t>E:</a:t>
            </a:r>
            <a:r>
              <a:rPr dirty="0" sz="2600" spc="-30">
                <a:solidFill>
                  <a:srgbClr val="808080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808080"/>
                </a:solidFill>
                <a:latin typeface="Arial"/>
                <a:cs typeface="Arial"/>
                <a:hlinkClick r:id="rId3"/>
              </a:rPr>
              <a:t>bert.schamp@pcsierteelt.be</a:t>
            </a:r>
            <a:endParaRPr sz="26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51523" y="5802312"/>
            <a:ext cx="2232279" cy="6549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987801" y="5840768"/>
            <a:ext cx="2808351" cy="61648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6757034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Klimaatregeling: </a:t>
            </a:r>
            <a:r>
              <a:rPr dirty="0" spc="-5">
                <a:solidFill>
                  <a:srgbClr val="FFFFFF"/>
                </a:solidFill>
              </a:rPr>
              <a:t>nauwe</a:t>
            </a:r>
            <a:r>
              <a:rPr dirty="0" spc="-75">
                <a:solidFill>
                  <a:srgbClr val="FFFFFF"/>
                </a:solidFill>
              </a:rPr>
              <a:t> </a:t>
            </a:r>
            <a:r>
              <a:rPr dirty="0" spc="-10">
                <a:solidFill>
                  <a:srgbClr val="FFFFFF"/>
                </a:solidFill>
              </a:rPr>
              <a:t>interactie</a:t>
            </a:r>
          </a:p>
        </p:txBody>
      </p:sp>
      <p:sp>
        <p:nvSpPr>
          <p:cNvPr id="3" name="object 3"/>
          <p:cNvSpPr/>
          <p:nvPr/>
        </p:nvSpPr>
        <p:spPr>
          <a:xfrm>
            <a:off x="3956303" y="4558157"/>
            <a:ext cx="1644014" cy="425450"/>
          </a:xfrm>
          <a:custGeom>
            <a:avLst/>
            <a:gdLst/>
            <a:ahLst/>
            <a:cxnLst/>
            <a:rect l="l" t="t" r="r" b="b"/>
            <a:pathLst>
              <a:path w="1644014" h="425450">
                <a:moveTo>
                  <a:pt x="0" y="425196"/>
                </a:moveTo>
                <a:lnTo>
                  <a:pt x="1643506" y="425196"/>
                </a:lnTo>
                <a:lnTo>
                  <a:pt x="1643506" y="0"/>
                </a:lnTo>
                <a:lnTo>
                  <a:pt x="0" y="0"/>
                </a:lnTo>
                <a:lnTo>
                  <a:pt x="0" y="425196"/>
                </a:lnTo>
                <a:close/>
              </a:path>
            </a:pathLst>
          </a:custGeom>
          <a:ln w="25400">
            <a:solidFill>
              <a:srgbClr val="00FF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049395" y="4586096"/>
            <a:ext cx="1457325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5" b="1">
                <a:latin typeface="Times New Roman"/>
                <a:cs typeface="Times New Roman"/>
              </a:rPr>
              <a:t>Luchtvochtigheid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739894" y="4985639"/>
            <a:ext cx="76200" cy="709295"/>
          </a:xfrm>
          <a:custGeom>
            <a:avLst/>
            <a:gdLst/>
            <a:ahLst/>
            <a:cxnLst/>
            <a:rect l="l" t="t" r="r" b="b"/>
            <a:pathLst>
              <a:path w="76200" h="709295">
                <a:moveTo>
                  <a:pt x="30225" y="632523"/>
                </a:moveTo>
                <a:lnTo>
                  <a:pt x="0" y="632523"/>
                </a:lnTo>
                <a:lnTo>
                  <a:pt x="38099" y="708723"/>
                </a:lnTo>
                <a:lnTo>
                  <a:pt x="69849" y="645223"/>
                </a:lnTo>
                <a:lnTo>
                  <a:pt x="30225" y="645223"/>
                </a:lnTo>
                <a:lnTo>
                  <a:pt x="30225" y="632523"/>
                </a:lnTo>
                <a:close/>
              </a:path>
              <a:path w="76200" h="709295">
                <a:moveTo>
                  <a:pt x="46100" y="0"/>
                </a:moveTo>
                <a:lnTo>
                  <a:pt x="30225" y="0"/>
                </a:lnTo>
                <a:lnTo>
                  <a:pt x="30225" y="645223"/>
                </a:lnTo>
                <a:lnTo>
                  <a:pt x="46100" y="645223"/>
                </a:lnTo>
                <a:lnTo>
                  <a:pt x="46100" y="0"/>
                </a:lnTo>
                <a:close/>
              </a:path>
              <a:path w="76200" h="709295">
                <a:moveTo>
                  <a:pt x="76199" y="632523"/>
                </a:moveTo>
                <a:lnTo>
                  <a:pt x="46100" y="632523"/>
                </a:lnTo>
                <a:lnTo>
                  <a:pt x="46100" y="645223"/>
                </a:lnTo>
                <a:lnTo>
                  <a:pt x="69849" y="645223"/>
                </a:lnTo>
                <a:lnTo>
                  <a:pt x="76199" y="632523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395287" y="4558157"/>
            <a:ext cx="1644014" cy="425450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wrap="square" lIns="0" tIns="25400" rIns="0" bIns="0" rtlCol="0" vert="horz">
            <a:spAutoFit/>
          </a:bodyPr>
          <a:lstStyle/>
          <a:p>
            <a:pPr marL="85090">
              <a:lnSpc>
                <a:spcPct val="100000"/>
              </a:lnSpc>
              <a:spcBef>
                <a:spcPts val="200"/>
              </a:spcBef>
            </a:pPr>
            <a:r>
              <a:rPr dirty="0" sz="2000" spc="-15" b="1">
                <a:latin typeface="Times New Roman"/>
                <a:cs typeface="Times New Roman"/>
              </a:rPr>
              <a:t>Temperatuur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78953" y="4985639"/>
            <a:ext cx="76200" cy="709295"/>
          </a:xfrm>
          <a:custGeom>
            <a:avLst/>
            <a:gdLst/>
            <a:ahLst/>
            <a:cxnLst/>
            <a:rect l="l" t="t" r="r" b="b"/>
            <a:pathLst>
              <a:path w="76200" h="709295">
                <a:moveTo>
                  <a:pt x="30162" y="632523"/>
                </a:moveTo>
                <a:lnTo>
                  <a:pt x="0" y="632523"/>
                </a:lnTo>
                <a:lnTo>
                  <a:pt x="38100" y="708723"/>
                </a:lnTo>
                <a:lnTo>
                  <a:pt x="69850" y="645223"/>
                </a:lnTo>
                <a:lnTo>
                  <a:pt x="30162" y="645223"/>
                </a:lnTo>
                <a:lnTo>
                  <a:pt x="30162" y="632523"/>
                </a:lnTo>
                <a:close/>
              </a:path>
              <a:path w="76200" h="709295">
                <a:moveTo>
                  <a:pt x="46037" y="0"/>
                </a:moveTo>
                <a:lnTo>
                  <a:pt x="30162" y="0"/>
                </a:lnTo>
                <a:lnTo>
                  <a:pt x="30162" y="645223"/>
                </a:lnTo>
                <a:lnTo>
                  <a:pt x="46037" y="645223"/>
                </a:lnTo>
                <a:lnTo>
                  <a:pt x="46037" y="0"/>
                </a:lnTo>
                <a:close/>
              </a:path>
              <a:path w="76200" h="709295">
                <a:moveTo>
                  <a:pt x="76200" y="632523"/>
                </a:moveTo>
                <a:lnTo>
                  <a:pt x="46037" y="632523"/>
                </a:lnTo>
                <a:lnTo>
                  <a:pt x="46037" y="645223"/>
                </a:lnTo>
                <a:lnTo>
                  <a:pt x="69850" y="645223"/>
                </a:lnTo>
                <a:lnTo>
                  <a:pt x="76200" y="632523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214119" y="4978272"/>
            <a:ext cx="1783714" cy="723900"/>
          </a:xfrm>
          <a:custGeom>
            <a:avLst/>
            <a:gdLst/>
            <a:ahLst/>
            <a:cxnLst/>
            <a:rect l="l" t="t" r="r" b="b"/>
            <a:pathLst>
              <a:path w="1783714" h="723900">
                <a:moveTo>
                  <a:pt x="1709659" y="695279"/>
                </a:moveTo>
                <a:lnTo>
                  <a:pt x="1698497" y="723303"/>
                </a:lnTo>
                <a:lnTo>
                  <a:pt x="1783460" y="716089"/>
                </a:lnTo>
                <a:lnTo>
                  <a:pt x="1769081" y="699985"/>
                </a:lnTo>
                <a:lnTo>
                  <a:pt x="1721484" y="699985"/>
                </a:lnTo>
                <a:lnTo>
                  <a:pt x="1709659" y="695279"/>
                </a:lnTo>
                <a:close/>
              </a:path>
              <a:path w="1783714" h="723900">
                <a:moveTo>
                  <a:pt x="1715532" y="680533"/>
                </a:moveTo>
                <a:lnTo>
                  <a:pt x="1709659" y="695279"/>
                </a:lnTo>
                <a:lnTo>
                  <a:pt x="1721484" y="699985"/>
                </a:lnTo>
                <a:lnTo>
                  <a:pt x="1727327" y="685228"/>
                </a:lnTo>
                <a:lnTo>
                  <a:pt x="1715532" y="680533"/>
                </a:lnTo>
                <a:close/>
              </a:path>
              <a:path w="1783714" h="723900">
                <a:moveTo>
                  <a:pt x="1726691" y="652513"/>
                </a:moveTo>
                <a:lnTo>
                  <a:pt x="1715532" y="680533"/>
                </a:lnTo>
                <a:lnTo>
                  <a:pt x="1727327" y="685228"/>
                </a:lnTo>
                <a:lnTo>
                  <a:pt x="1721484" y="699985"/>
                </a:lnTo>
                <a:lnTo>
                  <a:pt x="1769081" y="699985"/>
                </a:lnTo>
                <a:lnTo>
                  <a:pt x="1726691" y="652513"/>
                </a:lnTo>
                <a:close/>
              </a:path>
              <a:path w="1783714" h="723900">
                <a:moveTo>
                  <a:pt x="5867" y="0"/>
                </a:moveTo>
                <a:lnTo>
                  <a:pt x="0" y="14859"/>
                </a:lnTo>
                <a:lnTo>
                  <a:pt x="1709659" y="695279"/>
                </a:lnTo>
                <a:lnTo>
                  <a:pt x="1715532" y="680533"/>
                </a:lnTo>
                <a:lnTo>
                  <a:pt x="5867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215504" y="4977891"/>
            <a:ext cx="3562985" cy="739140"/>
          </a:xfrm>
          <a:custGeom>
            <a:avLst/>
            <a:gdLst/>
            <a:ahLst/>
            <a:cxnLst/>
            <a:rect l="l" t="t" r="r" b="b"/>
            <a:pathLst>
              <a:path w="3562985" h="739139">
                <a:moveTo>
                  <a:pt x="3486205" y="709366"/>
                </a:moveTo>
                <a:lnTo>
                  <a:pt x="3480320" y="738962"/>
                </a:lnTo>
                <a:lnTo>
                  <a:pt x="3562489" y="716470"/>
                </a:lnTo>
                <a:lnTo>
                  <a:pt x="3556549" y="711860"/>
                </a:lnTo>
                <a:lnTo>
                  <a:pt x="3498735" y="711860"/>
                </a:lnTo>
                <a:lnTo>
                  <a:pt x="3486205" y="709366"/>
                </a:lnTo>
                <a:close/>
              </a:path>
              <a:path w="3562985" h="739139">
                <a:moveTo>
                  <a:pt x="3489299" y="693805"/>
                </a:moveTo>
                <a:lnTo>
                  <a:pt x="3486205" y="709366"/>
                </a:lnTo>
                <a:lnTo>
                  <a:pt x="3498735" y="711860"/>
                </a:lnTo>
                <a:lnTo>
                  <a:pt x="3501783" y="696290"/>
                </a:lnTo>
                <a:lnTo>
                  <a:pt x="3489299" y="693805"/>
                </a:lnTo>
                <a:close/>
              </a:path>
              <a:path w="3562985" h="739139">
                <a:moveTo>
                  <a:pt x="3495179" y="664235"/>
                </a:moveTo>
                <a:lnTo>
                  <a:pt x="3489299" y="693805"/>
                </a:lnTo>
                <a:lnTo>
                  <a:pt x="3501783" y="696290"/>
                </a:lnTo>
                <a:lnTo>
                  <a:pt x="3498735" y="711860"/>
                </a:lnTo>
                <a:lnTo>
                  <a:pt x="3556549" y="711860"/>
                </a:lnTo>
                <a:lnTo>
                  <a:pt x="3495179" y="664235"/>
                </a:lnTo>
                <a:close/>
              </a:path>
              <a:path w="3562985" h="739139">
                <a:moveTo>
                  <a:pt x="3098" y="0"/>
                </a:moveTo>
                <a:lnTo>
                  <a:pt x="0" y="15620"/>
                </a:lnTo>
                <a:lnTo>
                  <a:pt x="3486205" y="709366"/>
                </a:lnTo>
                <a:lnTo>
                  <a:pt x="3489299" y="693805"/>
                </a:lnTo>
                <a:lnTo>
                  <a:pt x="3098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216037" y="4977765"/>
            <a:ext cx="5479415" cy="744855"/>
          </a:xfrm>
          <a:custGeom>
            <a:avLst/>
            <a:gdLst/>
            <a:ahLst/>
            <a:cxnLst/>
            <a:rect l="l" t="t" r="r" b="b"/>
            <a:pathLst>
              <a:path w="5479415" h="744854">
                <a:moveTo>
                  <a:pt x="5408790" y="669036"/>
                </a:moveTo>
                <a:lnTo>
                  <a:pt x="5404919" y="698948"/>
                </a:lnTo>
                <a:lnTo>
                  <a:pt x="5417553" y="700582"/>
                </a:lnTo>
                <a:lnTo>
                  <a:pt x="5415521" y="716318"/>
                </a:lnTo>
                <a:lnTo>
                  <a:pt x="5402671" y="716318"/>
                </a:lnTo>
                <a:lnTo>
                  <a:pt x="5399011" y="744601"/>
                </a:lnTo>
                <a:lnTo>
                  <a:pt x="5479402" y="716597"/>
                </a:lnTo>
                <a:lnTo>
                  <a:pt x="5478987" y="716318"/>
                </a:lnTo>
                <a:lnTo>
                  <a:pt x="5415521" y="716318"/>
                </a:lnTo>
                <a:lnTo>
                  <a:pt x="5402883" y="714683"/>
                </a:lnTo>
                <a:lnTo>
                  <a:pt x="5476560" y="714683"/>
                </a:lnTo>
                <a:lnTo>
                  <a:pt x="5408790" y="669036"/>
                </a:lnTo>
                <a:close/>
              </a:path>
              <a:path w="5479415" h="744854">
                <a:moveTo>
                  <a:pt x="5404919" y="698948"/>
                </a:moveTo>
                <a:lnTo>
                  <a:pt x="5402883" y="714683"/>
                </a:lnTo>
                <a:lnTo>
                  <a:pt x="5415521" y="716318"/>
                </a:lnTo>
                <a:lnTo>
                  <a:pt x="5417553" y="700582"/>
                </a:lnTo>
                <a:lnTo>
                  <a:pt x="5404919" y="698948"/>
                </a:lnTo>
                <a:close/>
              </a:path>
              <a:path w="5479415" h="744854">
                <a:moveTo>
                  <a:pt x="2032" y="0"/>
                </a:moveTo>
                <a:lnTo>
                  <a:pt x="0" y="15748"/>
                </a:lnTo>
                <a:lnTo>
                  <a:pt x="5402883" y="714683"/>
                </a:lnTo>
                <a:lnTo>
                  <a:pt x="5404919" y="698948"/>
                </a:lnTo>
                <a:lnTo>
                  <a:pt x="203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173477" y="4558157"/>
            <a:ext cx="1644014" cy="425450"/>
          </a:xfrm>
          <a:custGeom>
            <a:avLst/>
            <a:gdLst/>
            <a:ahLst/>
            <a:cxnLst/>
            <a:rect l="l" t="t" r="r" b="b"/>
            <a:pathLst>
              <a:path w="1644014" h="425450">
                <a:moveTo>
                  <a:pt x="0" y="425196"/>
                </a:moveTo>
                <a:lnTo>
                  <a:pt x="1643506" y="425196"/>
                </a:lnTo>
                <a:lnTo>
                  <a:pt x="1643506" y="0"/>
                </a:lnTo>
                <a:lnTo>
                  <a:pt x="0" y="0"/>
                </a:lnTo>
                <a:lnTo>
                  <a:pt x="0" y="425196"/>
                </a:lnTo>
                <a:close/>
              </a:path>
            </a:pathLst>
          </a:custGeom>
          <a:ln w="25400">
            <a:solidFill>
              <a:srgbClr val="3366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2748152" y="4583048"/>
            <a:ext cx="492759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0" b="1">
                <a:latin typeface="Times New Roman"/>
                <a:cs typeface="Times New Roman"/>
              </a:rPr>
              <a:t>C</a:t>
            </a:r>
            <a:r>
              <a:rPr dirty="0" sz="2000" b="1">
                <a:latin typeface="Times New Roman"/>
                <a:cs typeface="Times New Roman"/>
              </a:rPr>
              <a:t>O</a:t>
            </a:r>
            <a:r>
              <a:rPr dirty="0" baseline="-21367" sz="1950" spc="15" b="1">
                <a:latin typeface="Times New Roman"/>
                <a:cs typeface="Times New Roman"/>
              </a:rPr>
              <a:t>2</a:t>
            </a:r>
            <a:endParaRPr baseline="-21367" sz="19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959480" y="4985639"/>
            <a:ext cx="76200" cy="709295"/>
          </a:xfrm>
          <a:custGeom>
            <a:avLst/>
            <a:gdLst/>
            <a:ahLst/>
            <a:cxnLst/>
            <a:rect l="l" t="t" r="r" b="b"/>
            <a:pathLst>
              <a:path w="76200" h="709295">
                <a:moveTo>
                  <a:pt x="30099" y="632523"/>
                </a:moveTo>
                <a:lnTo>
                  <a:pt x="0" y="632523"/>
                </a:lnTo>
                <a:lnTo>
                  <a:pt x="38100" y="708723"/>
                </a:lnTo>
                <a:lnTo>
                  <a:pt x="69850" y="645223"/>
                </a:lnTo>
                <a:lnTo>
                  <a:pt x="30099" y="645223"/>
                </a:lnTo>
                <a:lnTo>
                  <a:pt x="30099" y="632523"/>
                </a:lnTo>
                <a:close/>
              </a:path>
              <a:path w="76200" h="709295">
                <a:moveTo>
                  <a:pt x="45974" y="0"/>
                </a:moveTo>
                <a:lnTo>
                  <a:pt x="30099" y="0"/>
                </a:lnTo>
                <a:lnTo>
                  <a:pt x="30099" y="645223"/>
                </a:lnTo>
                <a:lnTo>
                  <a:pt x="45974" y="645223"/>
                </a:lnTo>
                <a:lnTo>
                  <a:pt x="45974" y="0"/>
                </a:lnTo>
                <a:close/>
              </a:path>
              <a:path w="76200" h="709295">
                <a:moveTo>
                  <a:pt x="76200" y="632523"/>
                </a:moveTo>
                <a:lnTo>
                  <a:pt x="45974" y="632523"/>
                </a:lnTo>
                <a:lnTo>
                  <a:pt x="45974" y="645223"/>
                </a:lnTo>
                <a:lnTo>
                  <a:pt x="69850" y="645223"/>
                </a:lnTo>
                <a:lnTo>
                  <a:pt x="76200" y="632523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994660" y="4978272"/>
            <a:ext cx="1783714" cy="723900"/>
          </a:xfrm>
          <a:custGeom>
            <a:avLst/>
            <a:gdLst/>
            <a:ahLst/>
            <a:cxnLst/>
            <a:rect l="l" t="t" r="r" b="b"/>
            <a:pathLst>
              <a:path w="1783714" h="723900">
                <a:moveTo>
                  <a:pt x="5842" y="0"/>
                </a:moveTo>
                <a:lnTo>
                  <a:pt x="0" y="14859"/>
                </a:lnTo>
                <a:lnTo>
                  <a:pt x="58928" y="38227"/>
                </a:lnTo>
                <a:lnTo>
                  <a:pt x="64770" y="23495"/>
                </a:lnTo>
                <a:lnTo>
                  <a:pt x="5842" y="0"/>
                </a:lnTo>
                <a:close/>
              </a:path>
              <a:path w="1783714" h="723900">
                <a:moveTo>
                  <a:pt x="109093" y="41148"/>
                </a:moveTo>
                <a:lnTo>
                  <a:pt x="103251" y="55880"/>
                </a:lnTo>
                <a:lnTo>
                  <a:pt x="162179" y="79375"/>
                </a:lnTo>
                <a:lnTo>
                  <a:pt x="168021" y="64643"/>
                </a:lnTo>
                <a:lnTo>
                  <a:pt x="109093" y="41148"/>
                </a:lnTo>
                <a:close/>
              </a:path>
              <a:path w="1783714" h="723900">
                <a:moveTo>
                  <a:pt x="212344" y="82296"/>
                </a:moveTo>
                <a:lnTo>
                  <a:pt x="206502" y="97028"/>
                </a:lnTo>
                <a:lnTo>
                  <a:pt x="265430" y="120523"/>
                </a:lnTo>
                <a:lnTo>
                  <a:pt x="271272" y="105664"/>
                </a:lnTo>
                <a:lnTo>
                  <a:pt x="212344" y="82296"/>
                </a:lnTo>
                <a:close/>
              </a:path>
              <a:path w="1783714" h="723900">
                <a:moveTo>
                  <a:pt x="315595" y="123317"/>
                </a:moveTo>
                <a:lnTo>
                  <a:pt x="309753" y="138049"/>
                </a:lnTo>
                <a:lnTo>
                  <a:pt x="368681" y="161544"/>
                </a:lnTo>
                <a:lnTo>
                  <a:pt x="374523" y="146812"/>
                </a:lnTo>
                <a:lnTo>
                  <a:pt x="315595" y="123317"/>
                </a:lnTo>
                <a:close/>
              </a:path>
              <a:path w="1783714" h="723900">
                <a:moveTo>
                  <a:pt x="418846" y="164465"/>
                </a:moveTo>
                <a:lnTo>
                  <a:pt x="412877" y="179197"/>
                </a:lnTo>
                <a:lnTo>
                  <a:pt x="471932" y="202692"/>
                </a:lnTo>
                <a:lnTo>
                  <a:pt x="477774" y="187960"/>
                </a:lnTo>
                <a:lnTo>
                  <a:pt x="418846" y="164465"/>
                </a:lnTo>
                <a:close/>
              </a:path>
              <a:path w="1783714" h="723900">
                <a:moveTo>
                  <a:pt x="522097" y="205486"/>
                </a:moveTo>
                <a:lnTo>
                  <a:pt x="516128" y="220218"/>
                </a:lnTo>
                <a:lnTo>
                  <a:pt x="575183" y="243713"/>
                </a:lnTo>
                <a:lnTo>
                  <a:pt x="581025" y="228981"/>
                </a:lnTo>
                <a:lnTo>
                  <a:pt x="522097" y="205486"/>
                </a:lnTo>
                <a:close/>
              </a:path>
              <a:path w="1783714" h="723900">
                <a:moveTo>
                  <a:pt x="625348" y="246634"/>
                </a:moveTo>
                <a:lnTo>
                  <a:pt x="619379" y="261365"/>
                </a:lnTo>
                <a:lnTo>
                  <a:pt x="678434" y="284861"/>
                </a:lnTo>
                <a:lnTo>
                  <a:pt x="684276" y="270129"/>
                </a:lnTo>
                <a:lnTo>
                  <a:pt x="625348" y="246634"/>
                </a:lnTo>
                <a:close/>
              </a:path>
              <a:path w="1783714" h="723900">
                <a:moveTo>
                  <a:pt x="728599" y="287655"/>
                </a:moveTo>
                <a:lnTo>
                  <a:pt x="722630" y="302514"/>
                </a:lnTo>
                <a:lnTo>
                  <a:pt x="781685" y="325882"/>
                </a:lnTo>
                <a:lnTo>
                  <a:pt x="787527" y="311150"/>
                </a:lnTo>
                <a:lnTo>
                  <a:pt x="728599" y="287655"/>
                </a:lnTo>
                <a:close/>
              </a:path>
              <a:path w="1783714" h="723900">
                <a:moveTo>
                  <a:pt x="831850" y="328803"/>
                </a:moveTo>
                <a:lnTo>
                  <a:pt x="825881" y="343535"/>
                </a:lnTo>
                <a:lnTo>
                  <a:pt x="884936" y="367030"/>
                </a:lnTo>
                <a:lnTo>
                  <a:pt x="890778" y="352298"/>
                </a:lnTo>
                <a:lnTo>
                  <a:pt x="831850" y="328803"/>
                </a:lnTo>
                <a:close/>
              </a:path>
              <a:path w="1783714" h="723900">
                <a:moveTo>
                  <a:pt x="935101" y="369951"/>
                </a:moveTo>
                <a:lnTo>
                  <a:pt x="929132" y="384683"/>
                </a:lnTo>
                <a:lnTo>
                  <a:pt x="988187" y="408178"/>
                </a:lnTo>
                <a:lnTo>
                  <a:pt x="994029" y="393319"/>
                </a:lnTo>
                <a:lnTo>
                  <a:pt x="935101" y="369951"/>
                </a:lnTo>
                <a:close/>
              </a:path>
              <a:path w="1783714" h="723900">
                <a:moveTo>
                  <a:pt x="1038352" y="410972"/>
                </a:moveTo>
                <a:lnTo>
                  <a:pt x="1032383" y="425704"/>
                </a:lnTo>
                <a:lnTo>
                  <a:pt x="1091438" y="449198"/>
                </a:lnTo>
                <a:lnTo>
                  <a:pt x="1097280" y="434467"/>
                </a:lnTo>
                <a:lnTo>
                  <a:pt x="1038352" y="410972"/>
                </a:lnTo>
                <a:close/>
              </a:path>
              <a:path w="1783714" h="723900">
                <a:moveTo>
                  <a:pt x="1141603" y="452120"/>
                </a:moveTo>
                <a:lnTo>
                  <a:pt x="1135634" y="466852"/>
                </a:lnTo>
                <a:lnTo>
                  <a:pt x="1194689" y="490347"/>
                </a:lnTo>
                <a:lnTo>
                  <a:pt x="1200531" y="475615"/>
                </a:lnTo>
                <a:lnTo>
                  <a:pt x="1141603" y="452120"/>
                </a:lnTo>
                <a:close/>
              </a:path>
              <a:path w="1783714" h="723900">
                <a:moveTo>
                  <a:pt x="1244727" y="493141"/>
                </a:moveTo>
                <a:lnTo>
                  <a:pt x="1238885" y="507873"/>
                </a:lnTo>
                <a:lnTo>
                  <a:pt x="1297940" y="531368"/>
                </a:lnTo>
                <a:lnTo>
                  <a:pt x="1303782" y="516636"/>
                </a:lnTo>
                <a:lnTo>
                  <a:pt x="1244727" y="493141"/>
                </a:lnTo>
                <a:close/>
              </a:path>
              <a:path w="1783714" h="723900">
                <a:moveTo>
                  <a:pt x="1347978" y="534289"/>
                </a:moveTo>
                <a:lnTo>
                  <a:pt x="1342136" y="549021"/>
                </a:lnTo>
                <a:lnTo>
                  <a:pt x="1401191" y="572516"/>
                </a:lnTo>
                <a:lnTo>
                  <a:pt x="1407033" y="557784"/>
                </a:lnTo>
                <a:lnTo>
                  <a:pt x="1347978" y="534289"/>
                </a:lnTo>
                <a:close/>
              </a:path>
              <a:path w="1783714" h="723900">
                <a:moveTo>
                  <a:pt x="1451229" y="575310"/>
                </a:moveTo>
                <a:lnTo>
                  <a:pt x="1445387" y="590169"/>
                </a:lnTo>
                <a:lnTo>
                  <a:pt x="1504442" y="613600"/>
                </a:lnTo>
                <a:lnTo>
                  <a:pt x="1510284" y="598805"/>
                </a:lnTo>
                <a:lnTo>
                  <a:pt x="1451229" y="575310"/>
                </a:lnTo>
                <a:close/>
              </a:path>
              <a:path w="1783714" h="723900">
                <a:moveTo>
                  <a:pt x="1554480" y="616458"/>
                </a:moveTo>
                <a:lnTo>
                  <a:pt x="1548638" y="631215"/>
                </a:lnTo>
                <a:lnTo>
                  <a:pt x="1607693" y="654697"/>
                </a:lnTo>
                <a:lnTo>
                  <a:pt x="1613535" y="639940"/>
                </a:lnTo>
                <a:lnTo>
                  <a:pt x="1554480" y="616458"/>
                </a:lnTo>
                <a:close/>
              </a:path>
              <a:path w="1783714" h="723900">
                <a:moveTo>
                  <a:pt x="1709661" y="695272"/>
                </a:moveTo>
                <a:lnTo>
                  <a:pt x="1698498" y="723303"/>
                </a:lnTo>
                <a:lnTo>
                  <a:pt x="1783334" y="716089"/>
                </a:lnTo>
                <a:lnTo>
                  <a:pt x="1765241" y="695782"/>
                </a:lnTo>
                <a:lnTo>
                  <a:pt x="1710944" y="695782"/>
                </a:lnTo>
                <a:lnTo>
                  <a:pt x="1709661" y="695272"/>
                </a:lnTo>
                <a:close/>
              </a:path>
              <a:path w="1783714" h="723900">
                <a:moveTo>
                  <a:pt x="1715530" y="680538"/>
                </a:moveTo>
                <a:lnTo>
                  <a:pt x="1709661" y="695272"/>
                </a:lnTo>
                <a:lnTo>
                  <a:pt x="1710944" y="695782"/>
                </a:lnTo>
                <a:lnTo>
                  <a:pt x="1716786" y="681037"/>
                </a:lnTo>
                <a:lnTo>
                  <a:pt x="1715530" y="680538"/>
                </a:lnTo>
                <a:close/>
              </a:path>
              <a:path w="1783714" h="723900">
                <a:moveTo>
                  <a:pt x="1726692" y="652513"/>
                </a:moveTo>
                <a:lnTo>
                  <a:pt x="1715530" y="680538"/>
                </a:lnTo>
                <a:lnTo>
                  <a:pt x="1716786" y="681037"/>
                </a:lnTo>
                <a:lnTo>
                  <a:pt x="1710944" y="695782"/>
                </a:lnTo>
                <a:lnTo>
                  <a:pt x="1765241" y="695782"/>
                </a:lnTo>
                <a:lnTo>
                  <a:pt x="1726692" y="652513"/>
                </a:lnTo>
                <a:close/>
              </a:path>
              <a:path w="1783714" h="723900">
                <a:moveTo>
                  <a:pt x="1657731" y="657555"/>
                </a:moveTo>
                <a:lnTo>
                  <a:pt x="1651889" y="672299"/>
                </a:lnTo>
                <a:lnTo>
                  <a:pt x="1709661" y="695272"/>
                </a:lnTo>
                <a:lnTo>
                  <a:pt x="1715530" y="680538"/>
                </a:lnTo>
                <a:lnTo>
                  <a:pt x="1657731" y="657555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5736716" y="4558157"/>
            <a:ext cx="1644014" cy="425450"/>
          </a:xfrm>
          <a:prstGeom prst="rect">
            <a:avLst/>
          </a:prstGeom>
          <a:ln w="25400">
            <a:solidFill>
              <a:srgbClr val="FFFF00"/>
            </a:solidFill>
          </a:ln>
        </p:spPr>
        <p:txBody>
          <a:bodyPr wrap="square" lIns="0" tIns="25400" rIns="0" bIns="0" rtlCol="0" vert="horz">
            <a:spAutoFit/>
          </a:bodyPr>
          <a:lstStyle/>
          <a:p>
            <a:pPr marL="520065">
              <a:lnSpc>
                <a:spcPct val="100000"/>
              </a:lnSpc>
              <a:spcBef>
                <a:spcPts val="200"/>
              </a:spcBef>
            </a:pPr>
            <a:r>
              <a:rPr dirty="0" sz="2000" spc="-5" b="1">
                <a:latin typeface="Times New Roman"/>
                <a:cs typeface="Times New Roman"/>
              </a:rPr>
              <a:t>Licht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997580" y="4977891"/>
            <a:ext cx="3562985" cy="739140"/>
          </a:xfrm>
          <a:custGeom>
            <a:avLst/>
            <a:gdLst/>
            <a:ahLst/>
            <a:cxnLst/>
            <a:rect l="l" t="t" r="r" b="b"/>
            <a:pathLst>
              <a:path w="3562984" h="739139">
                <a:moveTo>
                  <a:pt x="67309" y="664235"/>
                </a:moveTo>
                <a:lnTo>
                  <a:pt x="0" y="716470"/>
                </a:lnTo>
                <a:lnTo>
                  <a:pt x="82168" y="738962"/>
                </a:lnTo>
                <a:lnTo>
                  <a:pt x="76779" y="711860"/>
                </a:lnTo>
                <a:lnTo>
                  <a:pt x="63753" y="711860"/>
                </a:lnTo>
                <a:lnTo>
                  <a:pt x="60705" y="696290"/>
                </a:lnTo>
                <a:lnTo>
                  <a:pt x="73189" y="693805"/>
                </a:lnTo>
                <a:lnTo>
                  <a:pt x="67309" y="664235"/>
                </a:lnTo>
                <a:close/>
              </a:path>
              <a:path w="3562984" h="739139">
                <a:moveTo>
                  <a:pt x="73189" y="693805"/>
                </a:moveTo>
                <a:lnTo>
                  <a:pt x="60705" y="696290"/>
                </a:lnTo>
                <a:lnTo>
                  <a:pt x="63753" y="711860"/>
                </a:lnTo>
                <a:lnTo>
                  <a:pt x="76284" y="709366"/>
                </a:lnTo>
                <a:lnTo>
                  <a:pt x="73189" y="693805"/>
                </a:lnTo>
                <a:close/>
              </a:path>
              <a:path w="3562984" h="739139">
                <a:moveTo>
                  <a:pt x="76284" y="709366"/>
                </a:moveTo>
                <a:lnTo>
                  <a:pt x="63753" y="711860"/>
                </a:lnTo>
                <a:lnTo>
                  <a:pt x="76779" y="711860"/>
                </a:lnTo>
                <a:lnTo>
                  <a:pt x="76284" y="709366"/>
                </a:lnTo>
                <a:close/>
              </a:path>
              <a:path w="3562984" h="739139">
                <a:moveTo>
                  <a:pt x="3559429" y="0"/>
                </a:moveTo>
                <a:lnTo>
                  <a:pt x="73189" y="693805"/>
                </a:lnTo>
                <a:lnTo>
                  <a:pt x="76284" y="709366"/>
                </a:lnTo>
                <a:lnTo>
                  <a:pt x="3562477" y="15620"/>
                </a:lnTo>
                <a:lnTo>
                  <a:pt x="3559429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2173477" y="3429000"/>
            <a:ext cx="3424554" cy="425450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</a:ln>
        </p:spPr>
        <p:txBody>
          <a:bodyPr wrap="square" lIns="0" tIns="31115" rIns="0" bIns="0" rtlCol="0" vert="horz">
            <a:spAutoFit/>
          </a:bodyPr>
          <a:lstStyle/>
          <a:p>
            <a:pPr marL="634365">
              <a:lnSpc>
                <a:spcPct val="100000"/>
              </a:lnSpc>
              <a:spcBef>
                <a:spcPts val="245"/>
              </a:spcBef>
            </a:pPr>
            <a:r>
              <a:rPr dirty="0" sz="2400" spc="-5" b="1">
                <a:latin typeface="Times New Roman"/>
                <a:cs typeface="Times New Roman"/>
              </a:rPr>
              <a:t>Klimaatfactoren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217053" y="3844163"/>
            <a:ext cx="2741295" cy="734695"/>
          </a:xfrm>
          <a:custGeom>
            <a:avLst/>
            <a:gdLst/>
            <a:ahLst/>
            <a:cxnLst/>
            <a:rect l="l" t="t" r="r" b="b"/>
            <a:pathLst>
              <a:path w="2741295" h="734695">
                <a:moveTo>
                  <a:pt x="64249" y="660400"/>
                </a:moveTo>
                <a:lnTo>
                  <a:pt x="0" y="716280"/>
                </a:lnTo>
                <a:lnTo>
                  <a:pt x="83299" y="734187"/>
                </a:lnTo>
                <a:lnTo>
                  <a:pt x="76577" y="708152"/>
                </a:lnTo>
                <a:lnTo>
                  <a:pt x="63487" y="708152"/>
                </a:lnTo>
                <a:lnTo>
                  <a:pt x="59423" y="692785"/>
                </a:lnTo>
                <a:lnTo>
                  <a:pt x="71784" y="689586"/>
                </a:lnTo>
                <a:lnTo>
                  <a:pt x="64249" y="660400"/>
                </a:lnTo>
                <a:close/>
              </a:path>
              <a:path w="2741295" h="734695">
                <a:moveTo>
                  <a:pt x="71784" y="689586"/>
                </a:moveTo>
                <a:lnTo>
                  <a:pt x="59423" y="692785"/>
                </a:lnTo>
                <a:lnTo>
                  <a:pt x="63487" y="708152"/>
                </a:lnTo>
                <a:lnTo>
                  <a:pt x="75758" y="704977"/>
                </a:lnTo>
                <a:lnTo>
                  <a:pt x="71784" y="689586"/>
                </a:lnTo>
                <a:close/>
              </a:path>
              <a:path w="2741295" h="734695">
                <a:moveTo>
                  <a:pt x="75758" y="704977"/>
                </a:moveTo>
                <a:lnTo>
                  <a:pt x="63487" y="708152"/>
                </a:lnTo>
                <a:lnTo>
                  <a:pt x="76577" y="708152"/>
                </a:lnTo>
                <a:lnTo>
                  <a:pt x="75758" y="704977"/>
                </a:lnTo>
                <a:close/>
              </a:path>
              <a:path w="2741295" h="734695">
                <a:moveTo>
                  <a:pt x="2737218" y="0"/>
                </a:moveTo>
                <a:lnTo>
                  <a:pt x="71784" y="689586"/>
                </a:lnTo>
                <a:lnTo>
                  <a:pt x="75758" y="704977"/>
                </a:lnTo>
                <a:lnTo>
                  <a:pt x="2741155" y="15367"/>
                </a:lnTo>
                <a:lnTo>
                  <a:pt x="273721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2997580" y="3845433"/>
            <a:ext cx="963930" cy="715010"/>
          </a:xfrm>
          <a:custGeom>
            <a:avLst/>
            <a:gdLst/>
            <a:ahLst/>
            <a:cxnLst/>
            <a:rect l="l" t="t" r="r" b="b"/>
            <a:pathLst>
              <a:path w="963929" h="715010">
                <a:moveTo>
                  <a:pt x="38608" y="639191"/>
                </a:moveTo>
                <a:lnTo>
                  <a:pt x="0" y="715010"/>
                </a:lnTo>
                <a:lnTo>
                  <a:pt x="83947" y="700405"/>
                </a:lnTo>
                <a:lnTo>
                  <a:pt x="71530" y="683641"/>
                </a:lnTo>
                <a:lnTo>
                  <a:pt x="55753" y="683641"/>
                </a:lnTo>
                <a:lnTo>
                  <a:pt x="46355" y="670941"/>
                </a:lnTo>
                <a:lnTo>
                  <a:pt x="56545" y="663408"/>
                </a:lnTo>
                <a:lnTo>
                  <a:pt x="38608" y="639191"/>
                </a:lnTo>
                <a:close/>
              </a:path>
              <a:path w="963929" h="715010">
                <a:moveTo>
                  <a:pt x="56545" y="663408"/>
                </a:moveTo>
                <a:lnTo>
                  <a:pt x="46355" y="670941"/>
                </a:lnTo>
                <a:lnTo>
                  <a:pt x="55753" y="683641"/>
                </a:lnTo>
                <a:lnTo>
                  <a:pt x="65949" y="676105"/>
                </a:lnTo>
                <a:lnTo>
                  <a:pt x="56545" y="663408"/>
                </a:lnTo>
                <a:close/>
              </a:path>
              <a:path w="963929" h="715010">
                <a:moveTo>
                  <a:pt x="65949" y="676105"/>
                </a:moveTo>
                <a:lnTo>
                  <a:pt x="55753" y="683641"/>
                </a:lnTo>
                <a:lnTo>
                  <a:pt x="71530" y="683641"/>
                </a:lnTo>
                <a:lnTo>
                  <a:pt x="65949" y="676105"/>
                </a:lnTo>
                <a:close/>
              </a:path>
              <a:path w="963929" h="715010">
                <a:moveTo>
                  <a:pt x="954024" y="0"/>
                </a:moveTo>
                <a:lnTo>
                  <a:pt x="56545" y="663408"/>
                </a:lnTo>
                <a:lnTo>
                  <a:pt x="65949" y="676105"/>
                </a:lnTo>
                <a:lnTo>
                  <a:pt x="963422" y="12827"/>
                </a:lnTo>
                <a:lnTo>
                  <a:pt x="95402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3951096" y="3845814"/>
            <a:ext cx="827405" cy="715010"/>
          </a:xfrm>
          <a:custGeom>
            <a:avLst/>
            <a:gdLst/>
            <a:ahLst/>
            <a:cxnLst/>
            <a:rect l="l" t="t" r="r" b="b"/>
            <a:pathLst>
              <a:path w="827404" h="715010">
                <a:moveTo>
                  <a:pt x="764071" y="670906"/>
                </a:moveTo>
                <a:lnTo>
                  <a:pt x="744346" y="693801"/>
                </a:lnTo>
                <a:lnTo>
                  <a:pt x="826897" y="714629"/>
                </a:lnTo>
                <a:lnTo>
                  <a:pt x="812128" y="679196"/>
                </a:lnTo>
                <a:lnTo>
                  <a:pt x="773683" y="679196"/>
                </a:lnTo>
                <a:lnTo>
                  <a:pt x="764071" y="670906"/>
                </a:lnTo>
                <a:close/>
              </a:path>
              <a:path w="827404" h="715010">
                <a:moveTo>
                  <a:pt x="774358" y="658966"/>
                </a:moveTo>
                <a:lnTo>
                  <a:pt x="764071" y="670906"/>
                </a:lnTo>
                <a:lnTo>
                  <a:pt x="773683" y="679196"/>
                </a:lnTo>
                <a:lnTo>
                  <a:pt x="783970" y="667258"/>
                </a:lnTo>
                <a:lnTo>
                  <a:pt x="774358" y="658966"/>
                </a:lnTo>
                <a:close/>
              </a:path>
              <a:path w="827404" h="715010">
                <a:moveTo>
                  <a:pt x="794130" y="636016"/>
                </a:moveTo>
                <a:lnTo>
                  <a:pt x="774358" y="658966"/>
                </a:lnTo>
                <a:lnTo>
                  <a:pt x="783970" y="667258"/>
                </a:lnTo>
                <a:lnTo>
                  <a:pt x="773683" y="679196"/>
                </a:lnTo>
                <a:lnTo>
                  <a:pt x="812128" y="679196"/>
                </a:lnTo>
                <a:lnTo>
                  <a:pt x="794130" y="636016"/>
                </a:lnTo>
                <a:close/>
              </a:path>
              <a:path w="827404" h="715010">
                <a:moveTo>
                  <a:pt x="10413" y="0"/>
                </a:moveTo>
                <a:lnTo>
                  <a:pt x="0" y="12065"/>
                </a:lnTo>
                <a:lnTo>
                  <a:pt x="764071" y="670906"/>
                </a:lnTo>
                <a:lnTo>
                  <a:pt x="774358" y="658966"/>
                </a:lnTo>
                <a:lnTo>
                  <a:pt x="104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3954271" y="3844163"/>
            <a:ext cx="2741295" cy="734695"/>
          </a:xfrm>
          <a:custGeom>
            <a:avLst/>
            <a:gdLst/>
            <a:ahLst/>
            <a:cxnLst/>
            <a:rect l="l" t="t" r="r" b="b"/>
            <a:pathLst>
              <a:path w="2741295" h="734695">
                <a:moveTo>
                  <a:pt x="2665452" y="704958"/>
                </a:moveTo>
                <a:lnTo>
                  <a:pt x="2657856" y="734187"/>
                </a:lnTo>
                <a:lnTo>
                  <a:pt x="2741168" y="716280"/>
                </a:lnTo>
                <a:lnTo>
                  <a:pt x="2731839" y="708152"/>
                </a:lnTo>
                <a:lnTo>
                  <a:pt x="2677795" y="708152"/>
                </a:lnTo>
                <a:lnTo>
                  <a:pt x="2665452" y="704958"/>
                </a:lnTo>
                <a:close/>
              </a:path>
              <a:path w="2741295" h="734695">
                <a:moveTo>
                  <a:pt x="2669442" y="689605"/>
                </a:moveTo>
                <a:lnTo>
                  <a:pt x="2665452" y="704958"/>
                </a:lnTo>
                <a:lnTo>
                  <a:pt x="2677795" y="708152"/>
                </a:lnTo>
                <a:lnTo>
                  <a:pt x="2681732" y="692785"/>
                </a:lnTo>
                <a:lnTo>
                  <a:pt x="2669442" y="689605"/>
                </a:lnTo>
                <a:close/>
              </a:path>
              <a:path w="2741295" h="734695">
                <a:moveTo>
                  <a:pt x="2677033" y="660400"/>
                </a:moveTo>
                <a:lnTo>
                  <a:pt x="2669442" y="689605"/>
                </a:lnTo>
                <a:lnTo>
                  <a:pt x="2681732" y="692785"/>
                </a:lnTo>
                <a:lnTo>
                  <a:pt x="2677795" y="708152"/>
                </a:lnTo>
                <a:lnTo>
                  <a:pt x="2731839" y="708152"/>
                </a:lnTo>
                <a:lnTo>
                  <a:pt x="2677033" y="660400"/>
                </a:lnTo>
                <a:close/>
              </a:path>
              <a:path w="2741295" h="734695">
                <a:moveTo>
                  <a:pt x="3937" y="0"/>
                </a:moveTo>
                <a:lnTo>
                  <a:pt x="0" y="15367"/>
                </a:lnTo>
                <a:lnTo>
                  <a:pt x="2665452" y="704958"/>
                </a:lnTo>
                <a:lnTo>
                  <a:pt x="2669442" y="689605"/>
                </a:lnTo>
                <a:lnTo>
                  <a:pt x="393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0" y="6526212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 h="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73025">
            <a:solidFill>
              <a:srgbClr val="66990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8532748" y="4581525"/>
            <a:ext cx="433705" cy="1517650"/>
          </a:xfrm>
          <a:custGeom>
            <a:avLst/>
            <a:gdLst/>
            <a:ahLst/>
            <a:cxnLst/>
            <a:rect l="l" t="t" r="r" b="b"/>
            <a:pathLst>
              <a:path w="433704" h="1517650">
                <a:moveTo>
                  <a:pt x="325120" y="449706"/>
                </a:moveTo>
                <a:lnTo>
                  <a:pt x="108457" y="449706"/>
                </a:lnTo>
                <a:lnTo>
                  <a:pt x="108457" y="1517599"/>
                </a:lnTo>
                <a:lnTo>
                  <a:pt x="325120" y="1517599"/>
                </a:lnTo>
                <a:lnTo>
                  <a:pt x="325120" y="449706"/>
                </a:lnTo>
                <a:close/>
              </a:path>
              <a:path w="433704" h="1517650">
                <a:moveTo>
                  <a:pt x="216789" y="0"/>
                </a:moveTo>
                <a:lnTo>
                  <a:pt x="0" y="449706"/>
                </a:lnTo>
                <a:lnTo>
                  <a:pt x="433451" y="449706"/>
                </a:lnTo>
                <a:lnTo>
                  <a:pt x="216789" y="0"/>
                </a:lnTo>
                <a:close/>
              </a:path>
            </a:pathLst>
          </a:custGeom>
          <a:solidFill>
            <a:srgbClr val="669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8641206" y="6155321"/>
            <a:ext cx="217170" cy="113030"/>
          </a:xfrm>
          <a:custGeom>
            <a:avLst/>
            <a:gdLst/>
            <a:ahLst/>
            <a:cxnLst/>
            <a:rect l="l" t="t" r="r" b="b"/>
            <a:pathLst>
              <a:path w="217170" h="113029">
                <a:moveTo>
                  <a:pt x="0" y="112420"/>
                </a:moveTo>
                <a:lnTo>
                  <a:pt x="216687" y="112420"/>
                </a:lnTo>
                <a:lnTo>
                  <a:pt x="216687" y="0"/>
                </a:lnTo>
                <a:lnTo>
                  <a:pt x="0" y="0"/>
                </a:lnTo>
                <a:lnTo>
                  <a:pt x="0" y="112420"/>
                </a:lnTo>
                <a:close/>
              </a:path>
            </a:pathLst>
          </a:custGeom>
          <a:solidFill>
            <a:srgbClr val="669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8641206" y="6352057"/>
            <a:ext cx="217170" cy="0"/>
          </a:xfrm>
          <a:custGeom>
            <a:avLst/>
            <a:gdLst/>
            <a:ahLst/>
            <a:cxnLst/>
            <a:rect l="l" t="t" r="r" b="b"/>
            <a:pathLst>
              <a:path w="217170" h="0">
                <a:moveTo>
                  <a:pt x="0" y="0"/>
                </a:moveTo>
                <a:lnTo>
                  <a:pt x="216687" y="0"/>
                </a:lnTo>
              </a:path>
            </a:pathLst>
          </a:custGeom>
          <a:ln w="56210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8532748" y="4581525"/>
            <a:ext cx="433705" cy="1517650"/>
          </a:xfrm>
          <a:custGeom>
            <a:avLst/>
            <a:gdLst/>
            <a:ahLst/>
            <a:cxnLst/>
            <a:rect l="l" t="t" r="r" b="b"/>
            <a:pathLst>
              <a:path w="433704" h="1517650">
                <a:moveTo>
                  <a:pt x="0" y="449706"/>
                </a:moveTo>
                <a:lnTo>
                  <a:pt x="108457" y="449706"/>
                </a:lnTo>
                <a:lnTo>
                  <a:pt x="108457" y="1517599"/>
                </a:lnTo>
                <a:lnTo>
                  <a:pt x="325120" y="1517599"/>
                </a:lnTo>
                <a:lnTo>
                  <a:pt x="325120" y="449706"/>
                </a:lnTo>
                <a:lnTo>
                  <a:pt x="433451" y="449706"/>
                </a:lnTo>
                <a:lnTo>
                  <a:pt x="216789" y="0"/>
                </a:lnTo>
                <a:lnTo>
                  <a:pt x="0" y="449706"/>
                </a:lnTo>
                <a:close/>
              </a:path>
            </a:pathLst>
          </a:custGeom>
          <a:ln w="9524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8641206" y="6155321"/>
            <a:ext cx="217170" cy="113030"/>
          </a:xfrm>
          <a:custGeom>
            <a:avLst/>
            <a:gdLst/>
            <a:ahLst/>
            <a:cxnLst/>
            <a:rect l="l" t="t" r="r" b="b"/>
            <a:pathLst>
              <a:path w="217170" h="113029">
                <a:moveTo>
                  <a:pt x="0" y="112420"/>
                </a:moveTo>
                <a:lnTo>
                  <a:pt x="216687" y="112420"/>
                </a:lnTo>
                <a:lnTo>
                  <a:pt x="216687" y="0"/>
                </a:lnTo>
                <a:lnTo>
                  <a:pt x="0" y="0"/>
                </a:lnTo>
                <a:lnTo>
                  <a:pt x="0" y="112420"/>
                </a:lnTo>
                <a:close/>
              </a:path>
            </a:pathLst>
          </a:custGeom>
          <a:ln w="9524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8641206" y="6323952"/>
            <a:ext cx="217170" cy="56515"/>
          </a:xfrm>
          <a:custGeom>
            <a:avLst/>
            <a:gdLst/>
            <a:ahLst/>
            <a:cxnLst/>
            <a:rect l="l" t="t" r="r" b="b"/>
            <a:pathLst>
              <a:path w="217170" h="56514">
                <a:moveTo>
                  <a:pt x="0" y="56210"/>
                </a:moveTo>
                <a:lnTo>
                  <a:pt x="216687" y="56210"/>
                </a:lnTo>
                <a:lnTo>
                  <a:pt x="216687" y="0"/>
                </a:lnTo>
                <a:lnTo>
                  <a:pt x="0" y="0"/>
                </a:lnTo>
                <a:lnTo>
                  <a:pt x="0" y="56210"/>
                </a:lnTo>
                <a:close/>
              </a:path>
            </a:pathLst>
          </a:custGeom>
          <a:ln w="9525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2195576" y="5949950"/>
            <a:ext cx="3424554" cy="425450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</a:ln>
        </p:spPr>
        <p:txBody>
          <a:bodyPr wrap="square" lIns="0" tIns="3175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50"/>
              </a:spcBef>
            </a:pPr>
            <a:r>
              <a:rPr dirty="0" sz="2400" spc="-5" b="1">
                <a:latin typeface="Times New Roman"/>
                <a:cs typeface="Times New Roman"/>
              </a:rPr>
              <a:t>Plant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5940425" y="1700148"/>
            <a:ext cx="1152525" cy="11525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611187" y="1628775"/>
            <a:ext cx="1079500" cy="10699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3132201" y="1268412"/>
            <a:ext cx="1152525" cy="78263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916301" y="1916112"/>
            <a:ext cx="1328674" cy="10779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7451725" y="3357498"/>
            <a:ext cx="215900" cy="1727200"/>
          </a:xfrm>
          <a:custGeom>
            <a:avLst/>
            <a:gdLst/>
            <a:ahLst/>
            <a:cxnLst/>
            <a:rect l="l" t="t" r="r" b="b"/>
            <a:pathLst>
              <a:path w="215900" h="1727200">
                <a:moveTo>
                  <a:pt x="0" y="0"/>
                </a:moveTo>
                <a:lnTo>
                  <a:pt x="41995" y="11322"/>
                </a:lnTo>
                <a:lnTo>
                  <a:pt x="76311" y="42195"/>
                </a:lnTo>
                <a:lnTo>
                  <a:pt x="99458" y="87975"/>
                </a:lnTo>
                <a:lnTo>
                  <a:pt x="107950" y="144018"/>
                </a:lnTo>
                <a:lnTo>
                  <a:pt x="107950" y="719709"/>
                </a:lnTo>
                <a:lnTo>
                  <a:pt x="116441" y="775731"/>
                </a:lnTo>
                <a:lnTo>
                  <a:pt x="139588" y="821467"/>
                </a:lnTo>
                <a:lnTo>
                  <a:pt x="173904" y="852297"/>
                </a:lnTo>
                <a:lnTo>
                  <a:pt x="215900" y="863600"/>
                </a:lnTo>
                <a:lnTo>
                  <a:pt x="173904" y="874922"/>
                </a:lnTo>
                <a:lnTo>
                  <a:pt x="139588" y="905795"/>
                </a:lnTo>
                <a:lnTo>
                  <a:pt x="116441" y="951575"/>
                </a:lnTo>
                <a:lnTo>
                  <a:pt x="107950" y="1007618"/>
                </a:lnTo>
                <a:lnTo>
                  <a:pt x="107950" y="1583309"/>
                </a:lnTo>
                <a:lnTo>
                  <a:pt x="99458" y="1639331"/>
                </a:lnTo>
                <a:lnTo>
                  <a:pt x="76311" y="1685067"/>
                </a:lnTo>
                <a:lnTo>
                  <a:pt x="41995" y="1715897"/>
                </a:lnTo>
                <a:lnTo>
                  <a:pt x="0" y="1727200"/>
                </a:lnTo>
              </a:path>
            </a:pathLst>
          </a:custGeom>
          <a:ln w="31750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2203195" y="1748789"/>
            <a:ext cx="352425" cy="696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>
                <a:solidFill>
                  <a:srgbClr val="669900"/>
                </a:solidFill>
                <a:latin typeface="Arial"/>
                <a:cs typeface="Arial"/>
              </a:rPr>
              <a:t>+</a:t>
            </a:r>
            <a:endParaRPr sz="4400">
              <a:latin typeface="Arial"/>
              <a:cs typeface="Arial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4356100" y="2071623"/>
            <a:ext cx="1224280" cy="123825"/>
          </a:xfrm>
          <a:custGeom>
            <a:avLst/>
            <a:gdLst/>
            <a:ahLst/>
            <a:cxnLst/>
            <a:rect l="l" t="t" r="r" b="b"/>
            <a:pathLst>
              <a:path w="1224279" h="123825">
                <a:moveTo>
                  <a:pt x="1100074" y="0"/>
                </a:moveTo>
                <a:lnTo>
                  <a:pt x="1100074" y="123825"/>
                </a:lnTo>
                <a:lnTo>
                  <a:pt x="1182708" y="82550"/>
                </a:lnTo>
                <a:lnTo>
                  <a:pt x="1120775" y="82550"/>
                </a:lnTo>
                <a:lnTo>
                  <a:pt x="1120775" y="41275"/>
                </a:lnTo>
                <a:lnTo>
                  <a:pt x="1182539" y="41274"/>
                </a:lnTo>
                <a:lnTo>
                  <a:pt x="1100074" y="0"/>
                </a:lnTo>
                <a:close/>
              </a:path>
              <a:path w="1224279" h="123825">
                <a:moveTo>
                  <a:pt x="1100074" y="41275"/>
                </a:moveTo>
                <a:lnTo>
                  <a:pt x="0" y="41275"/>
                </a:lnTo>
                <a:lnTo>
                  <a:pt x="0" y="82550"/>
                </a:lnTo>
                <a:lnTo>
                  <a:pt x="1100074" y="82550"/>
                </a:lnTo>
                <a:lnTo>
                  <a:pt x="1100074" y="41275"/>
                </a:lnTo>
                <a:close/>
              </a:path>
              <a:path w="1224279" h="123825">
                <a:moveTo>
                  <a:pt x="1182539" y="41274"/>
                </a:moveTo>
                <a:lnTo>
                  <a:pt x="1120775" y="41275"/>
                </a:lnTo>
                <a:lnTo>
                  <a:pt x="1120775" y="82550"/>
                </a:lnTo>
                <a:lnTo>
                  <a:pt x="1182708" y="82550"/>
                </a:lnTo>
                <a:lnTo>
                  <a:pt x="1223899" y="61976"/>
                </a:lnTo>
                <a:lnTo>
                  <a:pt x="1182539" y="41274"/>
                </a:lnTo>
                <a:close/>
              </a:path>
            </a:pathLst>
          </a:custGeom>
          <a:solidFill>
            <a:srgbClr val="669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7812023" y="4159250"/>
            <a:ext cx="431800" cy="123825"/>
          </a:xfrm>
          <a:custGeom>
            <a:avLst/>
            <a:gdLst/>
            <a:ahLst/>
            <a:cxnLst/>
            <a:rect l="l" t="t" r="r" b="b"/>
            <a:pathLst>
              <a:path w="431800" h="123825">
                <a:moveTo>
                  <a:pt x="123825" y="0"/>
                </a:moveTo>
                <a:lnTo>
                  <a:pt x="0" y="61849"/>
                </a:lnTo>
                <a:lnTo>
                  <a:pt x="123825" y="123825"/>
                </a:lnTo>
                <a:lnTo>
                  <a:pt x="123825" y="82550"/>
                </a:lnTo>
                <a:lnTo>
                  <a:pt x="103250" y="82550"/>
                </a:lnTo>
                <a:lnTo>
                  <a:pt x="103250" y="41275"/>
                </a:lnTo>
                <a:lnTo>
                  <a:pt x="123825" y="41275"/>
                </a:lnTo>
                <a:lnTo>
                  <a:pt x="123825" y="0"/>
                </a:lnTo>
                <a:close/>
              </a:path>
              <a:path w="431800" h="123825">
                <a:moveTo>
                  <a:pt x="123825" y="41275"/>
                </a:moveTo>
                <a:lnTo>
                  <a:pt x="103250" y="41275"/>
                </a:lnTo>
                <a:lnTo>
                  <a:pt x="103250" y="82550"/>
                </a:lnTo>
                <a:lnTo>
                  <a:pt x="123825" y="82550"/>
                </a:lnTo>
                <a:lnTo>
                  <a:pt x="123825" y="41275"/>
                </a:lnTo>
                <a:close/>
              </a:path>
              <a:path w="431800" h="123825">
                <a:moveTo>
                  <a:pt x="431800" y="41275"/>
                </a:moveTo>
                <a:lnTo>
                  <a:pt x="123825" y="41275"/>
                </a:lnTo>
                <a:lnTo>
                  <a:pt x="123825" y="82550"/>
                </a:lnTo>
                <a:lnTo>
                  <a:pt x="431800" y="82550"/>
                </a:lnTo>
                <a:lnTo>
                  <a:pt x="431800" y="41275"/>
                </a:lnTo>
                <a:close/>
              </a:path>
            </a:pathLst>
          </a:custGeom>
          <a:solidFill>
            <a:srgbClr val="669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8243951" y="2133600"/>
            <a:ext cx="0" cy="2087880"/>
          </a:xfrm>
          <a:custGeom>
            <a:avLst/>
            <a:gdLst/>
            <a:ahLst/>
            <a:cxnLst/>
            <a:rect l="l" t="t" r="r" b="b"/>
            <a:pathLst>
              <a:path w="0" h="2087879">
                <a:moveTo>
                  <a:pt x="0" y="2087626"/>
                </a:moveTo>
                <a:lnTo>
                  <a:pt x="0" y="0"/>
                </a:lnTo>
              </a:path>
            </a:pathLst>
          </a:custGeom>
          <a:ln w="41275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7380351" y="2133600"/>
            <a:ext cx="863600" cy="0"/>
          </a:xfrm>
          <a:custGeom>
            <a:avLst/>
            <a:gdLst/>
            <a:ahLst/>
            <a:cxnLst/>
            <a:rect l="l" t="t" r="r" b="b"/>
            <a:pathLst>
              <a:path w="863600" h="0">
                <a:moveTo>
                  <a:pt x="0" y="0"/>
                </a:moveTo>
                <a:lnTo>
                  <a:pt x="863600" y="0"/>
                </a:lnTo>
              </a:path>
            </a:pathLst>
          </a:custGeom>
          <a:ln w="41275">
            <a:solidFill>
              <a:srgbClr val="6699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3307079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Welke</a:t>
            </a:r>
            <a:r>
              <a:rPr dirty="0" spc="-85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sensoren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24420"/>
            <a:ext cx="8006715" cy="4185920"/>
          </a:xfrm>
          <a:prstGeom prst="rect">
            <a:avLst/>
          </a:prstGeom>
        </p:spPr>
        <p:txBody>
          <a:bodyPr wrap="square" lIns="0" tIns="11049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7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Buiten: wind, temp., straling,</a:t>
            </a:r>
            <a:r>
              <a:rPr dirty="0" sz="3200" spc="-5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regen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Binnen:</a:t>
            </a:r>
            <a:endParaRPr sz="32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685"/>
              </a:spcBef>
              <a:buChar char="–"/>
              <a:tabLst>
                <a:tab pos="756920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Bovengronds: temperatuur, </a:t>
            </a: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RV, CO2,</a:t>
            </a:r>
            <a:r>
              <a:rPr dirty="0" sz="2800" spc="5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Licht,…</a:t>
            </a:r>
            <a:endParaRPr sz="2800">
              <a:latin typeface="Arial"/>
              <a:cs typeface="Arial"/>
            </a:endParaRPr>
          </a:p>
          <a:p>
            <a:pPr lvl="1" marL="756285" marR="554990" indent="-286385">
              <a:lnSpc>
                <a:spcPct val="100000"/>
              </a:lnSpc>
              <a:spcBef>
                <a:spcPts val="670"/>
              </a:spcBef>
              <a:buChar char="–"/>
              <a:tabLst>
                <a:tab pos="756920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Ondergronds: </a:t>
            </a: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pH,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temperatuur, EC, vocht,  </a:t>
            </a: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drain,…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405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5"/>
              </a:spcBef>
            </a:pP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Maximale</a:t>
            </a:r>
            <a:r>
              <a:rPr dirty="0" sz="280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output?</a:t>
            </a:r>
            <a:endParaRPr sz="28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675"/>
              </a:spcBef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Efficiënt omgaan </a:t>
            </a: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met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input!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450024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Gebruik van</a:t>
            </a:r>
            <a:r>
              <a:rPr dirty="0" spc="-100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sensoren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20761"/>
            <a:ext cx="4389755" cy="3031490"/>
          </a:xfrm>
          <a:prstGeom prst="rect">
            <a:avLst/>
          </a:prstGeom>
        </p:spPr>
        <p:txBody>
          <a:bodyPr wrap="square" lIns="0" tIns="113664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94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Betrouwbaarheid?</a:t>
            </a:r>
            <a:endParaRPr sz="32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685"/>
              </a:spcBef>
              <a:buChar char="–"/>
              <a:tabLst>
                <a:tab pos="756920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Onderhoud</a:t>
            </a:r>
            <a:endParaRPr sz="28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670"/>
              </a:spcBef>
              <a:buChar char="–"/>
              <a:tabLst>
                <a:tab pos="756920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Meetfouten</a:t>
            </a:r>
            <a:endParaRPr sz="2800">
              <a:latin typeface="Arial"/>
              <a:cs typeface="Arial"/>
            </a:endParaRPr>
          </a:p>
          <a:p>
            <a:pPr lvl="2" marL="1155700" indent="-228600">
              <a:lnSpc>
                <a:spcPct val="100000"/>
              </a:lnSpc>
              <a:spcBef>
                <a:spcPts val="590"/>
              </a:spcBef>
              <a:buChar char="•"/>
              <a:tabLst>
                <a:tab pos="1156335" algn="l"/>
              </a:tabLst>
            </a:pP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Systematisch</a:t>
            </a:r>
            <a:endParaRPr sz="2400">
              <a:latin typeface="Arial"/>
              <a:cs typeface="Arial"/>
            </a:endParaRPr>
          </a:p>
          <a:p>
            <a:pPr lvl="2" marL="1155700" indent="-228600">
              <a:lnSpc>
                <a:spcPct val="100000"/>
              </a:lnSpc>
              <a:spcBef>
                <a:spcPts val="575"/>
              </a:spcBef>
              <a:buChar char="•"/>
              <a:tabLst>
                <a:tab pos="1156335" algn="l"/>
              </a:tabLst>
            </a:pP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toeval</a:t>
            </a:r>
            <a:endParaRPr sz="24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660"/>
              </a:spcBef>
              <a:buChar char="–"/>
              <a:tabLst>
                <a:tab pos="756920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Variatie </a:t>
            </a:r>
            <a:r>
              <a:rPr dirty="0" sz="2800">
                <a:solidFill>
                  <a:srgbClr val="587E17"/>
                </a:solidFill>
                <a:latin typeface="Arial"/>
                <a:cs typeface="Arial"/>
              </a:rPr>
              <a:t>tussen</a:t>
            </a:r>
            <a:r>
              <a:rPr dirty="0" sz="2800" spc="-3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planten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2312670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>
                <a:solidFill>
                  <a:srgbClr val="FFFFFF"/>
                </a:solidFill>
              </a:rPr>
              <a:t>Meetfou</a:t>
            </a:r>
            <a:r>
              <a:rPr dirty="0" spc="-15">
                <a:solidFill>
                  <a:srgbClr val="FFFFFF"/>
                </a:solidFill>
              </a:rPr>
              <a:t>t</a:t>
            </a:r>
            <a:r>
              <a:rPr dirty="0" spc="-5">
                <a:solidFill>
                  <a:srgbClr val="FFFFFF"/>
                </a:solidFill>
              </a:rPr>
              <a:t>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20761"/>
            <a:ext cx="8015605" cy="4458335"/>
          </a:xfrm>
          <a:prstGeom prst="rect">
            <a:avLst/>
          </a:prstGeom>
        </p:spPr>
        <p:txBody>
          <a:bodyPr wrap="square" lIns="0" tIns="113664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94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587E17"/>
                </a:solidFill>
                <a:latin typeface="Arial"/>
                <a:cs typeface="Arial"/>
              </a:rPr>
              <a:t>Onderzoek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van</a:t>
            </a:r>
            <a:r>
              <a:rPr dirty="0" sz="3200" spc="-11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587E17"/>
                </a:solidFill>
                <a:latin typeface="Arial"/>
                <a:cs typeface="Arial"/>
              </a:rPr>
              <a:t>WUR:</a:t>
            </a:r>
            <a:endParaRPr sz="3200">
              <a:latin typeface="Arial"/>
              <a:cs typeface="Arial"/>
            </a:endParaRPr>
          </a:p>
          <a:p>
            <a:pPr lvl="1" marL="756285" marR="28575" indent="-286385">
              <a:lnSpc>
                <a:spcPct val="100000"/>
              </a:lnSpc>
              <a:spcBef>
                <a:spcPts val="685"/>
              </a:spcBef>
              <a:buChar char="–"/>
              <a:tabLst>
                <a:tab pos="756920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Geen enkele sensor in de praktijk voldoet aan  de gewenste of haalbare</a:t>
            </a:r>
            <a:r>
              <a:rPr dirty="0" sz="2800" spc="2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nauwkeurigheid.</a:t>
            </a:r>
            <a:endParaRPr sz="28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675"/>
              </a:spcBef>
              <a:buChar char="–"/>
              <a:tabLst>
                <a:tab pos="756920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Meeste afwijking bij </a:t>
            </a:r>
            <a:r>
              <a:rPr dirty="0" sz="2800" spc="0">
                <a:solidFill>
                  <a:srgbClr val="587E17"/>
                </a:solidFill>
                <a:latin typeface="Arial"/>
                <a:cs typeface="Arial"/>
              </a:rPr>
              <a:t>CO</a:t>
            </a:r>
            <a:r>
              <a:rPr dirty="0" sz="2000" spc="0">
                <a:solidFill>
                  <a:srgbClr val="587E17"/>
                </a:solidFill>
                <a:latin typeface="Arial"/>
                <a:cs typeface="Arial"/>
              </a:rPr>
              <a:t>2 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en</a:t>
            </a:r>
            <a:r>
              <a:rPr dirty="0" sz="2800" spc="-28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stralingssensoren</a:t>
            </a:r>
            <a:endParaRPr sz="28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670"/>
              </a:spcBef>
              <a:buChar char="–"/>
              <a:tabLst>
                <a:tab pos="756920" algn="l"/>
              </a:tabLst>
            </a:pP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Hoge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instraling = grote afwijkingen bij </a:t>
            </a: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RV</a:t>
            </a:r>
            <a:r>
              <a:rPr dirty="0" sz="2800" spc="7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en</a:t>
            </a:r>
            <a:endParaRPr sz="2800">
              <a:latin typeface="Arial"/>
              <a:cs typeface="Arial"/>
            </a:endParaRPr>
          </a:p>
          <a:p>
            <a:pPr marL="756285">
              <a:lnSpc>
                <a:spcPct val="100000"/>
              </a:lnSpc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T</a:t>
            </a:r>
            <a:r>
              <a:rPr dirty="0" sz="2800" spc="-7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meting</a:t>
            </a:r>
            <a:endParaRPr sz="2800">
              <a:latin typeface="Arial"/>
              <a:cs typeface="Arial"/>
            </a:endParaRPr>
          </a:p>
          <a:p>
            <a:pPr lvl="1" marL="756285" marR="1446530" indent="-286385">
              <a:lnSpc>
                <a:spcPct val="100000"/>
              </a:lnSpc>
              <a:spcBef>
                <a:spcPts val="670"/>
              </a:spcBef>
              <a:buChar char="–"/>
              <a:tabLst>
                <a:tab pos="756920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Onnauwkeurigheid = </a:t>
            </a:r>
            <a:r>
              <a:rPr dirty="0" sz="2800" spc="-10">
                <a:solidFill>
                  <a:srgbClr val="587E17"/>
                </a:solidFill>
                <a:latin typeface="Arial"/>
                <a:cs typeface="Arial"/>
              </a:rPr>
              <a:t>5%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extra  energieverbruik (na onderhoud</a:t>
            </a:r>
            <a:r>
              <a:rPr dirty="0" sz="2800" spc="8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±1%)</a:t>
            </a:r>
            <a:endParaRPr sz="28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670"/>
              </a:spcBef>
              <a:buChar char="–"/>
              <a:tabLst>
                <a:tab pos="756920" algn="l"/>
              </a:tabLst>
            </a:pP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Verkeerd onderhoud =</a:t>
            </a:r>
            <a:r>
              <a:rPr dirty="0" sz="2800" spc="3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587E17"/>
                </a:solidFill>
                <a:latin typeface="Arial"/>
                <a:cs typeface="Arial"/>
              </a:rPr>
              <a:t>verslechtering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2237"/>
            <a:ext cx="482917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</a:rPr>
              <a:t>Koude </a:t>
            </a:r>
            <a:r>
              <a:rPr dirty="0" spc="-5">
                <a:solidFill>
                  <a:srgbClr val="FFFFFF"/>
                </a:solidFill>
              </a:rPr>
              <a:t>en natte</a:t>
            </a:r>
            <a:r>
              <a:rPr dirty="0" spc="-90">
                <a:solidFill>
                  <a:srgbClr val="FFFFFF"/>
                </a:solidFill>
              </a:rPr>
              <a:t> </a:t>
            </a:r>
            <a:r>
              <a:rPr dirty="0" spc="-5">
                <a:solidFill>
                  <a:srgbClr val="FFFFFF"/>
                </a:solidFill>
              </a:rPr>
              <a:t>plekken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444538"/>
            <a:ext cx="7441565" cy="4709160"/>
          </a:xfrm>
          <a:prstGeom prst="rect">
            <a:avLst/>
          </a:prstGeom>
        </p:spPr>
        <p:txBody>
          <a:bodyPr wrap="square" lIns="0" tIns="85090" rIns="0" bIns="0" rtlCol="0" vert="horz">
            <a:spAutoFit/>
          </a:bodyPr>
          <a:lstStyle/>
          <a:p>
            <a:pPr marL="203200" indent="-190500">
              <a:lnSpc>
                <a:spcPct val="100000"/>
              </a:lnSpc>
              <a:spcBef>
                <a:spcPts val="670"/>
              </a:spcBef>
              <a:buChar char="•"/>
              <a:tabLst>
                <a:tab pos="203200" algn="l"/>
              </a:tabLst>
            </a:pPr>
            <a:r>
              <a:rPr dirty="0" sz="2400" spc="-10">
                <a:solidFill>
                  <a:srgbClr val="587E17"/>
                </a:solidFill>
                <a:latin typeface="Arial"/>
                <a:cs typeface="Arial"/>
              </a:rPr>
              <a:t>Verschillen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(∆T, ∆RV) in de </a:t>
            </a:r>
            <a:r>
              <a:rPr dirty="0" sz="2400">
                <a:solidFill>
                  <a:srgbClr val="587E17"/>
                </a:solidFill>
                <a:latin typeface="Arial"/>
                <a:cs typeface="Arial"/>
              </a:rPr>
              <a:t>kas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ontstaan</a:t>
            </a:r>
            <a:r>
              <a:rPr dirty="0" sz="2400" spc="3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door:</a:t>
            </a:r>
            <a:endParaRPr sz="24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480"/>
              </a:spcBef>
              <a:buChar char="–"/>
              <a:tabLst>
                <a:tab pos="756285" algn="l"/>
                <a:tab pos="756920" algn="l"/>
              </a:tabLst>
            </a:pP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koude nachten,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draaien wind,</a:t>
            </a:r>
            <a:r>
              <a:rPr dirty="0" sz="2000" spc="-14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000" spc="0">
                <a:solidFill>
                  <a:srgbClr val="587E17"/>
                </a:solidFill>
                <a:latin typeface="Arial"/>
                <a:cs typeface="Arial"/>
              </a:rPr>
              <a:t>…</a:t>
            </a:r>
            <a:endParaRPr sz="20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475"/>
              </a:spcBef>
              <a:buChar char="–"/>
              <a:tabLst>
                <a:tab pos="756285" algn="l"/>
                <a:tab pos="756920" algn="l"/>
              </a:tabLst>
            </a:pP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fouten in verwarmingssysteem, </a:t>
            </a: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slechte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afdichting</a:t>
            </a:r>
            <a:r>
              <a:rPr dirty="0" sz="2000" spc="-9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…</a:t>
            </a:r>
            <a:endParaRPr sz="20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buClr>
                <a:srgbClr val="587E17"/>
              </a:buClr>
              <a:buFont typeface="Arial"/>
              <a:buChar char="–"/>
            </a:pPr>
            <a:endParaRPr sz="3000">
              <a:latin typeface="Times New Roman"/>
              <a:cs typeface="Times New Roman"/>
            </a:endParaRPr>
          </a:p>
          <a:p>
            <a:pPr marL="203200" indent="-190500">
              <a:lnSpc>
                <a:spcPct val="100000"/>
              </a:lnSpc>
              <a:buChar char="•"/>
              <a:tabLst>
                <a:tab pos="203200" algn="l"/>
              </a:tabLst>
            </a:pP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Gevolg: </a:t>
            </a:r>
            <a:r>
              <a:rPr dirty="0" sz="2400" spc="-10">
                <a:solidFill>
                  <a:srgbClr val="587E17"/>
                </a:solidFill>
                <a:latin typeface="Arial"/>
                <a:cs typeface="Arial"/>
              </a:rPr>
              <a:t>onregelmatige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groei en ziekte haarden</a:t>
            </a:r>
            <a:r>
              <a:rPr dirty="0" sz="2400" spc="10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(b.v.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400" spc="-5" i="1">
                <a:solidFill>
                  <a:srgbClr val="587E17"/>
                </a:solidFill>
                <a:latin typeface="Arial"/>
                <a:cs typeface="Arial"/>
              </a:rPr>
              <a:t>Botrytis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)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500">
              <a:latin typeface="Times New Roman"/>
              <a:cs typeface="Times New Roman"/>
            </a:endParaRPr>
          </a:p>
          <a:p>
            <a:pPr marL="203200" indent="-190500">
              <a:lnSpc>
                <a:spcPct val="100000"/>
              </a:lnSpc>
              <a:buChar char="•"/>
              <a:tabLst>
                <a:tab pos="203200" algn="l"/>
              </a:tabLst>
            </a:pP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Algemene trend: "vochtiger telen“ (Het </a:t>
            </a:r>
            <a:r>
              <a:rPr dirty="0" sz="2400" spc="-10">
                <a:solidFill>
                  <a:srgbClr val="587E17"/>
                </a:solidFill>
                <a:latin typeface="Arial"/>
                <a:cs typeface="Arial"/>
              </a:rPr>
              <a:t>Nieuwe</a:t>
            </a:r>
            <a:r>
              <a:rPr dirty="0" sz="2400" spc="8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587E17"/>
                </a:solidFill>
                <a:latin typeface="Arial"/>
                <a:cs typeface="Arial"/>
              </a:rPr>
              <a:t>Telen)</a:t>
            </a:r>
            <a:endParaRPr sz="24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480"/>
              </a:spcBef>
              <a:buChar char="–"/>
              <a:tabLst>
                <a:tab pos="756285" algn="l"/>
                <a:tab pos="756920" algn="l"/>
              </a:tabLst>
            </a:pP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Veilige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marge </a:t>
            </a: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vochtdeficit</a:t>
            </a:r>
            <a:r>
              <a:rPr dirty="0" sz="2000" spc="-75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handhaven</a:t>
            </a:r>
            <a:endParaRPr sz="20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475"/>
              </a:spcBef>
              <a:buChar char="–"/>
              <a:tabLst>
                <a:tab pos="756285" algn="l"/>
                <a:tab pos="756920" algn="l"/>
              </a:tabLst>
            </a:pP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Stoken </a:t>
            </a: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-&gt;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hogere buistemperatuur </a:t>
            </a: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-&gt;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hoger</a:t>
            </a:r>
            <a:r>
              <a:rPr dirty="0" sz="2000" spc="-4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energiegebruik</a:t>
            </a:r>
            <a:endParaRPr sz="20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475"/>
              </a:spcBef>
              <a:buChar char="–"/>
              <a:tabLst>
                <a:tab pos="756285" algn="l"/>
                <a:tab pos="756920" algn="l"/>
              </a:tabLst>
            </a:pP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Teler: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gevoel, gebaseerd op lange </a:t>
            </a: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termijn</a:t>
            </a:r>
            <a:r>
              <a:rPr dirty="0" sz="2000" spc="-9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ervaring</a:t>
            </a:r>
            <a:endParaRPr sz="2000">
              <a:latin typeface="Arial"/>
              <a:cs typeface="Arial"/>
            </a:endParaRPr>
          </a:p>
          <a:p>
            <a:pPr lvl="1" marL="756285" indent="-286385">
              <a:lnSpc>
                <a:spcPct val="100000"/>
              </a:lnSpc>
              <a:spcBef>
                <a:spcPts val="480"/>
              </a:spcBef>
              <a:buChar char="–"/>
              <a:tabLst>
                <a:tab pos="756285" algn="l"/>
                <a:tab pos="756920" algn="l"/>
              </a:tabLst>
            </a:pP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Geen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mogelijkheid </a:t>
            </a:r>
            <a:r>
              <a:rPr dirty="0" sz="2000">
                <a:solidFill>
                  <a:srgbClr val="587E17"/>
                </a:solidFill>
                <a:latin typeface="Arial"/>
                <a:cs typeface="Arial"/>
              </a:rPr>
              <a:t>om snel te</a:t>
            </a:r>
            <a:r>
              <a:rPr dirty="0" sz="2000" spc="-100">
                <a:solidFill>
                  <a:srgbClr val="587E17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587E17"/>
                </a:solidFill>
                <a:latin typeface="Arial"/>
                <a:cs typeface="Arial"/>
              </a:rPr>
              <a:t>reageren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808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Bert Schamp</dc:creator>
  <dc:subject>versie 2.1</dc:subject>
  <dc:title>Intelligent bewässern im Gartenbau: Forschungstrends in den Niederlanden</dc:title>
  <dcterms:created xsi:type="dcterms:W3CDTF">2017-11-14T13:13:39Z</dcterms:created>
  <dcterms:modified xsi:type="dcterms:W3CDTF">2017-11-14T13:13:39Z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2012-03-20T00:00:00Z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2017-11-14T00:00:00Z</vt:filetime>
  </property>
</Properties>
</file>