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25"/>
  </p:notesMasterIdLst>
  <p:sldIdLst>
    <p:sldId id="256" r:id="rId2"/>
    <p:sldId id="280" r:id="rId3"/>
    <p:sldId id="257" r:id="rId4"/>
    <p:sldId id="259" r:id="rId5"/>
    <p:sldId id="258" r:id="rId6"/>
    <p:sldId id="260" r:id="rId7"/>
    <p:sldId id="263" r:id="rId8"/>
    <p:sldId id="264" r:id="rId9"/>
    <p:sldId id="261" r:id="rId10"/>
    <p:sldId id="262" r:id="rId11"/>
    <p:sldId id="279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7" r:id="rId23"/>
    <p:sldId id="276" r:id="rId2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FFFFE10-9F72-4FB1-90ED-A4041C552231}" type="datetimeFigureOut">
              <a:rPr lang="nl-NL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94169E-DD9B-49DF-90B1-E1D6DDBA79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606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153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1E3FAA-013A-45B9-9547-545E5836E196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3174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838E96-1A9B-4627-8EAD-50AB3FFCF90B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94169E-DD9B-49DF-90B1-E1D6DDBA7914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33795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CE3130-3087-43A7-B4FC-57616D97F740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3584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248B50-AC95-41A5-A644-B7CC8499ABA5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3789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780582-B6F8-4242-B52B-DB832B644FE4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3993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5E816A-606B-46CE-80C1-054AB4934A6C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4198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E15778-4AE4-4E4A-A2E4-285B2B5D3056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44035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0F95FC-986A-4DA2-99DE-69C0180EDB33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4608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023E92-5B45-4B60-A99E-F5FED04A4628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4813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357742-0437-4F9D-B017-11481F51BABA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94169E-DD9B-49DF-90B1-E1D6DDBA7914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5017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33671A-5A36-4352-88A3-A2EC46499DA3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5222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FB934F-8C05-4656-8972-1DFA097B617E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94169E-DD9B-49DF-90B1-E1D6DDBA7914}" type="slidenum">
              <a:rPr lang="nl-NL" smtClean="0"/>
              <a:pPr>
                <a:defRPr/>
              </a:pPr>
              <a:t>22</a:t>
            </a:fld>
            <a:endParaRPr lang="nl-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5632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C0FEAC-5CFC-4AAA-9749-728D159BA19C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/>
              <a:t>Bevorderen : iets beter wordt.</a:t>
            </a:r>
          </a:p>
        </p:txBody>
      </p:sp>
      <p:sp>
        <p:nvSpPr>
          <p:cNvPr id="1741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D9AB12-C8D1-4D87-A7FC-B1647D3393A5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/>
              <a:t>Psychische hygiëne: om psychische spankracht te houden, ontspannen actief of passief ( boek lezen, sport etc) </a:t>
            </a:r>
          </a:p>
        </p:txBody>
      </p:sp>
      <p:sp>
        <p:nvSpPr>
          <p:cNvPr id="1945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8866D0-C60A-4F4D-88ED-53EB35F789F9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2150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29993E-FE61-4441-86A6-96E9DE835E8E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dirty="0"/>
          </a:p>
        </p:txBody>
      </p:sp>
      <p:sp>
        <p:nvSpPr>
          <p:cNvPr id="23555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73CC2A-4A74-41F8-8AD9-3C8FE6EECDB9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2560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74F783-4D7E-433B-BBEA-1AF7005C60F7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2765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BE8042-9ECA-4752-B13A-3FECAA9991EC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2969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DA36D1-C367-4F43-BA24-2E9560298DA7}" type="slidenum">
              <a:rPr lang="nl-N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nl-NL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B14934-40A5-4292-A19E-ED9F83A7AB93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FA5F3-8173-49C6-9BE0-6EEF5CA9B73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3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D2673E-80E8-4AD3-B00E-A4D6CCB097A4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13814-946D-42AC-A59A-9072215A38C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3130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9F2BA6-02D2-49C5-B42F-5A1C7125215F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7E6D17-C9A5-41F1-993A-F0AAB4B42DA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883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A04FE-554D-42B3-9582-2A4E431A96CC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F886E-1B93-43E3-B009-4BD5815AE5D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998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C44673-F70F-4741-9D9B-3DE6ADAA7FB0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C4D102-8234-4909-9B85-6B4DBE9BEE1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3060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0117E8-4296-43EC-90A9-C2D54C37BBD0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B42813-9E99-4315-833D-8082F8456AF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41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F271B4-26E3-4145-A1AA-61D553E2839D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B8876-5BC8-4CBF-9121-4B66529B60B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365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B4418A-22A1-476E-A598-294F8FE72841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0A36E-6040-41B9-9721-AABE82C8830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6524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C08D23-E0A4-44AE-A252-18301B3F7685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E437D9-3F5E-47A3-97A2-2B41BA29C63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7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929912-52CF-4AD9-9C39-3AA413A7C17C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9D725-3AE1-44DA-8E05-46D25BF33BF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4582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F1474C-D608-44B0-811F-B36C17BE38E4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F1C64-5320-4F0C-BB95-F4D1416E819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38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2068E2F-F82A-42A4-BB74-C23DF21BC0D3}" type="datetimeFigureOut">
              <a:rPr lang="nl-NL" smtClean="0"/>
              <a:pPr>
                <a:defRPr/>
              </a:pPr>
              <a:t>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4C6E04-8137-4FC4-B7AA-91150CF262E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569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aMnX31Pcl4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nL7cJ1KpBI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MTH H2 Veilig 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nl-NL" dirty="0"/>
              <a:t> </a:t>
            </a:r>
          </a:p>
        </p:txBody>
      </p:sp>
      <p:sp>
        <p:nvSpPr>
          <p:cNvPr id="4" name="Rechthoek 3"/>
          <p:cNvSpPr/>
          <p:nvPr/>
        </p:nvSpPr>
        <p:spPr>
          <a:xfrm>
            <a:off x="4401117" y="2967335"/>
            <a:ext cx="3417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14340" name="Afbeelding 4" descr="han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203358"/>
            <a:ext cx="2578294" cy="16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2400" dirty="0">
                <a:latin typeface="Century Gothic" pitchFamily="34" charset="0"/>
              </a:rPr>
              <a:t>Belangrijk taak voor een doktersassistente</a:t>
            </a:r>
          </a:p>
        </p:txBody>
      </p:sp>
      <p:sp>
        <p:nvSpPr>
          <p:cNvPr id="3072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nl-NL" sz="2000" dirty="0">
                <a:latin typeface="Century Gothic" pitchFamily="34" charset="0"/>
              </a:rPr>
              <a:t>Maatregelen nemen om besmetting zoveel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000" dirty="0">
                <a:latin typeface="Century Gothic" pitchFamily="34" charset="0"/>
              </a:rPr>
              <a:t>mogelijk te voorkomen:</a:t>
            </a:r>
          </a:p>
          <a:p>
            <a:pPr eaLnBrk="1" hangingPunct="1">
              <a:buFont typeface="Wingdings 2" pitchFamily="18" charset="2"/>
              <a:buNone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praktijkruimten zo schoon mogelijk te houden</a:t>
            </a:r>
          </a:p>
          <a:p>
            <a:pPr eaLnBrk="1" hangingPunct="1">
              <a:buClrTx/>
              <a:buFont typeface="Wingdings 2" pitchFamily="18" charset="2"/>
              <a:buNone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gebruikte instrumenten huishoudelijk schoonmaken  desinfecteren en steriliseren</a:t>
            </a:r>
          </a:p>
          <a:p>
            <a:pPr eaLnBrk="1" hangingPunct="1">
              <a:buClrTx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gebruikte verbandmiddelen direct weggooien</a:t>
            </a:r>
          </a:p>
          <a:p>
            <a:pPr eaLnBrk="1" hangingPunct="1">
              <a:buClrTx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persoonlijke hygiëne in acht nemen</a:t>
            </a:r>
          </a:p>
          <a:p>
            <a:pPr eaLnBrk="1" hangingPunct="1">
              <a:buClrTx/>
              <a:buFont typeface="Wingdings 2" pitchFamily="18" charset="2"/>
              <a:buNone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ClrTx/>
              <a:buFont typeface="Wingdings 2" pitchFamily="18" charset="2"/>
              <a:buNone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ClrTx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ClrTx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ClrTx/>
            </a:pPr>
            <a:endParaRPr lang="nl-NL" sz="20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>
                <a:latin typeface="Century Gothic" pitchFamily="34" charset="0"/>
              </a:rPr>
              <a:t>Handen wassen en desinfecteren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nl-NL" dirty="0">
                <a:hlinkClick r:id="rId3"/>
              </a:rPr>
              <a:t>https://www.youtube.com/watch?v=8aMnX31Pcl4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2800" dirty="0">
                <a:latin typeface="Century Gothic" pitchFamily="34" charset="0"/>
              </a:rPr>
              <a:t>Huishoudelijk schoonmaken</a:t>
            </a:r>
          </a:p>
        </p:txBody>
      </p:sp>
      <p:sp>
        <p:nvSpPr>
          <p:cNvPr id="3277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Het reinigen van instrumenten en materialen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wordt gedaan met behulp van water, zeep, harde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borstel/ragger.       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nl-NL" sz="2400" b="1">
                <a:latin typeface="Century Gothic" pitchFamily="34" charset="0"/>
              </a:rPr>
              <a:t>Doel: </a:t>
            </a:r>
            <a:r>
              <a:rPr lang="nl-NL" sz="2400">
                <a:latin typeface="Century Gothic" pitchFamily="34" charset="0"/>
              </a:rPr>
              <a:t>een deel van de micro-organismen te  	verwijderen.</a:t>
            </a:r>
          </a:p>
        </p:txBody>
      </p:sp>
      <p:pic>
        <p:nvPicPr>
          <p:cNvPr id="32771" name="Afbeelding 3" descr="instrumen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3929063"/>
            <a:ext cx="18573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dirty="0">
                <a:latin typeface="Century Gothic" pitchFamily="34" charset="0"/>
              </a:rPr>
              <a:t>desinfecteren</a:t>
            </a:r>
          </a:p>
        </p:txBody>
      </p:sp>
      <p:sp>
        <p:nvSpPr>
          <p:cNvPr id="34818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Het verlagen van het besmettingsniveau, door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zoveel mogelijk ziektekiemen te vernietigen. 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Met behulp van: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Desinfectans: een chemische vloeistof , dat het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vermogen bezit om een deel van de pathogene micro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organismen te doden, zodat besmetting mogelijkheden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aanzienlijk minder worden.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Alcohol, Hibitane, Dettol 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</p:txBody>
      </p:sp>
      <p:pic>
        <p:nvPicPr>
          <p:cNvPr id="34819" name="Afbeelding 3" descr="detto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2857500"/>
            <a:ext cx="762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2800" dirty="0">
                <a:latin typeface="Century Gothic" pitchFamily="34" charset="0"/>
              </a:rPr>
              <a:t>Desinfecteren</a:t>
            </a:r>
          </a:p>
        </p:txBody>
      </p:sp>
      <p:sp>
        <p:nvSpPr>
          <p:cNvPr id="3686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nl-NL" sz="2800" dirty="0"/>
              <a:t>Resultaat hangt af van: </a:t>
            </a:r>
          </a:p>
          <a:p>
            <a:pPr eaLnBrk="1" hangingPunct="1">
              <a:buFont typeface="Wingdings 2" pitchFamily="18" charset="2"/>
              <a:buNone/>
            </a:pPr>
            <a:endParaRPr lang="nl-NL" sz="2800" dirty="0"/>
          </a:p>
          <a:p>
            <a:pPr eaLnBrk="1" hangingPunct="1">
              <a:buClrTx/>
              <a:buFont typeface="Wingdings" pitchFamily="2" charset="2"/>
              <a:buChar char="q"/>
            </a:pPr>
            <a:r>
              <a:rPr lang="nl-NL" sz="2800" dirty="0"/>
              <a:t>aard en concentratie vloeistof</a:t>
            </a:r>
          </a:p>
          <a:p>
            <a:pPr eaLnBrk="1" hangingPunct="1">
              <a:buClrTx/>
              <a:buFont typeface="Wingdings" pitchFamily="2" charset="2"/>
              <a:buChar char="q"/>
            </a:pPr>
            <a:r>
              <a:rPr lang="nl-NL" sz="2800" dirty="0"/>
              <a:t>de duur en inwerking</a:t>
            </a:r>
          </a:p>
          <a:p>
            <a:pPr eaLnBrk="1" hangingPunct="1">
              <a:buClrTx/>
              <a:buFont typeface="Wingdings" pitchFamily="2" charset="2"/>
              <a:buChar char="q"/>
            </a:pPr>
            <a:r>
              <a:rPr lang="nl-NL" sz="2800" dirty="0"/>
              <a:t>aard van het te ontsmetten materiaal ( glas, rubber, metaal)</a:t>
            </a:r>
          </a:p>
          <a:p>
            <a:pPr eaLnBrk="1" hangingPunct="1">
              <a:buClrTx/>
              <a:buFont typeface="Wingdings" pitchFamily="2" charset="2"/>
              <a:buChar char="q"/>
            </a:pPr>
            <a:r>
              <a:rPr lang="nl-NL" sz="2800" dirty="0"/>
              <a:t>het milieu waarin micro-organismen zich bevinden     ( temperatuur ) </a:t>
            </a:r>
          </a:p>
          <a:p>
            <a:pPr eaLnBrk="1" hangingPunct="1">
              <a:buClrTx/>
              <a:buFont typeface="Wingdings" pitchFamily="2" charset="2"/>
              <a:buChar char="q"/>
            </a:pPr>
            <a:endParaRPr lang="nl-NL" sz="2800" dirty="0"/>
          </a:p>
          <a:p>
            <a:pPr eaLnBrk="1" hangingPunct="1">
              <a:buClrTx/>
              <a:buFont typeface="Wingdings 2" pitchFamily="18" charset="2"/>
              <a:buNone/>
            </a:pPr>
            <a:endParaRPr lang="nl-NL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2800" dirty="0">
                <a:latin typeface="Century Gothic" pitchFamily="34" charset="0"/>
              </a:rPr>
              <a:t>Steriliseren </a:t>
            </a:r>
          </a:p>
        </p:txBody>
      </p:sp>
      <p:sp>
        <p:nvSpPr>
          <p:cNvPr id="3891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Een proces van verhitting, waarbij alle levende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micro-organismen worden gedood.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Steriliteit is vereist wanneer een barrière, zoals de huid of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slijmvliezen, worden doorbroken!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dirty="0">
                <a:latin typeface="Century Gothic" pitchFamily="34" charset="0"/>
              </a:rPr>
              <a:t>Steriliseren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0" y="1268760"/>
          <a:ext cx="8686800" cy="47913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1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21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0916">
                <a:tc>
                  <a:txBody>
                    <a:bodyPr/>
                    <a:lstStyle/>
                    <a:p>
                      <a:r>
                        <a:rPr lang="nl-NL" dirty="0"/>
                        <a:t>Kwalificatie</a:t>
                      </a:r>
                      <a:r>
                        <a:rPr lang="nl-NL" baseline="0" dirty="0"/>
                        <a:t> </a:t>
                      </a:r>
                    </a:p>
                    <a:p>
                      <a:r>
                        <a:rPr lang="nl-NL" baseline="0" dirty="0"/>
                        <a:t>instrumentarium: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contact geweest met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Wijze van ontsmetten</a:t>
                      </a:r>
                      <a:r>
                        <a:rPr lang="nl-NL" baseline="0" dirty="0"/>
                        <a:t> ( </a:t>
                      </a:r>
                      <a:r>
                        <a:rPr lang="nl-NL" baseline="0" dirty="0" err="1"/>
                        <a:t>decontamineren</a:t>
                      </a:r>
                      <a:r>
                        <a:rPr lang="nl-NL" baseline="0" dirty="0"/>
                        <a:t>) </a:t>
                      </a:r>
                      <a:r>
                        <a:rPr lang="nl-NL" dirty="0"/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Voorbeeld: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0916">
                <a:tc>
                  <a:txBody>
                    <a:bodyPr/>
                    <a:lstStyle/>
                    <a:p>
                      <a:r>
                        <a:rPr lang="nl-NL" dirty="0"/>
                        <a:t>1. Niet kritisch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Intacte huid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Alleen</a:t>
                      </a:r>
                      <a:r>
                        <a:rPr lang="nl-NL" baseline="0" dirty="0"/>
                        <a:t> reinigen en goed drogen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Oorspuit*, stethoscoop,</a:t>
                      </a:r>
                      <a:r>
                        <a:rPr lang="nl-NL" baseline="0" dirty="0"/>
                        <a:t> reflexhamer, verbandschaar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0916">
                <a:tc>
                  <a:txBody>
                    <a:bodyPr/>
                    <a:lstStyle/>
                    <a:p>
                      <a:r>
                        <a:rPr lang="nl-NL" dirty="0"/>
                        <a:t>2. </a:t>
                      </a:r>
                      <a:r>
                        <a:rPr lang="nl-NL" dirty="0" err="1"/>
                        <a:t>Semi-kritisch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Intacte slijmvliezen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Reinigen, desinfecteren en goed</a:t>
                      </a:r>
                      <a:r>
                        <a:rPr lang="nl-NL" baseline="0" dirty="0"/>
                        <a:t> drogen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Keelspiegel,</a:t>
                      </a:r>
                    </a:p>
                    <a:p>
                      <a:r>
                        <a:rPr lang="nl-NL" dirty="0" err="1"/>
                        <a:t>Neusspeculum</a:t>
                      </a:r>
                      <a:r>
                        <a:rPr lang="nl-NL" dirty="0"/>
                        <a:t>, </a:t>
                      </a:r>
                      <a:r>
                        <a:rPr lang="nl-NL" dirty="0" err="1"/>
                        <a:t>cerumenhaakje</a:t>
                      </a:r>
                      <a:r>
                        <a:rPr lang="nl-NL" dirty="0"/>
                        <a:t>,</a:t>
                      </a:r>
                      <a:r>
                        <a:rPr lang="nl-NL" baseline="0" dirty="0"/>
                        <a:t> tekenpincet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0916">
                <a:tc>
                  <a:txBody>
                    <a:bodyPr/>
                    <a:lstStyle/>
                    <a:p>
                      <a:r>
                        <a:rPr lang="nl-NL" dirty="0"/>
                        <a:t>3. Kritisch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Niet intacte huid of slijmvliezen , steriele lichaamsholten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Reinigen, steriliseren en goed drogen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Instrumenten voor chirurgische ingrepen( oogboor, </a:t>
                      </a:r>
                      <a:r>
                        <a:rPr lang="nl-NL" dirty="0" err="1"/>
                        <a:t>speculum</a:t>
                      </a:r>
                      <a:r>
                        <a:rPr lang="nl-NL" dirty="0"/>
                        <a:t>,</a:t>
                      </a:r>
                      <a:r>
                        <a:rPr lang="nl-NL" baseline="0" dirty="0"/>
                        <a:t> naaldvoerder)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2800" dirty="0">
                <a:latin typeface="Century Gothic" pitchFamily="34" charset="0"/>
              </a:rPr>
              <a:t>steriliseren</a:t>
            </a:r>
          </a:p>
        </p:txBody>
      </p:sp>
      <p:sp>
        <p:nvSpPr>
          <p:cNvPr id="4301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nl-NL" sz="1800" b="1" dirty="0">
                <a:latin typeface="Century Gothic" pitchFamily="34" charset="0"/>
              </a:rPr>
              <a:t>Algemene regels voor het klaarmaken van instrumenten t.b.v. sterilisatie: </a:t>
            </a:r>
          </a:p>
          <a:p>
            <a:pPr eaLnBrk="1" hangingPunct="1"/>
            <a:r>
              <a:rPr lang="nl-NL" sz="2000" dirty="0">
                <a:latin typeface="Arial" pitchFamily="34" charset="0"/>
                <a:cs typeface="Arial" pitchFamily="34" charset="0"/>
              </a:rPr>
              <a:t>reinigen gaat altijd voor steriliseren! </a:t>
            </a:r>
          </a:p>
          <a:p>
            <a:pPr eaLnBrk="1" hangingPunct="1">
              <a:buNone/>
            </a:pPr>
            <a:endParaRPr lang="nl-NL" sz="20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Voorbereiding (voorbehandelen, verzamelen, voorreinigen en eventueel demonteren, beoordelen kritisch, niet kritisch en semikritisch  materiaal).</a:t>
            </a:r>
          </a:p>
          <a:p>
            <a:pPr eaLnBrk="1" hangingPunct="1">
              <a:buClrTx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Huishoudelijk schoonmaken/of ultrasoon (geluidsgolven), afspoelen, drogen</a:t>
            </a:r>
          </a:p>
          <a:p>
            <a:pPr eaLnBrk="1" hangingPunct="1">
              <a:buClrTx/>
            </a:pPr>
            <a:r>
              <a:rPr lang="nl-NL" sz="2000" dirty="0" err="1">
                <a:latin typeface="Arial" pitchFamily="34" charset="0"/>
                <a:cs typeface="Arial" pitchFamily="34" charset="0"/>
              </a:rPr>
              <a:t>Evt</a:t>
            </a:r>
            <a:r>
              <a:rPr lang="nl-NL" sz="2000" dirty="0">
                <a:latin typeface="Arial" pitchFamily="34" charset="0"/>
                <a:cs typeface="Arial" pitchFamily="34" charset="0"/>
              </a:rPr>
              <a:t> .desinfecteren,(min 5 min.) naspoelen, drogen, evt. monteren</a:t>
            </a:r>
          </a:p>
          <a:p>
            <a:pPr eaLnBrk="1" hangingPunct="1">
              <a:buClrTx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Visuele controle van het reinigingsresultaat en van de correcte staat van het materiaal. </a:t>
            </a:r>
          </a:p>
          <a:p>
            <a:pPr eaLnBrk="1" hangingPunct="1">
              <a:buClrTx/>
            </a:pPr>
            <a:r>
              <a:rPr lang="nl-NL" sz="2000" dirty="0">
                <a:latin typeface="Arial" pitchFamily="34" charset="0"/>
                <a:cs typeface="Arial" pitchFamily="34" charset="0"/>
              </a:rPr>
              <a:t>Eventueel sorteren, verpakken en steriliseren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2400" dirty="0">
                <a:latin typeface="Century Gothic" pitchFamily="34" charset="0"/>
              </a:rPr>
              <a:t>Droog of hete luchtsterilisator</a:t>
            </a:r>
          </a:p>
        </p:txBody>
      </p:sp>
      <p:sp>
        <p:nvSpPr>
          <p:cNvPr id="45058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ClrTx/>
            </a:pPr>
            <a:r>
              <a:rPr lang="nl-NL" sz="1800">
                <a:latin typeface="Century Gothic" pitchFamily="34" charset="0"/>
              </a:rPr>
              <a:t>de lucht wordt verwarmd door ingebouwde verwarmingselementen </a:t>
            </a:r>
          </a:p>
          <a:p>
            <a:pPr eaLnBrk="1" hangingPunct="1">
              <a:buClrTx/>
            </a:pPr>
            <a:r>
              <a:rPr lang="nl-NL" sz="1800">
                <a:latin typeface="Century Gothic" pitchFamily="34" charset="0"/>
              </a:rPr>
              <a:t>de warmte zal zich overdragen op de instrumenten, zodat deze een hoge temperatuur bereiken</a:t>
            </a:r>
          </a:p>
          <a:p>
            <a:pPr eaLnBrk="1" hangingPunct="1">
              <a:buClrTx/>
            </a:pPr>
            <a:r>
              <a:rPr lang="nl-NL" sz="1800">
                <a:latin typeface="Century Gothic" pitchFamily="34" charset="0"/>
              </a:rPr>
              <a:t>de nog aanwezige m.o. zijn tegen deze droge hitte niet bestand en worden gedood</a:t>
            </a:r>
          </a:p>
          <a:p>
            <a:pPr eaLnBrk="1" hangingPunct="1">
              <a:buClrTx/>
            </a:pPr>
            <a:r>
              <a:rPr lang="nl-NL" sz="1800">
                <a:latin typeface="Century Gothic" pitchFamily="34" charset="0"/>
              </a:rPr>
              <a:t>bij deze methode is de temperatuur aanmerkelijk hoger dan bij autoclaveren, m.o. worden in droge toestand pas bij grote hitte vernietigd.</a:t>
            </a:r>
          </a:p>
          <a:p>
            <a:pPr eaLnBrk="1" hangingPunct="1">
              <a:buClrTx/>
            </a:pPr>
            <a:r>
              <a:rPr lang="nl-NL" sz="1800">
                <a:latin typeface="Century Gothic" pitchFamily="34" charset="0"/>
              </a:rPr>
              <a:t>lucht is een slechte warmtegeleider, daardoor is de aanlooptijd vrij lang ( circa 40 minuten) </a:t>
            </a:r>
          </a:p>
          <a:p>
            <a:pPr eaLnBrk="1" hangingPunct="1">
              <a:buClrTx/>
            </a:pPr>
            <a:r>
              <a:rPr lang="nl-NL" sz="1800">
                <a:latin typeface="Century Gothic" pitchFamily="34" charset="0"/>
              </a:rPr>
              <a:t>de sterilisatietijd gaat pas in na aanlooptijd ( bij 160 </a:t>
            </a:r>
            <a:r>
              <a:rPr lang="nl-NL" sz="1800">
                <a:latin typeface="Century Gothic" pitchFamily="34" charset="0"/>
                <a:sym typeface="Symbol" pitchFamily="18" charset="2"/>
              </a:rPr>
              <a:t>C circa 60 minuten)</a:t>
            </a:r>
          </a:p>
          <a:p>
            <a:pPr eaLnBrk="1" hangingPunct="1">
              <a:buClrTx/>
            </a:pPr>
            <a:r>
              <a:rPr lang="nl-NL" sz="1800">
                <a:latin typeface="Century Gothic" pitchFamily="34" charset="0"/>
                <a:sym typeface="Symbol" pitchFamily="18" charset="2"/>
              </a:rPr>
              <a:t>instrumenten afkoelen</a:t>
            </a:r>
          </a:p>
          <a:p>
            <a:pPr eaLnBrk="1" hangingPunct="1">
              <a:buClrTx/>
            </a:pPr>
            <a:r>
              <a:rPr lang="nl-NL" sz="1800">
                <a:latin typeface="Century Gothic" pitchFamily="34" charset="0"/>
                <a:sym typeface="Symbol" pitchFamily="18" charset="2"/>
              </a:rPr>
              <a:t>alleen metalen en glas mogen in sterilisator</a:t>
            </a:r>
          </a:p>
          <a:p>
            <a:pPr eaLnBrk="1" hangingPunct="1">
              <a:buClrTx/>
            </a:pPr>
            <a:r>
              <a:rPr lang="nl-NL" sz="1800">
                <a:latin typeface="Century Gothic" pitchFamily="34" charset="0"/>
                <a:sym typeface="Symbol" pitchFamily="18" charset="2"/>
              </a:rPr>
              <a:t>textiel, plastic, rubber, hout mogen niet in sterilisator</a:t>
            </a:r>
          </a:p>
          <a:p>
            <a:pPr eaLnBrk="1" hangingPunct="1">
              <a:buClrTx/>
              <a:buFont typeface="Wingdings 2" pitchFamily="18" charset="2"/>
              <a:buNone/>
            </a:pPr>
            <a:endParaRPr lang="nl-NL" sz="1800">
              <a:latin typeface="Century Gothic" pitchFamily="34" charset="0"/>
            </a:endParaRPr>
          </a:p>
        </p:txBody>
      </p:sp>
      <p:pic>
        <p:nvPicPr>
          <p:cNvPr id="45059" name="Afbeelding 3" descr="sterilisati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571500"/>
            <a:ext cx="16097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2800" dirty="0">
                <a:latin typeface="Century Gothic" pitchFamily="34" charset="0"/>
              </a:rPr>
              <a:t>Autoclaaf</a:t>
            </a:r>
            <a:r>
              <a:rPr lang="nl-NL" dirty="0"/>
              <a:t> </a:t>
            </a:r>
          </a:p>
        </p:txBody>
      </p:sp>
      <p:sp>
        <p:nvSpPr>
          <p:cNvPr id="4710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“Natte methode”</a:t>
            </a: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Effectiever, omdat stoom een goede warmtegeleider is</a:t>
            </a: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Stoom komt in aanraking met koelere instrumenten en zal condenseren, zodat er dus weer water ontstaat en het proces van warmte en , stoom etc.  herhaalt zich continue.</a:t>
            </a: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Na afloop sterilisatie d.m.v. een pompje stoom afgezogen en kunnen de instrumenten drogen</a:t>
            </a: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geschikt voor alle materialen, niet selecteren</a:t>
            </a: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Sterilisatorproces direct te controleren d.m.v. indicatortape</a:t>
            </a:r>
          </a:p>
          <a:p>
            <a:pPr eaLnBrk="1" hangingPunct="1">
              <a:buClrTx/>
            </a:pPr>
            <a:r>
              <a:rPr lang="nl-NL" sz="2000" dirty="0">
                <a:latin typeface="Century Gothic" pitchFamily="34" charset="0"/>
              </a:rPr>
              <a:t>First in, </a:t>
            </a:r>
            <a:r>
              <a:rPr lang="nl-NL" sz="2000" dirty="0" err="1">
                <a:latin typeface="Century Gothic" pitchFamily="34" charset="0"/>
              </a:rPr>
              <a:t>first</a:t>
            </a:r>
            <a:r>
              <a:rPr lang="nl-NL" sz="2000" dirty="0">
                <a:latin typeface="Century Gothic" pitchFamily="34" charset="0"/>
              </a:rPr>
              <a:t> out  principe</a:t>
            </a:r>
          </a:p>
          <a:p>
            <a:pPr eaLnBrk="1" hangingPunct="1">
              <a:buClrTx/>
              <a:buFont typeface="Wingdings 2" pitchFamily="18" charset="2"/>
              <a:buNone/>
            </a:pPr>
            <a:endParaRPr lang="nl-NL" sz="2000" dirty="0">
              <a:latin typeface="Century Gothic" pitchFamily="34" charset="0"/>
            </a:endParaRPr>
          </a:p>
        </p:txBody>
      </p:sp>
      <p:pic>
        <p:nvPicPr>
          <p:cNvPr id="47107" name="Tijdelijke aanduiding voor inhoud 3" descr="autoclaaf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500063"/>
            <a:ext cx="19573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400" b="1" dirty="0">
                <a:latin typeface="Century Gothic" pitchFamily="34" charset="0"/>
              </a:rPr>
              <a:t>Kennislijn (KL):</a:t>
            </a:r>
          </a:p>
          <a:p>
            <a:pPr>
              <a:buNone/>
            </a:pPr>
            <a:r>
              <a:rPr lang="nl-NL" sz="2400" dirty="0">
                <a:latin typeface="Century Gothic" pitchFamily="34" charset="0"/>
              </a:rPr>
              <a:t>Zie periode planner  leerdoelen Hygiëne en steriliseren</a:t>
            </a:r>
          </a:p>
          <a:p>
            <a:pPr>
              <a:buNone/>
            </a:pPr>
            <a:r>
              <a:rPr lang="nl-NL" sz="2400" dirty="0">
                <a:latin typeface="Century Gothic" pitchFamily="34" charset="0"/>
              </a:rPr>
              <a:t>(</a:t>
            </a:r>
            <a:r>
              <a:rPr lang="nl-NL" sz="2400" dirty="0" err="1">
                <a:latin typeface="Century Gothic" pitchFamily="34" charset="0"/>
              </a:rPr>
              <a:t>blz</a:t>
            </a:r>
            <a:r>
              <a:rPr lang="nl-NL" sz="2400" dirty="0">
                <a:latin typeface="Century Gothic" pitchFamily="34" charset="0"/>
              </a:rPr>
              <a:t> 4)</a:t>
            </a:r>
          </a:p>
          <a:p>
            <a:pPr>
              <a:buNone/>
            </a:pPr>
            <a:endParaRPr lang="nl-NL" sz="2400" dirty="0">
              <a:latin typeface="Century Gothic" pitchFamily="34" charset="0"/>
            </a:endParaRPr>
          </a:p>
          <a:p>
            <a:pPr>
              <a:buNone/>
            </a:pPr>
            <a:r>
              <a:rPr lang="nl-NL" sz="2400" b="1" dirty="0">
                <a:latin typeface="Century Gothic" pitchFamily="34" charset="0"/>
              </a:rPr>
              <a:t>Vaardighedenlijn (VL):</a:t>
            </a:r>
          </a:p>
          <a:p>
            <a:pPr>
              <a:buNone/>
            </a:pPr>
            <a:r>
              <a:rPr lang="nl-NL" sz="2400" dirty="0">
                <a:latin typeface="Century Gothic" pitchFamily="34" charset="0"/>
              </a:rPr>
              <a:t>-handen wassen</a:t>
            </a:r>
          </a:p>
          <a:p>
            <a:pPr>
              <a:buNone/>
            </a:pPr>
            <a:r>
              <a:rPr lang="nl-NL" sz="2400" dirty="0">
                <a:latin typeface="Century Gothic" pitchFamily="34" charset="0"/>
              </a:rPr>
              <a:t>-huishoudelijk  en desinfecteren van instrumenten en</a:t>
            </a:r>
          </a:p>
          <a:p>
            <a:pPr>
              <a:buNone/>
            </a:pPr>
            <a:r>
              <a:rPr lang="nl-NL" sz="2400" dirty="0">
                <a:latin typeface="Century Gothic" pitchFamily="34" charset="0"/>
              </a:rPr>
              <a:t>  materialen/ groot oppervlak (tafel)</a:t>
            </a:r>
          </a:p>
          <a:p>
            <a:pPr>
              <a:buNone/>
            </a:pPr>
            <a:r>
              <a:rPr lang="nl-NL" sz="2400" dirty="0">
                <a:latin typeface="Century Gothic" pitchFamily="34" charset="0"/>
              </a:rPr>
              <a:t>-</a:t>
            </a:r>
            <a:r>
              <a:rPr lang="nl-NL" sz="2400" dirty="0" err="1">
                <a:latin typeface="Century Gothic" pitchFamily="34" charset="0"/>
              </a:rPr>
              <a:t>sealen</a:t>
            </a:r>
            <a:r>
              <a:rPr lang="nl-NL" sz="2400" dirty="0">
                <a:latin typeface="Century Gothic" pitchFamily="34" charset="0"/>
              </a:rPr>
              <a:t> en steriliseren van instrumenten</a:t>
            </a:r>
          </a:p>
          <a:p>
            <a:pPr>
              <a:buNone/>
            </a:pPr>
            <a:r>
              <a:rPr lang="nl-NL" sz="2400" dirty="0">
                <a:latin typeface="Century Gothic" pitchFamily="34" charset="0"/>
              </a:rPr>
              <a:t>-aantrekken van steriele handschoenen bij jezelf /arts</a:t>
            </a:r>
          </a:p>
          <a:p>
            <a:pPr>
              <a:buFontTx/>
              <a:buChar char="-"/>
            </a:pPr>
            <a:endParaRPr lang="nl-NL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>
                <a:latin typeface="Century Gothic" pitchFamily="34" charset="0"/>
              </a:rPr>
              <a:t>autoclaaf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5791200" cy="31607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6896">
                <a:tc>
                  <a:txBody>
                    <a:bodyPr/>
                    <a:lstStyle/>
                    <a:p>
                      <a:r>
                        <a:rPr lang="nl-NL" dirty="0"/>
                        <a:t>Voordelen autoclaaf:</a:t>
                      </a:r>
                      <a:r>
                        <a:rPr lang="nl-NL" baseline="0" dirty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Nadelen autoclaaf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6594">
                <a:tc>
                  <a:txBody>
                    <a:bodyPr/>
                    <a:lstStyle/>
                    <a:p>
                      <a:r>
                        <a:rPr lang="nl-NL" dirty="0"/>
                        <a:t>Snelle</a:t>
                      </a:r>
                      <a:r>
                        <a:rPr lang="nl-NL" baseline="0" dirty="0"/>
                        <a:t> procedure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Het verpakken van instrumenten en materialen kost tijd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8616">
                <a:tc>
                  <a:txBody>
                    <a:bodyPr/>
                    <a:lstStyle/>
                    <a:p>
                      <a:r>
                        <a:rPr lang="nl-NL" dirty="0"/>
                        <a:t>Mogelijkheid van controle steriliteit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Na veelvuldig </a:t>
                      </a:r>
                      <a:r>
                        <a:rPr lang="nl-NL" dirty="0" err="1"/>
                        <a:t>autoclaveren</a:t>
                      </a:r>
                      <a:r>
                        <a:rPr lang="nl-NL" dirty="0"/>
                        <a:t> verkleuren de instrumenten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8616">
                <a:tc>
                  <a:txBody>
                    <a:bodyPr/>
                    <a:lstStyle/>
                    <a:p>
                      <a:r>
                        <a:rPr lang="nl-NL" dirty="0"/>
                        <a:t>Mogelijkheid om van tevoren setjes</a:t>
                      </a:r>
                      <a:r>
                        <a:rPr lang="nl-NL" baseline="0" dirty="0"/>
                        <a:t> te maken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9171" name="Afbeelding 4" descr="autoc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428625"/>
            <a:ext cx="14525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2800" dirty="0" err="1">
                <a:latin typeface="Century Gothic" pitchFamily="34" charset="0"/>
              </a:rPr>
              <a:t>Disposables</a:t>
            </a:r>
            <a:endParaRPr lang="nl-NL" sz="2800" dirty="0">
              <a:latin typeface="Century Gothic" pitchFamily="34" charset="0"/>
            </a:endParaRPr>
          </a:p>
        </p:txBody>
      </p:sp>
      <p:sp>
        <p:nvSpPr>
          <p:cNvPr id="5120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Instrumenten en materialen voor eenmalig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>
                <a:latin typeface="Century Gothic" pitchFamily="34" charset="0"/>
              </a:rPr>
              <a:t>gebruik.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nl-NL" sz="2400">
              <a:latin typeface="Century Gothic" pitchFamily="34" charset="0"/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714375" y="2643188"/>
          <a:ext cx="6500858" cy="196310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50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0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0777">
                <a:tc>
                  <a:txBody>
                    <a:bodyPr/>
                    <a:lstStyle/>
                    <a:p>
                      <a:r>
                        <a:rPr lang="nl-NL" dirty="0"/>
                        <a:t>Voordelen: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Nadelen: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777">
                <a:tc>
                  <a:txBody>
                    <a:bodyPr/>
                    <a:lstStyle/>
                    <a:p>
                      <a:r>
                        <a:rPr lang="nl-NL" dirty="0"/>
                        <a:t>Steriliteit gewaarborgd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777">
                <a:tc>
                  <a:txBody>
                    <a:bodyPr/>
                    <a:lstStyle/>
                    <a:p>
                      <a:r>
                        <a:rPr lang="nl-NL" dirty="0"/>
                        <a:t>Tijdsbesparing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Veel</a:t>
                      </a:r>
                      <a:r>
                        <a:rPr lang="nl-NL" baseline="0" dirty="0"/>
                        <a:t> opslagruimte nodig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777">
                <a:tc>
                  <a:txBody>
                    <a:bodyPr/>
                    <a:lstStyle/>
                    <a:p>
                      <a:r>
                        <a:rPr lang="nl-NL" dirty="0"/>
                        <a:t>Gemakkelijk mee te nemen</a:t>
                      </a:r>
                      <a:r>
                        <a:rPr lang="nl-NL" baseline="0" dirty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Milieu onvriendelijk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Century Gothic" pitchFamily="34" charset="0"/>
              </a:rPr>
              <a:t>Steriele handschoenen aantrekken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>
                <a:hlinkClick r:id="rId3"/>
              </a:rPr>
              <a:t>https://www.youtube.com/watch?v=LnL7cJ1KpBI</a:t>
            </a:r>
            <a:endParaRPr lang="nl-N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dirty="0">
                <a:latin typeface="Century Gothic" pitchFamily="34" charset="0"/>
              </a:rPr>
              <a:t>Nog vragen?</a:t>
            </a:r>
          </a:p>
        </p:txBody>
      </p:sp>
      <p:pic>
        <p:nvPicPr>
          <p:cNvPr id="55298" name="Tijdelijke aanduiding voor inhoud 3" descr="vraa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14688" y="2286000"/>
            <a:ext cx="2786062" cy="20891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>
                <a:latin typeface="Century Gothic" pitchFamily="34" charset="0"/>
              </a:rPr>
              <a:t>Wat is eigenlijk hygiëne?</a:t>
            </a:r>
          </a:p>
        </p:txBody>
      </p:sp>
      <p:sp>
        <p:nvSpPr>
          <p:cNvPr id="1638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dirty="0"/>
          </a:p>
          <a:p>
            <a:pPr eaLnBrk="1" hangingPunct="1">
              <a:buFont typeface="Wingdings 2" pitchFamily="18" charset="2"/>
              <a:buNone/>
            </a:pPr>
            <a:r>
              <a:rPr lang="nl-NL" sz="2800" dirty="0">
                <a:latin typeface="Century Gothic" pitchFamily="34" charset="0"/>
              </a:rPr>
              <a:t>Hygiëne betekent gezondheidsleer en heeft 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800" dirty="0">
                <a:latin typeface="Century Gothic" pitchFamily="34" charset="0"/>
              </a:rPr>
              <a:t>tot doel de gezondheid van de mens te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800" dirty="0">
                <a:latin typeface="Century Gothic" pitchFamily="34" charset="0"/>
              </a:rPr>
              <a:t>Bevorderen of te continueren.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>
                <a:latin typeface="Century Gothic" pitchFamily="34" charset="0"/>
              </a:rPr>
              <a:t>Persoonlijke en psychische hygiëne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18434" name="Tijdelijke aanduiding voor inhoud 3" descr="mon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71688" y="1500188"/>
            <a:ext cx="1228725" cy="1214437"/>
          </a:xfrm>
        </p:spPr>
      </p:pic>
      <p:pic>
        <p:nvPicPr>
          <p:cNvPr id="18435" name="Afbeelding 4" descr="handen wase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357313"/>
            <a:ext cx="13049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Afbeelding 5" descr="nagel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1785938"/>
            <a:ext cx="1381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Afbeelding 6" descr="kleding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8" y="1643063"/>
            <a:ext cx="8572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Afbeelding 7" descr="douchen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" y="1357313"/>
            <a:ext cx="13239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Afbeelding 8" descr="yoga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5" y="3286125"/>
            <a:ext cx="1785938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Afbeelding 9" descr="hardlopen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7563" y="3357563"/>
            <a:ext cx="14287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Afbeelding 10" descr="boek lezen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72125" y="3500438"/>
            <a:ext cx="2143125" cy="149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>
                <a:latin typeface="Century Gothic" pitchFamily="34" charset="0"/>
              </a:rPr>
              <a:t>Hygiënisch werken </a:t>
            </a:r>
          </a:p>
        </p:txBody>
      </p:sp>
      <p:sp>
        <p:nvSpPr>
          <p:cNvPr id="2048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nl-NL" sz="2800">
                <a:latin typeface="Century Gothic" pitchFamily="34" charset="0"/>
              </a:rPr>
              <a:t>Doel: het voorkomen van infecties.</a:t>
            </a:r>
          </a:p>
          <a:p>
            <a:pPr eaLnBrk="1" hangingPunct="1">
              <a:buFont typeface="Wingdings 2" pitchFamily="18" charset="2"/>
              <a:buNone/>
            </a:pPr>
            <a:endParaRPr lang="nl-NL" sz="280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nl-NL" sz="2800">
                <a:latin typeface="Century Gothic" pitchFamily="34" charset="0"/>
              </a:rPr>
              <a:t>WIP: Werkgroep Infectie Preventie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800">
                <a:latin typeface="Century Gothic" pitchFamily="34" charset="0"/>
                <a:sym typeface="Symbol" pitchFamily="18" charset="2"/>
              </a:rPr>
              <a:t>				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800">
                <a:latin typeface="Century Gothic" pitchFamily="34" charset="0"/>
                <a:sym typeface="Symbol" pitchFamily="18" charset="2"/>
              </a:rPr>
              <a:t>           effectief preventiebeleid 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800">
                <a:latin typeface="Century Gothic" pitchFamily="34" charset="0"/>
                <a:sym typeface="Symbol" pitchFamily="18" charset="2"/>
              </a:rPr>
              <a:t>				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800">
                <a:latin typeface="Century Gothic" pitchFamily="34" charset="0"/>
                <a:sym typeface="Symbol" pitchFamily="18" charset="2"/>
              </a:rPr>
              <a:t>            reduceren van het aantal zorginfecties</a:t>
            </a:r>
            <a:endParaRPr lang="nl-NL" sz="280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>
                <a:latin typeface="Century Gothic" pitchFamily="34" charset="0"/>
              </a:rPr>
              <a:t>Besmetting </a:t>
            </a:r>
          </a:p>
        </p:txBody>
      </p:sp>
      <p:sp>
        <p:nvSpPr>
          <p:cNvPr id="22530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nl-NL" sz="2400" dirty="0">
                <a:latin typeface="Century Gothic" pitchFamily="34" charset="0"/>
              </a:rPr>
              <a:t>Het overbrengen van levende micro-organismen van 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 dirty="0">
                <a:latin typeface="Century Gothic" pitchFamily="34" charset="0"/>
              </a:rPr>
              <a:t>De ene plaats naar de andere.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 dirty="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nl-NL" sz="2400" b="1" dirty="0">
                <a:latin typeface="Century Gothic" pitchFamily="34" charset="0"/>
              </a:rPr>
              <a:t>Ziektekiemen: </a:t>
            </a:r>
            <a:r>
              <a:rPr lang="nl-NL" sz="2400" dirty="0">
                <a:latin typeface="Century Gothic" pitchFamily="34" charset="0"/>
              </a:rPr>
              <a:t>verwekkers van ziekten of overbrengers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 dirty="0">
                <a:latin typeface="Century Gothic" pitchFamily="34" charset="0"/>
              </a:rPr>
              <a:t>van ziekten ( pathogeen).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 dirty="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nl-NL" sz="2400" b="1" dirty="0">
                <a:latin typeface="Century Gothic" pitchFamily="34" charset="0"/>
              </a:rPr>
              <a:t>Commensalen: </a:t>
            </a:r>
            <a:r>
              <a:rPr lang="nl-NL" sz="2400" dirty="0">
                <a:latin typeface="Century Gothic" pitchFamily="34" charset="0"/>
              </a:rPr>
              <a:t>micro organismen die op de mens 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2400" dirty="0">
                <a:latin typeface="Century Gothic" pitchFamily="34" charset="0"/>
              </a:rPr>
              <a:t>leven zonder schade aan te brengen. 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 b="1" u="sng" dirty="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nl-NL" sz="2400" dirty="0">
              <a:latin typeface="Century Gothic" pitchFamily="34" charset="0"/>
            </a:endParaRPr>
          </a:p>
          <a:p>
            <a:pPr eaLnBrk="1" hangingPunct="1"/>
            <a:endParaRPr lang="nl-NL" b="1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dirty="0">
                <a:latin typeface="Century Gothic" pitchFamily="34" charset="0"/>
              </a:rPr>
              <a:t>Micro-organismen</a:t>
            </a:r>
            <a:r>
              <a:rPr lang="nl-NL" dirty="0"/>
              <a:t> </a:t>
            </a:r>
          </a:p>
        </p:txBody>
      </p:sp>
      <p:sp>
        <p:nvSpPr>
          <p:cNvPr id="24578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nl-NL" sz="1600" b="1" dirty="0">
                <a:latin typeface="Century Gothic" pitchFamily="34" charset="0"/>
              </a:rPr>
              <a:t>niet</a:t>
            </a:r>
            <a:r>
              <a:rPr lang="nl-NL" sz="1600" dirty="0">
                <a:latin typeface="Century Gothic" pitchFamily="34" charset="0"/>
              </a:rPr>
              <a:t> met blote oog waarneembaar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nl-NL" sz="1600" dirty="0">
                <a:latin typeface="Century Gothic" pitchFamily="34" charset="0"/>
              </a:rPr>
              <a:t>veelal met eigen stofwisseling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nl-NL" sz="1600" dirty="0">
                <a:latin typeface="Century Gothic" pitchFamily="34" charset="0"/>
              </a:rPr>
              <a:t>snel en ongeslachtelijk voortplanten in een geschikt milieu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nl-NL" sz="1600" dirty="0">
                <a:latin typeface="Century Gothic" pitchFamily="34" charset="0"/>
              </a:rPr>
              <a:t>in een minder goed milieu kunnen ze in de vorm van</a:t>
            </a:r>
          </a:p>
          <a:p>
            <a:pPr eaLnBrk="1" hangingPunct="1">
              <a:buFont typeface="Wingdings 2" pitchFamily="18" charset="2"/>
              <a:buNone/>
            </a:pPr>
            <a:r>
              <a:rPr lang="nl-NL" sz="1600" dirty="0">
                <a:latin typeface="Century Gothic" pitchFamily="34" charset="0"/>
              </a:rPr>
              <a:t>	een spore  overleven ( bestand tegen verhitting).</a:t>
            </a:r>
          </a:p>
          <a:p>
            <a:pPr eaLnBrk="1" hangingPunct="1">
              <a:buFont typeface="Wingdings 2" pitchFamily="18" charset="2"/>
              <a:buNone/>
            </a:pPr>
            <a:endParaRPr lang="nl-NL" sz="1600" dirty="0">
              <a:latin typeface="Century Gothic" pitchFamily="34" charset="0"/>
            </a:endParaRP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nl-NL" sz="1600" dirty="0">
                <a:latin typeface="Century Gothic" pitchFamily="34" charset="0"/>
              </a:rPr>
              <a:t>bacteriën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nl-NL" sz="1600" dirty="0">
                <a:latin typeface="Century Gothic" pitchFamily="34" charset="0"/>
              </a:rPr>
              <a:t>schimmels 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nl-NL" sz="1600" dirty="0">
                <a:latin typeface="Century Gothic" pitchFamily="34" charset="0"/>
              </a:rPr>
              <a:t>virussen ( cel van mens nodig om zich te vermeerderen , dringen cel binnen dwingen tot namaak) Moeilijk te bestrijden dan zou je de gastheer moeten vernietigen!</a:t>
            </a:r>
          </a:p>
          <a:p>
            <a:pPr eaLnBrk="1" hangingPunct="1">
              <a:buClrTx/>
              <a:buFont typeface="Wingdings 2" pitchFamily="18" charset="2"/>
              <a:buNone/>
            </a:pPr>
            <a:endParaRPr lang="nl-NL" sz="1600" dirty="0">
              <a:latin typeface="Century Gothic" pitchFamily="34" charset="0"/>
            </a:endParaRPr>
          </a:p>
          <a:p>
            <a:pPr eaLnBrk="1" hangingPunct="1">
              <a:buClrTx/>
              <a:buFont typeface="Wingdings 2" pitchFamily="18" charset="2"/>
              <a:buNone/>
            </a:pPr>
            <a:r>
              <a:rPr lang="nl-NL" sz="1600" dirty="0">
                <a:latin typeface="Century Gothic" pitchFamily="34" charset="0"/>
              </a:rPr>
              <a:t>FILMPJE LATEN ZIEN</a:t>
            </a:r>
          </a:p>
          <a:p>
            <a:pPr eaLnBrk="1" hangingPunct="1">
              <a:buClrTx/>
              <a:buFont typeface="Wingdings 2" pitchFamily="18" charset="2"/>
              <a:buNone/>
            </a:pPr>
            <a:endParaRPr lang="nl-NL" sz="1600" dirty="0">
              <a:latin typeface="Century Gothic" pitchFamily="34" charset="0"/>
            </a:endParaRPr>
          </a:p>
          <a:p>
            <a:pPr eaLnBrk="1" hangingPunct="1">
              <a:buClrTx/>
              <a:buFont typeface="Wingdings 2" pitchFamily="18" charset="2"/>
              <a:buNone/>
            </a:pPr>
            <a:r>
              <a:rPr lang="nl-NL" sz="1600" b="1" dirty="0" err="1">
                <a:latin typeface="Century Gothic" pitchFamily="34" charset="0"/>
              </a:rPr>
              <a:t>Porte</a:t>
            </a:r>
            <a:r>
              <a:rPr lang="nl-NL" sz="1600" b="1" dirty="0">
                <a:latin typeface="Century Gothic" pitchFamily="34" charset="0"/>
              </a:rPr>
              <a:t>  </a:t>
            </a:r>
            <a:r>
              <a:rPr lang="nl-NL" sz="1600" b="1" dirty="0" err="1">
                <a:latin typeface="Century Gothic" pitchFamily="34" charset="0"/>
              </a:rPr>
              <a:t>d’entrée</a:t>
            </a:r>
            <a:r>
              <a:rPr lang="nl-NL" sz="1600" b="1" dirty="0">
                <a:latin typeface="Century Gothic" pitchFamily="34" charset="0"/>
              </a:rPr>
              <a:t>: </a:t>
            </a:r>
            <a:r>
              <a:rPr lang="nl-NL" sz="1600" dirty="0">
                <a:latin typeface="Century Gothic" pitchFamily="34" charset="0"/>
              </a:rPr>
              <a:t>mond, luchtwegen, huid, urinewegen, geslachtsorganen.</a:t>
            </a:r>
          </a:p>
        </p:txBody>
      </p:sp>
      <p:pic>
        <p:nvPicPr>
          <p:cNvPr id="24579" name="Afbeelding 3" descr="microso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188" y="642938"/>
            <a:ext cx="9334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>
                <a:latin typeface="Century Gothic" pitchFamily="34" charset="0"/>
              </a:rPr>
              <a:t>Macro –organismen</a:t>
            </a:r>
          </a:p>
        </p:txBody>
      </p:sp>
      <p:sp>
        <p:nvSpPr>
          <p:cNvPr id="26626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nl-NL" sz="2400" u="sng" dirty="0">
              <a:latin typeface="Century Gothic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nl-NL" sz="2400" u="sng" dirty="0">
                <a:latin typeface="Century Gothic" pitchFamily="34" charset="0"/>
              </a:rPr>
              <a:t>Macro organismen</a:t>
            </a:r>
            <a:r>
              <a:rPr lang="nl-NL" sz="2400" dirty="0">
                <a:latin typeface="Century Gothic" pitchFamily="34" charset="0"/>
              </a:rPr>
              <a:t>: </a:t>
            </a:r>
            <a:r>
              <a:rPr lang="nl-NL" sz="2400" b="1" dirty="0">
                <a:latin typeface="Century Gothic" pitchFamily="34" charset="0"/>
              </a:rPr>
              <a:t>wel </a:t>
            </a:r>
            <a:r>
              <a:rPr lang="nl-NL" sz="2400" dirty="0">
                <a:latin typeface="Century Gothic" pitchFamily="34" charset="0"/>
              </a:rPr>
              <a:t>met blote oog waarneembaar</a:t>
            </a:r>
          </a:p>
          <a:p>
            <a:pPr eaLnBrk="1" hangingPunct="1">
              <a:buFont typeface="Wingdings 2" pitchFamily="18" charset="2"/>
              <a:buNone/>
            </a:pPr>
            <a:endParaRPr lang="nl-NL" sz="2400" dirty="0">
              <a:latin typeface="Century Gothic" pitchFamily="34" charset="0"/>
            </a:endParaRP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nl-NL" sz="2400" dirty="0">
                <a:latin typeface="Century Gothic" pitchFamily="34" charset="0"/>
              </a:rPr>
              <a:t>Wormen</a:t>
            </a:r>
          </a:p>
          <a:p>
            <a:pPr eaLnBrk="1" hangingPunct="1">
              <a:buClrTx/>
              <a:buFont typeface="Wingdings 2" pitchFamily="18" charset="2"/>
              <a:buNone/>
            </a:pPr>
            <a:endParaRPr lang="nl-NL" sz="2400" dirty="0">
              <a:latin typeface="Century Gothic" pitchFamily="34" charset="0"/>
            </a:endParaRP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nl-NL" sz="2400" dirty="0">
                <a:latin typeface="Century Gothic" pitchFamily="34" charset="0"/>
              </a:rPr>
              <a:t> luizen</a:t>
            </a:r>
          </a:p>
          <a:p>
            <a:pPr eaLnBrk="1" hangingPunct="1"/>
            <a:endParaRPr lang="nl-NL" dirty="0"/>
          </a:p>
        </p:txBody>
      </p:sp>
      <p:pic>
        <p:nvPicPr>
          <p:cNvPr id="26627" name="Afbeelding 3" descr="luize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857500"/>
            <a:ext cx="20716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dirty="0">
                <a:latin typeface="Century Gothic" pitchFamily="34" charset="0"/>
              </a:rPr>
              <a:t>Besmetting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nl-NL" sz="2000" b="1" u="sng" dirty="0">
                <a:latin typeface="Century Gothic" pitchFamily="34" charset="0"/>
              </a:rPr>
              <a:t>Besmetting door direct contact:</a:t>
            </a:r>
            <a:endParaRPr lang="nl-NL" sz="1800" b="1" u="sng" dirty="0"/>
          </a:p>
          <a:p>
            <a:r>
              <a:rPr lang="nl-NL" sz="1400" dirty="0">
                <a:latin typeface="Arial" pitchFamily="34" charset="0"/>
                <a:cs typeface="Arial" pitchFamily="34" charset="0"/>
              </a:rPr>
              <a:t>niezen, hoesten (o.a. griep, tuberculose);</a:t>
            </a:r>
          </a:p>
          <a:p>
            <a:r>
              <a:rPr lang="nl-NL" sz="1400" dirty="0">
                <a:latin typeface="Arial" pitchFamily="34" charset="0"/>
                <a:cs typeface="Arial" pitchFamily="34" charset="0"/>
              </a:rPr>
              <a:t>huidcontact (o.a. schurft / krentenbaard);</a:t>
            </a:r>
          </a:p>
          <a:p>
            <a:r>
              <a:rPr lang="nl-NL" sz="1400" dirty="0">
                <a:latin typeface="Arial" pitchFamily="34" charset="0"/>
                <a:cs typeface="Arial" pitchFamily="34" charset="0"/>
              </a:rPr>
              <a:t>seksueel contact (o.a. chlamydia/gonorroe);</a:t>
            </a:r>
          </a:p>
          <a:p>
            <a:r>
              <a:rPr lang="nl-NL" sz="1400" dirty="0">
                <a:latin typeface="Arial" pitchFamily="34" charset="0"/>
                <a:cs typeface="Arial" pitchFamily="34" charset="0"/>
              </a:rPr>
              <a:t>van moeder op kind (o.a. hepatitis B)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nl-NL" sz="1800" dirty="0">
              <a:latin typeface="Century Gothic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nl-NL" sz="2000" b="1" u="sng" dirty="0">
                <a:latin typeface="Century Gothic" pitchFamily="34" charset="0"/>
              </a:rPr>
              <a:t>Besmetting door indirect contact:</a:t>
            </a:r>
          </a:p>
        </p:txBody>
      </p:sp>
      <p:pic>
        <p:nvPicPr>
          <p:cNvPr id="28675" name="Afbeelding 5" descr="malari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284984"/>
            <a:ext cx="10287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Afbeelding 6" descr="won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772816"/>
            <a:ext cx="11430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467544" y="4149080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nl-NL" sz="1400" dirty="0">
                <a:latin typeface="Century Gothic" pitchFamily="34" charset="0"/>
              </a:rPr>
              <a:t>toiletten (o.a. hepatitis A);</a:t>
            </a:r>
          </a:p>
          <a:p>
            <a:pPr>
              <a:buFont typeface="Wingdings" pitchFamily="2" charset="2"/>
              <a:buChar char="ü"/>
            </a:pPr>
            <a:r>
              <a:rPr lang="nl-NL" sz="1400" dirty="0">
                <a:latin typeface="Century Gothic" pitchFamily="34" charset="0"/>
              </a:rPr>
              <a:t>rauw of slecht bereide voeding en drinken (</a:t>
            </a:r>
            <a:r>
              <a:rPr lang="nl-NL" sz="1400" dirty="0" err="1">
                <a:latin typeface="Century Gothic" pitchFamily="34" charset="0"/>
              </a:rPr>
              <a:t>o.a.salmonella</a:t>
            </a:r>
            <a:r>
              <a:rPr lang="nl-NL" sz="1400" dirty="0">
                <a:latin typeface="Century Gothic" pitchFamily="34" charset="0"/>
              </a:rPr>
              <a:t>);</a:t>
            </a:r>
          </a:p>
          <a:p>
            <a:pPr>
              <a:buFont typeface="Wingdings" pitchFamily="2" charset="2"/>
              <a:buChar char="ü"/>
            </a:pPr>
            <a:r>
              <a:rPr lang="nl-NL" sz="1400" dirty="0">
                <a:latin typeface="Century Gothic" pitchFamily="34" charset="0"/>
              </a:rPr>
              <a:t>water (o.a. cholera);</a:t>
            </a:r>
          </a:p>
          <a:p>
            <a:pPr>
              <a:buFont typeface="Wingdings" pitchFamily="2" charset="2"/>
              <a:buChar char="ü"/>
            </a:pPr>
            <a:r>
              <a:rPr lang="nl-NL" sz="1400" dirty="0">
                <a:latin typeface="Century Gothic" pitchFamily="34" charset="0"/>
              </a:rPr>
              <a:t>bloedtransfusie met bloed van besmette mensen (o.a. hepatitis  B/C en HIV</a:t>
            </a:r>
          </a:p>
          <a:p>
            <a:pPr>
              <a:buFont typeface="Wingdings" pitchFamily="2" charset="2"/>
              <a:buChar char="ü"/>
            </a:pPr>
            <a:r>
              <a:rPr lang="nl-NL" sz="1400" dirty="0">
                <a:latin typeface="Century Gothic" pitchFamily="34" charset="0"/>
              </a:rPr>
              <a:t>insecten die steken en bijten (o.a. malaria, ziekte van </a:t>
            </a:r>
            <a:r>
              <a:rPr lang="nl-NL" sz="1400" dirty="0" err="1">
                <a:latin typeface="Century Gothic" pitchFamily="34" charset="0"/>
              </a:rPr>
              <a:t>Lyme</a:t>
            </a:r>
            <a:r>
              <a:rPr lang="nl-NL" sz="1400" dirty="0">
                <a:latin typeface="Century Gothic" pitchFamily="34" charset="0"/>
              </a:rPr>
              <a:t>) en ratten (ziekte </a:t>
            </a:r>
          </a:p>
          <a:p>
            <a:r>
              <a:rPr lang="nl-NL" sz="1400" dirty="0">
                <a:latin typeface="Century Gothic" pitchFamily="34" charset="0"/>
              </a:rPr>
              <a:t>  van </a:t>
            </a:r>
            <a:r>
              <a:rPr lang="nl-NL" sz="1400" dirty="0" err="1">
                <a:latin typeface="Century Gothic" pitchFamily="34" charset="0"/>
              </a:rPr>
              <a:t>Weil</a:t>
            </a:r>
            <a:endParaRPr lang="nl-NL" sz="1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</TotalTime>
  <Words>950</Words>
  <Application>Microsoft Office PowerPoint</Application>
  <PresentationFormat>Diavoorstelling (4:3)</PresentationFormat>
  <Paragraphs>214</Paragraphs>
  <Slides>23</Slides>
  <Notes>23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Symbol</vt:lpstr>
      <vt:lpstr>Wingdings</vt:lpstr>
      <vt:lpstr>Wingdings 2</vt:lpstr>
      <vt:lpstr>Kantoorthema</vt:lpstr>
      <vt:lpstr>MTH H2 Veilig werken</vt:lpstr>
      <vt:lpstr>Leerdoelen</vt:lpstr>
      <vt:lpstr>Wat is eigenlijk hygiëne?</vt:lpstr>
      <vt:lpstr>Persoonlijke en psychische hygiëne </vt:lpstr>
      <vt:lpstr>Hygiënisch werken </vt:lpstr>
      <vt:lpstr>Besmetting </vt:lpstr>
      <vt:lpstr>Micro-organismen </vt:lpstr>
      <vt:lpstr>Macro –organismen</vt:lpstr>
      <vt:lpstr>Besmetting </vt:lpstr>
      <vt:lpstr>Belangrijk taak voor een doktersassistente</vt:lpstr>
      <vt:lpstr>Handen wassen en desinfecteren</vt:lpstr>
      <vt:lpstr>Huishoudelijk schoonmaken</vt:lpstr>
      <vt:lpstr>desinfecteren</vt:lpstr>
      <vt:lpstr>Desinfecteren</vt:lpstr>
      <vt:lpstr>Steriliseren </vt:lpstr>
      <vt:lpstr>Steriliseren</vt:lpstr>
      <vt:lpstr>steriliseren</vt:lpstr>
      <vt:lpstr>Droog of hete luchtsterilisator</vt:lpstr>
      <vt:lpstr>Autoclaaf </vt:lpstr>
      <vt:lpstr>autoclaaf</vt:lpstr>
      <vt:lpstr>Disposables</vt:lpstr>
      <vt:lpstr>Steriele handschoenen aantrekken</vt:lpstr>
      <vt:lpstr>Nog 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Rhea</dc:creator>
  <cp:lastModifiedBy>Petra Tholen-Meijer</cp:lastModifiedBy>
  <cp:revision>36</cp:revision>
  <dcterms:created xsi:type="dcterms:W3CDTF">2010-02-09T19:17:16Z</dcterms:created>
  <dcterms:modified xsi:type="dcterms:W3CDTF">2017-11-02T15:29:21Z</dcterms:modified>
</cp:coreProperties>
</file>