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09" r:id="rId3"/>
    <p:sldId id="310" r:id="rId4"/>
    <p:sldId id="311" r:id="rId5"/>
    <p:sldId id="312" r:id="rId6"/>
    <p:sldId id="313" r:id="rId7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614CD-57F7-4938-8A1A-DECCA4CEFBF4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328F5-0CCF-4D7A-9DA3-DD3B553B36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0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err="1" smtClean="0"/>
              <a:t>Gedragscategorieen</a:t>
            </a:r>
            <a:endParaRPr lang="nl-NL" sz="3900" b="1" dirty="0" smtClean="0"/>
          </a:p>
          <a:p>
            <a:endParaRPr lang="nl-NL" sz="3900" b="1" dirty="0" smtClean="0"/>
          </a:p>
          <a:p>
            <a:r>
              <a:rPr lang="nl-NL" sz="2000" b="1" i="1" dirty="0" smtClean="0"/>
              <a:t>- Gedrag en welzijn -</a:t>
            </a:r>
            <a:endParaRPr lang="nl-NL" sz="2000" b="1" i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Onderhoudsgedrag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218689"/>
              </p:ext>
            </p:extLst>
          </p:nvPr>
        </p:nvGraphicFramePr>
        <p:xfrm>
          <a:off x="251520" y="1412776"/>
          <a:ext cx="8568952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544">
                  <a:extLst>
                    <a:ext uri="{9D8B030D-6E8A-4147-A177-3AD203B41FA5}">
                      <a16:colId xmlns:a16="http://schemas.microsoft.com/office/drawing/2014/main" val="1302829102"/>
                    </a:ext>
                  </a:extLst>
                </a:gridCol>
                <a:gridCol w="5500408">
                  <a:extLst>
                    <a:ext uri="{9D8B030D-6E8A-4147-A177-3AD203B41FA5}">
                      <a16:colId xmlns:a16="http://schemas.microsoft.com/office/drawing/2014/main" val="2772313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Gedragscategorie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9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Eten: foerageren</a:t>
                      </a:r>
                      <a:r>
                        <a:rPr lang="nl-NL" baseline="0" dirty="0" smtClean="0"/>
                        <a:t> en variatie in rantsoen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Vaak</a:t>
                      </a:r>
                      <a:r>
                        <a:rPr lang="nl-NL" sz="1400" baseline="0" dirty="0" smtClean="0"/>
                        <a:t> in de bak, dus geen foerageergedrag. Alleen bij vloervoedering.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Variatie in rantsoen nauwelijks, alleen bij overschakeling van de ene diercategorie naar de andere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27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Drinken: naar behoefte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Vaak beperkt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Bij</a:t>
                      </a:r>
                      <a:r>
                        <a:rPr lang="nl-NL" sz="1400" baseline="0" dirty="0" smtClean="0"/>
                        <a:t> kraamzeugen wordt nog wel eens extra water verstrekt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5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Bewegen:</a:t>
                      </a:r>
                      <a:r>
                        <a:rPr lang="nl-NL" baseline="0" dirty="0" smtClean="0"/>
                        <a:t> omdraaien en vrij bewegen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Kraamzeug kan nauwelijks bewegen</a:t>
                      </a:r>
                      <a:r>
                        <a:rPr lang="nl-NL" sz="1400" baseline="0" dirty="0" smtClean="0"/>
                        <a:t> (staat vast) de rest van de diercategorieën redelijk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252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Lichaamsverzorging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Nauwelijks of niet; geen krabpalen, borstel,</a:t>
                      </a:r>
                      <a:r>
                        <a:rPr lang="nl-NL" sz="1400" baseline="0" dirty="0" smtClean="0"/>
                        <a:t> modderpoelen etc..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17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Mesten en urineren op aparte</a:t>
                      </a:r>
                      <a:r>
                        <a:rPr lang="nl-NL" baseline="0" dirty="0" smtClean="0"/>
                        <a:t> plaats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Kraamzeugen niet (staat vast).</a:t>
                      </a:r>
                      <a:r>
                        <a:rPr lang="nl-NL" sz="1400" baseline="0" dirty="0" smtClean="0"/>
                        <a:t> Andere diercategorieën redelijk. Al blijft de ruimte beperkt om aparte mest- en urineplaatsen te creëren. 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322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Rusten en slapen: gezamenlijk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sz="1400" dirty="0" smtClean="0"/>
                        <a:t>Kraamzeugen niet (staat vast).</a:t>
                      </a:r>
                      <a:r>
                        <a:rPr lang="nl-NL" sz="1400" baseline="0" dirty="0" smtClean="0"/>
                        <a:t> Andere diercategorieën redelijk. Al blijft de ruimte beperkt om gezamenlijk te kunnen liggen.</a:t>
                      </a:r>
                      <a:endParaRPr lang="nl-NL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415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Thermoregulatie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Het klimaatsysteem is in de varkenshouderij zo aangepast</a:t>
                      </a:r>
                      <a:r>
                        <a:rPr lang="nl-NL" sz="1400" baseline="0" dirty="0" smtClean="0"/>
                        <a:t> dat de temperatuur comfortabel is voor het varken. </a:t>
                      </a:r>
                      <a:r>
                        <a:rPr lang="nl-NL" sz="1400" baseline="0" dirty="0" err="1" smtClean="0"/>
                        <a:t>Huddling</a:t>
                      </a:r>
                      <a:r>
                        <a:rPr lang="nl-NL" sz="1400" baseline="0" dirty="0" smtClean="0"/>
                        <a:t> of het nat maken van de huid is dan niet nodig.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345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63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007085"/>
              </p:ext>
            </p:extLst>
          </p:nvPr>
        </p:nvGraphicFramePr>
        <p:xfrm>
          <a:off x="251520" y="1412776"/>
          <a:ext cx="8568952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544">
                  <a:extLst>
                    <a:ext uri="{9D8B030D-6E8A-4147-A177-3AD203B41FA5}">
                      <a16:colId xmlns:a16="http://schemas.microsoft.com/office/drawing/2014/main" val="1302829102"/>
                    </a:ext>
                  </a:extLst>
                </a:gridCol>
                <a:gridCol w="5500408">
                  <a:extLst>
                    <a:ext uri="{9D8B030D-6E8A-4147-A177-3AD203B41FA5}">
                      <a16:colId xmlns:a16="http://schemas.microsoft.com/office/drawing/2014/main" val="2772313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Gedragscategorie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9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Sociale</a:t>
                      </a:r>
                      <a:r>
                        <a:rPr lang="nl-NL" baseline="0" dirty="0" smtClean="0"/>
                        <a:t> rangorde: groepsgrootte en stabiliteit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Tomen blijven vaak bij elkaar: beperkte grootte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kraamzeugen staan solitair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De groepen bij de dragende zeugen zijn vaak dynamisch.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Vleesvarkens ook beperkte (10 tot 13 vleesvarkens in een hok)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27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Agressie/competitie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idem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5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Versterking</a:t>
                      </a:r>
                      <a:r>
                        <a:rPr lang="nl-NL" baseline="0" dirty="0" smtClean="0"/>
                        <a:t> groepsbinding; familiegroepen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idem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252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Vluchten/schuilen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sz="1400" dirty="0" smtClean="0"/>
                        <a:t>Kraamzeugen niet (staat vast).</a:t>
                      </a:r>
                      <a:r>
                        <a:rPr lang="nl-NL" sz="1400" baseline="0" dirty="0" smtClean="0"/>
                        <a:t> Andere diercategorieën redelijk. Al blijft de ruimte beperkt om te vluchten of te schuilen. Ook ontbreekt het vaak aan goede schuilplaatsen. </a:t>
                      </a:r>
                      <a:endParaRPr lang="nl-NL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17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Communicatie</a:t>
                      </a:r>
                      <a:r>
                        <a:rPr lang="nl-NL" baseline="0" dirty="0" smtClean="0"/>
                        <a:t> (geur, auditieve signalen, lichaamstaal soortgenoten)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Redelijk</a:t>
                      </a:r>
                      <a:r>
                        <a:rPr lang="nl-NL" sz="1400" baseline="0" dirty="0" smtClean="0"/>
                        <a:t> al leren varkens niet van andere soortgenoten. Ze blijven vaak als toom bij elkaar van geboorte tot aan slachthaak.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Met name in het kraamhok leert een big ook van andere biggen; socialisering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322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Synchronisatie</a:t>
                      </a:r>
                      <a:r>
                        <a:rPr lang="nl-NL" baseline="0" dirty="0" smtClean="0"/>
                        <a:t> van gedrag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nl-NL" sz="1400" dirty="0" smtClean="0"/>
                        <a:t>Varkens</a:t>
                      </a:r>
                      <a:r>
                        <a:rPr lang="nl-NL" sz="1400" baseline="0" dirty="0" smtClean="0"/>
                        <a:t> kunnen vaak niet gezamenlijk eten, drinken, rusten, mesten, urineren etc.. Daarvoor is de ruimte beperkt. </a:t>
                      </a:r>
                      <a:endParaRPr lang="nl-NL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8415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24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Voortplantingsgedrag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490205"/>
              </p:ext>
            </p:extLst>
          </p:nvPr>
        </p:nvGraphicFramePr>
        <p:xfrm>
          <a:off x="251520" y="1412776"/>
          <a:ext cx="8568952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544">
                  <a:extLst>
                    <a:ext uri="{9D8B030D-6E8A-4147-A177-3AD203B41FA5}">
                      <a16:colId xmlns:a16="http://schemas.microsoft.com/office/drawing/2014/main" val="1302829102"/>
                    </a:ext>
                  </a:extLst>
                </a:gridCol>
                <a:gridCol w="5500408">
                  <a:extLst>
                    <a:ext uri="{9D8B030D-6E8A-4147-A177-3AD203B41FA5}">
                      <a16:colId xmlns:a16="http://schemas.microsoft.com/office/drawing/2014/main" val="2772313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Gedragscategorie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9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Seksueel</a:t>
                      </a:r>
                      <a:r>
                        <a:rPr lang="nl-NL" baseline="0" dirty="0" smtClean="0"/>
                        <a:t> gedrag: natuurlijk, geritualiseerd paargedrag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Meestal KI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Beer is vaak een zoekbeer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En dat een beer een zeug het hof moet maken, is geen tijd voor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27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</a:t>
                      </a:r>
                      <a:r>
                        <a:rPr lang="nl-NL" baseline="0" dirty="0" smtClean="0"/>
                        <a:t> rond de geboorte: isolatie, nestbouw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Afzonderen;</a:t>
                      </a:r>
                      <a:r>
                        <a:rPr lang="nl-NL" sz="1400" baseline="0" dirty="0" smtClean="0"/>
                        <a:t> kraamzeug staat apart in het kraamhok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Nestbouw is niet mogelijk; geen materiaal om een nest te bouwen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Jute zak?</a:t>
                      </a:r>
                      <a:endParaRPr lang="nl-NL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5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Moederzorg</a:t>
                      </a:r>
                      <a:r>
                        <a:rPr lang="nl-NL" baseline="0" dirty="0" smtClean="0"/>
                        <a:t> gedrag: geleidelijk spenen vanaf week 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dirty="0" smtClean="0"/>
                        <a:t>Biggen worden abrupt gespeend</a:t>
                      </a:r>
                      <a:r>
                        <a:rPr lang="nl-NL" sz="1400" baseline="0" dirty="0" smtClean="0"/>
                        <a:t> op dag 25</a:t>
                      </a:r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252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97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Exploratie en leren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1837673"/>
              </p:ext>
            </p:extLst>
          </p:nvPr>
        </p:nvGraphicFramePr>
        <p:xfrm>
          <a:off x="251520" y="1412776"/>
          <a:ext cx="8568952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544">
                  <a:extLst>
                    <a:ext uri="{9D8B030D-6E8A-4147-A177-3AD203B41FA5}">
                      <a16:colId xmlns:a16="http://schemas.microsoft.com/office/drawing/2014/main" val="1302829102"/>
                    </a:ext>
                  </a:extLst>
                </a:gridCol>
                <a:gridCol w="5500408">
                  <a:extLst>
                    <a:ext uri="{9D8B030D-6E8A-4147-A177-3AD203B41FA5}">
                      <a16:colId xmlns:a16="http://schemas.microsoft.com/office/drawing/2014/main" val="2772313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Gedragscategorie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9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Exploratiegedrag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Er is weinig exploratiefmateriaal in de huidige varkenshokken. Het is meestal van beton, plastic en ijzer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Echter wel een speeltje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27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Spelen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Biggen en vleesvarkens kunnen redelijk spelen als is de ruimte erg beperkt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Speeltje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5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4646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 gerelateerd gedrag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4758623"/>
              </p:ext>
            </p:extLst>
          </p:nvPr>
        </p:nvGraphicFramePr>
        <p:xfrm>
          <a:off x="251520" y="1412776"/>
          <a:ext cx="8568952" cy="162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544">
                  <a:extLst>
                    <a:ext uri="{9D8B030D-6E8A-4147-A177-3AD203B41FA5}">
                      <a16:colId xmlns:a16="http://schemas.microsoft.com/office/drawing/2014/main" val="1302829102"/>
                    </a:ext>
                  </a:extLst>
                </a:gridCol>
                <a:gridCol w="5500408">
                  <a:extLst>
                    <a:ext uri="{9D8B030D-6E8A-4147-A177-3AD203B41FA5}">
                      <a16:colId xmlns:a16="http://schemas.microsoft.com/office/drawing/2014/main" val="27723134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Gedragscategorie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9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Afzonderen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Bijna niet, daarvoor is de ruimte beperkt.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Ook zijn er schotjes om achter te schuilen.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27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Microklimaat</a:t>
                      </a:r>
                      <a:r>
                        <a:rPr lang="nl-NL" baseline="0" dirty="0" smtClean="0"/>
                        <a:t> aanpassen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Vaak is het klimaat afdeling gestuurd =&gt; macroklimaat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400" baseline="0" dirty="0" smtClean="0"/>
                        <a:t>Biggen hebben wel een biggennest met biggenlamp en vloerverwarming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53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58070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2661</TotalTime>
  <Words>493</Words>
  <Application>Microsoft Office PowerPoint</Application>
  <PresentationFormat>Diavoorstelling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Onderhoudsgedrag</vt:lpstr>
      <vt:lpstr>Sociaal gedrag</vt:lpstr>
      <vt:lpstr>Voortplantingsgedrag</vt:lpstr>
      <vt:lpstr>Exploratie en leren</vt:lpstr>
      <vt:lpstr>Ziekte gerelateerd gedrag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67</cp:revision>
  <cp:lastPrinted>2017-09-15T07:17:55Z</cp:lastPrinted>
  <dcterms:created xsi:type="dcterms:W3CDTF">2016-01-26T10:40:10Z</dcterms:created>
  <dcterms:modified xsi:type="dcterms:W3CDTF">2017-09-15T07:21:06Z</dcterms:modified>
</cp:coreProperties>
</file>