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1" r:id="rId2"/>
    <p:sldId id="279" r:id="rId3"/>
    <p:sldId id="274" r:id="rId4"/>
    <p:sldId id="277" r:id="rId5"/>
    <p:sldId id="278" r:id="rId6"/>
    <p:sldId id="273" r:id="rId7"/>
    <p:sldId id="276" r:id="rId8"/>
    <p:sldId id="287" r:id="rId9"/>
    <p:sldId id="301" r:id="rId10"/>
    <p:sldId id="286" r:id="rId11"/>
    <p:sldId id="285" r:id="rId12"/>
    <p:sldId id="290" r:id="rId13"/>
    <p:sldId id="291" r:id="rId14"/>
    <p:sldId id="289" r:id="rId15"/>
  </p:sldIdLst>
  <p:sldSz cx="9144000" cy="6858000" type="screen4x3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>
      <p:cViewPr varScale="1">
        <p:scale>
          <a:sx n="83" d="100"/>
          <a:sy n="83" d="100"/>
        </p:scale>
        <p:origin x="147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89E455-81B8-4675-A359-F69B917BBBF5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E189AB4F-E566-46F2-BEB4-E0BD22AC7BC5}">
      <dgm:prSet/>
      <dgm:spPr>
        <a:solidFill>
          <a:srgbClr val="0070C0"/>
        </a:solidFill>
      </dgm:spPr>
      <dgm:t>
        <a:bodyPr/>
        <a:lstStyle/>
        <a:p>
          <a:r>
            <a:rPr lang="nl-NL" dirty="0"/>
            <a:t>Supers hebben de macht </a:t>
          </a:r>
        </a:p>
      </dgm:t>
    </dgm:pt>
    <dgm:pt modelId="{9AEFE315-52C9-4A1F-B787-62E7A3C61CA3}" type="parTrans" cxnId="{9998353C-37D7-49ED-9BB6-3B5551F33133}">
      <dgm:prSet/>
      <dgm:spPr/>
      <dgm:t>
        <a:bodyPr/>
        <a:lstStyle/>
        <a:p>
          <a:endParaRPr lang="nl-NL"/>
        </a:p>
      </dgm:t>
    </dgm:pt>
    <dgm:pt modelId="{9BB4CF25-69BF-4DDC-94EA-B4AFC277130E}" type="sibTrans" cxnId="{9998353C-37D7-49ED-9BB6-3B5551F33133}">
      <dgm:prSet/>
      <dgm:spPr/>
      <dgm:t>
        <a:bodyPr/>
        <a:lstStyle/>
        <a:p>
          <a:endParaRPr lang="nl-NL"/>
        </a:p>
      </dgm:t>
    </dgm:pt>
    <dgm:pt modelId="{B2845B7D-0705-4BED-A3F3-929DEE1C6E32}" type="pres">
      <dgm:prSet presAssocID="{D889E455-81B8-4675-A359-F69B917BBBF5}" presName="Name0" presStyleCnt="0">
        <dgm:presLayoutVars>
          <dgm:dir/>
          <dgm:resizeHandles val="exact"/>
        </dgm:presLayoutVars>
      </dgm:prSet>
      <dgm:spPr/>
    </dgm:pt>
    <dgm:pt modelId="{799C886C-8195-4236-A225-E13C19DD53F5}" type="pres">
      <dgm:prSet presAssocID="{D889E455-81B8-4675-A359-F69B917BBBF5}" presName="vNodes" presStyleCnt="0"/>
      <dgm:spPr/>
    </dgm:pt>
    <dgm:pt modelId="{12893C77-E1C8-4726-B072-81EE00A760FB}" type="pres">
      <dgm:prSet presAssocID="{D889E455-81B8-4675-A359-F69B917BBBF5}" presName="lastNode" presStyleLbl="node1" presStyleIdx="0" presStyleCnt="1" custLinFactNeighborX="62943" custLinFactNeighborY="-4770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D10BE89-B898-4D93-A7A8-353C341D63E5}" type="presOf" srcId="{E189AB4F-E566-46F2-BEB4-E0BD22AC7BC5}" destId="{12893C77-E1C8-4726-B072-81EE00A760FB}" srcOrd="0" destOrd="0" presId="urn:microsoft.com/office/officeart/2005/8/layout/equation2"/>
    <dgm:cxn modelId="{9998353C-37D7-49ED-9BB6-3B5551F33133}" srcId="{D889E455-81B8-4675-A359-F69B917BBBF5}" destId="{E189AB4F-E566-46F2-BEB4-E0BD22AC7BC5}" srcOrd="0" destOrd="0" parTransId="{9AEFE315-52C9-4A1F-B787-62E7A3C61CA3}" sibTransId="{9BB4CF25-69BF-4DDC-94EA-B4AFC277130E}"/>
    <dgm:cxn modelId="{302869FD-71F9-407D-8BBE-5E43D0B3D60D}" type="presOf" srcId="{D889E455-81B8-4675-A359-F69B917BBBF5}" destId="{B2845B7D-0705-4BED-A3F3-929DEE1C6E32}" srcOrd="0" destOrd="0" presId="urn:microsoft.com/office/officeart/2005/8/layout/equation2"/>
    <dgm:cxn modelId="{F6AE5835-FC96-4A92-BDB2-9D24D6DEE37F}" type="presParOf" srcId="{B2845B7D-0705-4BED-A3F3-929DEE1C6E32}" destId="{799C886C-8195-4236-A225-E13C19DD53F5}" srcOrd="0" destOrd="0" presId="urn:microsoft.com/office/officeart/2005/8/layout/equation2"/>
    <dgm:cxn modelId="{C2A4943C-0405-41A7-8752-637A77FFCA90}" type="presParOf" srcId="{B2845B7D-0705-4BED-A3F3-929DEE1C6E32}" destId="{12893C77-E1C8-4726-B072-81EE00A760FB}" srcOrd="1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893C77-E1C8-4726-B072-81EE00A760FB}">
      <dsp:nvSpPr>
        <dsp:cNvPr id="0" name=""/>
        <dsp:cNvSpPr/>
      </dsp:nvSpPr>
      <dsp:spPr>
        <a:xfrm>
          <a:off x="1166105" y="0"/>
          <a:ext cx="2160055" cy="2160055"/>
        </a:xfrm>
        <a:prstGeom prst="ellipse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 dirty="0"/>
            <a:t>Supers hebben de macht </a:t>
          </a:r>
        </a:p>
      </dsp:txBody>
      <dsp:txXfrm>
        <a:off x="1482438" y="316333"/>
        <a:ext cx="1527389" cy="15273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11CD3-7CFF-49E4-814F-8FF4E5819514}" type="datetimeFigureOut">
              <a:rPr lang="nl-NL" smtClean="0"/>
              <a:t>1-11-2017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D00C6-A7DF-4CF1-AD2E-1ACF47B60C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636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28FF2-FFAD-4AF6-BE6C-920B412FA5A8}" type="datetimeFigureOut">
              <a:rPr lang="nl-NL" smtClean="0"/>
              <a:t>1-11-2017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12838" y="1233488"/>
            <a:ext cx="444341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750" y="4751388"/>
            <a:ext cx="5335588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8250" y="9377363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2C600-27D5-4E72-80DE-EB8DCAF717A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4363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http://www.metronieuws.nl/nieuws/binnenland/2016/02/supermarkten-lak-aan-belofte-beter-leven-keurmerk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7A627-F5DE-43A5-AAC9-A3491326E721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6640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http://www.varkensinnood.nl/varkensvleesmonitor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97A627-F5DE-43A5-AAC9-A3491326E721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9176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www.knsnet.nl/pages/66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2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629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3109123"/>
            <a:ext cx="6645216" cy="6462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412776"/>
            <a:ext cx="6645216" cy="646232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1331640" y="764704"/>
            <a:ext cx="7272808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sz="3900" b="1" dirty="0" smtClean="0"/>
              <a:t>Keurmerken</a:t>
            </a:r>
            <a:endParaRPr lang="nl-NL" dirty="0"/>
          </a:p>
          <a:p>
            <a:endParaRPr lang="nl-NL" dirty="0"/>
          </a:p>
          <a:p>
            <a:r>
              <a:rPr lang="nl-NL" dirty="0"/>
              <a:t>(Onderdeel van IBS Onderhouden)</a:t>
            </a:r>
          </a:p>
        </p:txBody>
      </p:sp>
    </p:spTree>
    <p:extLst>
      <p:ext uri="{BB962C8B-B14F-4D97-AF65-F5344CB8AC3E}">
        <p14:creationId xmlns:p14="http://schemas.microsoft.com/office/powerpoint/2010/main" val="2926778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Hoeveel vleeskeurmerken zijn er in Nederland?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2" y="2204864"/>
            <a:ext cx="839073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72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980728"/>
            <a:ext cx="4896544" cy="6520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Het bos van keurmerken</a:t>
            </a:r>
            <a:endParaRPr lang="nl-NL" b="1" dirty="0"/>
          </a:p>
          <a:p>
            <a:pPr marL="0" indent="0">
              <a:buNone/>
            </a:pPr>
            <a:endParaRPr lang="nl-NL" dirty="0">
              <a:hlinkClick r:id="rId2"/>
            </a:endParaRPr>
          </a:p>
          <a:p>
            <a:pPr marL="0" indent="0">
              <a:buNone/>
            </a:pPr>
            <a:endParaRPr lang="nl-NL" dirty="0">
              <a:hlinkClick r:id="rId2"/>
            </a:endParaRPr>
          </a:p>
          <a:p>
            <a:pPr marL="0" indent="0">
              <a:buNone/>
            </a:pPr>
            <a:endParaRPr lang="nl-NL" dirty="0">
              <a:hlinkClick r:id="rId2"/>
            </a:endParaRPr>
          </a:p>
          <a:p>
            <a:pPr marL="0" indent="0">
              <a:buNone/>
            </a:pPr>
            <a:endParaRPr lang="nl-NL" dirty="0">
              <a:hlinkClick r:id="rId2"/>
            </a:endParaRPr>
          </a:p>
          <a:p>
            <a:pPr marL="0" indent="0">
              <a:buNone/>
            </a:pPr>
            <a:endParaRPr lang="nl-NL" dirty="0">
              <a:hlinkClick r:id="rId2"/>
            </a:endParaRPr>
          </a:p>
          <a:p>
            <a:pPr marL="0" indent="0">
              <a:buNone/>
            </a:pPr>
            <a:endParaRPr lang="nl-NL" dirty="0">
              <a:hlinkClick r:id="rId2"/>
            </a:endParaRPr>
          </a:p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713" y="2811349"/>
            <a:ext cx="2836926" cy="390077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2939" y="2821664"/>
            <a:ext cx="2715341" cy="391077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3974" y="2812734"/>
            <a:ext cx="2668506" cy="392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68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1720" y="476672"/>
            <a:ext cx="6447501" cy="990600"/>
          </a:xfrm>
        </p:spPr>
        <p:txBody>
          <a:bodyPr/>
          <a:lstStyle/>
          <a:p>
            <a:r>
              <a:rPr lang="nl-NL" dirty="0"/>
              <a:t>Beter Leven Keurmerk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8287" y="1854549"/>
            <a:ext cx="2271713" cy="113585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0767" y="1829507"/>
            <a:ext cx="2271713" cy="1135856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71" y="1854548"/>
            <a:ext cx="2261694" cy="1156374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331640" y="3501008"/>
            <a:ext cx="71675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Beter Leven keurmerk in 2007 opgericht</a:t>
            </a:r>
          </a:p>
          <a:p>
            <a:r>
              <a:rPr lang="nl-NL" dirty="0"/>
              <a:t>Omdat:</a:t>
            </a:r>
          </a:p>
          <a:p>
            <a:pPr marL="285750" indent="-285750">
              <a:buFontTx/>
              <a:buChar char="-"/>
            </a:pPr>
            <a:r>
              <a:rPr lang="nl-NL" dirty="0"/>
              <a:t>Weinig keurmerken tussen biologisch en gangbaar</a:t>
            </a:r>
          </a:p>
          <a:p>
            <a:pPr marL="285750" indent="-285750">
              <a:buFontTx/>
              <a:buChar char="-"/>
            </a:pPr>
            <a:r>
              <a:rPr lang="nl-NL" dirty="0"/>
              <a:t>Keurmerken vaak niet duidelijk voor consument</a:t>
            </a:r>
          </a:p>
          <a:p>
            <a:pPr marL="285750" indent="-285750">
              <a:buFontTx/>
              <a:buChar char="-"/>
            </a:pPr>
            <a:r>
              <a:rPr lang="nl-NL" dirty="0"/>
              <a:t>Consument vindt dierenbescherming betrouwbaar</a:t>
            </a:r>
          </a:p>
        </p:txBody>
      </p:sp>
    </p:spTree>
    <p:extLst>
      <p:ext uri="{BB962C8B-B14F-4D97-AF65-F5344CB8AC3E}">
        <p14:creationId xmlns:p14="http://schemas.microsoft.com/office/powerpoint/2010/main" val="587663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51720" y="260648"/>
            <a:ext cx="6912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b="1" dirty="0"/>
              <a:t>Varkensvlees monitor augustus 2016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2235" y="806400"/>
            <a:ext cx="7440885" cy="603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84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3" y="980728"/>
            <a:ext cx="8604448" cy="6264696"/>
          </a:xfrm>
        </p:spPr>
        <p:txBody>
          <a:bodyPr>
            <a:normAutofit/>
          </a:bodyPr>
          <a:lstStyle/>
          <a:p>
            <a:r>
              <a:rPr lang="nl-NL" b="1" dirty="0"/>
              <a:t>Wat:</a:t>
            </a:r>
            <a:r>
              <a:rPr lang="nl-NL" dirty="0"/>
              <a:t>		- </a:t>
            </a:r>
            <a:endParaRPr lang="nl-NL" dirty="0" smtClean="0"/>
          </a:p>
          <a:p>
            <a:pPr lvl="1"/>
            <a:r>
              <a:rPr lang="nl-NL" sz="2000" dirty="0" smtClean="0"/>
              <a:t>Zoek </a:t>
            </a:r>
            <a:r>
              <a:rPr lang="nl-NL" sz="2000" dirty="0"/>
              <a:t>uit welke keurmerken er zijn in </a:t>
            </a:r>
            <a:r>
              <a:rPr lang="nl-NL" sz="2000" dirty="0" smtClean="0"/>
              <a:t>Nederland </a:t>
            </a:r>
            <a:r>
              <a:rPr lang="nl-NL" sz="2000" dirty="0"/>
              <a:t>en wat deze </a:t>
            </a:r>
            <a:r>
              <a:rPr lang="nl-NL" sz="2000" dirty="0" smtClean="0"/>
              <a:t>inhouden</a:t>
            </a:r>
            <a:endParaRPr lang="nl-NL" sz="2000" dirty="0"/>
          </a:p>
          <a:p>
            <a:r>
              <a:rPr lang="nl-NL" b="1" dirty="0" smtClean="0"/>
              <a:t>Hoe:</a:t>
            </a:r>
            <a:endParaRPr lang="nl-NL" dirty="0"/>
          </a:p>
          <a:p>
            <a:pPr lvl="1"/>
            <a:r>
              <a:rPr lang="nl-NL" sz="2000" dirty="0" smtClean="0"/>
              <a:t>Ga </a:t>
            </a:r>
            <a:r>
              <a:rPr lang="nl-NL" sz="2000" dirty="0"/>
              <a:t>opzoek naar de achtergrond van </a:t>
            </a:r>
            <a:r>
              <a:rPr lang="nl-NL" sz="2000" dirty="0" smtClean="0"/>
              <a:t>de </a:t>
            </a:r>
            <a:r>
              <a:rPr lang="nl-NL" sz="2000" dirty="0"/>
              <a:t>diverse </a:t>
            </a:r>
            <a:r>
              <a:rPr lang="nl-NL" sz="2000" dirty="0" smtClean="0"/>
              <a:t>keurmerken</a:t>
            </a:r>
          </a:p>
          <a:p>
            <a:pPr lvl="1"/>
            <a:r>
              <a:rPr lang="nl-NL" sz="2000" dirty="0" smtClean="0"/>
              <a:t>Kies </a:t>
            </a:r>
            <a:r>
              <a:rPr lang="nl-NL" sz="2000" dirty="0"/>
              <a:t>5 interessante keurmerken en werk </a:t>
            </a:r>
            <a:r>
              <a:rPr lang="nl-NL" sz="2000" dirty="0" smtClean="0"/>
              <a:t>de </a:t>
            </a:r>
            <a:r>
              <a:rPr lang="nl-NL" sz="2000" dirty="0"/>
              <a:t>volgende vragen uit in een bestand</a:t>
            </a:r>
            <a:r>
              <a:rPr lang="nl-NL" sz="2000" dirty="0" smtClean="0"/>
              <a:t>:</a:t>
            </a:r>
            <a:endParaRPr lang="nl-NL" sz="2000" dirty="0"/>
          </a:p>
          <a:p>
            <a:pPr lvl="3">
              <a:buFont typeface="Wingdings" panose="05000000000000000000" pitchFamily="2" charset="2"/>
              <a:buChar char="ü"/>
            </a:pPr>
            <a:r>
              <a:rPr lang="nl-NL" sz="1600" dirty="0"/>
              <a:t>Welk logo hoort bij het keurmerk?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nl-NL" sz="1600" dirty="0"/>
              <a:t>Wat is de officiële naam?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nl-NL" sz="1600" dirty="0"/>
              <a:t>Bij welke organisatie hoort dit keurmerk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nl-NL" sz="1600" dirty="0"/>
              <a:t>Leg uit waar het keurmerk voor staat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nl-NL" sz="1600" dirty="0"/>
              <a:t>Wat zijn de welzijnskenmerken van dit keurmerk?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nl-NL" sz="1600" dirty="0"/>
              <a:t>Wie voert de controles </a:t>
            </a:r>
            <a:r>
              <a:rPr lang="nl-NL" sz="1600" dirty="0" smtClean="0"/>
              <a:t>uit</a:t>
            </a:r>
            <a:endParaRPr lang="nl-NL" sz="1600" dirty="0"/>
          </a:p>
          <a:p>
            <a:r>
              <a:rPr lang="nl-NL" sz="2000" b="1" dirty="0"/>
              <a:t>Met wie:</a:t>
            </a:r>
            <a:r>
              <a:rPr lang="nl-NL" sz="2000" dirty="0"/>
              <a:t>		</a:t>
            </a:r>
            <a:r>
              <a:rPr lang="nl-NL" sz="2000" dirty="0" smtClean="0"/>
              <a:t>Individueel</a:t>
            </a:r>
          </a:p>
          <a:p>
            <a:r>
              <a:rPr lang="nl-NL" sz="2000" b="1" dirty="0" smtClean="0"/>
              <a:t>Hoelang</a:t>
            </a:r>
            <a:r>
              <a:rPr lang="nl-NL" sz="2000" b="1" dirty="0"/>
              <a:t>:</a:t>
            </a:r>
            <a:r>
              <a:rPr lang="nl-NL" sz="2000" dirty="0"/>
              <a:t>		30 minuten</a:t>
            </a:r>
          </a:p>
        </p:txBody>
      </p:sp>
    </p:spTree>
    <p:extLst>
      <p:ext uri="{BB962C8B-B14F-4D97-AF65-F5344CB8AC3E}">
        <p14:creationId xmlns:p14="http://schemas.microsoft.com/office/powerpoint/2010/main" val="394335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Verschillende soorten landbouw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90056" y="1700808"/>
            <a:ext cx="6635080" cy="4929411"/>
          </a:xfrm>
        </p:spPr>
        <p:txBody>
          <a:bodyPr/>
          <a:lstStyle/>
          <a:p>
            <a:r>
              <a:rPr lang="nl-NL" dirty="0" smtClean="0"/>
              <a:t>Bio-industrie</a:t>
            </a:r>
          </a:p>
          <a:p>
            <a:r>
              <a:rPr lang="nl-NL" dirty="0" smtClean="0"/>
              <a:t>Conventionele </a:t>
            </a:r>
            <a:r>
              <a:rPr lang="nl-NL" dirty="0"/>
              <a:t>landbouw</a:t>
            </a:r>
          </a:p>
          <a:p>
            <a:r>
              <a:rPr lang="nl-NL" dirty="0"/>
              <a:t>Gangbare landbouw</a:t>
            </a:r>
          </a:p>
          <a:p>
            <a:r>
              <a:rPr lang="nl-NL" dirty="0"/>
              <a:t>Biologische landbouw</a:t>
            </a:r>
          </a:p>
          <a:p>
            <a:r>
              <a:rPr lang="nl-NL" dirty="0"/>
              <a:t>Biologisch dynamische landbouw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489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Bio-Industrie?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2118" y="980728"/>
            <a:ext cx="7542290" cy="35778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dirty="0"/>
              <a:t>Met de </a:t>
            </a:r>
            <a:r>
              <a:rPr lang="nl-NL" sz="1800" u="sng" dirty="0"/>
              <a:t>hoogst mogelijke efficiëntie </a:t>
            </a:r>
            <a:r>
              <a:rPr lang="nl-NL" sz="1800" dirty="0"/>
              <a:t>dierlijke producten produceren.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Zo veel mogelijk dieren houden op een zo’n klein mogelijk ruimte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De term bio-industrie wordt vooral gebruikt door dierenwelzijnsorganisaties als zij het hebben over intensieve veehouderij</a:t>
            </a:r>
            <a:endParaRPr lang="nl-NL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sz="1800" b="1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975503"/>
            <a:ext cx="2398322" cy="159938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25144"/>
            <a:ext cx="3426888" cy="22311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853" y="3068960"/>
            <a:ext cx="3056283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7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193464"/>
            <a:ext cx="6645424" cy="648072"/>
          </a:xfrm>
        </p:spPr>
        <p:txBody>
          <a:bodyPr/>
          <a:lstStyle/>
          <a:p>
            <a:r>
              <a:rPr lang="nl-NL" dirty="0"/>
              <a:t>Conventionele landbouw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419827"/>
            <a:ext cx="2712596" cy="1817485"/>
          </a:xfrm>
        </p:spPr>
      </p:pic>
      <p:sp>
        <p:nvSpPr>
          <p:cNvPr id="5" name="Rechthoek 4"/>
          <p:cNvSpPr/>
          <p:nvPr/>
        </p:nvSpPr>
        <p:spPr>
          <a:xfrm>
            <a:off x="1394202" y="867486"/>
            <a:ext cx="650492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Landbouw zoals we dat al heel lang gewend zijn.</a:t>
            </a:r>
          </a:p>
          <a:p>
            <a:endParaRPr lang="nl-NL" dirty="0"/>
          </a:p>
          <a:p>
            <a:pPr lvl="0"/>
            <a:r>
              <a:rPr lang="nl-NL" dirty="0"/>
              <a:t>Een manier van produceren die al zolang bestaat dat het normaal is</a:t>
            </a:r>
          </a:p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916832"/>
            <a:ext cx="2941672" cy="195936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916832"/>
            <a:ext cx="2979540" cy="1988017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1475656" y="3904849"/>
            <a:ext cx="3171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Conventionele stal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5052330" y="3904849"/>
            <a:ext cx="3171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Niet Conventionele stal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5052330" y="6296514"/>
            <a:ext cx="3480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Niet conventioneel in Nederland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5656" y="4448319"/>
            <a:ext cx="2967630" cy="166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083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Gangbare landbouw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899592" y="1268760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Gangbaar = Wat veel voorkomt of gebruikt wordt</a:t>
            </a:r>
            <a:r>
              <a:rPr lang="nl-NL" dirty="0"/>
              <a:t> </a:t>
            </a:r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844824"/>
            <a:ext cx="3762455" cy="2516609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501" y="3717033"/>
            <a:ext cx="3230447" cy="2155428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547664" y="450912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Gangbaar maar niet conventioneel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5530501" y="6093296"/>
            <a:ext cx="3230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Gangbaar over 20 jaar ????????</a:t>
            </a:r>
          </a:p>
        </p:txBody>
      </p:sp>
    </p:spTree>
    <p:extLst>
      <p:ext uri="{BB962C8B-B14F-4D97-AF65-F5344CB8AC3E}">
        <p14:creationId xmlns:p14="http://schemas.microsoft.com/office/powerpoint/2010/main" val="40926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Biologische Landbouw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829" y="4521622"/>
            <a:ext cx="3115171" cy="2336378"/>
          </a:xfr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3936" y="3567413"/>
            <a:ext cx="2144628" cy="144018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4023" y="3457859"/>
            <a:ext cx="2466975" cy="184785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3678" y="3753547"/>
            <a:ext cx="1629738" cy="178134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4274" y="1556725"/>
            <a:ext cx="2158171" cy="1188823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4187"/>
            <a:ext cx="9144000" cy="2356701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179512" y="3280888"/>
            <a:ext cx="932452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700" b="1" dirty="0"/>
              <a:t>Een landbouwvorm waarbij meer rekening wordt gehouden met milieueffecten en dierenwelzijn.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6279" y="5689811"/>
            <a:ext cx="1850730" cy="123157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5114925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33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Biologisch Dynamische Landbouw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772816"/>
            <a:ext cx="3097315" cy="3407668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2204864"/>
            <a:ext cx="2157413" cy="1193006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474994" y="1052736"/>
            <a:ext cx="48245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b="1" dirty="0"/>
              <a:t>Ook wel BD genoemd of Bio Dynamisch</a:t>
            </a:r>
          </a:p>
          <a:p>
            <a:endParaRPr lang="nl-NL" sz="22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b="1" dirty="0"/>
              <a:t>Keurmerk: Demeter</a:t>
            </a:r>
          </a:p>
          <a:p>
            <a:pPr marL="285750" indent="-285750">
              <a:buFontTx/>
              <a:buChar char="-"/>
            </a:pPr>
            <a:endParaRPr lang="nl-NL" sz="2200" b="1" dirty="0"/>
          </a:p>
          <a:p>
            <a:pPr marL="285750" indent="-285750">
              <a:buFontTx/>
              <a:buChar char="-"/>
            </a:pPr>
            <a:endParaRPr lang="nl-NL" sz="2200" b="1" dirty="0"/>
          </a:p>
          <a:p>
            <a:pPr marL="285750" indent="-285750">
              <a:buFontTx/>
              <a:buChar char="-"/>
            </a:pPr>
            <a:endParaRPr lang="nl-NL" sz="2200" b="1" dirty="0"/>
          </a:p>
          <a:p>
            <a:pPr marL="285750" indent="-285750">
              <a:buFontTx/>
              <a:buChar char="-"/>
            </a:pPr>
            <a:endParaRPr lang="nl-NL" sz="22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/>
              <a:t>Volgens de leer van </a:t>
            </a:r>
            <a:r>
              <a:rPr lang="nl-NL" sz="2200" b="1" dirty="0"/>
              <a:t>Rudolf Steiner </a:t>
            </a:r>
            <a:r>
              <a:rPr lang="nl-NL" sz="2200" dirty="0"/>
              <a:t>(</a:t>
            </a:r>
            <a:r>
              <a:rPr lang="nl-NL" sz="2200" b="1" dirty="0"/>
              <a:t>antroposofie</a:t>
            </a:r>
            <a:r>
              <a:rPr lang="nl-NL" sz="2200" dirty="0"/>
              <a:t>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 smtClean="0"/>
              <a:t>De </a:t>
            </a:r>
            <a:r>
              <a:rPr lang="nl-NL" sz="2200" dirty="0"/>
              <a:t>natuur wordt gezien als een overal verbonden geheel. Zo is dus ook landbouw verbonden met klimaat, bodemvruchtbaarheid, watervervuiling, biodiversiteit, luchtkwaliteit, enz.</a:t>
            </a:r>
          </a:p>
        </p:txBody>
      </p:sp>
    </p:spTree>
    <p:extLst>
      <p:ext uri="{BB962C8B-B14F-4D97-AF65-F5344CB8AC3E}">
        <p14:creationId xmlns:p14="http://schemas.microsoft.com/office/powerpoint/2010/main" val="382759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971601" y="2204864"/>
            <a:ext cx="7488832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10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Keurmerken</a:t>
            </a:r>
          </a:p>
        </p:txBody>
      </p:sp>
    </p:spTree>
    <p:extLst>
      <p:ext uri="{BB962C8B-B14F-4D97-AF65-F5344CB8AC3E}">
        <p14:creationId xmlns:p14="http://schemas.microsoft.com/office/powerpoint/2010/main" val="27537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75656" y="428477"/>
            <a:ext cx="6447501" cy="990600"/>
          </a:xfrm>
        </p:spPr>
        <p:txBody>
          <a:bodyPr/>
          <a:lstStyle/>
          <a:p>
            <a:r>
              <a:rPr lang="nl-NL" dirty="0"/>
              <a:t>Supermarkt Keurmerken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4691808"/>
            <a:ext cx="7116704" cy="2910580"/>
          </a:xfrm>
        </p:spPr>
        <p:txBody>
          <a:bodyPr>
            <a:normAutofit/>
          </a:bodyPr>
          <a:lstStyle/>
          <a:p>
            <a:r>
              <a:rPr lang="nl-NL" sz="1800" dirty="0"/>
              <a:t>Wat als alle Supermarkten </a:t>
            </a:r>
            <a:r>
              <a:rPr lang="nl-NL" sz="1800" u="sng" dirty="0"/>
              <a:t>alleen</a:t>
            </a:r>
            <a:r>
              <a:rPr lang="nl-NL" sz="1800" dirty="0"/>
              <a:t> nog producten met een </a:t>
            </a:r>
            <a:r>
              <a:rPr lang="nl-NL" sz="1800" u="sng" dirty="0"/>
              <a:t>keurmerk</a:t>
            </a:r>
            <a:r>
              <a:rPr lang="nl-NL" sz="1800" dirty="0"/>
              <a:t> gaan </a:t>
            </a:r>
            <a:r>
              <a:rPr lang="nl-NL" sz="1800" dirty="0" smtClean="0"/>
              <a:t>verkopen</a:t>
            </a:r>
            <a:r>
              <a:rPr lang="nl-NL" sz="1800" dirty="0"/>
              <a:t> </a:t>
            </a:r>
            <a:r>
              <a:rPr lang="nl-NL" sz="1800" dirty="0" smtClean="0"/>
              <a:t>(Louise Fresco)</a:t>
            </a:r>
            <a:endParaRPr lang="nl-NL" sz="1800" dirty="0"/>
          </a:p>
          <a:p>
            <a:r>
              <a:rPr lang="nl-NL" sz="1800" dirty="0"/>
              <a:t>Hoe bereiden wij ons voor op de grotere </a:t>
            </a:r>
            <a:r>
              <a:rPr lang="nl-NL" sz="1800" u="sng" dirty="0"/>
              <a:t>vraag</a:t>
            </a:r>
            <a:r>
              <a:rPr lang="nl-NL" sz="1800" dirty="0"/>
              <a:t> naar </a:t>
            </a:r>
            <a:r>
              <a:rPr lang="nl-NL" sz="1800" u="sng" dirty="0"/>
              <a:t>‘verantwoorde producten’? </a:t>
            </a:r>
          </a:p>
          <a:p>
            <a:r>
              <a:rPr lang="nl-NL" sz="1800" dirty="0"/>
              <a:t>Wat zijn </a:t>
            </a:r>
            <a:r>
              <a:rPr lang="nl-NL" sz="1800" u="sng" dirty="0"/>
              <a:t>kansen </a:t>
            </a:r>
            <a:r>
              <a:rPr lang="nl-NL" sz="1800" dirty="0"/>
              <a:t>en wat zijn </a:t>
            </a:r>
            <a:r>
              <a:rPr lang="nl-NL" sz="1800" u="sng" dirty="0"/>
              <a:t>bedreigingen</a:t>
            </a:r>
            <a:r>
              <a:rPr lang="nl-NL" sz="1800" dirty="0"/>
              <a:t> voor de veehouderij?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957431"/>
            <a:ext cx="2143125" cy="2143125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44598798"/>
              </p:ext>
            </p:extLst>
          </p:nvPr>
        </p:nvGraphicFramePr>
        <p:xfrm>
          <a:off x="4860032" y="1974126"/>
          <a:ext cx="3326161" cy="2162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PIJL-RECHTS 7"/>
          <p:cNvSpPr/>
          <p:nvPr/>
        </p:nvSpPr>
        <p:spPr>
          <a:xfrm>
            <a:off x="4699406" y="2873705"/>
            <a:ext cx="733806" cy="363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350"/>
          </a:p>
        </p:txBody>
      </p:sp>
    </p:spTree>
    <p:extLst>
      <p:ext uri="{BB962C8B-B14F-4D97-AF65-F5344CB8AC3E}">
        <p14:creationId xmlns:p14="http://schemas.microsoft.com/office/powerpoint/2010/main" val="278497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6078</TotalTime>
  <Words>275</Words>
  <Application>Microsoft Office PowerPoint</Application>
  <PresentationFormat>Diavoorstelling (4:3)</PresentationFormat>
  <Paragraphs>76</Paragraphs>
  <Slides>14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Kantoorthema</vt:lpstr>
      <vt:lpstr>PowerPoint-presentatie</vt:lpstr>
      <vt:lpstr>Verschillende soorten landbouw</vt:lpstr>
      <vt:lpstr>Bio-Industrie?</vt:lpstr>
      <vt:lpstr>Conventionele landbouw</vt:lpstr>
      <vt:lpstr>Gangbare landbouw</vt:lpstr>
      <vt:lpstr>Biologische Landbouw</vt:lpstr>
      <vt:lpstr>Biologisch Dynamische Landbouw</vt:lpstr>
      <vt:lpstr>PowerPoint-presentatie</vt:lpstr>
      <vt:lpstr>Supermarkt Keurmerken</vt:lpstr>
      <vt:lpstr>Hoeveel vleeskeurmerken zijn er in Nederland?</vt:lpstr>
      <vt:lpstr>PowerPoint-presentatie</vt:lpstr>
      <vt:lpstr>Beter Leven Keurmerk</vt:lpstr>
      <vt:lpstr>PowerPoint-presentatie</vt:lpstr>
      <vt:lpstr>Opdracht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Wim Vugteveen</cp:lastModifiedBy>
  <cp:revision>70</cp:revision>
  <cp:lastPrinted>2016-06-28T13:25:00Z</cp:lastPrinted>
  <dcterms:created xsi:type="dcterms:W3CDTF">2016-01-26T10:40:10Z</dcterms:created>
  <dcterms:modified xsi:type="dcterms:W3CDTF">2017-11-01T13:45:04Z</dcterms:modified>
</cp:coreProperties>
</file>