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3" r:id="rId6"/>
    <p:sldId id="260" r:id="rId7"/>
    <p:sldId id="261" r:id="rId8"/>
    <p:sldId id="264" r:id="rId9"/>
    <p:sldId id="262"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nl-NL"/>
              <a:t>Klik om stijl te bewerken</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nl-NL"/>
              <a:t>Klik om stijl te bewerken</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nl-NL"/>
              <a:t>Klik om stijl te bewerken</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nl-NL"/>
              <a:t>Klik om stijl te bewerken</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nl-NL"/>
              <a:t>Klik om stijl te bewerken</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nl-NL"/>
              <a:t>Klik om stijl te bewerken</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12/13/2017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nl-NL"/>
              <a:t>Klik om stijl te bewerken</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12/13/2017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nl-NL"/>
              <a:t>Klik om stijl te bewerken</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12/13/2017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nl-NL"/>
              <a:t>Klik om stijl te bewerken</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nl-NL"/>
              <a:t>Klik om stijl te bewerken</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913795" y="2912232"/>
            <a:ext cx="5107208" cy="287896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72200" y="2912232"/>
            <a:ext cx="5095357" cy="287896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12/13/2017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nl-NL"/>
              <a:t>Klik om stijl te bewerken</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12/13/2017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12/13/2017</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nl/url?sa=i&amp;rct=j&amp;q=&amp;esrc=s&amp;source=images&amp;cd=&amp;cad=rja&amp;uact=8&amp;ved=0ahUKEwj05Y2Hv4TYAhUR3KQKHezPAhAQjRwIBw&amp;url=https://www.zoekdierenarts.nl/praktische-tips/konijnen/wat-eten-konijnen&amp;psig=AOvVaw2728iTHpBqK9dEr6gnNXGA&amp;ust=1513168759834366"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17AE16-94A8-46F1-9760-9D8D989FCC7F}"/>
              </a:ext>
            </a:extLst>
          </p:cNvPr>
          <p:cNvSpPr>
            <a:spLocks noGrp="1"/>
          </p:cNvSpPr>
          <p:nvPr>
            <p:ph type="ctrTitle"/>
          </p:nvPr>
        </p:nvSpPr>
        <p:spPr>
          <a:xfrm>
            <a:off x="1595269" y="523783"/>
            <a:ext cx="9001462" cy="1509203"/>
          </a:xfrm>
        </p:spPr>
        <p:txBody>
          <a:bodyPr/>
          <a:lstStyle/>
          <a:p>
            <a:r>
              <a:rPr lang="nl-NL" dirty="0"/>
              <a:t>Konijnen</a:t>
            </a:r>
          </a:p>
        </p:txBody>
      </p:sp>
      <p:sp>
        <p:nvSpPr>
          <p:cNvPr id="3" name="Ondertitel 2">
            <a:extLst>
              <a:ext uri="{FF2B5EF4-FFF2-40B4-BE49-F238E27FC236}">
                <a16:creationId xmlns:a16="http://schemas.microsoft.com/office/drawing/2014/main" id="{F662A54C-C0A2-4A19-A26E-20CEF602EF45}"/>
              </a:ext>
            </a:extLst>
          </p:cNvPr>
          <p:cNvSpPr>
            <a:spLocks noGrp="1"/>
          </p:cNvSpPr>
          <p:nvPr>
            <p:ph type="subTitle" idx="1"/>
          </p:nvPr>
        </p:nvSpPr>
        <p:spPr/>
        <p:txBody>
          <a:bodyPr/>
          <a:lstStyle/>
          <a:p>
            <a:endParaRPr lang="nl-NL" dirty="0"/>
          </a:p>
        </p:txBody>
      </p:sp>
      <p:pic>
        <p:nvPicPr>
          <p:cNvPr id="5" name="Afbeelding 4">
            <a:extLst>
              <a:ext uri="{FF2B5EF4-FFF2-40B4-BE49-F238E27FC236}">
                <a16:creationId xmlns:a16="http://schemas.microsoft.com/office/drawing/2014/main" id="{48338A03-6F77-4325-8C7A-5B39FCECEF8F}"/>
              </a:ext>
            </a:extLst>
          </p:cNvPr>
          <p:cNvPicPr>
            <a:picLocks noChangeAspect="1"/>
          </p:cNvPicPr>
          <p:nvPr/>
        </p:nvPicPr>
        <p:blipFill>
          <a:blip r:embed="rId2"/>
          <a:stretch>
            <a:fillRect/>
          </a:stretch>
        </p:blipFill>
        <p:spPr>
          <a:xfrm>
            <a:off x="1504950" y="2525420"/>
            <a:ext cx="9344025" cy="3257435"/>
          </a:xfrm>
          <a:prstGeom prst="rect">
            <a:avLst/>
          </a:prstGeom>
        </p:spPr>
      </p:pic>
    </p:spTree>
    <p:extLst>
      <p:ext uri="{BB962C8B-B14F-4D97-AF65-F5344CB8AC3E}">
        <p14:creationId xmlns:p14="http://schemas.microsoft.com/office/powerpoint/2010/main" val="2556802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F38232-E532-4066-8EF4-AC96911C310B}"/>
              </a:ext>
            </a:extLst>
          </p:cNvPr>
          <p:cNvSpPr>
            <a:spLocks noGrp="1"/>
          </p:cNvSpPr>
          <p:nvPr>
            <p:ph type="title"/>
          </p:nvPr>
        </p:nvSpPr>
        <p:spPr/>
        <p:txBody>
          <a:bodyPr/>
          <a:lstStyle/>
          <a:p>
            <a:r>
              <a:rPr lang="nl-NL" dirty="0"/>
              <a:t>Hoe herken je een gezond konijn?</a:t>
            </a:r>
          </a:p>
        </p:txBody>
      </p:sp>
      <p:sp>
        <p:nvSpPr>
          <p:cNvPr id="3" name="Tijdelijke aanduiding voor inhoud 2">
            <a:extLst>
              <a:ext uri="{FF2B5EF4-FFF2-40B4-BE49-F238E27FC236}">
                <a16:creationId xmlns:a16="http://schemas.microsoft.com/office/drawing/2014/main" id="{AE6A148D-03A8-4529-84A7-08D866A5647B}"/>
              </a:ext>
            </a:extLst>
          </p:cNvPr>
          <p:cNvSpPr>
            <a:spLocks noGrp="1"/>
          </p:cNvSpPr>
          <p:nvPr>
            <p:ph idx="1"/>
          </p:nvPr>
        </p:nvSpPr>
        <p:spPr>
          <a:xfrm>
            <a:off x="675670" y="2096064"/>
            <a:ext cx="10353762" cy="3695136"/>
          </a:xfrm>
        </p:spPr>
        <p:txBody>
          <a:bodyPr>
            <a:normAutofit lnSpcReduction="10000"/>
          </a:bodyPr>
          <a:lstStyle/>
          <a:p>
            <a:r>
              <a:rPr lang="nl-NL" dirty="0"/>
              <a:t>Ogen schoon en helder</a:t>
            </a:r>
          </a:p>
          <a:p>
            <a:r>
              <a:rPr lang="nl-NL" dirty="0"/>
              <a:t>Glanzende vacht </a:t>
            </a:r>
          </a:p>
          <a:p>
            <a:r>
              <a:rPr lang="nl-NL" dirty="0"/>
              <a:t>Oren  zijn schoon aan de binnenkant </a:t>
            </a:r>
          </a:p>
          <a:p>
            <a:r>
              <a:rPr lang="nl-NL" dirty="0"/>
              <a:t>Het konijn  heeft voldoende eetlust </a:t>
            </a:r>
          </a:p>
          <a:p>
            <a:r>
              <a:rPr lang="nl-NL" dirty="0"/>
              <a:t>Voortanden  staan recht en zijn niet te lang</a:t>
            </a:r>
          </a:p>
          <a:p>
            <a:r>
              <a:rPr lang="nl-NL" dirty="0"/>
              <a:t>Konijn kan  zich soepel bewegen</a:t>
            </a:r>
          </a:p>
          <a:p>
            <a:r>
              <a:rPr lang="nl-NL" dirty="0"/>
              <a:t>Ontlasting ziet er goed uit ( rond,  droog, vezelig)</a:t>
            </a:r>
          </a:p>
          <a:p>
            <a:r>
              <a:rPr lang="nl-NL" dirty="0"/>
              <a:t>Juiste lichaamstempratuur ( 38-39.5)</a:t>
            </a:r>
          </a:p>
          <a:p>
            <a:endParaRPr lang="nl-NL" dirty="0"/>
          </a:p>
          <a:p>
            <a:pPr marL="0" indent="0">
              <a:buNone/>
            </a:pPr>
            <a:endParaRPr lang="nl-NL" dirty="0"/>
          </a:p>
        </p:txBody>
      </p:sp>
      <p:pic>
        <p:nvPicPr>
          <p:cNvPr id="1026" name="Picture 2" descr="Afbeeldingsresultaat voor gezond konijn">
            <a:hlinkClick r:id="rId2"/>
            <a:extLst>
              <a:ext uri="{FF2B5EF4-FFF2-40B4-BE49-F238E27FC236}">
                <a16:creationId xmlns:a16="http://schemas.microsoft.com/office/drawing/2014/main" id="{3E188BDD-76A7-4F8F-A8D5-5256307EEF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8113" y="1788816"/>
            <a:ext cx="2976562" cy="4459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5317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85C4B9-F71E-4560-A314-BCDDA8209360}"/>
              </a:ext>
            </a:extLst>
          </p:cNvPr>
          <p:cNvSpPr>
            <a:spLocks noGrp="1"/>
          </p:cNvSpPr>
          <p:nvPr>
            <p:ph type="title"/>
          </p:nvPr>
        </p:nvSpPr>
        <p:spPr/>
        <p:txBody>
          <a:bodyPr/>
          <a:lstStyle/>
          <a:p>
            <a:r>
              <a:rPr lang="nl-NL" dirty="0"/>
              <a:t> Controlepunten</a:t>
            </a:r>
          </a:p>
        </p:txBody>
      </p:sp>
      <p:sp>
        <p:nvSpPr>
          <p:cNvPr id="3" name="Tijdelijke aanduiding voor inhoud 2">
            <a:extLst>
              <a:ext uri="{FF2B5EF4-FFF2-40B4-BE49-F238E27FC236}">
                <a16:creationId xmlns:a16="http://schemas.microsoft.com/office/drawing/2014/main" id="{F952E96A-252B-4F7A-BB23-ABB3D3F34B3F}"/>
              </a:ext>
            </a:extLst>
          </p:cNvPr>
          <p:cNvSpPr>
            <a:spLocks noGrp="1"/>
          </p:cNvSpPr>
          <p:nvPr>
            <p:ph idx="1"/>
          </p:nvPr>
        </p:nvSpPr>
        <p:spPr/>
        <p:txBody>
          <a:bodyPr/>
          <a:lstStyle/>
          <a:p>
            <a:r>
              <a:rPr lang="nl-NL" dirty="0"/>
              <a:t>Vacht controleren op wondjes of viezigheid</a:t>
            </a:r>
          </a:p>
          <a:p>
            <a:r>
              <a:rPr lang="nl-NL" dirty="0"/>
              <a:t>Ogen controleren op viezigheid</a:t>
            </a:r>
          </a:p>
          <a:p>
            <a:r>
              <a:rPr lang="nl-NL" dirty="0"/>
              <a:t>Tanden nakijken of ze niet te lang zijn</a:t>
            </a:r>
          </a:p>
          <a:p>
            <a:r>
              <a:rPr lang="nl-NL" dirty="0"/>
              <a:t>Oren controleren op wondjes of viezigheid</a:t>
            </a:r>
          </a:p>
          <a:p>
            <a:r>
              <a:rPr lang="nl-NL" dirty="0"/>
              <a:t>Controleren of de nagels niet te lang worden </a:t>
            </a:r>
          </a:p>
          <a:p>
            <a:r>
              <a:rPr lang="nl-NL" dirty="0"/>
              <a:t>Controleren of het dier voldoende eet en drinkt</a:t>
            </a:r>
          </a:p>
        </p:txBody>
      </p:sp>
      <p:pic>
        <p:nvPicPr>
          <p:cNvPr id="5" name="Afbeelding 4">
            <a:extLst>
              <a:ext uri="{FF2B5EF4-FFF2-40B4-BE49-F238E27FC236}">
                <a16:creationId xmlns:a16="http://schemas.microsoft.com/office/drawing/2014/main" id="{00D88D0D-2245-4676-85AC-BCF349C17E87}"/>
              </a:ext>
            </a:extLst>
          </p:cNvPr>
          <p:cNvPicPr>
            <a:picLocks noChangeAspect="1"/>
          </p:cNvPicPr>
          <p:nvPr/>
        </p:nvPicPr>
        <p:blipFill>
          <a:blip r:embed="rId2"/>
          <a:stretch>
            <a:fillRect/>
          </a:stretch>
        </p:blipFill>
        <p:spPr>
          <a:xfrm>
            <a:off x="8461261" y="1402491"/>
            <a:ext cx="3296437" cy="2473590"/>
          </a:xfrm>
          <a:prstGeom prst="rect">
            <a:avLst/>
          </a:prstGeom>
        </p:spPr>
      </p:pic>
      <p:pic>
        <p:nvPicPr>
          <p:cNvPr id="7" name="Afbeelding 6">
            <a:extLst>
              <a:ext uri="{FF2B5EF4-FFF2-40B4-BE49-F238E27FC236}">
                <a16:creationId xmlns:a16="http://schemas.microsoft.com/office/drawing/2014/main" id="{2531474B-942A-4453-9B72-2E092BCB32E3}"/>
              </a:ext>
            </a:extLst>
          </p:cNvPr>
          <p:cNvPicPr>
            <a:picLocks noChangeAspect="1"/>
          </p:cNvPicPr>
          <p:nvPr/>
        </p:nvPicPr>
        <p:blipFill>
          <a:blip r:embed="rId3"/>
          <a:stretch>
            <a:fillRect/>
          </a:stretch>
        </p:blipFill>
        <p:spPr>
          <a:xfrm>
            <a:off x="8480608" y="4217855"/>
            <a:ext cx="3295535" cy="2473590"/>
          </a:xfrm>
          <a:prstGeom prst="rect">
            <a:avLst/>
          </a:prstGeom>
        </p:spPr>
      </p:pic>
    </p:spTree>
    <p:extLst>
      <p:ext uri="{BB962C8B-B14F-4D97-AF65-F5344CB8AC3E}">
        <p14:creationId xmlns:p14="http://schemas.microsoft.com/office/powerpoint/2010/main" val="1898468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C854AA-38C5-4F07-A2A4-70C1D37F57F1}"/>
              </a:ext>
            </a:extLst>
          </p:cNvPr>
          <p:cNvSpPr>
            <a:spLocks noGrp="1"/>
          </p:cNvSpPr>
          <p:nvPr>
            <p:ph type="title"/>
          </p:nvPr>
        </p:nvSpPr>
        <p:spPr/>
        <p:txBody>
          <a:bodyPr/>
          <a:lstStyle/>
          <a:p>
            <a:r>
              <a:rPr lang="nl-NL" dirty="0"/>
              <a:t>Besmettelijke infectieziektes</a:t>
            </a:r>
            <a:br>
              <a:rPr lang="nl-NL" dirty="0"/>
            </a:br>
            <a:r>
              <a:rPr lang="nl-NL" dirty="0"/>
              <a:t>VHS </a:t>
            </a:r>
          </a:p>
        </p:txBody>
      </p:sp>
      <p:sp>
        <p:nvSpPr>
          <p:cNvPr id="3" name="Tijdelijke aanduiding voor inhoud 2">
            <a:extLst>
              <a:ext uri="{FF2B5EF4-FFF2-40B4-BE49-F238E27FC236}">
                <a16:creationId xmlns:a16="http://schemas.microsoft.com/office/drawing/2014/main" id="{0CFAACC9-6515-4AEE-B40C-2DD277D7A0B3}"/>
              </a:ext>
            </a:extLst>
          </p:cNvPr>
          <p:cNvSpPr>
            <a:spLocks noGrp="1"/>
          </p:cNvSpPr>
          <p:nvPr>
            <p:ph idx="1"/>
          </p:nvPr>
        </p:nvSpPr>
        <p:spPr>
          <a:xfrm>
            <a:off x="913795" y="1855433"/>
            <a:ext cx="10353762" cy="4483223"/>
          </a:xfrm>
        </p:spPr>
        <p:txBody>
          <a:bodyPr>
            <a:normAutofit/>
          </a:bodyPr>
          <a:lstStyle/>
          <a:p>
            <a:r>
              <a:rPr lang="nl-NL" dirty="0"/>
              <a:t>Een besmettelijke en dodelijke ziekte die vaak word veroorzaakt door een virus.</a:t>
            </a:r>
          </a:p>
          <a:p>
            <a:r>
              <a:rPr lang="nl-NL" b="1" dirty="0"/>
              <a:t>De  symptomen </a:t>
            </a:r>
            <a:r>
              <a:rPr lang="nl-NL" dirty="0"/>
              <a:t>hiervan zijn: suf, koorts, eet niet, en in het laatste stadium van deze ziekte kan het konijn bloederige neusuitvloeingen krijgen.</a:t>
            </a:r>
          </a:p>
          <a:p>
            <a:r>
              <a:rPr lang="nl-NL" b="1" dirty="0"/>
              <a:t>De diagnose </a:t>
            </a:r>
            <a:r>
              <a:rPr lang="nl-NL" dirty="0"/>
              <a:t>kan niet worden gesteld omdat het konijn vaak binnen een paar dagen al dood is.</a:t>
            </a:r>
          </a:p>
          <a:p>
            <a:r>
              <a:rPr lang="nl-NL" dirty="0"/>
              <a:t>Er is geen </a:t>
            </a:r>
            <a:r>
              <a:rPr lang="nl-NL" b="1" dirty="0"/>
              <a:t>behandeling</a:t>
            </a:r>
            <a:r>
              <a:rPr lang="nl-NL" dirty="0"/>
              <a:t> hiervoor behalve dat je je  konijn elk jaar laat vaccineren.</a:t>
            </a:r>
          </a:p>
          <a:p>
            <a:r>
              <a:rPr lang="nl-NL" dirty="0"/>
              <a:t>Een </a:t>
            </a:r>
            <a:r>
              <a:rPr lang="nl-NL" b="1" dirty="0"/>
              <a:t>overige maatregel </a:t>
            </a:r>
            <a:r>
              <a:rPr lang="nl-NL" dirty="0"/>
              <a:t>is om hygiënisch te werken en om de konijnen niet bij elkaar te zetten. </a:t>
            </a:r>
          </a:p>
          <a:p>
            <a:pPr marL="0" indent="0">
              <a:buNone/>
            </a:pPr>
            <a:r>
              <a:rPr lang="nl-NL" b="1" dirty="0"/>
              <a:t> </a:t>
            </a:r>
          </a:p>
          <a:p>
            <a:pPr marL="0" indent="0">
              <a:buNone/>
            </a:pPr>
            <a:endParaRPr lang="nl-NL" dirty="0"/>
          </a:p>
          <a:p>
            <a:pPr marL="0" indent="0">
              <a:buNone/>
            </a:pPr>
            <a:endParaRPr lang="nl-NL" dirty="0"/>
          </a:p>
          <a:p>
            <a:pPr marL="0" indent="0">
              <a:buNone/>
            </a:pPr>
            <a:endParaRPr lang="nl-NL" dirty="0"/>
          </a:p>
          <a:p>
            <a:pPr marL="0" indent="0">
              <a:buNone/>
            </a:pPr>
            <a:endParaRPr lang="nl-NL" b="1" dirty="0"/>
          </a:p>
          <a:p>
            <a:endParaRPr lang="nl-NL" dirty="0"/>
          </a:p>
          <a:p>
            <a:endParaRPr lang="nl-NL" dirty="0"/>
          </a:p>
          <a:p>
            <a:endParaRPr lang="nl-NL" dirty="0"/>
          </a:p>
        </p:txBody>
      </p:sp>
    </p:spTree>
    <p:extLst>
      <p:ext uri="{BB962C8B-B14F-4D97-AF65-F5344CB8AC3E}">
        <p14:creationId xmlns:p14="http://schemas.microsoft.com/office/powerpoint/2010/main" val="1674051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96D9BE-F860-44C1-90DB-DD895643E7A2}"/>
              </a:ext>
            </a:extLst>
          </p:cNvPr>
          <p:cNvSpPr>
            <a:spLocks noGrp="1"/>
          </p:cNvSpPr>
          <p:nvPr>
            <p:ph type="title"/>
          </p:nvPr>
        </p:nvSpPr>
        <p:spPr/>
        <p:txBody>
          <a:bodyPr/>
          <a:lstStyle/>
          <a:p>
            <a:r>
              <a:rPr lang="nl-NL" dirty="0"/>
              <a:t>Myxomatose </a:t>
            </a:r>
          </a:p>
        </p:txBody>
      </p:sp>
      <p:sp>
        <p:nvSpPr>
          <p:cNvPr id="3" name="Tijdelijke aanduiding voor inhoud 2">
            <a:extLst>
              <a:ext uri="{FF2B5EF4-FFF2-40B4-BE49-F238E27FC236}">
                <a16:creationId xmlns:a16="http://schemas.microsoft.com/office/drawing/2014/main" id="{857E9E26-C381-4F94-BF57-F6127DF90D7E}"/>
              </a:ext>
            </a:extLst>
          </p:cNvPr>
          <p:cNvSpPr>
            <a:spLocks noGrp="1"/>
          </p:cNvSpPr>
          <p:nvPr>
            <p:ph idx="1"/>
          </p:nvPr>
        </p:nvSpPr>
        <p:spPr>
          <a:xfrm>
            <a:off x="913795" y="1828800"/>
            <a:ext cx="10353762" cy="3962400"/>
          </a:xfrm>
        </p:spPr>
        <p:txBody>
          <a:bodyPr>
            <a:normAutofit lnSpcReduction="10000"/>
          </a:bodyPr>
          <a:lstStyle/>
          <a:p>
            <a:r>
              <a:rPr lang="nl-NL" b="1" dirty="0"/>
              <a:t>Oorzaak</a:t>
            </a:r>
            <a:r>
              <a:rPr lang="nl-NL" dirty="0"/>
              <a:t> door muggen </a:t>
            </a:r>
          </a:p>
          <a:p>
            <a:r>
              <a:rPr lang="nl-NL" b="1" dirty="0"/>
              <a:t>Symptomen</a:t>
            </a:r>
            <a:r>
              <a:rPr lang="nl-NL" dirty="0"/>
              <a:t>: opgezwollen ogen, oren en anus. De oren voelen warm aan en soms krijgen ze longontsteking.</a:t>
            </a:r>
          </a:p>
          <a:p>
            <a:r>
              <a:rPr lang="nl-NL" b="1" dirty="0"/>
              <a:t>Behandeling: </a:t>
            </a:r>
            <a:r>
              <a:rPr lang="nl-NL" dirty="0"/>
              <a:t>Geen behandeling, goede huisvesting, verwarming en pijnstillers kunnen wel vaak helpen. Het duurt dan wel weken tot maanden voordat het konijn weer beter is.</a:t>
            </a:r>
          </a:p>
          <a:p>
            <a:r>
              <a:rPr lang="nl-NL" b="1" dirty="0"/>
              <a:t>Prognose</a:t>
            </a:r>
            <a:r>
              <a:rPr lang="nl-NL" dirty="0"/>
              <a:t>: vaak komt het konijn te overlijden</a:t>
            </a:r>
          </a:p>
          <a:p>
            <a:r>
              <a:rPr lang="nl-NL" b="1" dirty="0"/>
              <a:t>Preventie maatregelen</a:t>
            </a:r>
            <a:r>
              <a:rPr lang="nl-NL" dirty="0"/>
              <a:t>: jaarlijks vaccineren</a:t>
            </a:r>
          </a:p>
          <a:p>
            <a:r>
              <a:rPr lang="nl-NL" b="1" dirty="0"/>
              <a:t>Overige maatregelen</a:t>
            </a:r>
            <a:r>
              <a:rPr lang="nl-NL" dirty="0"/>
              <a:t>: hygiënisch werken.</a:t>
            </a:r>
          </a:p>
          <a:p>
            <a:endParaRPr lang="nl-NL" dirty="0"/>
          </a:p>
        </p:txBody>
      </p:sp>
      <p:pic>
        <p:nvPicPr>
          <p:cNvPr id="5" name="Afbeelding 4">
            <a:extLst>
              <a:ext uri="{FF2B5EF4-FFF2-40B4-BE49-F238E27FC236}">
                <a16:creationId xmlns:a16="http://schemas.microsoft.com/office/drawing/2014/main" id="{6D4520B5-C536-4CBF-A049-CF42BBFB43C1}"/>
              </a:ext>
            </a:extLst>
          </p:cNvPr>
          <p:cNvPicPr>
            <a:picLocks noChangeAspect="1"/>
          </p:cNvPicPr>
          <p:nvPr/>
        </p:nvPicPr>
        <p:blipFill>
          <a:blip r:embed="rId2"/>
          <a:stretch>
            <a:fillRect/>
          </a:stretch>
        </p:blipFill>
        <p:spPr>
          <a:xfrm>
            <a:off x="6833625" y="4003675"/>
            <a:ext cx="5192661" cy="2682875"/>
          </a:xfrm>
          <a:prstGeom prst="rect">
            <a:avLst/>
          </a:prstGeom>
        </p:spPr>
      </p:pic>
    </p:spTree>
    <p:extLst>
      <p:ext uri="{BB962C8B-B14F-4D97-AF65-F5344CB8AC3E}">
        <p14:creationId xmlns:p14="http://schemas.microsoft.com/office/powerpoint/2010/main" val="572781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2A3CCE-C21C-451B-9CCC-945C800A1688}"/>
              </a:ext>
            </a:extLst>
          </p:cNvPr>
          <p:cNvSpPr>
            <a:spLocks noGrp="1"/>
          </p:cNvSpPr>
          <p:nvPr>
            <p:ph type="title"/>
          </p:nvPr>
        </p:nvSpPr>
        <p:spPr/>
        <p:txBody>
          <a:bodyPr/>
          <a:lstStyle/>
          <a:p>
            <a:r>
              <a:rPr lang="nl-NL" dirty="0"/>
              <a:t>Erfelijke aandoeningen </a:t>
            </a:r>
          </a:p>
        </p:txBody>
      </p:sp>
      <p:sp>
        <p:nvSpPr>
          <p:cNvPr id="3" name="Tijdelijke aanduiding voor inhoud 2">
            <a:extLst>
              <a:ext uri="{FF2B5EF4-FFF2-40B4-BE49-F238E27FC236}">
                <a16:creationId xmlns:a16="http://schemas.microsoft.com/office/drawing/2014/main" id="{018CE252-583D-4C86-A1D2-22615B9370CD}"/>
              </a:ext>
            </a:extLst>
          </p:cNvPr>
          <p:cNvSpPr>
            <a:spLocks noGrp="1"/>
          </p:cNvSpPr>
          <p:nvPr>
            <p:ph idx="1"/>
          </p:nvPr>
        </p:nvSpPr>
        <p:spPr/>
        <p:txBody>
          <a:bodyPr>
            <a:normAutofit fontScale="92500" lnSpcReduction="10000"/>
          </a:bodyPr>
          <a:lstStyle/>
          <a:p>
            <a:r>
              <a:rPr lang="nl-NL" b="1" dirty="0"/>
              <a:t>Geboorteproblemen</a:t>
            </a:r>
            <a:r>
              <a:rPr lang="nl-NL" dirty="0"/>
              <a:t>: Bij kleine dwergkonijnen kunnen geboorteproblemen voorkomen doordat de bekken van het vrouwtje te klein zijn voor het jong, ook zijn deze dieren vaak minder vruchtbaar. Een maatregel die genomen kan worden is om deze konijnen niet te vaak jongen te laten krijgen of helemaal geen. </a:t>
            </a:r>
          </a:p>
          <a:p>
            <a:r>
              <a:rPr lang="nl-NL" b="1" dirty="0"/>
              <a:t>Epilepsie:  </a:t>
            </a:r>
            <a:r>
              <a:rPr lang="nl-NL" dirty="0"/>
              <a:t>Dit komt af en toe voor bij witte konijnen met blauwe ogen, het is een ernstige ziekte die de levensduur bekort.  </a:t>
            </a:r>
          </a:p>
          <a:p>
            <a:pPr marL="0" indent="0">
              <a:buNone/>
            </a:pPr>
            <a:r>
              <a:rPr lang="nl-NL" b="1" dirty="0"/>
              <a:t>   Symptomen </a:t>
            </a:r>
            <a:r>
              <a:rPr lang="nl-NL" dirty="0"/>
              <a:t>: rollen van het lichaam, spierverslapping, verwarring, hoofd kantelen of peddelen met de voorpootjes.</a:t>
            </a:r>
          </a:p>
          <a:p>
            <a:pPr marL="0" indent="0">
              <a:buNone/>
            </a:pPr>
            <a:r>
              <a:rPr lang="nl-NL" b="1" dirty="0"/>
              <a:t>  Behandeling</a:t>
            </a:r>
            <a:r>
              <a:rPr lang="nl-NL" dirty="0"/>
              <a:t>: Een dierenarts zal vaak benzodiazepine medicijnen voorschrijven die vertragen de epileptische activiteiten.</a:t>
            </a:r>
          </a:p>
          <a:p>
            <a:endParaRPr lang="nl-NL" b="1" dirty="0"/>
          </a:p>
          <a:p>
            <a:endParaRPr lang="nl-NL" dirty="0"/>
          </a:p>
        </p:txBody>
      </p:sp>
    </p:spTree>
    <p:extLst>
      <p:ext uri="{BB962C8B-B14F-4D97-AF65-F5344CB8AC3E}">
        <p14:creationId xmlns:p14="http://schemas.microsoft.com/office/powerpoint/2010/main" val="620070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618BB3-1D97-4E79-9D66-878659D6DCAB}"/>
              </a:ext>
            </a:extLst>
          </p:cNvPr>
          <p:cNvSpPr>
            <a:spLocks noGrp="1"/>
          </p:cNvSpPr>
          <p:nvPr>
            <p:ph type="title"/>
          </p:nvPr>
        </p:nvSpPr>
        <p:spPr/>
        <p:txBody>
          <a:bodyPr/>
          <a:lstStyle/>
          <a:p>
            <a:r>
              <a:rPr lang="nl-NL" dirty="0"/>
              <a:t>3 overige veelvoorkomende ziektes </a:t>
            </a:r>
          </a:p>
        </p:txBody>
      </p:sp>
      <p:sp>
        <p:nvSpPr>
          <p:cNvPr id="3" name="Tijdelijke aanduiding voor inhoud 2">
            <a:extLst>
              <a:ext uri="{FF2B5EF4-FFF2-40B4-BE49-F238E27FC236}">
                <a16:creationId xmlns:a16="http://schemas.microsoft.com/office/drawing/2014/main" id="{CE285C39-0E39-4DA9-ABD1-69A203876853}"/>
              </a:ext>
            </a:extLst>
          </p:cNvPr>
          <p:cNvSpPr>
            <a:spLocks noGrp="1"/>
          </p:cNvSpPr>
          <p:nvPr>
            <p:ph idx="1"/>
          </p:nvPr>
        </p:nvSpPr>
        <p:spPr/>
        <p:txBody>
          <a:bodyPr/>
          <a:lstStyle/>
          <a:p>
            <a:r>
              <a:rPr lang="nl-NL" b="1" dirty="0"/>
              <a:t>Verkoudheid : </a:t>
            </a:r>
            <a:r>
              <a:rPr lang="nl-NL" dirty="0"/>
              <a:t>De ogen en oren zijn vies,  en het dier heeft ademhalingsproblemen. Als je het konijn niet behandeld kan het overgaan op longontsteking.  Je kan het voorkomen door het hok droog te houden en te zorgen voor een goede ventilatie. </a:t>
            </a:r>
          </a:p>
          <a:p>
            <a:r>
              <a:rPr lang="nl-NL" b="1" dirty="0"/>
              <a:t>Schimmel: </a:t>
            </a:r>
            <a:r>
              <a:rPr lang="nl-NL" dirty="0"/>
              <a:t>Jeuk, schilfers, haaruitval. Schimmel is zeer besmettelijk dus je moet andere dieren ook controleren. Schimmel is een zoönose dus kan ook overgaan op mensen, eventuele behandeling is een zalf die de dierenarts voorschrijft. </a:t>
            </a:r>
          </a:p>
          <a:p>
            <a:r>
              <a:rPr lang="nl-NL" b="1" dirty="0"/>
              <a:t>Mijten/ Schurft </a:t>
            </a:r>
            <a:r>
              <a:rPr lang="nl-NL" dirty="0"/>
              <a:t>: Veroorzaakt jeuk en kaalheid, andere konijnen zullen goed gecontroleerd moeten worden op besmetting. Konijnen met mijten die krijgen een goede behandeling bij de dierenarts. </a:t>
            </a:r>
          </a:p>
        </p:txBody>
      </p:sp>
    </p:spTree>
    <p:extLst>
      <p:ext uri="{BB962C8B-B14F-4D97-AF65-F5344CB8AC3E}">
        <p14:creationId xmlns:p14="http://schemas.microsoft.com/office/powerpoint/2010/main" val="11282398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05549E-3002-4B54-A6A0-8E4BE5051A6C}"/>
              </a:ext>
            </a:extLst>
          </p:cNvPr>
          <p:cNvSpPr>
            <a:spLocks noGrp="1"/>
          </p:cNvSpPr>
          <p:nvPr>
            <p:ph type="title"/>
          </p:nvPr>
        </p:nvSpPr>
        <p:spPr/>
        <p:txBody>
          <a:bodyPr/>
          <a:lstStyle/>
          <a:p>
            <a:r>
              <a:rPr lang="nl-NL" dirty="0"/>
              <a:t>Foto's</a:t>
            </a:r>
          </a:p>
        </p:txBody>
      </p:sp>
      <p:pic>
        <p:nvPicPr>
          <p:cNvPr id="5" name="Tijdelijke aanduiding voor inhoud 4">
            <a:extLst>
              <a:ext uri="{FF2B5EF4-FFF2-40B4-BE49-F238E27FC236}">
                <a16:creationId xmlns:a16="http://schemas.microsoft.com/office/drawing/2014/main" id="{5C63E95F-E288-464F-A031-4CC6D3A83BF6}"/>
              </a:ext>
            </a:extLst>
          </p:cNvPr>
          <p:cNvPicPr>
            <a:picLocks noGrp="1" noChangeAspect="1"/>
          </p:cNvPicPr>
          <p:nvPr>
            <p:ph idx="1"/>
          </p:nvPr>
        </p:nvPicPr>
        <p:blipFill>
          <a:blip r:embed="rId2"/>
          <a:stretch>
            <a:fillRect/>
          </a:stretch>
        </p:blipFill>
        <p:spPr>
          <a:xfrm>
            <a:off x="263061" y="407193"/>
            <a:ext cx="4016138" cy="2690813"/>
          </a:xfrm>
        </p:spPr>
      </p:pic>
      <p:sp>
        <p:nvSpPr>
          <p:cNvPr id="6" name="Tekstvak 5">
            <a:extLst>
              <a:ext uri="{FF2B5EF4-FFF2-40B4-BE49-F238E27FC236}">
                <a16:creationId xmlns:a16="http://schemas.microsoft.com/office/drawing/2014/main" id="{6AAE75BF-BE68-4A10-8AC9-CAE439B96582}"/>
              </a:ext>
            </a:extLst>
          </p:cNvPr>
          <p:cNvSpPr txBox="1"/>
          <p:nvPr/>
        </p:nvSpPr>
        <p:spPr>
          <a:xfrm>
            <a:off x="785812" y="3300413"/>
            <a:ext cx="2128838" cy="369332"/>
          </a:xfrm>
          <a:prstGeom prst="rect">
            <a:avLst/>
          </a:prstGeom>
          <a:noFill/>
        </p:spPr>
        <p:txBody>
          <a:bodyPr wrap="square" rtlCol="0">
            <a:spAutoFit/>
          </a:bodyPr>
          <a:lstStyle/>
          <a:p>
            <a:r>
              <a:rPr lang="nl-NL" dirty="0"/>
              <a:t>         Schimmel</a:t>
            </a:r>
          </a:p>
        </p:txBody>
      </p:sp>
      <p:pic>
        <p:nvPicPr>
          <p:cNvPr id="8" name="Afbeelding 7">
            <a:extLst>
              <a:ext uri="{FF2B5EF4-FFF2-40B4-BE49-F238E27FC236}">
                <a16:creationId xmlns:a16="http://schemas.microsoft.com/office/drawing/2014/main" id="{9D4430C0-C573-4B5E-8919-7A84495E0073}"/>
              </a:ext>
            </a:extLst>
          </p:cNvPr>
          <p:cNvPicPr>
            <a:picLocks noChangeAspect="1"/>
          </p:cNvPicPr>
          <p:nvPr/>
        </p:nvPicPr>
        <p:blipFill>
          <a:blip r:embed="rId3"/>
          <a:stretch>
            <a:fillRect/>
          </a:stretch>
        </p:blipFill>
        <p:spPr>
          <a:xfrm>
            <a:off x="7912803" y="496600"/>
            <a:ext cx="3927177" cy="2601406"/>
          </a:xfrm>
          <a:prstGeom prst="rect">
            <a:avLst/>
          </a:prstGeom>
        </p:spPr>
      </p:pic>
      <p:sp>
        <p:nvSpPr>
          <p:cNvPr id="9" name="Tekstvak 8">
            <a:extLst>
              <a:ext uri="{FF2B5EF4-FFF2-40B4-BE49-F238E27FC236}">
                <a16:creationId xmlns:a16="http://schemas.microsoft.com/office/drawing/2014/main" id="{D60EBD4C-4FEA-4D12-A7BA-9A9ECA636114}"/>
              </a:ext>
            </a:extLst>
          </p:cNvPr>
          <p:cNvSpPr txBox="1"/>
          <p:nvPr/>
        </p:nvSpPr>
        <p:spPr>
          <a:xfrm>
            <a:off x="7912803" y="3309716"/>
            <a:ext cx="3946120" cy="369332"/>
          </a:xfrm>
          <a:prstGeom prst="rect">
            <a:avLst/>
          </a:prstGeom>
          <a:noFill/>
        </p:spPr>
        <p:txBody>
          <a:bodyPr wrap="square" rtlCol="0">
            <a:spAutoFit/>
          </a:bodyPr>
          <a:lstStyle/>
          <a:p>
            <a:r>
              <a:rPr lang="nl-NL" dirty="0"/>
              <a:t>                     Schurft/mijten</a:t>
            </a:r>
          </a:p>
        </p:txBody>
      </p:sp>
      <p:pic>
        <p:nvPicPr>
          <p:cNvPr id="11" name="Afbeelding 10">
            <a:extLst>
              <a:ext uri="{FF2B5EF4-FFF2-40B4-BE49-F238E27FC236}">
                <a16:creationId xmlns:a16="http://schemas.microsoft.com/office/drawing/2014/main" id="{8589FAF4-C33E-4330-A7C3-D5800D952003}"/>
              </a:ext>
            </a:extLst>
          </p:cNvPr>
          <p:cNvPicPr>
            <a:picLocks noChangeAspect="1"/>
          </p:cNvPicPr>
          <p:nvPr/>
        </p:nvPicPr>
        <p:blipFill>
          <a:blip r:embed="rId4"/>
          <a:stretch>
            <a:fillRect/>
          </a:stretch>
        </p:blipFill>
        <p:spPr>
          <a:xfrm>
            <a:off x="4279198" y="3309716"/>
            <a:ext cx="3739669" cy="2487547"/>
          </a:xfrm>
          <a:prstGeom prst="rect">
            <a:avLst/>
          </a:prstGeom>
        </p:spPr>
      </p:pic>
      <p:sp>
        <p:nvSpPr>
          <p:cNvPr id="12" name="Tekstvak 11">
            <a:extLst>
              <a:ext uri="{FF2B5EF4-FFF2-40B4-BE49-F238E27FC236}">
                <a16:creationId xmlns:a16="http://schemas.microsoft.com/office/drawing/2014/main" id="{AB21092A-4E55-4CDC-AA48-E2C5CC24DC6B}"/>
              </a:ext>
            </a:extLst>
          </p:cNvPr>
          <p:cNvSpPr txBox="1"/>
          <p:nvPr/>
        </p:nvSpPr>
        <p:spPr>
          <a:xfrm>
            <a:off x="4543425" y="6038850"/>
            <a:ext cx="3369378" cy="369332"/>
          </a:xfrm>
          <a:prstGeom prst="rect">
            <a:avLst/>
          </a:prstGeom>
          <a:noFill/>
        </p:spPr>
        <p:txBody>
          <a:bodyPr wrap="square" rtlCol="0">
            <a:spAutoFit/>
          </a:bodyPr>
          <a:lstStyle/>
          <a:p>
            <a:r>
              <a:rPr lang="nl-NL" dirty="0"/>
              <a:t>             Verkoudheid</a:t>
            </a:r>
          </a:p>
        </p:txBody>
      </p:sp>
    </p:spTree>
    <p:extLst>
      <p:ext uri="{BB962C8B-B14F-4D97-AF65-F5344CB8AC3E}">
        <p14:creationId xmlns:p14="http://schemas.microsoft.com/office/powerpoint/2010/main" val="3208460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B2F751-E106-4EBC-8122-555CB928C4F8}"/>
              </a:ext>
            </a:extLst>
          </p:cNvPr>
          <p:cNvSpPr>
            <a:spLocks noGrp="1"/>
          </p:cNvSpPr>
          <p:nvPr>
            <p:ph type="title"/>
          </p:nvPr>
        </p:nvSpPr>
        <p:spPr/>
        <p:txBody>
          <a:bodyPr/>
          <a:lstStyle/>
          <a:p>
            <a:r>
              <a:rPr lang="nl-NL" dirty="0"/>
              <a:t>Gemiddelde levensverwachting </a:t>
            </a:r>
          </a:p>
        </p:txBody>
      </p:sp>
      <p:sp>
        <p:nvSpPr>
          <p:cNvPr id="3" name="Tijdelijke aanduiding voor inhoud 2">
            <a:extLst>
              <a:ext uri="{FF2B5EF4-FFF2-40B4-BE49-F238E27FC236}">
                <a16:creationId xmlns:a16="http://schemas.microsoft.com/office/drawing/2014/main" id="{D90E408C-3CB8-40A1-9A21-672146BD8DBD}"/>
              </a:ext>
            </a:extLst>
          </p:cNvPr>
          <p:cNvSpPr>
            <a:spLocks noGrp="1"/>
          </p:cNvSpPr>
          <p:nvPr>
            <p:ph idx="1"/>
          </p:nvPr>
        </p:nvSpPr>
        <p:spPr/>
        <p:txBody>
          <a:bodyPr/>
          <a:lstStyle/>
          <a:p>
            <a:r>
              <a:rPr lang="nl-NL" dirty="0"/>
              <a:t>Een ram word gemiddeld 6 tot 7 jaar oud</a:t>
            </a:r>
          </a:p>
          <a:p>
            <a:r>
              <a:rPr lang="nl-NL" dirty="0"/>
              <a:t>Een voedster word gemiddeld rond de 6 jaar</a:t>
            </a:r>
          </a:p>
          <a:p>
            <a:r>
              <a:rPr lang="nl-NL" dirty="0"/>
              <a:t>In het wild worden ze rond de 9 jaar. </a:t>
            </a:r>
          </a:p>
        </p:txBody>
      </p:sp>
      <p:pic>
        <p:nvPicPr>
          <p:cNvPr id="5" name="Afbeelding 4">
            <a:extLst>
              <a:ext uri="{FF2B5EF4-FFF2-40B4-BE49-F238E27FC236}">
                <a16:creationId xmlns:a16="http://schemas.microsoft.com/office/drawing/2014/main" id="{9E0AB0E1-CC8F-45F2-82CF-295240044260}"/>
              </a:ext>
            </a:extLst>
          </p:cNvPr>
          <p:cNvPicPr>
            <a:picLocks noChangeAspect="1"/>
          </p:cNvPicPr>
          <p:nvPr/>
        </p:nvPicPr>
        <p:blipFill>
          <a:blip r:embed="rId2"/>
          <a:stretch>
            <a:fillRect/>
          </a:stretch>
        </p:blipFill>
        <p:spPr>
          <a:xfrm>
            <a:off x="8451947" y="1821866"/>
            <a:ext cx="2826258" cy="4243531"/>
          </a:xfrm>
          <a:prstGeom prst="rect">
            <a:avLst/>
          </a:prstGeom>
        </p:spPr>
      </p:pic>
    </p:spTree>
    <p:extLst>
      <p:ext uri="{BB962C8B-B14F-4D97-AF65-F5344CB8AC3E}">
        <p14:creationId xmlns:p14="http://schemas.microsoft.com/office/powerpoint/2010/main" val="33787088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742332"/>
      </a:dk2>
      <a:lt2>
        <a:srgbClr val="EE91A0"/>
      </a:lt2>
      <a:accent1>
        <a:srgbClr val="E03754"/>
      </a:accent1>
      <a:accent2>
        <a:srgbClr val="E86C2E"/>
      </a:accent2>
      <a:accent3>
        <a:srgbClr val="DAB250"/>
      </a:accent3>
      <a:accent4>
        <a:srgbClr val="60C4AA"/>
      </a:accent4>
      <a:accent5>
        <a:srgbClr val="51A9DB"/>
      </a:accent5>
      <a:accent6>
        <a:srgbClr val="976AC9"/>
      </a:accent6>
      <a:hlink>
        <a:srgbClr val="D5445E"/>
      </a:hlink>
      <a:folHlink>
        <a:srgbClr val="E17C8E"/>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6B2E858E-683F-40D9-B4CB-284D097F3AC0}"/>
    </a:ext>
  </a:extLst>
</a:theme>
</file>

<file path=docProps/app.xml><?xml version="1.0" encoding="utf-8"?>
<Properties xmlns="http://schemas.openxmlformats.org/officeDocument/2006/extended-properties" xmlns:vt="http://schemas.openxmlformats.org/officeDocument/2006/docPropsVTypes">
  <Template>TM04033921[[fn=Damast]]</Template>
  <TotalTime>65</TotalTime>
  <Words>534</Words>
  <Application>Microsoft Office PowerPoint</Application>
  <PresentationFormat>Breedbeeld</PresentationFormat>
  <Paragraphs>53</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Bookman Old Style</vt:lpstr>
      <vt:lpstr>Rockwell</vt:lpstr>
      <vt:lpstr>Damask</vt:lpstr>
      <vt:lpstr>Konijnen</vt:lpstr>
      <vt:lpstr>Hoe herken je een gezond konijn?</vt:lpstr>
      <vt:lpstr> Controlepunten</vt:lpstr>
      <vt:lpstr>Besmettelijke infectieziektes VHS </vt:lpstr>
      <vt:lpstr>Myxomatose </vt:lpstr>
      <vt:lpstr>Erfelijke aandoeningen </vt:lpstr>
      <vt:lpstr>3 overige veelvoorkomende ziektes </vt:lpstr>
      <vt:lpstr>Foto's</vt:lpstr>
      <vt:lpstr>Gemiddelde levensverwachting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Konijnen</dc:title>
  <dc:creator>melissa berendsen</dc:creator>
  <cp:lastModifiedBy>Weijden, Yorike van der</cp:lastModifiedBy>
  <cp:revision>8</cp:revision>
  <dcterms:created xsi:type="dcterms:W3CDTF">2017-12-12T12:29:41Z</dcterms:created>
  <dcterms:modified xsi:type="dcterms:W3CDTF">2017-12-13T07:49:05Z</dcterms:modified>
</cp:coreProperties>
</file>