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7" r:id="rId2"/>
    <p:sldId id="258" r:id="rId3"/>
    <p:sldId id="259" r:id="rId4"/>
    <p:sldId id="261" r:id="rId5"/>
    <p:sldId id="260" r:id="rId6"/>
    <p:sldId id="264" r:id="rId7"/>
    <p:sldId id="263" r:id="rId8"/>
    <p:sldId id="262" r:id="rId9"/>
    <p:sldId id="265" r:id="rId10"/>
    <p:sldId id="274" r:id="rId11"/>
    <p:sldId id="275" r:id="rId12"/>
    <p:sldId id="271" r:id="rId13"/>
    <p:sldId id="272" r:id="rId14"/>
    <p:sldId id="276" r:id="rId15"/>
    <p:sldId id="277" r:id="rId16"/>
    <p:sldId id="273" r:id="rId17"/>
  </p:sldIdLst>
  <p:sldSz cx="12192000" cy="6858000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86" autoAdjust="0"/>
    <p:restoredTop sz="94660"/>
  </p:normalViewPr>
  <p:slideViewPr>
    <p:cSldViewPr snapToGrid="0">
      <p:cViewPr varScale="1">
        <p:scale>
          <a:sx n="69" d="100"/>
          <a:sy n="69" d="100"/>
        </p:scale>
        <p:origin x="81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B5639-C8FF-423D-83BF-A0378BB1FCCE}" type="datetimeFigureOut">
              <a:rPr lang="nl-NL" smtClean="0"/>
              <a:t>8-11-2017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8250" y="9377363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D21F5-99A6-4098-A299-9490E338DE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6383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E4A28-5DFB-4A6E-A486-D4732273AF32}" type="datetimeFigureOut">
              <a:rPr lang="nl-NL" smtClean="0"/>
              <a:t>8-11-2017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73063" y="1233488"/>
            <a:ext cx="592296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51219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6BCC9E-AC47-4829-B007-B8A1C528B5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093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CF8BB-EBC7-4B8F-9632-A5A136FBB880}" type="slidenum">
              <a:rPr kumimoji="0" lang="nl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nl" sz="12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6363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CF8BB-EBC7-4B8F-9632-A5A136FBB880}" type="slidenum">
              <a:rPr kumimoji="0" lang="nl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nl" sz="12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2657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9600" y="755780"/>
            <a:ext cx="6858000" cy="3200400"/>
          </a:xfrm>
        </p:spPr>
        <p:txBody>
          <a:bodyPr rtlCol="0" anchor="b">
            <a:normAutofit/>
          </a:bodyPr>
          <a:lstStyle>
            <a:lvl1pPr algn="l">
              <a:lnSpc>
                <a:spcPct val="75000"/>
              </a:lnSpc>
              <a:defRPr sz="80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" noProof="0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609600" y="3956180"/>
            <a:ext cx="6858000" cy="109728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 smtClean="0"/>
              <a:t>Klik om de ondertitelstijl van het model te bewerken</a:t>
            </a:r>
            <a:endParaRPr lang="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7C9D3C2-2F2F-4D24-8D2B-45FFA0D6A06D}" type="datetime1">
              <a:rPr lang="nl" noProof="0" smtClean="0"/>
              <a:t>8-11-2017</a:t>
            </a:fld>
            <a:endParaRPr lang="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" noProof="0" smtClean="0"/>
              <a:pPr rtl="0"/>
              <a:t>‹nr.›</a:t>
            </a:fld>
            <a:endParaRPr lang="nl" noProof="0" dirty="0"/>
          </a:p>
        </p:txBody>
      </p:sp>
    </p:spTree>
    <p:extLst>
      <p:ext uri="{BB962C8B-B14F-4D97-AF65-F5344CB8AC3E}">
        <p14:creationId xmlns:p14="http://schemas.microsoft.com/office/powerpoint/2010/main" val="390460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 smtClean="0"/>
              <a:t>Klik om de stijl te bewerken</a:t>
            </a:r>
            <a:endParaRPr lang="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 noProof="0" smtClean="0"/>
              <a:t>Tekststijl van het model bewerken</a:t>
            </a:r>
          </a:p>
          <a:p>
            <a:pPr lvl="1" rtl="0"/>
            <a:r>
              <a:rPr lang="nl-NL" noProof="0" smtClean="0"/>
              <a:t>Tweede niveau</a:t>
            </a:r>
          </a:p>
          <a:p>
            <a:pPr lvl="2" rtl="0"/>
            <a:r>
              <a:rPr lang="nl-NL" noProof="0" smtClean="0"/>
              <a:t>Derde niveau</a:t>
            </a:r>
          </a:p>
          <a:p>
            <a:pPr lvl="3" rtl="0"/>
            <a:r>
              <a:rPr lang="nl-NL" noProof="0" smtClean="0"/>
              <a:t>Vierde niveau</a:t>
            </a:r>
          </a:p>
          <a:p>
            <a:pPr lvl="4" rtl="0"/>
            <a:r>
              <a:rPr lang="nl-NL" noProof="0" smtClean="0"/>
              <a:t>Vijfde niveau</a:t>
            </a:r>
            <a:endParaRPr lang="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289933C-B2A6-42EE-AE40-892376646174}" type="datetime1">
              <a:rPr lang="nl" noProof="0" smtClean="0"/>
              <a:t>8-11-2017</a:t>
            </a:fld>
            <a:endParaRPr lang="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" noProof="0" smtClean="0"/>
              <a:t>‹nr.›</a:t>
            </a:fld>
            <a:endParaRPr lang="nl" noProof="0" dirty="0"/>
          </a:p>
        </p:txBody>
      </p:sp>
    </p:spTree>
    <p:extLst>
      <p:ext uri="{BB962C8B-B14F-4D97-AF65-F5344CB8AC3E}">
        <p14:creationId xmlns:p14="http://schemas.microsoft.com/office/powerpoint/2010/main" val="35126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342120" y="380999"/>
            <a:ext cx="2011680" cy="6096001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981199" y="380999"/>
            <a:ext cx="7074859" cy="6096001"/>
          </a:xfrm>
        </p:spPr>
        <p:txBody>
          <a:bodyPr vert="eaVert" rtlCol="0"/>
          <a:lstStyle/>
          <a:p>
            <a:pPr lvl="0" rtl="0"/>
            <a:r>
              <a:rPr lang="nl-NL" noProof="0" smtClean="0"/>
              <a:t>Tekststijl van het model bewerken</a:t>
            </a:r>
          </a:p>
          <a:p>
            <a:pPr lvl="1" rtl="0"/>
            <a:r>
              <a:rPr lang="nl-NL" noProof="0" smtClean="0"/>
              <a:t>Tweede niveau</a:t>
            </a:r>
          </a:p>
          <a:p>
            <a:pPr lvl="2" rtl="0"/>
            <a:r>
              <a:rPr lang="nl-NL" noProof="0" smtClean="0"/>
              <a:t>Derde niveau</a:t>
            </a:r>
          </a:p>
          <a:p>
            <a:pPr lvl="3" rtl="0"/>
            <a:r>
              <a:rPr lang="nl-NL" noProof="0" smtClean="0"/>
              <a:t>Vierde niveau</a:t>
            </a:r>
          </a:p>
          <a:p>
            <a:pPr lvl="4" rtl="0"/>
            <a:r>
              <a:rPr lang="nl-NL" noProof="0" smtClean="0"/>
              <a:t>Vijfde niveau</a:t>
            </a:r>
            <a:endParaRPr lang="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9C7BDEB-33AE-442A-B5F3-92FB5164F9F2}" type="datetime1">
              <a:rPr lang="nl" noProof="0" smtClean="0"/>
              <a:t>8-11-2017</a:t>
            </a:fld>
            <a:endParaRPr lang="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" noProof="0" smtClean="0"/>
              <a:t>‹nr.›</a:t>
            </a:fld>
            <a:endParaRPr lang="nl" noProof="0" dirty="0"/>
          </a:p>
        </p:txBody>
      </p:sp>
    </p:spTree>
    <p:extLst>
      <p:ext uri="{BB962C8B-B14F-4D97-AF65-F5344CB8AC3E}">
        <p14:creationId xmlns:p14="http://schemas.microsoft.com/office/powerpoint/2010/main" val="46817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 smtClean="0"/>
              <a:t>Klik om de stijl te bewerken</a:t>
            </a:r>
            <a:endParaRPr lang="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 noProof="0" smtClean="0"/>
              <a:t>Tekststijl van het model bewerken</a:t>
            </a:r>
          </a:p>
          <a:p>
            <a:pPr lvl="1" rtl="0"/>
            <a:r>
              <a:rPr lang="nl-NL" noProof="0" smtClean="0"/>
              <a:t>Tweede niveau</a:t>
            </a:r>
          </a:p>
          <a:p>
            <a:pPr lvl="2" rtl="0"/>
            <a:r>
              <a:rPr lang="nl-NL" noProof="0" smtClean="0"/>
              <a:t>Derde niveau</a:t>
            </a:r>
          </a:p>
          <a:p>
            <a:pPr lvl="3" rtl="0"/>
            <a:r>
              <a:rPr lang="nl-NL" noProof="0" smtClean="0"/>
              <a:t>Vierde niveau</a:t>
            </a:r>
          </a:p>
          <a:p>
            <a:pPr lvl="4" rtl="0"/>
            <a:r>
              <a:rPr lang="nl-NL" noProof="0" smtClean="0"/>
              <a:t>Vijfde niveau</a:t>
            </a:r>
            <a:endParaRPr lang="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EB0694CC-A25F-4421-B754-D23208D592FF}" type="datetime1">
              <a:rPr lang="nl" noProof="0" smtClean="0"/>
              <a:t>8-11-2017</a:t>
            </a:fld>
            <a:endParaRPr lang="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E31375A4-56A4-47D6-9801-1991572033F7}" type="slidenum">
              <a:rPr lang="nl" noProof="0" smtClean="0"/>
              <a:pPr rtl="0"/>
              <a:t>‹nr.›</a:t>
            </a:fld>
            <a:endParaRPr lang="nl" noProof="0" dirty="0"/>
          </a:p>
        </p:txBody>
      </p:sp>
    </p:spTree>
    <p:extLst>
      <p:ext uri="{BB962C8B-B14F-4D97-AF65-F5344CB8AC3E}">
        <p14:creationId xmlns:p14="http://schemas.microsoft.com/office/powerpoint/2010/main" val="210923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822960"/>
            <a:ext cx="8686800" cy="2011680"/>
          </a:xfrm>
        </p:spPr>
        <p:txBody>
          <a:bodyPr rtlCol="0" anchor="b">
            <a:normAutofit/>
          </a:bodyPr>
          <a:lstStyle>
            <a:lvl1pPr>
              <a:defRPr sz="6600"/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2834640"/>
            <a:ext cx="8686800" cy="109728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28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79103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 smtClean="0"/>
              <a:t>Klik om de stijl te bewerken</a:t>
            </a:r>
            <a:endParaRPr lang="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981200" y="1981200"/>
            <a:ext cx="4572000" cy="448056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  <a:p>
            <a:pPr lvl="1" rtl="0"/>
            <a:r>
              <a:rPr lang="nl-NL" noProof="0" smtClean="0"/>
              <a:t>Tweede niveau</a:t>
            </a:r>
          </a:p>
          <a:p>
            <a:pPr lvl="2" rtl="0"/>
            <a:r>
              <a:rPr lang="nl-NL" noProof="0" smtClean="0"/>
              <a:t>Derde niveau</a:t>
            </a:r>
          </a:p>
          <a:p>
            <a:pPr lvl="3" rtl="0"/>
            <a:r>
              <a:rPr lang="nl-NL" noProof="0" smtClean="0"/>
              <a:t>Vierde niveau</a:t>
            </a:r>
          </a:p>
          <a:p>
            <a:pPr lvl="4" rtl="0"/>
            <a:r>
              <a:rPr lang="nl-NL" noProof="0" smtClean="0"/>
              <a:t>Vijfde niveau</a:t>
            </a:r>
            <a:endParaRPr lang="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781800" y="1981200"/>
            <a:ext cx="4572000" cy="448056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  <a:p>
            <a:pPr lvl="1" rtl="0"/>
            <a:r>
              <a:rPr lang="nl-NL" noProof="0" smtClean="0"/>
              <a:t>Tweede niveau</a:t>
            </a:r>
          </a:p>
          <a:p>
            <a:pPr lvl="2" rtl="0"/>
            <a:r>
              <a:rPr lang="nl-NL" noProof="0" smtClean="0"/>
              <a:t>Derde niveau</a:t>
            </a:r>
          </a:p>
          <a:p>
            <a:pPr lvl="3" rtl="0"/>
            <a:r>
              <a:rPr lang="nl-NL" noProof="0" smtClean="0"/>
              <a:t>Vierde niveau</a:t>
            </a:r>
          </a:p>
          <a:p>
            <a:pPr lvl="4" rtl="0"/>
            <a:r>
              <a:rPr lang="nl-NL" noProof="0" smtClean="0"/>
              <a:t>Vijfde niveau</a:t>
            </a:r>
            <a:endParaRPr lang="nl" noProof="0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618A590-D9D7-430B-A007-EA67B13AA1DC}" type="datetime1">
              <a:rPr lang="nl" noProof="0" smtClean="0"/>
              <a:t>8-11-2017</a:t>
            </a:fld>
            <a:endParaRPr lang="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" noProof="0" dirty="0"/>
              <a:t>Een voettekst toevoegen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" noProof="0" smtClean="0"/>
              <a:t>‹nr.›</a:t>
            </a:fld>
            <a:endParaRPr lang="nl" noProof="0" dirty="0"/>
          </a:p>
        </p:txBody>
      </p:sp>
    </p:spTree>
    <p:extLst>
      <p:ext uri="{BB962C8B-B14F-4D97-AF65-F5344CB8AC3E}">
        <p14:creationId xmlns:p14="http://schemas.microsoft.com/office/powerpoint/2010/main" val="38674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 smtClean="0"/>
              <a:t>Klik om de stijl te bewerken</a:t>
            </a:r>
            <a:endParaRPr lang="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981200" y="1679448"/>
            <a:ext cx="4572000" cy="830487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981200" y="2509935"/>
            <a:ext cx="4572000" cy="396706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  <a:p>
            <a:pPr lvl="1" rtl="0"/>
            <a:r>
              <a:rPr lang="nl-NL" noProof="0" smtClean="0"/>
              <a:t>Tweede niveau</a:t>
            </a:r>
          </a:p>
          <a:p>
            <a:pPr lvl="2" rtl="0"/>
            <a:r>
              <a:rPr lang="nl-NL" noProof="0" smtClean="0"/>
              <a:t>Derde niveau</a:t>
            </a:r>
          </a:p>
          <a:p>
            <a:pPr lvl="3" rtl="0"/>
            <a:r>
              <a:rPr lang="nl-NL" noProof="0" smtClean="0"/>
              <a:t>Vierde niveau</a:t>
            </a:r>
          </a:p>
          <a:p>
            <a:pPr lvl="4" rtl="0"/>
            <a:r>
              <a:rPr lang="nl-NL" noProof="0" smtClean="0"/>
              <a:t>Vijfde niveau</a:t>
            </a:r>
            <a:endParaRPr lang="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781800" y="1679448"/>
            <a:ext cx="4572000" cy="830487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781800" y="2509935"/>
            <a:ext cx="4572000" cy="396706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  <a:p>
            <a:pPr lvl="1" rtl="0"/>
            <a:r>
              <a:rPr lang="nl-NL" noProof="0" smtClean="0"/>
              <a:t>Tweede niveau</a:t>
            </a:r>
          </a:p>
          <a:p>
            <a:pPr lvl="2" rtl="0"/>
            <a:r>
              <a:rPr lang="nl-NL" noProof="0" smtClean="0"/>
              <a:t>Derde niveau</a:t>
            </a:r>
          </a:p>
          <a:p>
            <a:pPr lvl="3" rtl="0"/>
            <a:r>
              <a:rPr lang="nl-NL" noProof="0" smtClean="0"/>
              <a:t>Vierde niveau</a:t>
            </a:r>
          </a:p>
          <a:p>
            <a:pPr lvl="4" rtl="0"/>
            <a:r>
              <a:rPr lang="nl-NL" noProof="0" smtClean="0"/>
              <a:t>Vijfde niveau</a:t>
            </a:r>
            <a:endParaRPr lang="nl" noProof="0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98E4A68-48E9-459B-B478-DF58B3ADB07E}" type="datetime1">
              <a:rPr lang="nl" noProof="0" smtClean="0"/>
              <a:t>8-11-2017</a:t>
            </a:fld>
            <a:endParaRPr lang="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" noProof="0" dirty="0"/>
              <a:t>Een voettekst toevoegen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" noProof="0" smtClean="0"/>
              <a:t>‹nr.›</a:t>
            </a:fld>
            <a:endParaRPr lang="nl" noProof="0" dirty="0"/>
          </a:p>
        </p:txBody>
      </p:sp>
    </p:spTree>
    <p:extLst>
      <p:ext uri="{BB962C8B-B14F-4D97-AF65-F5344CB8AC3E}">
        <p14:creationId xmlns:p14="http://schemas.microsoft.com/office/powerpoint/2010/main" val="43923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 smtClean="0"/>
              <a:t>Klik om de stijl te bewerken</a:t>
            </a:r>
            <a:endParaRPr lang="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DC603EE-AC31-40CB-90AD-483CAF548C0F}" type="datetime1">
              <a:rPr lang="nl" noProof="0" smtClean="0"/>
              <a:t>8-11-2017</a:t>
            </a:fld>
            <a:endParaRPr lang="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" noProof="0" dirty="0"/>
              <a:t>Een voettekst toevoegen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" noProof="0" smtClean="0"/>
              <a:t>‹nr.›</a:t>
            </a:fld>
            <a:endParaRPr lang="nl" noProof="0" dirty="0"/>
          </a:p>
        </p:txBody>
      </p:sp>
    </p:spTree>
    <p:extLst>
      <p:ext uri="{BB962C8B-B14F-4D97-AF65-F5344CB8AC3E}">
        <p14:creationId xmlns:p14="http://schemas.microsoft.com/office/powerpoint/2010/main" val="266346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346A58-2A56-47AA-8247-92A2D1C04907}" type="datetime1">
              <a:rPr lang="nl" noProof="0" smtClean="0"/>
              <a:t>8-11-2017</a:t>
            </a:fld>
            <a:endParaRPr lang="nl" noProof="0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" noProof="0" dirty="0"/>
              <a:t>Een voettekst toevoegen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" noProof="0" smtClean="0"/>
              <a:t>‹nr.›</a:t>
            </a:fld>
            <a:endParaRPr lang="nl" noProof="0" dirty="0"/>
          </a:p>
        </p:txBody>
      </p:sp>
    </p:spTree>
    <p:extLst>
      <p:ext uri="{BB962C8B-B14F-4D97-AF65-F5344CB8AC3E}">
        <p14:creationId xmlns:p14="http://schemas.microsoft.com/office/powerpoint/2010/main" val="357508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59420" y="408993"/>
            <a:ext cx="4800937" cy="1828800"/>
          </a:xfrm>
        </p:spPr>
        <p:txBody>
          <a:bodyPr rtlCol="0" anchor="b">
            <a:noAutofit/>
          </a:bodyPr>
          <a:lstStyle>
            <a:lvl1pPr>
              <a:lnSpc>
                <a:spcPct val="80000"/>
              </a:lnSpc>
              <a:defRPr sz="4400"/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6491" y="381000"/>
            <a:ext cx="5489510" cy="5791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  <a:p>
            <a:pPr lvl="1" rtl="0"/>
            <a:r>
              <a:rPr lang="nl-NL" noProof="0" smtClean="0"/>
              <a:t>Tweede niveau</a:t>
            </a:r>
          </a:p>
          <a:p>
            <a:pPr lvl="2" rtl="0"/>
            <a:r>
              <a:rPr lang="nl-NL" noProof="0" smtClean="0"/>
              <a:t>Derde niveau</a:t>
            </a:r>
          </a:p>
          <a:p>
            <a:pPr lvl="3" rtl="0"/>
            <a:r>
              <a:rPr lang="nl-NL" noProof="0" smtClean="0"/>
              <a:t>Vierde niveau</a:t>
            </a:r>
          </a:p>
          <a:p>
            <a:pPr lvl="4" rtl="0"/>
            <a:r>
              <a:rPr lang="nl-NL" noProof="0" smtClean="0"/>
              <a:t>Vijfde niveau</a:t>
            </a:r>
            <a:endParaRPr lang="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59420" y="2237793"/>
            <a:ext cx="4800937" cy="18288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9CF37D1-6F69-42D9-961C-8C882B14A020}" type="datetime1">
              <a:rPr lang="nl" noProof="0" smtClean="0"/>
              <a:t>8-11-2017</a:t>
            </a:fld>
            <a:endParaRPr lang="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" noProof="0" dirty="0"/>
              <a:t>Een voettekst toevoegen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" noProof="0" smtClean="0"/>
              <a:t>‹nr.›</a:t>
            </a:fld>
            <a:endParaRPr lang="nl" noProof="0" dirty="0"/>
          </a:p>
        </p:txBody>
      </p:sp>
    </p:spTree>
    <p:extLst>
      <p:ext uri="{BB962C8B-B14F-4D97-AF65-F5344CB8AC3E}">
        <p14:creationId xmlns:p14="http://schemas.microsoft.com/office/powerpoint/2010/main" val="373432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56248" y="384048"/>
            <a:ext cx="4800600" cy="1828800"/>
          </a:xfrm>
        </p:spPr>
        <p:txBody>
          <a:bodyPr rtlCol="0" anchor="b">
            <a:noAutofit/>
          </a:bodyPr>
          <a:lstStyle>
            <a:lvl1pPr>
              <a:lnSpc>
                <a:spcPct val="80000"/>
              </a:lnSpc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" noProof="0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6096000" cy="6858000"/>
          </a:xfrm>
          <a:ln>
            <a:noFill/>
          </a:ln>
        </p:spPr>
        <p:txBody>
          <a:bodyPr tIns="4572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" noProof="0" dirty="0"/>
              <a:t>Klik op pictogram om afbeelding toe te 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56249" y="2240280"/>
            <a:ext cx="4799140" cy="18288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150944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9372600" cy="1295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" noProof="0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981200" y="1987419"/>
            <a:ext cx="9372600" cy="4483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" noProof="0" dirty="0"/>
              <a:t>Klik om de tekststijlen van het model te bewerken</a:t>
            </a:r>
          </a:p>
          <a:p>
            <a:pPr lvl="1" rtl="0"/>
            <a:r>
              <a:rPr lang="nl" noProof="0" dirty="0"/>
              <a:t>Tweede niveau</a:t>
            </a:r>
          </a:p>
          <a:p>
            <a:pPr lvl="2" rtl="0"/>
            <a:r>
              <a:rPr lang="nl" noProof="0" dirty="0"/>
              <a:t>Derde niveau</a:t>
            </a:r>
          </a:p>
          <a:p>
            <a:pPr lvl="3" rtl="0"/>
            <a:r>
              <a:rPr lang="nl" noProof="0" dirty="0"/>
              <a:t>Vierde niveau</a:t>
            </a:r>
          </a:p>
          <a:p>
            <a:pPr lvl="4" rtl="0"/>
            <a:r>
              <a:rPr lang="nl" noProof="0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1631790" y="5586761"/>
            <a:ext cx="280731" cy="883759"/>
          </a:xfrm>
          <a:prstGeom prst="rect">
            <a:avLst/>
          </a:prstGeom>
        </p:spPr>
        <p:txBody>
          <a:bodyPr vert="vert270" lIns="91440" tIns="45720" rIns="91440" bIns="45720" rtlCol="0" anchor="ctr"/>
          <a:lstStyle>
            <a:lvl1pPr algn="l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68689811-3913-44EE-8653-4D64EF734CAC}" type="datetime1">
              <a:rPr lang="nl" noProof="0" smtClean="0"/>
              <a:t>8-11-2017</a:t>
            </a:fld>
            <a:endParaRPr lang="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1631790" y="365125"/>
            <a:ext cx="280730" cy="5139936"/>
          </a:xfrm>
          <a:prstGeom prst="rect">
            <a:avLst/>
          </a:prstGeom>
        </p:spPr>
        <p:txBody>
          <a:bodyPr vert="vert270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13321" y="6268940"/>
            <a:ext cx="722377" cy="201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E31375A4-56A4-47D6-9801-1991572033F7}" type="slidenum">
              <a:rPr lang="nl" noProof="0" smtClean="0"/>
              <a:pPr rtl="0"/>
              <a:t>‹nr.›</a:t>
            </a:fld>
            <a:endParaRPr lang="nl" noProof="0" dirty="0"/>
          </a:p>
        </p:txBody>
      </p:sp>
    </p:spTree>
    <p:extLst>
      <p:ext uri="{BB962C8B-B14F-4D97-AF65-F5344CB8AC3E}">
        <p14:creationId xmlns:p14="http://schemas.microsoft.com/office/powerpoint/2010/main" val="415420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4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74320" algn="l" defTabSz="914400" rtl="0" eaLnBrk="1" latinLnBrk="0" hangingPunct="1">
        <a:lnSpc>
          <a:spcPct val="90000"/>
        </a:lnSpc>
        <a:spcBef>
          <a:spcPts val="1200"/>
        </a:spcBef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sis.nl/testen/kolb-test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 smtClean="0"/>
              <a:t>P</a:t>
            </a:r>
            <a:r>
              <a:rPr lang="nl" dirty="0" smtClean="0"/>
              <a:t>ersoneel en</a:t>
            </a:r>
            <a:br>
              <a:rPr lang="nl" dirty="0" smtClean="0"/>
            </a:br>
            <a:r>
              <a:rPr lang="nl" dirty="0" smtClean="0"/>
              <a:t>organisatie</a:t>
            </a:r>
            <a:endParaRPr lang="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609600" y="3956180"/>
            <a:ext cx="6858000" cy="1636900"/>
          </a:xfrm>
        </p:spPr>
        <p:txBody>
          <a:bodyPr rtlCol="0">
            <a:normAutofit fontScale="85000" lnSpcReduction="20000"/>
          </a:bodyPr>
          <a:lstStyle/>
          <a:p>
            <a:pPr rtl="0"/>
            <a:r>
              <a:rPr lang="nl-NL" sz="6000" dirty="0" smtClean="0">
                <a:solidFill>
                  <a:schemeClr val="bg1">
                    <a:lumMod val="50000"/>
                  </a:schemeClr>
                </a:solidFill>
              </a:rPr>
              <a:t>D</a:t>
            </a:r>
            <a:r>
              <a:rPr lang="nl" sz="6000" dirty="0" smtClean="0">
                <a:solidFill>
                  <a:schemeClr val="bg1">
                    <a:lumMod val="50000"/>
                  </a:schemeClr>
                </a:solidFill>
              </a:rPr>
              <a:t>e organisatie</a:t>
            </a:r>
          </a:p>
          <a:p>
            <a:pPr rtl="0"/>
            <a:endParaRPr lang="nl" sz="6000" dirty="0">
              <a:solidFill>
                <a:schemeClr val="bg1">
                  <a:lumMod val="50000"/>
                </a:schemeClr>
              </a:solidFill>
            </a:endParaRPr>
          </a:p>
          <a:p>
            <a:pPr rtl="0"/>
            <a:r>
              <a:rPr lang="nl-NL" sz="3600" dirty="0" smtClean="0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nl" sz="3600" dirty="0" smtClean="0">
                <a:solidFill>
                  <a:schemeClr val="bg1">
                    <a:lumMod val="50000"/>
                  </a:schemeClr>
                </a:solidFill>
              </a:rPr>
              <a:t>ursusdeel 2</a:t>
            </a:r>
            <a:endParaRPr lang="nl" sz="3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02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Kolb</a:t>
            </a:r>
            <a:r>
              <a:rPr lang="nl-NL" dirty="0" smtClean="0"/>
              <a:t> test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3527" y="2325768"/>
            <a:ext cx="4996727" cy="4455771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Ben jij een doener, denker, </a:t>
            </a:r>
            <a:r>
              <a:rPr lang="nl-NL" dirty="0" smtClean="0"/>
              <a:t>beslisser of een dromer?</a:t>
            </a:r>
            <a:endParaRPr lang="nl-NL" dirty="0" smtClean="0"/>
          </a:p>
          <a:p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www.thesis.nl/testen/kolb-test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210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Personeel nodig?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nl-NL" sz="2800" dirty="0"/>
              <a:t>Wervingsfase</a:t>
            </a:r>
          </a:p>
          <a:p>
            <a:pPr>
              <a:defRPr/>
            </a:pPr>
            <a:r>
              <a:rPr lang="nl-NL" sz="2800" dirty="0"/>
              <a:t>Selectiefase</a:t>
            </a:r>
          </a:p>
          <a:p>
            <a:pPr>
              <a:defRPr/>
            </a:pPr>
            <a:r>
              <a:rPr lang="nl-NL" sz="2800" dirty="0"/>
              <a:t>I</a:t>
            </a:r>
            <a:r>
              <a:rPr lang="nl-NL" sz="2800" dirty="0" smtClean="0"/>
              <a:t>ntroductiefase</a:t>
            </a:r>
            <a:endParaRPr lang="nl-NL" sz="28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702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6600" dirty="0"/>
              <a:t>PersoneelsW</a:t>
            </a:r>
            <a:r>
              <a:rPr lang="nl" sz="6600" dirty="0"/>
              <a:t>erving</a:t>
            </a:r>
            <a:endParaRPr lang="nl-NL" sz="6600" dirty="0"/>
          </a:p>
        </p:txBody>
      </p:sp>
      <p:sp>
        <p:nvSpPr>
          <p:cNvPr id="7" name="Rectangle 3"/>
          <p:cNvSpPr txBox="1">
            <a:spLocks noGrp="1" noChangeArrowheads="1"/>
          </p:cNvSpPr>
          <p:nvPr>
            <p:ph idx="1"/>
          </p:nvPr>
        </p:nvSpPr>
        <p:spPr bwMode="auto">
          <a:xfrm>
            <a:off x="1981200" y="1863524"/>
            <a:ext cx="9188370" cy="4606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buClr>
                <a:srgbClr val="FF0000"/>
              </a:buClr>
              <a:buSzPct val="140000"/>
              <a:buNone/>
              <a:defRPr/>
            </a:pPr>
            <a:r>
              <a:rPr kumimoji="0" lang="nl-NL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cs typeface="Times New Roman" panose="02020603050405020304" pitchFamily="18" charset="0"/>
              </a:rPr>
              <a:t>Waarom werven</a:t>
            </a:r>
            <a:r>
              <a:rPr lang="nl-NL" sz="4400" kern="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:</a:t>
            </a:r>
          </a:p>
          <a:p>
            <a:pPr marL="0" indent="0" eaLnBrk="1" hangingPunct="1">
              <a:spcBef>
                <a:spcPts val="0"/>
              </a:spcBef>
              <a:buClr>
                <a:srgbClr val="FF0000"/>
              </a:buClr>
              <a:buSzPct val="140000"/>
              <a:buNone/>
              <a:defRPr/>
            </a:pPr>
            <a:endParaRPr lang="nl-NL" sz="3600" kern="0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lvl="1">
              <a:defRPr/>
            </a:pPr>
            <a:r>
              <a:rPr lang="nl-NL" sz="3600" dirty="0" smtClean="0"/>
              <a:t>Ontwikkeling </a:t>
            </a:r>
            <a:r>
              <a:rPr lang="nl-NL" sz="3600" dirty="0"/>
              <a:t>van het bedrijf</a:t>
            </a:r>
          </a:p>
          <a:p>
            <a:pPr lvl="1">
              <a:defRPr/>
            </a:pPr>
            <a:r>
              <a:rPr lang="nl-NL" sz="3600" dirty="0"/>
              <a:t>Vertrek huidige medewerker</a:t>
            </a:r>
          </a:p>
          <a:p>
            <a:pPr lvl="1">
              <a:defRPr/>
            </a:pPr>
            <a:r>
              <a:rPr lang="nl-NL" sz="3600" dirty="0"/>
              <a:t>Te verwachten groei</a:t>
            </a:r>
          </a:p>
          <a:p>
            <a:pPr lvl="1">
              <a:defRPr/>
            </a:pPr>
            <a:r>
              <a:rPr lang="nl-NL" sz="3600" dirty="0"/>
              <a:t>Promotie huidige medewerker</a:t>
            </a:r>
          </a:p>
          <a:p>
            <a:pPr lvl="1">
              <a:defRPr/>
            </a:pPr>
            <a:r>
              <a:rPr lang="nl-NL" sz="3600" dirty="0"/>
              <a:t>Nieuwe functie</a:t>
            </a:r>
          </a:p>
          <a:p>
            <a:pPr marL="0" indent="0" eaLnBrk="1" hangingPunct="1">
              <a:spcBef>
                <a:spcPts val="0"/>
              </a:spcBef>
              <a:buClr>
                <a:srgbClr val="FF0000"/>
              </a:buClr>
              <a:buSzPct val="140000"/>
              <a:buNone/>
              <a:defRPr/>
            </a:pPr>
            <a:endParaRPr lang="nl-NL" sz="2800" kern="0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ts val="0"/>
              </a:spcBef>
              <a:buClr>
                <a:srgbClr val="FF0000"/>
              </a:buClr>
              <a:buSzPct val="140000"/>
              <a:buNone/>
              <a:defRPr/>
            </a:pPr>
            <a:endParaRPr kumimoji="0" lang="nl-NL" sz="28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30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600" dirty="0"/>
              <a:t>PersoneelsW</a:t>
            </a:r>
            <a:r>
              <a:rPr lang="nl" sz="6600" dirty="0"/>
              <a:t>erving</a:t>
            </a:r>
            <a:endParaRPr lang="nl-NL" sz="6600" dirty="0"/>
          </a:p>
        </p:txBody>
      </p:sp>
      <p:sp>
        <p:nvSpPr>
          <p:cNvPr id="4" name="Rectangle 3"/>
          <p:cNvSpPr txBox="1"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9pPr>
          </a:lstStyle>
          <a:p>
            <a:pPr marL="457200" lvl="3" indent="-457200" eaLnBrk="1" hangingPunct="1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kumimoji="0" lang="nl-NL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Welke zaken moet je eerst helder zien te krijgen?</a:t>
            </a:r>
          </a:p>
          <a:p>
            <a:pPr marL="0" lvl="3" indent="0" eaLnBrk="1" hangingPunct="1">
              <a:spcBef>
                <a:spcPts val="0"/>
              </a:spcBef>
              <a:buClr>
                <a:srgbClr val="002060"/>
              </a:buClr>
              <a:buSzPct val="100000"/>
              <a:buNone/>
              <a:defRPr/>
            </a:pPr>
            <a:r>
              <a:rPr lang="nl-NL" sz="320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914400" lvl="4" indent="-457200" eaLnBrk="1" hangingPunct="1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nl-NL" sz="320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 is de ontwikkeling binnen het bedrijf?</a:t>
            </a:r>
          </a:p>
          <a:p>
            <a:pPr marL="1828800" lvl="6" indent="-457200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nl-NL" sz="240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 is er nu en in de toekomst </a:t>
            </a:r>
            <a:r>
              <a:rPr lang="nl-NL" sz="240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nodig </a:t>
            </a:r>
            <a:endParaRPr lang="nl-NL" sz="2400" kern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0" lvl="6" indent="-457200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nl-NL" sz="3200" kern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4" indent="-457200" eaLnBrk="1" hangingPunct="1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nl-NL" sz="320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 zijn de ontwikkelingen </a:t>
            </a:r>
            <a:r>
              <a:rPr lang="nl-NL" sz="320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 de </a:t>
            </a:r>
            <a:r>
              <a:rPr lang="nl-NL" sz="320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arbeidsmarkt?</a:t>
            </a:r>
          </a:p>
          <a:p>
            <a:pPr marL="1828800" lvl="6" indent="-457200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nl-NL" sz="240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 is de toekomst/de toekomst visie</a:t>
            </a:r>
          </a:p>
          <a:p>
            <a:pPr marL="914400" lvl="4" indent="-457200" eaLnBrk="1" hangingPunct="1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nl-NL" sz="2400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4" indent="-457200" eaLnBrk="1" hangingPunct="1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nl-NL" sz="320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welke functies komen vrij?</a:t>
            </a:r>
          </a:p>
          <a:p>
            <a:pPr marL="1828800" lvl="6" indent="-457200">
              <a:spcBef>
                <a:spcPts val="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nl-NL" sz="240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Het maken van de functieomschrijving</a:t>
            </a:r>
            <a:endParaRPr kumimoji="0" lang="nl-NL" sz="3200" b="0" i="0" u="none" strike="noStrike" kern="0" cap="none" spc="0" normalizeH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3" indent="0" eaLnBrk="1" hangingPunct="1">
              <a:spcBef>
                <a:spcPts val="0"/>
              </a:spcBef>
              <a:buClr>
                <a:srgbClr val="002060"/>
              </a:buClr>
              <a:buSzPct val="100000"/>
              <a:buNone/>
              <a:defRPr/>
            </a:pPr>
            <a:r>
              <a:rPr lang="nl-NL" sz="3200" kern="0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kumimoji="0" lang="nl-NL" sz="32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36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vindt werving plaats?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81200" y="3317455"/>
            <a:ext cx="9372600" cy="44831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3600" dirty="0" smtClean="0"/>
              <a:t>Kunnen jullie voorbeelden bedenken hoe mensen aan een baan komen en ondernemers aan personeel komen?</a:t>
            </a:r>
            <a:endParaRPr lang="nl-NL" sz="36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0907" y="5124016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13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STAAT ER IN DE FUNCTIEOMSCHRIJVING?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nl-NL" sz="3200" dirty="0"/>
              <a:t>Takenpakket</a:t>
            </a:r>
          </a:p>
          <a:p>
            <a:pPr>
              <a:defRPr/>
            </a:pPr>
            <a:r>
              <a:rPr lang="nl-NL" sz="3200" dirty="0"/>
              <a:t>Ervaring</a:t>
            </a:r>
          </a:p>
          <a:p>
            <a:pPr>
              <a:defRPr/>
            </a:pPr>
            <a:r>
              <a:rPr lang="nl-NL" sz="3200" dirty="0"/>
              <a:t>Opleiding</a:t>
            </a:r>
          </a:p>
          <a:p>
            <a:pPr>
              <a:defRPr/>
            </a:pPr>
            <a:r>
              <a:rPr lang="nl-NL" sz="3200" dirty="0"/>
              <a:t>Vaste of tijdelijke aanstelling</a:t>
            </a:r>
          </a:p>
          <a:p>
            <a:pPr>
              <a:defRPr/>
            </a:pPr>
            <a:r>
              <a:rPr lang="nl-NL" sz="3200" dirty="0"/>
              <a:t>Lichamelijke en geestelijke eigenschappen (?)</a:t>
            </a:r>
          </a:p>
          <a:p>
            <a:pPr>
              <a:defRPr/>
            </a:pPr>
            <a:endParaRPr lang="nl-NL" sz="3200" dirty="0"/>
          </a:p>
          <a:p>
            <a:pPr>
              <a:defRPr/>
            </a:pPr>
            <a:r>
              <a:rPr lang="nl-NL" sz="3200" dirty="0"/>
              <a:t>Hieruit volgt een </a:t>
            </a:r>
            <a:r>
              <a:rPr lang="nl-NL" sz="3200" dirty="0" smtClean="0"/>
              <a:t>profielschets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40995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600" dirty="0" smtClean="0"/>
              <a:t>opdrachten</a:t>
            </a:r>
            <a:endParaRPr lang="nl-NL" sz="6600" dirty="0"/>
          </a:p>
        </p:txBody>
      </p:sp>
      <p:sp>
        <p:nvSpPr>
          <p:cNvPr id="6" name="Rectangle 3"/>
          <p:cNvSpPr txBox="1"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9pPr>
          </a:lstStyle>
          <a:p>
            <a:pPr lvl="3" eaLnBrk="1" hangingPunct="1">
              <a:buClr>
                <a:srgbClr val="FF0000"/>
              </a:buClr>
              <a:buSzPct val="140000"/>
              <a:buFont typeface="Courier New" panose="02070309020205020404" pitchFamily="49" charset="0"/>
              <a:buChar char="o"/>
              <a:defRPr/>
            </a:pPr>
            <a:r>
              <a:rPr kumimoji="0" lang="nl-NL" sz="3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Maak de</a:t>
            </a:r>
            <a:r>
              <a:rPr kumimoji="0" lang="nl-NL" sz="35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opdrachten, zie wikiwijs</a:t>
            </a:r>
          </a:p>
          <a:p>
            <a:pPr lvl="3" eaLnBrk="1" hangingPunct="1">
              <a:buClr>
                <a:srgbClr val="FF0000"/>
              </a:buClr>
              <a:buSzPct val="140000"/>
              <a:buFont typeface="Courier New" panose="02070309020205020404" pitchFamily="49" charset="0"/>
              <a:buChar char="o"/>
              <a:defRPr/>
            </a:pPr>
            <a:r>
              <a:rPr lang="nl-NL" sz="3500" kern="0" baseline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Klaar?</a:t>
            </a:r>
            <a:r>
              <a:rPr lang="nl-NL" sz="35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 verder met de groepsopdracht</a:t>
            </a:r>
            <a:r>
              <a:rPr lang="nl-NL" sz="35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3" eaLnBrk="1" hangingPunct="1">
              <a:buClr>
                <a:srgbClr val="FF0000"/>
              </a:buClr>
              <a:buSzPct val="140000"/>
              <a:buFont typeface="Courier New" panose="02070309020205020404" pitchFamily="49" charset="0"/>
              <a:buChar char="o"/>
              <a:defRPr/>
            </a:pPr>
            <a:endParaRPr lang="nl-NL" sz="35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3" indent="0" eaLnBrk="1" hangingPunct="1">
              <a:buClr>
                <a:srgbClr val="FF0000"/>
              </a:buClr>
              <a:buSzPct val="140000"/>
              <a:buNone/>
              <a:defRPr/>
            </a:pPr>
            <a:r>
              <a:rPr lang="nl-NL" sz="35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Volgende week:</a:t>
            </a:r>
          </a:p>
          <a:p>
            <a:pPr lvl="3" eaLnBrk="1" hangingPunct="1">
              <a:buClr>
                <a:srgbClr val="FF0000"/>
              </a:buClr>
              <a:buSzPct val="140000"/>
              <a:buFont typeface="Courier New" panose="02070309020205020404" pitchFamily="49" charset="0"/>
              <a:buChar char="o"/>
              <a:defRPr/>
            </a:pPr>
            <a:r>
              <a:rPr lang="nl-NL" sz="35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Personeel selecteren, behouden en contracten beëindigen</a:t>
            </a:r>
            <a:r>
              <a:rPr lang="nl-NL" sz="35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nl-NL" sz="35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37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9566366" cy="1295400"/>
          </a:xfrm>
        </p:spPr>
        <p:txBody>
          <a:bodyPr/>
          <a:lstStyle/>
          <a:p>
            <a:r>
              <a:rPr lang="nl-NL" dirty="0" smtClean="0"/>
              <a:t>Wat gaan we vandaag behandelen?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Korte herhaling van cursus deel 1 </a:t>
            </a:r>
          </a:p>
          <a:p>
            <a:r>
              <a:rPr lang="nl-NL" dirty="0" smtClean="0">
                <a:solidFill>
                  <a:srgbClr val="002060"/>
                </a:solidFill>
              </a:rPr>
              <a:t>Kleine opdracht o.b.v. deel 1</a:t>
            </a:r>
          </a:p>
          <a:p>
            <a:r>
              <a:rPr lang="nl-NL" dirty="0" smtClean="0">
                <a:solidFill>
                  <a:srgbClr val="002060"/>
                </a:solidFill>
              </a:rPr>
              <a:t>Personeelsbehoefte (hoofdstuk 2 theoriedeel)</a:t>
            </a:r>
          </a:p>
          <a:p>
            <a:pPr lvl="1"/>
            <a:r>
              <a:rPr lang="nl-NL" dirty="0" smtClean="0">
                <a:solidFill>
                  <a:srgbClr val="002060"/>
                </a:solidFill>
              </a:rPr>
              <a:t>Personeelsplanning</a:t>
            </a:r>
          </a:p>
          <a:p>
            <a:pPr lvl="1"/>
            <a:r>
              <a:rPr lang="nl-NL" dirty="0" smtClean="0">
                <a:solidFill>
                  <a:srgbClr val="002060"/>
                </a:solidFill>
              </a:rPr>
              <a:t>Personeelsaanbod</a:t>
            </a:r>
          </a:p>
          <a:p>
            <a:pPr lvl="1"/>
            <a:r>
              <a:rPr lang="nl-NL" dirty="0" smtClean="0">
                <a:solidFill>
                  <a:srgbClr val="002060"/>
                </a:solidFill>
              </a:rPr>
              <a:t>Personeelswerving</a:t>
            </a:r>
          </a:p>
          <a:p>
            <a:pPr marL="411480" lvl="1" indent="0">
              <a:buNone/>
            </a:pPr>
            <a:endParaRPr lang="nl-NL" dirty="0" smtClean="0">
              <a:solidFill>
                <a:srgbClr val="00206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122" y="2126149"/>
            <a:ext cx="3159643" cy="296836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342" y="1987419"/>
            <a:ext cx="3523224" cy="352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74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78" y="381000"/>
            <a:ext cx="10566722" cy="887475"/>
          </a:xfrm>
        </p:spPr>
        <p:txBody>
          <a:bodyPr/>
          <a:lstStyle/>
          <a:p>
            <a:pPr algn="ctr"/>
            <a:r>
              <a:rPr lang="nl-NL" dirty="0" smtClean="0"/>
              <a:t>Waar ging het in deel 1 nog meer over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1 interne en externe organisaties en hun invloeden op jouw organisatie</a:t>
            </a:r>
          </a:p>
          <a:p>
            <a:pPr lvl="1"/>
            <a:r>
              <a:rPr lang="nl-NL" dirty="0" smtClean="0">
                <a:solidFill>
                  <a:srgbClr val="002060"/>
                </a:solidFill>
              </a:rPr>
              <a:t>Micro is de eigen organisatie</a:t>
            </a:r>
          </a:p>
          <a:p>
            <a:pPr lvl="1"/>
            <a:r>
              <a:rPr lang="nl-NL" dirty="0" err="1" smtClean="0">
                <a:solidFill>
                  <a:srgbClr val="002060"/>
                </a:solidFill>
              </a:rPr>
              <a:t>Meso</a:t>
            </a:r>
            <a:r>
              <a:rPr lang="nl-NL" dirty="0" smtClean="0">
                <a:solidFill>
                  <a:srgbClr val="002060"/>
                </a:solidFill>
              </a:rPr>
              <a:t> is ?</a:t>
            </a:r>
          </a:p>
          <a:p>
            <a:pPr lvl="1"/>
            <a:r>
              <a:rPr lang="nl-NL" dirty="0" smtClean="0">
                <a:solidFill>
                  <a:srgbClr val="002060"/>
                </a:solidFill>
              </a:rPr>
              <a:t>Macro is?</a:t>
            </a:r>
          </a:p>
          <a:p>
            <a:pPr lvl="1"/>
            <a:r>
              <a:rPr lang="nl-NL" dirty="0" smtClean="0">
                <a:solidFill>
                  <a:srgbClr val="002060"/>
                </a:solidFill>
              </a:rPr>
              <a:t>Hoe zit dat met de controle?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864" y="2756916"/>
            <a:ext cx="4754118" cy="379476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9390888" y="3447288"/>
            <a:ext cx="1307592" cy="23042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864" y="2756916"/>
            <a:ext cx="4869180" cy="379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02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756" y="11557"/>
            <a:ext cx="8612123" cy="6459093"/>
          </a:xfrm>
        </p:spPr>
      </p:pic>
    </p:spTree>
    <p:extLst>
      <p:ext uri="{BB962C8B-B14F-4D97-AF65-F5344CB8AC3E}">
        <p14:creationId xmlns:p14="http://schemas.microsoft.com/office/powerpoint/2010/main" val="93653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9372600" cy="1046552"/>
          </a:xfrm>
        </p:spPr>
        <p:txBody>
          <a:bodyPr>
            <a:normAutofit/>
          </a:bodyPr>
          <a:lstStyle/>
          <a:p>
            <a:pPr algn="ctr"/>
            <a:r>
              <a:rPr lang="nl-NL" sz="6600" dirty="0"/>
              <a:t>De </a:t>
            </a:r>
            <a:r>
              <a:rPr lang="nl-NL" sz="6600" dirty="0" smtClean="0"/>
              <a:t>communicatiering</a:t>
            </a:r>
            <a:endParaRPr lang="nl-NL" sz="6600" dirty="0"/>
          </a:p>
        </p:txBody>
      </p:sp>
      <p:sp>
        <p:nvSpPr>
          <p:cNvPr id="4" name="Tekstvak 3"/>
          <p:cNvSpPr txBox="1"/>
          <p:nvPr/>
        </p:nvSpPr>
        <p:spPr>
          <a:xfrm>
            <a:off x="5172691" y="3376245"/>
            <a:ext cx="2072170" cy="10156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De eigen organisatie</a:t>
            </a:r>
          </a:p>
          <a:p>
            <a:r>
              <a:rPr lang="nl-NL" sz="2000" dirty="0" smtClean="0"/>
              <a:t>De ondernemer</a:t>
            </a:r>
            <a:endParaRPr lang="nl-NL" sz="2000" dirty="0"/>
          </a:p>
        </p:txBody>
      </p:sp>
      <p:sp>
        <p:nvSpPr>
          <p:cNvPr id="5" name="Tekstvak 4"/>
          <p:cNvSpPr txBox="1"/>
          <p:nvPr/>
        </p:nvSpPr>
        <p:spPr>
          <a:xfrm>
            <a:off x="5172691" y="1676400"/>
            <a:ext cx="2072170" cy="9541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Diverse organisaties</a:t>
            </a:r>
            <a:endParaRPr lang="nl-NL" sz="2800" dirty="0"/>
          </a:p>
        </p:txBody>
      </p:sp>
      <p:sp>
        <p:nvSpPr>
          <p:cNvPr id="6" name="Tekstvak 5"/>
          <p:cNvSpPr txBox="1"/>
          <p:nvPr/>
        </p:nvSpPr>
        <p:spPr>
          <a:xfrm>
            <a:off x="8780585" y="3376246"/>
            <a:ext cx="2825261" cy="10156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Ouders/opvolger/partner</a:t>
            </a:r>
          </a:p>
          <a:p>
            <a:r>
              <a:rPr lang="nl-NL" sz="2000" dirty="0" smtClean="0"/>
              <a:t>Medewerkers</a:t>
            </a:r>
          </a:p>
          <a:p>
            <a:r>
              <a:rPr lang="nl-NL" sz="2000" dirty="0" smtClean="0"/>
              <a:t>Stagiaires</a:t>
            </a:r>
            <a:endParaRPr lang="nl-NL" sz="2000" dirty="0"/>
          </a:p>
        </p:txBody>
      </p:sp>
      <p:sp>
        <p:nvSpPr>
          <p:cNvPr id="7" name="Tekstvak 6"/>
          <p:cNvSpPr txBox="1"/>
          <p:nvPr/>
        </p:nvSpPr>
        <p:spPr>
          <a:xfrm>
            <a:off x="5172690" y="5128863"/>
            <a:ext cx="2072171" cy="14773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Collegae</a:t>
            </a:r>
          </a:p>
          <a:p>
            <a:r>
              <a:rPr lang="nl-NL" dirty="0" smtClean="0"/>
              <a:t>Media</a:t>
            </a:r>
          </a:p>
          <a:p>
            <a:r>
              <a:rPr lang="nl-NL" dirty="0" smtClean="0"/>
              <a:t>Vertegenwoordigers</a:t>
            </a:r>
          </a:p>
          <a:p>
            <a:r>
              <a:rPr lang="nl-NL" dirty="0" smtClean="0"/>
              <a:t>Bank</a:t>
            </a:r>
          </a:p>
          <a:p>
            <a:r>
              <a:rPr lang="nl-NL" dirty="0" smtClean="0"/>
              <a:t>Accountant 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1524000" y="3145412"/>
            <a:ext cx="2110154" cy="14773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Gezin</a:t>
            </a:r>
          </a:p>
          <a:p>
            <a:r>
              <a:rPr lang="nl-NL" dirty="0" smtClean="0"/>
              <a:t>Buren</a:t>
            </a:r>
          </a:p>
          <a:p>
            <a:r>
              <a:rPr lang="nl-NL" dirty="0" smtClean="0"/>
              <a:t>Vrienden</a:t>
            </a:r>
          </a:p>
          <a:p>
            <a:r>
              <a:rPr lang="nl-NL" dirty="0" smtClean="0"/>
              <a:t>Kerk</a:t>
            </a:r>
          </a:p>
          <a:p>
            <a:r>
              <a:rPr lang="nl-NL" dirty="0" smtClean="0"/>
              <a:t>Vereniging </a:t>
            </a:r>
            <a:endParaRPr lang="nl-NL" dirty="0"/>
          </a:p>
        </p:txBody>
      </p:sp>
      <p:cxnSp>
        <p:nvCxnSpPr>
          <p:cNvPr id="10" name="Rechte verbindingslijn met pijl 9"/>
          <p:cNvCxnSpPr/>
          <p:nvPr/>
        </p:nvCxnSpPr>
        <p:spPr>
          <a:xfrm>
            <a:off x="6072554" y="2630507"/>
            <a:ext cx="11723" cy="745738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6072554" y="4383125"/>
            <a:ext cx="11723" cy="745738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>
            <a:stCxn id="6" idx="1"/>
            <a:endCxn id="4" idx="3"/>
          </p:cNvCxnSpPr>
          <p:nvPr/>
        </p:nvCxnSpPr>
        <p:spPr>
          <a:xfrm flipH="1" flipV="1">
            <a:off x="7244861" y="3884077"/>
            <a:ext cx="1535724" cy="1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 flipH="1" flipV="1">
            <a:off x="3645877" y="3925907"/>
            <a:ext cx="1535724" cy="1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kstvak 19"/>
          <p:cNvSpPr txBox="1"/>
          <p:nvPr/>
        </p:nvSpPr>
        <p:spPr>
          <a:xfrm>
            <a:off x="7467600" y="5276147"/>
            <a:ext cx="41382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dirty="0" smtClean="0">
                <a:solidFill>
                  <a:srgbClr val="002060"/>
                </a:solidFill>
              </a:rPr>
              <a:t>informatieverschaffers</a:t>
            </a:r>
            <a:endParaRPr lang="nl-NL" sz="3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26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600" dirty="0" smtClean="0"/>
              <a:t>Recht 1</a:t>
            </a:r>
            <a:endParaRPr lang="nl-NL" sz="6600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1981200" y="1676401"/>
            <a:ext cx="9372600" cy="4794120"/>
          </a:xfrm>
        </p:spPr>
        <p:txBody>
          <a:bodyPr/>
          <a:lstStyle/>
          <a:p>
            <a:r>
              <a:rPr lang="nl-NL" sz="3000" dirty="0" smtClean="0">
                <a:solidFill>
                  <a:srgbClr val="002060"/>
                </a:solidFill>
              </a:rPr>
              <a:t>Publiekrecht is?</a:t>
            </a:r>
          </a:p>
          <a:p>
            <a:pPr lvl="2"/>
            <a:r>
              <a:rPr lang="nl-NL" dirty="0" smtClean="0">
                <a:solidFill>
                  <a:srgbClr val="002060"/>
                </a:solidFill>
              </a:rPr>
              <a:t>Hierbij is de overheid bij betrokken</a:t>
            </a:r>
          </a:p>
          <a:p>
            <a:r>
              <a:rPr lang="nl-NL" sz="3000" dirty="0" smtClean="0">
                <a:solidFill>
                  <a:srgbClr val="002060"/>
                </a:solidFill>
              </a:rPr>
              <a:t>Privaatrecht is?</a:t>
            </a:r>
          </a:p>
          <a:p>
            <a:pPr lvl="2"/>
            <a:r>
              <a:rPr lang="nl-NL" dirty="0" smtClean="0">
                <a:solidFill>
                  <a:srgbClr val="002060"/>
                </a:solidFill>
              </a:rPr>
              <a:t>Gaat tussen natuurlijke personen en rechtspersonen (soms ook de overheid)</a:t>
            </a:r>
          </a:p>
          <a:p>
            <a:r>
              <a:rPr lang="nl-NL" sz="3000" dirty="0" smtClean="0">
                <a:solidFill>
                  <a:srgbClr val="002060"/>
                </a:solidFill>
              </a:rPr>
              <a:t>Onderdelen van Publiekrecht zijn:</a:t>
            </a:r>
          </a:p>
          <a:p>
            <a:pPr lvl="1"/>
            <a:r>
              <a:rPr lang="nl-NL" dirty="0" smtClean="0">
                <a:solidFill>
                  <a:srgbClr val="002060"/>
                </a:solidFill>
              </a:rPr>
              <a:t>Staatsrecht: Grondwet; Provincie en Gemeente wet</a:t>
            </a:r>
          </a:p>
          <a:p>
            <a:pPr lvl="1"/>
            <a:r>
              <a:rPr lang="nl-NL" dirty="0" smtClean="0">
                <a:solidFill>
                  <a:srgbClr val="002060"/>
                </a:solidFill>
              </a:rPr>
              <a:t>Administratief recht: uitvoering van de wetten; APV; winkeltijdenwet; wet op R.O.</a:t>
            </a:r>
          </a:p>
          <a:p>
            <a:pPr lvl="1"/>
            <a:r>
              <a:rPr lang="nl-NL" dirty="0" smtClean="0">
                <a:solidFill>
                  <a:srgbClr val="002060"/>
                </a:solidFill>
              </a:rPr>
              <a:t>Strafrecht: </a:t>
            </a:r>
            <a:r>
              <a:rPr lang="nl-NL" dirty="0">
                <a:solidFill>
                  <a:srgbClr val="002060"/>
                </a:solidFill>
              </a:rPr>
              <a:t>overtreding van </a:t>
            </a:r>
            <a:r>
              <a:rPr lang="nl-NL" dirty="0" smtClean="0">
                <a:solidFill>
                  <a:srgbClr val="002060"/>
                </a:solidFill>
              </a:rPr>
              <a:t>wetten; verkeersboetes; milieuwet; grondwet</a:t>
            </a:r>
          </a:p>
          <a:p>
            <a:pPr lvl="1"/>
            <a:r>
              <a:rPr lang="nl-NL" dirty="0" smtClean="0">
                <a:solidFill>
                  <a:srgbClr val="002060"/>
                </a:solidFill>
              </a:rPr>
              <a:t>Internationaal recht: kartelafspraken; invoerheffingen; exportvergunningen</a:t>
            </a:r>
            <a:endParaRPr lang="nl-NL" dirty="0">
              <a:solidFill>
                <a:srgbClr val="002060"/>
              </a:solidFill>
            </a:endParaRPr>
          </a:p>
          <a:p>
            <a:endParaRPr lang="nl-NL" dirty="0">
              <a:solidFill>
                <a:srgbClr val="002060"/>
              </a:solidFill>
            </a:endParaRPr>
          </a:p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569" y="128724"/>
            <a:ext cx="4372708" cy="179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15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600" dirty="0" smtClean="0"/>
              <a:t>Recht 2</a:t>
            </a:r>
            <a:endParaRPr lang="nl-NL" sz="6600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173" y="662290"/>
            <a:ext cx="2599227" cy="5247728"/>
          </a:xfrm>
          <a:prstGeom prst="rect">
            <a:avLst/>
          </a:prstGeom>
        </p:spPr>
      </p:pic>
      <p:sp>
        <p:nvSpPr>
          <p:cNvPr id="8" name="Tijdelijke aanduiding voor inhoud 7"/>
          <p:cNvSpPr>
            <a:spLocks noGrp="1"/>
          </p:cNvSpPr>
          <p:nvPr>
            <p:ph sz="half" idx="2"/>
          </p:nvPr>
        </p:nvSpPr>
        <p:spPr>
          <a:xfrm>
            <a:off x="1811214" y="1676400"/>
            <a:ext cx="7039709" cy="4597790"/>
          </a:xfrm>
        </p:spPr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Privaatrecht</a:t>
            </a:r>
          </a:p>
          <a:p>
            <a:pPr lvl="1"/>
            <a:r>
              <a:rPr lang="nl-NL" dirty="0">
                <a:solidFill>
                  <a:srgbClr val="002060"/>
                </a:solidFill>
              </a:rPr>
              <a:t>Regelt dus de relatie tussen natuurlijke en </a:t>
            </a:r>
            <a:r>
              <a:rPr lang="nl-NL" dirty="0" smtClean="0">
                <a:solidFill>
                  <a:srgbClr val="002060"/>
                </a:solidFill>
              </a:rPr>
              <a:t>rechtspersonen</a:t>
            </a:r>
          </a:p>
          <a:p>
            <a:r>
              <a:rPr lang="nl-NL" dirty="0" smtClean="0">
                <a:solidFill>
                  <a:srgbClr val="002060"/>
                </a:solidFill>
              </a:rPr>
              <a:t>Familierecht</a:t>
            </a:r>
          </a:p>
          <a:p>
            <a:r>
              <a:rPr lang="nl-NL" dirty="0" smtClean="0">
                <a:solidFill>
                  <a:srgbClr val="002060"/>
                </a:solidFill>
              </a:rPr>
              <a:t>Vermogensrecht</a:t>
            </a:r>
          </a:p>
          <a:p>
            <a:r>
              <a:rPr lang="nl-NL" dirty="0" smtClean="0">
                <a:solidFill>
                  <a:srgbClr val="002060"/>
                </a:solidFill>
              </a:rPr>
              <a:t>Mededingingsrecht</a:t>
            </a:r>
          </a:p>
          <a:p>
            <a:r>
              <a:rPr lang="nl-NL" dirty="0" smtClean="0">
                <a:solidFill>
                  <a:srgbClr val="002060"/>
                </a:solidFill>
              </a:rPr>
              <a:t>Eigendomsrecht</a:t>
            </a:r>
          </a:p>
          <a:p>
            <a:endParaRPr lang="nl-NL" dirty="0">
              <a:solidFill>
                <a:srgbClr val="002060"/>
              </a:solidFill>
            </a:endParaRPr>
          </a:p>
          <a:p>
            <a:r>
              <a:rPr lang="nl-NL" dirty="0" smtClean="0">
                <a:solidFill>
                  <a:srgbClr val="002060"/>
                </a:solidFill>
              </a:rPr>
              <a:t>Dit zijn onder andere de zaken waar bijvoorbeeld de rijdende rechter bij wordt gehaald. </a:t>
            </a:r>
          </a:p>
          <a:p>
            <a:endParaRPr lang="nl-NL" dirty="0" smtClean="0"/>
          </a:p>
          <a:p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748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r>
              <a:rPr lang="nl" sz="5900" dirty="0" smtClean="0"/>
              <a:t>2</a:t>
            </a:r>
            <a:r>
              <a:rPr lang="nl" sz="5900" baseline="30000" dirty="0" smtClean="0"/>
              <a:t>e</a:t>
            </a:r>
            <a:r>
              <a:rPr lang="nl" sz="5900" dirty="0" smtClean="0"/>
              <a:t> deel: personeelsplanning</a:t>
            </a:r>
            <a:endParaRPr lang="nl" sz="5900" dirty="0"/>
          </a:p>
        </p:txBody>
      </p:sp>
      <p:sp>
        <p:nvSpPr>
          <p:cNvPr id="7" name="Tijdelijke aanduiding voor teks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600" dirty="0" smtClean="0"/>
              <a:t> planningsperioden</a:t>
            </a:r>
          </a:p>
          <a:p>
            <a:pPr lvl="1"/>
            <a:r>
              <a:rPr lang="nl-NL" sz="2500" dirty="0" smtClean="0"/>
              <a:t>Korte termijn</a:t>
            </a:r>
          </a:p>
          <a:p>
            <a:pPr lvl="1"/>
            <a:r>
              <a:rPr lang="nl-NL" sz="2500" dirty="0" smtClean="0"/>
              <a:t>Middellange termijn</a:t>
            </a:r>
          </a:p>
          <a:p>
            <a:pPr lvl="1"/>
            <a:r>
              <a:rPr lang="nl-NL" sz="2500" dirty="0" smtClean="0"/>
              <a:t>Lange termijn</a:t>
            </a:r>
          </a:p>
          <a:p>
            <a:pPr lvl="2"/>
            <a:endParaRPr lang="nl-NL" sz="2300" dirty="0"/>
          </a:p>
          <a:p>
            <a:pPr lvl="2"/>
            <a:r>
              <a:rPr lang="nl-NL" sz="2300" dirty="0" smtClean="0"/>
              <a:t>Korte termijn is het komende jaar</a:t>
            </a:r>
          </a:p>
          <a:p>
            <a:pPr lvl="2"/>
            <a:r>
              <a:rPr lang="nl-NL" sz="2300" dirty="0" smtClean="0"/>
              <a:t>Middellange termijn is voor de komende 5 jaar</a:t>
            </a:r>
          </a:p>
          <a:p>
            <a:pPr lvl="2"/>
            <a:r>
              <a:rPr lang="nl-NL" sz="2300" dirty="0" smtClean="0"/>
              <a:t>Lange termijn is voor de 5 jaar en langer</a:t>
            </a:r>
          </a:p>
          <a:p>
            <a:endParaRPr lang="nl-N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72924" y="1645920"/>
            <a:ext cx="9037320" cy="445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40000"/>
              <a:buFont typeface="Wingdings" panose="05000000000000000000" pitchFamily="2" charset="2"/>
              <a:buChar char="§"/>
              <a:tabLst/>
              <a:defRPr/>
            </a:pPr>
            <a:endParaRPr kumimoji="0" lang="nl-NL" sz="40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835" y="1645920"/>
            <a:ext cx="3620965" cy="312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7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4000" dirty="0" smtClean="0"/>
              <a:t>Kwalitatieve en kwantitatieve personeelsbehoefte</a:t>
            </a:r>
            <a:endParaRPr lang="nl-NL" sz="4000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>
                <a:solidFill>
                  <a:srgbClr val="002060"/>
                </a:solidFill>
              </a:rPr>
              <a:t>Kwantitatieve personeelsbehoefte:</a:t>
            </a:r>
          </a:p>
          <a:p>
            <a:pPr lvl="1"/>
            <a:r>
              <a:rPr lang="nl-NL" dirty="0" smtClean="0">
                <a:solidFill>
                  <a:srgbClr val="002060"/>
                </a:solidFill>
              </a:rPr>
              <a:t>Is het aantal personeelsleden dat nodig is</a:t>
            </a:r>
          </a:p>
          <a:p>
            <a:pPr lvl="2"/>
            <a:r>
              <a:rPr lang="nl-NL" dirty="0" smtClean="0">
                <a:solidFill>
                  <a:srgbClr val="002060"/>
                </a:solidFill>
              </a:rPr>
              <a:t>Fulltime</a:t>
            </a:r>
          </a:p>
          <a:p>
            <a:pPr lvl="2"/>
            <a:r>
              <a:rPr lang="nl-NL" dirty="0" smtClean="0">
                <a:solidFill>
                  <a:srgbClr val="002060"/>
                </a:solidFill>
              </a:rPr>
              <a:t>Parttime </a:t>
            </a:r>
          </a:p>
          <a:p>
            <a:pPr lvl="2"/>
            <a:r>
              <a:rPr lang="nl-NL" dirty="0" smtClean="0">
                <a:solidFill>
                  <a:srgbClr val="002060"/>
                </a:solidFill>
              </a:rPr>
              <a:t>Het aantal benodigde FTE’s (reken voorbeeld)</a:t>
            </a:r>
          </a:p>
          <a:p>
            <a:r>
              <a:rPr lang="nl-NL" dirty="0" smtClean="0">
                <a:solidFill>
                  <a:srgbClr val="002060"/>
                </a:solidFill>
              </a:rPr>
              <a:t>Kwalitatieve personeelsbehoefte:</a:t>
            </a:r>
          </a:p>
          <a:p>
            <a:pPr lvl="1"/>
            <a:r>
              <a:rPr lang="nl-NL" dirty="0" smtClean="0">
                <a:solidFill>
                  <a:srgbClr val="002060"/>
                </a:solidFill>
              </a:rPr>
              <a:t>Aan welke eisen moet een personeelslid voldoen</a:t>
            </a:r>
          </a:p>
          <a:p>
            <a:pPr lvl="2"/>
            <a:r>
              <a:rPr lang="nl-NL" dirty="0" smtClean="0">
                <a:solidFill>
                  <a:srgbClr val="002060"/>
                </a:solidFill>
              </a:rPr>
              <a:t>Opleiding</a:t>
            </a:r>
          </a:p>
          <a:p>
            <a:pPr lvl="2"/>
            <a:r>
              <a:rPr lang="nl-NL" dirty="0">
                <a:solidFill>
                  <a:srgbClr val="002060"/>
                </a:solidFill>
              </a:rPr>
              <a:t>Vakvaardigheid/vakbekwaamheid </a:t>
            </a:r>
            <a:endParaRPr lang="nl-NL" dirty="0" smtClean="0">
              <a:solidFill>
                <a:srgbClr val="002060"/>
              </a:solidFill>
            </a:endParaRPr>
          </a:p>
          <a:p>
            <a:pPr lvl="2"/>
            <a:r>
              <a:rPr lang="nl-NL" dirty="0" smtClean="0">
                <a:solidFill>
                  <a:srgbClr val="002060"/>
                </a:solidFill>
              </a:rPr>
              <a:t>leeftijd</a:t>
            </a:r>
          </a:p>
          <a:p>
            <a:pPr lvl="2"/>
            <a:r>
              <a:rPr lang="nl-NL" dirty="0" smtClean="0">
                <a:solidFill>
                  <a:srgbClr val="002060"/>
                </a:solidFill>
              </a:rPr>
              <a:t>Sociale vaardigheid (o.a. past de sollicitant in het team)</a:t>
            </a:r>
          </a:p>
          <a:p>
            <a:pPr lvl="2"/>
            <a:r>
              <a:rPr lang="nl-NL" dirty="0" smtClean="0">
                <a:solidFill>
                  <a:srgbClr val="002060"/>
                </a:solidFill>
              </a:rPr>
              <a:t>Denkers of doeners</a:t>
            </a:r>
          </a:p>
          <a:p>
            <a:pPr lvl="2"/>
            <a:r>
              <a:rPr lang="nl-NL" dirty="0" smtClean="0">
                <a:solidFill>
                  <a:srgbClr val="002060"/>
                </a:solidFill>
              </a:rPr>
              <a:t>Moeilijker wordt het bij man of vrouw en leeftijd</a:t>
            </a:r>
            <a:endParaRPr lang="nl-NL" dirty="0">
              <a:solidFill>
                <a:srgbClr val="002060"/>
              </a:solidFill>
            </a:endParaRPr>
          </a:p>
        </p:txBody>
      </p:sp>
      <p:pic>
        <p:nvPicPr>
          <p:cNvPr id="6" name="Picture 5" descr="controleur, &lt;p&gt;illustratie van een controleur&lt;/p&g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0890" y="2331994"/>
            <a:ext cx="2182909" cy="354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830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theme1.xml><?xml version="1.0" encoding="utf-8"?>
<a:theme xmlns:a="http://schemas.openxmlformats.org/drawingml/2006/main" name="Draadmodelgebouw 16x9">
  <a:themeElements>
    <a:clrScheme name="WireframeBuilding">
      <a:dk1>
        <a:srgbClr val="404040"/>
      </a:dk1>
      <a:lt1>
        <a:sysClr val="window" lastClr="FFFFFF"/>
      </a:lt1>
      <a:dk2>
        <a:srgbClr val="000000"/>
      </a:dk2>
      <a:lt2>
        <a:srgbClr val="E4F9F9"/>
      </a:lt2>
      <a:accent1>
        <a:srgbClr val="1BDCFF"/>
      </a:accent1>
      <a:accent2>
        <a:srgbClr val="3AC673"/>
      </a:accent2>
      <a:accent3>
        <a:srgbClr val="F6BD1E"/>
      </a:accent3>
      <a:accent4>
        <a:srgbClr val="C74167"/>
      </a:accent4>
      <a:accent5>
        <a:srgbClr val="F17E1F"/>
      </a:accent5>
      <a:accent6>
        <a:srgbClr val="6681CC"/>
      </a:accent6>
      <a:hlink>
        <a:srgbClr val="F17E1F"/>
      </a:hlink>
      <a:folHlink>
        <a:srgbClr val="969696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666335_TF03031027" id="{836AE9ED-5784-4731-B268-EAAB2F301BAC}" vid="{ED32C2F3-4D8A-4687-8179-F2193491F7B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423</Words>
  <Application>Microsoft Office PowerPoint</Application>
  <PresentationFormat>Breedbeeld</PresentationFormat>
  <Paragraphs>123</Paragraphs>
  <Slides>16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Courier New</vt:lpstr>
      <vt:lpstr>Times New Roman</vt:lpstr>
      <vt:lpstr>Wingdings</vt:lpstr>
      <vt:lpstr>Draadmodelgebouw 16x9</vt:lpstr>
      <vt:lpstr>Personeel en organisatie</vt:lpstr>
      <vt:lpstr>Wat gaan we vandaag behandelen?</vt:lpstr>
      <vt:lpstr>Waar ging het in deel 1 nog meer over</vt:lpstr>
      <vt:lpstr>PowerPoint-presentatie</vt:lpstr>
      <vt:lpstr>De communicatiering</vt:lpstr>
      <vt:lpstr>Recht 1</vt:lpstr>
      <vt:lpstr>Recht 2</vt:lpstr>
      <vt:lpstr>2e deel: personeelsplanning</vt:lpstr>
      <vt:lpstr>Kwalitatieve en kwantitatieve personeelsbehoefte</vt:lpstr>
      <vt:lpstr>Kolb test</vt:lpstr>
      <vt:lpstr>Personeel nodig?</vt:lpstr>
      <vt:lpstr>PersoneelsWerving</vt:lpstr>
      <vt:lpstr>PersoneelsWerving</vt:lpstr>
      <vt:lpstr>Hoe vindt werving plaats?</vt:lpstr>
      <vt:lpstr>WAT STAAT ER IN DE FUNCTIEOMSCHRIJVING?</vt:lpstr>
      <vt:lpstr>opdrachten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Personeel en organisatie</dc:title>
  <dc:creator>Geraar de Jong</dc:creator>
  <cp:lastModifiedBy>Weijden, Yorike van der</cp:lastModifiedBy>
  <cp:revision>47</cp:revision>
  <cp:lastPrinted>2017-11-06T07:57:31Z</cp:lastPrinted>
  <dcterms:created xsi:type="dcterms:W3CDTF">2017-11-05T20:28:59Z</dcterms:created>
  <dcterms:modified xsi:type="dcterms:W3CDTF">2017-11-08T09:32:09Z</dcterms:modified>
</cp:coreProperties>
</file>