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8"/>
  </p:notesMasterIdLst>
  <p:sldIdLst>
    <p:sldId id="257" r:id="rId2"/>
    <p:sldId id="263" r:id="rId3"/>
    <p:sldId id="258" r:id="rId4"/>
    <p:sldId id="265" r:id="rId5"/>
    <p:sldId id="262" r:id="rId6"/>
    <p:sldId id="261" r:id="rId7"/>
    <p:sldId id="264" r:id="rId8"/>
    <p:sldId id="270" r:id="rId9"/>
    <p:sldId id="266" r:id="rId10"/>
    <p:sldId id="278" r:id="rId11"/>
    <p:sldId id="268" r:id="rId12"/>
    <p:sldId id="272" r:id="rId13"/>
    <p:sldId id="269" r:id="rId14"/>
    <p:sldId id="275" r:id="rId15"/>
    <p:sldId id="279" r:id="rId16"/>
    <p:sldId id="274" r:id="rId17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78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69" d="100"/>
          <a:sy n="69" d="100"/>
        </p:scale>
        <p:origin x="780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7261F92-A033-43E9-90DE-865C00BC54AA}" type="datetimeFigureOut">
              <a:rPr lang="nl-NL" smtClean="0"/>
              <a:t>15-11-2017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F3C968-1377-4782-B6D4-2EAFEED14C39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9292983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60CF8BB-EBC7-4B8F-9632-A5A136FBB880}" type="slidenum">
              <a:rPr kumimoji="0" lang="nl" sz="1200" b="0" i="0" u="none" strike="noStrike" kern="1200" cap="none" spc="0" normalizeH="0" baseline="0" noProof="0" smtClean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nl" sz="1200" b="0" i="0" u="none" strike="noStrike" kern="1200" cap="none" spc="0" normalizeH="0" baseline="0" noProof="0" dirty="0">
              <a:ln>
                <a:noFill/>
              </a:ln>
              <a:solidFill>
                <a:srgbClr val="40404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323827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09600" y="755780"/>
            <a:ext cx="6858000" cy="3200400"/>
          </a:xfrm>
        </p:spPr>
        <p:txBody>
          <a:bodyPr rtlCol="0" anchor="b">
            <a:normAutofit/>
          </a:bodyPr>
          <a:lstStyle>
            <a:lvl1pPr algn="l">
              <a:lnSpc>
                <a:spcPct val="75000"/>
              </a:lnSpc>
              <a:defRPr sz="8000">
                <a:solidFill>
                  <a:schemeClr val="bg1"/>
                </a:solidFill>
              </a:defRPr>
            </a:lvl1pPr>
          </a:lstStyle>
          <a:p>
            <a:pPr rtl="0"/>
            <a:r>
              <a:rPr lang="nl-NL" noProof="0" smtClean="0"/>
              <a:t>Klik om de stijl te bewerken</a:t>
            </a:r>
            <a:endParaRPr lang="nl" noProof="0" dirty="0"/>
          </a:p>
        </p:txBody>
      </p:sp>
      <p:sp>
        <p:nvSpPr>
          <p:cNvPr id="3" name="Subtitel 2"/>
          <p:cNvSpPr>
            <a:spLocks noGrp="1"/>
          </p:cNvSpPr>
          <p:nvPr>
            <p:ph type="subTitle" idx="1"/>
          </p:nvPr>
        </p:nvSpPr>
        <p:spPr>
          <a:xfrm>
            <a:off x="609600" y="3956180"/>
            <a:ext cx="6858000" cy="1097280"/>
          </a:xfrm>
        </p:spPr>
        <p:txBody>
          <a:bodyPr rtlCol="0">
            <a:normAutofit/>
          </a:bodyPr>
          <a:lstStyle>
            <a:lvl1pPr marL="0" indent="0" algn="l">
              <a:spcBef>
                <a:spcPts val="0"/>
              </a:spcBef>
              <a:buNone/>
              <a:defRPr sz="2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nl-NL" noProof="0" smtClean="0"/>
              <a:t>Klik om de ondertitelstijl van het model te bewerken</a:t>
            </a:r>
            <a:endParaRPr lang="nl" noProof="0" dirty="0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27C9D3C2-2F2F-4D24-8D2B-45FFA0D6A06D}" type="datetime1">
              <a:rPr lang="nl" noProof="0" smtClean="0"/>
              <a:t>15-11-2017</a:t>
            </a:fld>
            <a:endParaRPr lang="nl" noProof="0" dirty="0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nl" noProof="0" dirty="0"/>
              <a:t>Een voettekst toevoegen</a:t>
            </a: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E31375A4-56A4-47D6-9801-1991572033F7}" type="slidenum">
              <a:rPr lang="nl" noProof="0" smtClean="0"/>
              <a:pPr rtl="0"/>
              <a:t>‹nr.›</a:t>
            </a:fld>
            <a:endParaRPr lang="nl" noProof="0" dirty="0"/>
          </a:p>
        </p:txBody>
      </p:sp>
    </p:spTree>
    <p:extLst>
      <p:ext uri="{BB962C8B-B14F-4D97-AF65-F5344CB8AC3E}">
        <p14:creationId xmlns:p14="http://schemas.microsoft.com/office/powerpoint/2010/main" val="1117303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nl-NL" noProof="0" smtClean="0"/>
              <a:t>Klik om de stijl te bewerken</a:t>
            </a:r>
            <a:endParaRPr lang="nl" noProof="0" dirty="0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 rtlCol="0"/>
          <a:lstStyle/>
          <a:p>
            <a:pPr lvl="0" rtl="0"/>
            <a:r>
              <a:rPr lang="nl-NL" noProof="0" smtClean="0"/>
              <a:t>Tekststijl van het model bewerken</a:t>
            </a:r>
          </a:p>
          <a:p>
            <a:pPr lvl="1" rtl="0"/>
            <a:r>
              <a:rPr lang="nl-NL" noProof="0" smtClean="0"/>
              <a:t>Tweede niveau</a:t>
            </a:r>
          </a:p>
          <a:p>
            <a:pPr lvl="2" rtl="0"/>
            <a:r>
              <a:rPr lang="nl-NL" noProof="0" smtClean="0"/>
              <a:t>Derde niveau</a:t>
            </a:r>
          </a:p>
          <a:p>
            <a:pPr lvl="3" rtl="0"/>
            <a:r>
              <a:rPr lang="nl-NL" noProof="0" smtClean="0"/>
              <a:t>Vierde niveau</a:t>
            </a:r>
          </a:p>
          <a:p>
            <a:pPr lvl="4" rtl="0"/>
            <a:r>
              <a:rPr lang="nl-NL" noProof="0" smtClean="0"/>
              <a:t>Vijfde niveau</a:t>
            </a:r>
            <a:endParaRPr lang="nl" noProof="0" dirty="0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D289933C-B2A6-42EE-AE40-892376646174}" type="datetime1">
              <a:rPr lang="nl" noProof="0" smtClean="0"/>
              <a:t>15-11-2017</a:t>
            </a:fld>
            <a:endParaRPr lang="nl" noProof="0" dirty="0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nl" noProof="0" dirty="0"/>
              <a:t>Een voettekst toevoegen</a:t>
            </a: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E31375A4-56A4-47D6-9801-1991572033F7}" type="slidenum">
              <a:rPr lang="nl" noProof="0" smtClean="0"/>
              <a:t>‹nr.›</a:t>
            </a:fld>
            <a:endParaRPr lang="nl" noProof="0" dirty="0"/>
          </a:p>
        </p:txBody>
      </p:sp>
    </p:spTree>
    <p:extLst>
      <p:ext uri="{BB962C8B-B14F-4D97-AF65-F5344CB8AC3E}">
        <p14:creationId xmlns:p14="http://schemas.microsoft.com/office/powerpoint/2010/main" val="3400528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9342120" y="380999"/>
            <a:ext cx="2011680" cy="6096001"/>
          </a:xfrm>
        </p:spPr>
        <p:txBody>
          <a:bodyPr vert="eaVert" rtlCol="0"/>
          <a:lstStyle>
            <a:lvl1pPr>
              <a:defRPr/>
            </a:lvl1pPr>
          </a:lstStyle>
          <a:p>
            <a:pPr rtl="0"/>
            <a:r>
              <a:rPr lang="nl-NL" noProof="0" smtClean="0"/>
              <a:t>Klik om de stijl te bewerken</a:t>
            </a:r>
            <a:endParaRPr lang="nl" noProof="0" dirty="0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1981199" y="380999"/>
            <a:ext cx="7074859" cy="6096001"/>
          </a:xfrm>
        </p:spPr>
        <p:txBody>
          <a:bodyPr vert="eaVert" rtlCol="0"/>
          <a:lstStyle/>
          <a:p>
            <a:pPr lvl="0" rtl="0"/>
            <a:r>
              <a:rPr lang="nl-NL" noProof="0" smtClean="0"/>
              <a:t>Tekststijl van het model bewerken</a:t>
            </a:r>
          </a:p>
          <a:p>
            <a:pPr lvl="1" rtl="0"/>
            <a:r>
              <a:rPr lang="nl-NL" noProof="0" smtClean="0"/>
              <a:t>Tweede niveau</a:t>
            </a:r>
          </a:p>
          <a:p>
            <a:pPr lvl="2" rtl="0"/>
            <a:r>
              <a:rPr lang="nl-NL" noProof="0" smtClean="0"/>
              <a:t>Derde niveau</a:t>
            </a:r>
          </a:p>
          <a:p>
            <a:pPr lvl="3" rtl="0"/>
            <a:r>
              <a:rPr lang="nl-NL" noProof="0" smtClean="0"/>
              <a:t>Vierde niveau</a:t>
            </a:r>
          </a:p>
          <a:p>
            <a:pPr lvl="4" rtl="0"/>
            <a:r>
              <a:rPr lang="nl-NL" noProof="0" smtClean="0"/>
              <a:t>Vijfde niveau</a:t>
            </a:r>
            <a:endParaRPr lang="nl" noProof="0" dirty="0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09C7BDEB-33AE-442A-B5F3-92FB5164F9F2}" type="datetime1">
              <a:rPr lang="nl" noProof="0" smtClean="0"/>
              <a:t>15-11-2017</a:t>
            </a:fld>
            <a:endParaRPr lang="nl" noProof="0" dirty="0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nl" noProof="0" dirty="0"/>
              <a:t>Een voettekst toevoegen</a:t>
            </a: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E31375A4-56A4-47D6-9801-1991572033F7}" type="slidenum">
              <a:rPr lang="nl" noProof="0" smtClean="0"/>
              <a:t>‹nr.›</a:t>
            </a:fld>
            <a:endParaRPr lang="nl" noProof="0" dirty="0"/>
          </a:p>
        </p:txBody>
      </p:sp>
    </p:spTree>
    <p:extLst>
      <p:ext uri="{BB962C8B-B14F-4D97-AF65-F5344CB8AC3E}">
        <p14:creationId xmlns:p14="http://schemas.microsoft.com/office/powerpoint/2010/main" val="4126585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inhou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nl-NL" noProof="0" smtClean="0"/>
              <a:t>Klik om de stijl te bewerken</a:t>
            </a:r>
            <a:endParaRPr lang="nl" noProof="0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 rtlCol="0"/>
          <a:lstStyle/>
          <a:p>
            <a:pPr lvl="0" rtl="0"/>
            <a:r>
              <a:rPr lang="nl-NL" noProof="0" smtClean="0"/>
              <a:t>Tekststijl van het model bewerken</a:t>
            </a:r>
          </a:p>
          <a:p>
            <a:pPr lvl="1" rtl="0"/>
            <a:r>
              <a:rPr lang="nl-NL" noProof="0" smtClean="0"/>
              <a:t>Tweede niveau</a:t>
            </a:r>
          </a:p>
          <a:p>
            <a:pPr lvl="2" rtl="0"/>
            <a:r>
              <a:rPr lang="nl-NL" noProof="0" smtClean="0"/>
              <a:t>Derde niveau</a:t>
            </a:r>
          </a:p>
          <a:p>
            <a:pPr lvl="3" rtl="0"/>
            <a:r>
              <a:rPr lang="nl-NL" noProof="0" smtClean="0"/>
              <a:t>Vierde niveau</a:t>
            </a:r>
          </a:p>
          <a:p>
            <a:pPr lvl="4" rtl="0"/>
            <a:r>
              <a:rPr lang="nl-NL" noProof="0" smtClean="0"/>
              <a:t>Vijfde niveau</a:t>
            </a:r>
            <a:endParaRPr lang="nl" noProof="0" dirty="0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rtl="0"/>
            <a:fld id="{EB0694CC-A25F-4421-B754-D23208D592FF}" type="datetime1">
              <a:rPr lang="nl" noProof="0" smtClean="0"/>
              <a:t>15-11-2017</a:t>
            </a:fld>
            <a:endParaRPr lang="nl" noProof="0" dirty="0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rtl="0"/>
            <a:r>
              <a:rPr lang="nl" noProof="0" dirty="0"/>
              <a:t>Een voettekst toevoegen</a:t>
            </a: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rtl="0"/>
            <a:fld id="{E31375A4-56A4-47D6-9801-1991572033F7}" type="slidenum">
              <a:rPr lang="nl" noProof="0" smtClean="0"/>
              <a:pPr rtl="0"/>
              <a:t>‹nr.›</a:t>
            </a:fld>
            <a:endParaRPr lang="nl" noProof="0" dirty="0"/>
          </a:p>
        </p:txBody>
      </p:sp>
    </p:spTree>
    <p:extLst>
      <p:ext uri="{BB962C8B-B14F-4D97-AF65-F5344CB8AC3E}">
        <p14:creationId xmlns:p14="http://schemas.microsoft.com/office/powerpoint/2010/main" val="65794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ekop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09600" y="822960"/>
            <a:ext cx="8686800" cy="2011680"/>
          </a:xfrm>
        </p:spPr>
        <p:txBody>
          <a:bodyPr rtlCol="0" anchor="b">
            <a:normAutofit/>
          </a:bodyPr>
          <a:lstStyle>
            <a:lvl1pPr>
              <a:defRPr sz="6600"/>
            </a:lvl1pPr>
          </a:lstStyle>
          <a:p>
            <a:pPr rtl="0"/>
            <a:r>
              <a:rPr lang="nl-NL" noProof="0" smtClean="0"/>
              <a:t>Klik om de stijl te bewerken</a:t>
            </a:r>
            <a:endParaRPr lang="nl" noProof="0" dirty="0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609600" y="2834640"/>
            <a:ext cx="8686800" cy="1097280"/>
          </a:xfrm>
        </p:spPr>
        <p:txBody>
          <a:bodyPr rtlCol="0">
            <a:normAutofit/>
          </a:bodyPr>
          <a:lstStyle>
            <a:lvl1pPr marL="0" indent="0">
              <a:spcBef>
                <a:spcPts val="0"/>
              </a:spcBef>
              <a:buNone/>
              <a:defRPr sz="28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 rtl="0"/>
            <a:r>
              <a:rPr lang="nl-NL" noProof="0" smtClean="0"/>
              <a:t>Tekststijl van het model bewerken</a:t>
            </a:r>
          </a:p>
        </p:txBody>
      </p:sp>
    </p:spTree>
    <p:extLst>
      <p:ext uri="{BB962C8B-B14F-4D97-AF65-F5344CB8AC3E}">
        <p14:creationId xmlns:p14="http://schemas.microsoft.com/office/powerpoint/2010/main" val="15091759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nl-NL" noProof="0" smtClean="0"/>
              <a:t>Klik om de stijl te bewerken</a:t>
            </a:r>
            <a:endParaRPr lang="nl" noProof="0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1981200" y="1981200"/>
            <a:ext cx="4572000" cy="4480560"/>
          </a:xfrm>
        </p:spPr>
        <p:txBody>
          <a:bodyPr rtlCol="0"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rtl="0"/>
            <a:r>
              <a:rPr lang="nl-NL" noProof="0" smtClean="0"/>
              <a:t>Tekststijl van het model bewerken</a:t>
            </a:r>
          </a:p>
          <a:p>
            <a:pPr lvl="1" rtl="0"/>
            <a:r>
              <a:rPr lang="nl-NL" noProof="0" smtClean="0"/>
              <a:t>Tweede niveau</a:t>
            </a:r>
          </a:p>
          <a:p>
            <a:pPr lvl="2" rtl="0"/>
            <a:r>
              <a:rPr lang="nl-NL" noProof="0" smtClean="0"/>
              <a:t>Derde niveau</a:t>
            </a:r>
          </a:p>
          <a:p>
            <a:pPr lvl="3" rtl="0"/>
            <a:r>
              <a:rPr lang="nl-NL" noProof="0" smtClean="0"/>
              <a:t>Vierde niveau</a:t>
            </a:r>
          </a:p>
          <a:p>
            <a:pPr lvl="4" rtl="0"/>
            <a:r>
              <a:rPr lang="nl-NL" noProof="0" smtClean="0"/>
              <a:t>Vijfde niveau</a:t>
            </a:r>
            <a:endParaRPr lang="nl" noProof="0" dirty="0"/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6781800" y="1981200"/>
            <a:ext cx="4572000" cy="4480560"/>
          </a:xfrm>
        </p:spPr>
        <p:txBody>
          <a:bodyPr rtlCol="0"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rtl="0"/>
            <a:r>
              <a:rPr lang="nl-NL" noProof="0" smtClean="0"/>
              <a:t>Tekststijl van het model bewerken</a:t>
            </a:r>
          </a:p>
          <a:p>
            <a:pPr lvl="1" rtl="0"/>
            <a:r>
              <a:rPr lang="nl-NL" noProof="0" smtClean="0"/>
              <a:t>Tweede niveau</a:t>
            </a:r>
          </a:p>
          <a:p>
            <a:pPr lvl="2" rtl="0"/>
            <a:r>
              <a:rPr lang="nl-NL" noProof="0" smtClean="0"/>
              <a:t>Derde niveau</a:t>
            </a:r>
          </a:p>
          <a:p>
            <a:pPr lvl="3" rtl="0"/>
            <a:r>
              <a:rPr lang="nl-NL" noProof="0" smtClean="0"/>
              <a:t>Vierde niveau</a:t>
            </a:r>
          </a:p>
          <a:p>
            <a:pPr lvl="4" rtl="0"/>
            <a:r>
              <a:rPr lang="nl-NL" noProof="0" smtClean="0"/>
              <a:t>Vijfde niveau</a:t>
            </a:r>
            <a:endParaRPr lang="nl" noProof="0" dirty="0"/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A618A590-D9D7-430B-A007-EA67B13AA1DC}" type="datetime1">
              <a:rPr lang="nl" noProof="0" smtClean="0"/>
              <a:t>15-11-2017</a:t>
            </a:fld>
            <a:endParaRPr lang="nl" noProof="0" dirty="0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nl" noProof="0" dirty="0"/>
              <a:t>Een voettekst toevoegen</a:t>
            </a:r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E31375A4-56A4-47D6-9801-1991572033F7}" type="slidenum">
              <a:rPr lang="nl" noProof="0" smtClean="0"/>
              <a:t>‹nr.›</a:t>
            </a:fld>
            <a:endParaRPr lang="nl" noProof="0" dirty="0"/>
          </a:p>
        </p:txBody>
      </p:sp>
    </p:spTree>
    <p:extLst>
      <p:ext uri="{BB962C8B-B14F-4D97-AF65-F5344CB8AC3E}">
        <p14:creationId xmlns:p14="http://schemas.microsoft.com/office/powerpoint/2010/main" val="42358379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nl-NL" noProof="0" smtClean="0"/>
              <a:t>Klik om de stijl te bewerken</a:t>
            </a:r>
            <a:endParaRPr lang="nl" noProof="0" dirty="0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1981200" y="1679448"/>
            <a:ext cx="4572000" cy="830487"/>
          </a:xfrm>
        </p:spPr>
        <p:txBody>
          <a:bodyPr rtlCol="0"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nl-NL" noProof="0" smtClean="0"/>
              <a:t>Tekststijl van het model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1981200" y="2509935"/>
            <a:ext cx="4572000" cy="3967065"/>
          </a:xfrm>
        </p:spPr>
        <p:txBody>
          <a:bodyPr rtlCol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rtl="0"/>
            <a:r>
              <a:rPr lang="nl-NL" noProof="0" smtClean="0"/>
              <a:t>Tekststijl van het model bewerken</a:t>
            </a:r>
          </a:p>
          <a:p>
            <a:pPr lvl="1" rtl="0"/>
            <a:r>
              <a:rPr lang="nl-NL" noProof="0" smtClean="0"/>
              <a:t>Tweede niveau</a:t>
            </a:r>
          </a:p>
          <a:p>
            <a:pPr lvl="2" rtl="0"/>
            <a:r>
              <a:rPr lang="nl-NL" noProof="0" smtClean="0"/>
              <a:t>Derde niveau</a:t>
            </a:r>
          </a:p>
          <a:p>
            <a:pPr lvl="3" rtl="0"/>
            <a:r>
              <a:rPr lang="nl-NL" noProof="0" smtClean="0"/>
              <a:t>Vierde niveau</a:t>
            </a:r>
          </a:p>
          <a:p>
            <a:pPr lvl="4" rtl="0"/>
            <a:r>
              <a:rPr lang="nl-NL" noProof="0" smtClean="0"/>
              <a:t>Vijfde niveau</a:t>
            </a:r>
            <a:endParaRPr lang="nl" noProof="0" dirty="0"/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6781800" y="1679448"/>
            <a:ext cx="4572000" cy="830487"/>
          </a:xfrm>
        </p:spPr>
        <p:txBody>
          <a:bodyPr rtlCol="0"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nl-NL" noProof="0" smtClean="0"/>
              <a:t>Tekststijl van het model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6781800" y="2509935"/>
            <a:ext cx="4572000" cy="3967065"/>
          </a:xfrm>
        </p:spPr>
        <p:txBody>
          <a:bodyPr rtlCol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rtl="0"/>
            <a:r>
              <a:rPr lang="nl-NL" noProof="0" smtClean="0"/>
              <a:t>Tekststijl van het model bewerken</a:t>
            </a:r>
          </a:p>
          <a:p>
            <a:pPr lvl="1" rtl="0"/>
            <a:r>
              <a:rPr lang="nl-NL" noProof="0" smtClean="0"/>
              <a:t>Tweede niveau</a:t>
            </a:r>
          </a:p>
          <a:p>
            <a:pPr lvl="2" rtl="0"/>
            <a:r>
              <a:rPr lang="nl-NL" noProof="0" smtClean="0"/>
              <a:t>Derde niveau</a:t>
            </a:r>
          </a:p>
          <a:p>
            <a:pPr lvl="3" rtl="0"/>
            <a:r>
              <a:rPr lang="nl-NL" noProof="0" smtClean="0"/>
              <a:t>Vierde niveau</a:t>
            </a:r>
          </a:p>
          <a:p>
            <a:pPr lvl="4" rtl="0"/>
            <a:r>
              <a:rPr lang="nl-NL" noProof="0" smtClean="0"/>
              <a:t>Vijfde niveau</a:t>
            </a:r>
            <a:endParaRPr lang="nl" noProof="0" dirty="0"/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198E4A68-48E9-459B-B478-DF58B3ADB07E}" type="datetime1">
              <a:rPr lang="nl" noProof="0" smtClean="0"/>
              <a:t>15-11-2017</a:t>
            </a:fld>
            <a:endParaRPr lang="nl" noProof="0" dirty="0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nl" noProof="0" dirty="0"/>
              <a:t>Een voettekst toevoegen</a:t>
            </a:r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E31375A4-56A4-47D6-9801-1991572033F7}" type="slidenum">
              <a:rPr lang="nl" noProof="0" smtClean="0"/>
              <a:t>‹nr.›</a:t>
            </a:fld>
            <a:endParaRPr lang="nl" noProof="0" dirty="0"/>
          </a:p>
        </p:txBody>
      </p:sp>
    </p:spTree>
    <p:extLst>
      <p:ext uri="{BB962C8B-B14F-4D97-AF65-F5344CB8AC3E}">
        <p14:creationId xmlns:p14="http://schemas.microsoft.com/office/powerpoint/2010/main" val="2396567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nl-NL" noProof="0" smtClean="0"/>
              <a:t>Klik om de stijl te bewerken</a:t>
            </a:r>
            <a:endParaRPr lang="nl" noProof="0" dirty="0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EDC603EE-AC31-40CB-90AD-483CAF548C0F}" type="datetime1">
              <a:rPr lang="nl" noProof="0" smtClean="0"/>
              <a:t>15-11-2017</a:t>
            </a:fld>
            <a:endParaRPr lang="nl" noProof="0" dirty="0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nl" noProof="0" dirty="0"/>
              <a:t>Een voettekst toevoegen</a:t>
            </a:r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E31375A4-56A4-47D6-9801-1991572033F7}" type="slidenum">
              <a:rPr lang="nl" noProof="0" smtClean="0"/>
              <a:t>‹nr.›</a:t>
            </a:fld>
            <a:endParaRPr lang="nl" noProof="0" dirty="0"/>
          </a:p>
        </p:txBody>
      </p:sp>
    </p:spTree>
    <p:extLst>
      <p:ext uri="{BB962C8B-B14F-4D97-AF65-F5344CB8AC3E}">
        <p14:creationId xmlns:p14="http://schemas.microsoft.com/office/powerpoint/2010/main" val="16898921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05346A58-2A56-47AA-8247-92A2D1C04907}" type="datetime1">
              <a:rPr lang="nl" noProof="0" smtClean="0"/>
              <a:t>15-11-2017</a:t>
            </a:fld>
            <a:endParaRPr lang="nl" noProof="0" dirty="0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nl" noProof="0" dirty="0"/>
              <a:t>Een voettekst toevoegen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E31375A4-56A4-47D6-9801-1991572033F7}" type="slidenum">
              <a:rPr lang="nl" noProof="0" smtClean="0"/>
              <a:t>‹nr.›</a:t>
            </a:fld>
            <a:endParaRPr lang="nl" noProof="0" dirty="0"/>
          </a:p>
        </p:txBody>
      </p:sp>
    </p:spTree>
    <p:extLst>
      <p:ext uri="{BB962C8B-B14F-4D97-AF65-F5344CB8AC3E}">
        <p14:creationId xmlns:p14="http://schemas.microsoft.com/office/powerpoint/2010/main" val="1405984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559420" y="408993"/>
            <a:ext cx="4800937" cy="1828800"/>
          </a:xfrm>
        </p:spPr>
        <p:txBody>
          <a:bodyPr rtlCol="0" anchor="b">
            <a:noAutofit/>
          </a:bodyPr>
          <a:lstStyle>
            <a:lvl1pPr>
              <a:lnSpc>
                <a:spcPct val="80000"/>
              </a:lnSpc>
              <a:defRPr sz="4400"/>
            </a:lvl1pPr>
          </a:lstStyle>
          <a:p>
            <a:pPr rtl="0"/>
            <a:r>
              <a:rPr lang="nl-NL" noProof="0" smtClean="0"/>
              <a:t>Klik om de stijl te bewerken</a:t>
            </a:r>
            <a:endParaRPr lang="nl" noProof="0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606491" y="381000"/>
            <a:ext cx="5489510" cy="5791200"/>
          </a:xfrm>
        </p:spPr>
        <p:txBody>
          <a:bodyPr rtlCol="0"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rtl="0"/>
            <a:r>
              <a:rPr lang="nl-NL" noProof="0" smtClean="0"/>
              <a:t>Tekststijl van het model bewerken</a:t>
            </a:r>
          </a:p>
          <a:p>
            <a:pPr lvl="1" rtl="0"/>
            <a:r>
              <a:rPr lang="nl-NL" noProof="0" smtClean="0"/>
              <a:t>Tweede niveau</a:t>
            </a:r>
          </a:p>
          <a:p>
            <a:pPr lvl="2" rtl="0"/>
            <a:r>
              <a:rPr lang="nl-NL" noProof="0" smtClean="0"/>
              <a:t>Derde niveau</a:t>
            </a:r>
          </a:p>
          <a:p>
            <a:pPr lvl="3" rtl="0"/>
            <a:r>
              <a:rPr lang="nl-NL" noProof="0" smtClean="0"/>
              <a:t>Vierde niveau</a:t>
            </a:r>
          </a:p>
          <a:p>
            <a:pPr lvl="4" rtl="0"/>
            <a:r>
              <a:rPr lang="nl-NL" noProof="0" smtClean="0"/>
              <a:t>Vijfde niveau</a:t>
            </a:r>
            <a:endParaRPr lang="nl" noProof="0" dirty="0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6559420" y="2237793"/>
            <a:ext cx="4800937" cy="1828800"/>
          </a:xfrm>
        </p:spPr>
        <p:txBody>
          <a:bodyPr rtlCol="0">
            <a:normAutofit/>
          </a:bodyPr>
          <a:lstStyle>
            <a:lvl1pPr marL="0" indent="0">
              <a:spcBef>
                <a:spcPts val="1200"/>
              </a:spcBef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nl-NL" noProof="0" smtClean="0"/>
              <a:t>Tekststijl van het model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29CF37D1-6F69-42D9-961C-8C882B14A020}" type="datetime1">
              <a:rPr lang="nl" noProof="0" smtClean="0"/>
              <a:t>15-11-2017</a:t>
            </a:fld>
            <a:endParaRPr lang="nl" noProof="0" dirty="0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nl" noProof="0" dirty="0"/>
              <a:t>Een voettekst toevoegen</a:t>
            </a:r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E31375A4-56A4-47D6-9801-1991572033F7}" type="slidenum">
              <a:rPr lang="nl" noProof="0" smtClean="0"/>
              <a:t>‹nr.›</a:t>
            </a:fld>
            <a:endParaRPr lang="nl" noProof="0" dirty="0"/>
          </a:p>
        </p:txBody>
      </p:sp>
    </p:spTree>
    <p:extLst>
      <p:ext uri="{BB962C8B-B14F-4D97-AF65-F5344CB8AC3E}">
        <p14:creationId xmlns:p14="http://schemas.microsoft.com/office/powerpoint/2010/main" val="1634923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hoek 7"/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nl" noProof="0" dirty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556248" y="384048"/>
            <a:ext cx="4800600" cy="1828800"/>
          </a:xfrm>
        </p:spPr>
        <p:txBody>
          <a:bodyPr rtlCol="0" anchor="b">
            <a:noAutofit/>
          </a:bodyPr>
          <a:lstStyle>
            <a:lvl1pPr>
              <a:lnSpc>
                <a:spcPct val="80000"/>
              </a:lnSpc>
              <a:defRPr sz="4400">
                <a:solidFill>
                  <a:schemeClr val="bg1"/>
                </a:solidFill>
              </a:defRPr>
            </a:lvl1pPr>
          </a:lstStyle>
          <a:p>
            <a:pPr rtl="0"/>
            <a:r>
              <a:rPr lang="nl-NL" noProof="0" smtClean="0"/>
              <a:t>Klik om de stijl te bewerken</a:t>
            </a:r>
            <a:endParaRPr lang="nl" noProof="0" dirty="0"/>
          </a:p>
        </p:txBody>
      </p:sp>
      <p:sp>
        <p:nvSpPr>
          <p:cNvPr id="3" name="Tijdelijke aanduiding voor afbeelding 2" descr="Een lege tijdelijke aanduiding om een afbeelding toe te voegen. Klik op de tijdelijke aanduiding en selecteer de afbeelding die u wilt toevoegen"/>
          <p:cNvSpPr>
            <a:spLocks noGrp="1"/>
          </p:cNvSpPr>
          <p:nvPr>
            <p:ph type="pic" idx="1" hasCustomPrompt="1"/>
          </p:nvPr>
        </p:nvSpPr>
        <p:spPr>
          <a:xfrm>
            <a:off x="0" y="0"/>
            <a:ext cx="6096000" cy="6858000"/>
          </a:xfrm>
          <a:ln>
            <a:noFill/>
          </a:ln>
        </p:spPr>
        <p:txBody>
          <a:bodyPr tIns="457200" rtlCol="0">
            <a:normAutofit/>
          </a:bodyPr>
          <a:lstStyle>
            <a:lvl1pPr marL="0" indent="0" algn="ctr" rtl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nl" noProof="0" dirty="0"/>
              <a:t>Klik op pictogram om afbeelding toe te voegen</a:t>
            </a: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6556249" y="2240280"/>
            <a:ext cx="4799140" cy="1828800"/>
          </a:xfrm>
        </p:spPr>
        <p:txBody>
          <a:bodyPr rtlCol="0">
            <a:normAutofit/>
          </a:bodyPr>
          <a:lstStyle>
            <a:lvl1pPr marL="0" indent="0">
              <a:spcBef>
                <a:spcPts val="1200"/>
              </a:spcBef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nl-NL" noProof="0" smtClean="0"/>
              <a:t>Tekststijl van het model bewerken</a:t>
            </a:r>
          </a:p>
        </p:txBody>
      </p:sp>
    </p:spTree>
    <p:extLst>
      <p:ext uri="{BB962C8B-B14F-4D97-AF65-F5344CB8AC3E}">
        <p14:creationId xmlns:p14="http://schemas.microsoft.com/office/powerpoint/2010/main" val="3330946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1981200" y="381000"/>
            <a:ext cx="9372600" cy="12954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rtl="0"/>
            <a:r>
              <a:rPr lang="nl" noProof="0" dirty="0"/>
              <a:t>Klik om de titelstijl van het model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1981200" y="1987419"/>
            <a:ext cx="9372600" cy="44831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nl" noProof="0" dirty="0"/>
              <a:t>Klik om de tekststijlen van het model te bewerken</a:t>
            </a:r>
          </a:p>
          <a:p>
            <a:pPr lvl="1" rtl="0"/>
            <a:r>
              <a:rPr lang="nl" noProof="0" dirty="0"/>
              <a:t>Tweede niveau</a:t>
            </a:r>
          </a:p>
          <a:p>
            <a:pPr lvl="2" rtl="0"/>
            <a:r>
              <a:rPr lang="nl" noProof="0" dirty="0"/>
              <a:t>Derde niveau</a:t>
            </a:r>
          </a:p>
          <a:p>
            <a:pPr lvl="3" rtl="0"/>
            <a:r>
              <a:rPr lang="nl" noProof="0" dirty="0"/>
              <a:t>Vierde niveau</a:t>
            </a:r>
          </a:p>
          <a:p>
            <a:pPr lvl="4" rtl="0"/>
            <a:r>
              <a:rPr lang="nl" noProof="0" dirty="0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11631790" y="5586761"/>
            <a:ext cx="280731" cy="883759"/>
          </a:xfrm>
          <a:prstGeom prst="rect">
            <a:avLst/>
          </a:prstGeom>
        </p:spPr>
        <p:txBody>
          <a:bodyPr vert="vert270" lIns="91440" tIns="45720" rIns="91440" bIns="45720" rtlCol="0" anchor="ctr"/>
          <a:lstStyle>
            <a:lvl1pPr algn="l">
              <a:defRPr sz="1200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rtl="0"/>
            <a:fld id="{68689811-3913-44EE-8653-4D64EF734CAC}" type="datetime1">
              <a:rPr lang="nl" noProof="0" smtClean="0"/>
              <a:t>15-11-2017</a:t>
            </a:fld>
            <a:endParaRPr lang="nl" noProof="0" dirty="0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11631790" y="365125"/>
            <a:ext cx="280730" cy="5139936"/>
          </a:xfrm>
          <a:prstGeom prst="rect">
            <a:avLst/>
          </a:prstGeom>
        </p:spPr>
        <p:txBody>
          <a:bodyPr vert="vert270" lIns="91440" tIns="45720" rIns="91440" bIns="45720" rtlCol="0" anchor="ctr"/>
          <a:lstStyle>
            <a:lvl1pPr algn="ctr">
              <a:defRPr sz="1200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rtl="0"/>
            <a:r>
              <a:rPr lang="nl" noProof="0" dirty="0"/>
              <a:t>Een voettekst toevoegen</a:t>
            </a:r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313321" y="6268940"/>
            <a:ext cx="722377" cy="2015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>
                    <a:lumMod val="65000"/>
                    <a:lumOff val="35000"/>
                  </a:schemeClr>
                </a:solidFill>
              </a:defRPr>
            </a:lvl1pPr>
          </a:lstStyle>
          <a:p>
            <a:pPr rtl="0"/>
            <a:fld id="{E31375A4-56A4-47D6-9801-1991572033F7}" type="slidenum">
              <a:rPr lang="nl" noProof="0" smtClean="0"/>
              <a:pPr rtl="0"/>
              <a:t>‹nr.›</a:t>
            </a:fld>
            <a:endParaRPr lang="nl" noProof="0" dirty="0"/>
          </a:p>
        </p:txBody>
      </p:sp>
    </p:spTree>
    <p:extLst>
      <p:ext uri="{BB962C8B-B14F-4D97-AF65-F5344CB8AC3E}">
        <p14:creationId xmlns:p14="http://schemas.microsoft.com/office/powerpoint/2010/main" val="29493673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400" kern="1200" cap="all" baseline="0">
          <a:solidFill>
            <a:schemeClr val="accent1">
              <a:lumMod val="50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defTabSz="914400" rtl="0" eaLnBrk="1" latinLnBrk="0" hangingPunct="1">
        <a:lnSpc>
          <a:spcPct val="90000"/>
        </a:lnSpc>
        <a:spcBef>
          <a:spcPts val="1800"/>
        </a:spcBef>
        <a:buSzPct val="100000"/>
        <a:buFont typeface="Arial" pitchFamily="34" charset="0"/>
        <a:buChar char="▪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74320" algn="l" defTabSz="914400" rtl="0" eaLnBrk="1" latinLnBrk="0" hangingPunct="1">
        <a:lnSpc>
          <a:spcPct val="90000"/>
        </a:lnSpc>
        <a:spcBef>
          <a:spcPts val="1200"/>
        </a:spcBef>
        <a:buSzPct val="100000"/>
        <a:buFont typeface="Arial" pitchFamily="34" charset="0"/>
        <a:buChar char="▪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lnSpc>
          <a:spcPct val="90000"/>
        </a:lnSpc>
        <a:spcBef>
          <a:spcPts val="800"/>
        </a:spcBef>
        <a:buSzPct val="100000"/>
        <a:buFont typeface="Arial" pitchFamily="34" charset="0"/>
        <a:buChar char="▪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34440" indent="-182880" algn="l" defTabSz="914400" rtl="0" eaLnBrk="1" latinLnBrk="0" hangingPunct="1">
        <a:lnSpc>
          <a:spcPct val="90000"/>
        </a:lnSpc>
        <a:spcBef>
          <a:spcPts val="600"/>
        </a:spcBef>
        <a:buSzPct val="100000"/>
        <a:buFont typeface="Arial" pitchFamily="34" charset="0"/>
        <a:buChar char="▪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defTabSz="914400" rtl="0" eaLnBrk="1" latinLnBrk="0" hangingPunct="1">
        <a:lnSpc>
          <a:spcPct val="90000"/>
        </a:lnSpc>
        <a:spcBef>
          <a:spcPts val="600"/>
        </a:spcBef>
        <a:buSzPct val="100000"/>
        <a:buFont typeface="Arial" pitchFamily="34" charset="0"/>
        <a:buChar char="▪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91640" indent="-182880" algn="l" defTabSz="914400" rtl="0" eaLnBrk="1" latinLnBrk="0" hangingPunct="1">
        <a:lnSpc>
          <a:spcPct val="90000"/>
        </a:lnSpc>
        <a:spcBef>
          <a:spcPts val="600"/>
        </a:spcBef>
        <a:buSzPct val="100000"/>
        <a:buFont typeface="Arial" pitchFamily="34" charset="0"/>
        <a:buChar char="▪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874520" indent="-182880" algn="l" defTabSz="914400" rtl="0" eaLnBrk="1" latinLnBrk="0" hangingPunct="1">
        <a:lnSpc>
          <a:spcPct val="90000"/>
        </a:lnSpc>
        <a:spcBef>
          <a:spcPts val="600"/>
        </a:spcBef>
        <a:buSzPct val="100000"/>
        <a:buFont typeface="Arial" pitchFamily="34" charset="0"/>
        <a:buChar char="▪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lnSpc>
          <a:spcPct val="90000"/>
        </a:lnSpc>
        <a:spcBef>
          <a:spcPts val="600"/>
        </a:spcBef>
        <a:buSzPct val="100000"/>
        <a:buFont typeface="Arial" pitchFamily="34" charset="0"/>
        <a:buChar char="▪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defTabSz="914400" rtl="0" eaLnBrk="1" latinLnBrk="0" hangingPunct="1">
        <a:lnSpc>
          <a:spcPct val="90000"/>
        </a:lnSpc>
        <a:spcBef>
          <a:spcPts val="600"/>
        </a:spcBef>
        <a:buSzPct val="100000"/>
        <a:buFont typeface="Arial" pitchFamily="34" charset="0"/>
        <a:buChar char="▪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RvZHYZc1aWo" TargetMode="External"/><Relationship Id="rId2" Type="http://schemas.openxmlformats.org/officeDocument/2006/relationships/hyperlink" Target="https://www.youtube.com/watch?v=rJy1RGv6Mzw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hyperlink" Target="https://www.youtube.com/watch?v=SfjmL7aL7ao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l-xsTmvnd6k" TargetMode="External"/><Relationship Id="rId2" Type="http://schemas.openxmlformats.org/officeDocument/2006/relationships/hyperlink" Target="https://www.youtube.com/watch?v=Qe7rLfHD7h0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hyperlink" Target="https://www.youtube.com/watch?v=ES5qnQfQfbA" TargetMode="Externa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 rtlCol="0"/>
          <a:lstStyle/>
          <a:p>
            <a:pPr rtl="0"/>
            <a:r>
              <a:rPr lang="nl-NL" dirty="0" smtClean="0"/>
              <a:t>P</a:t>
            </a:r>
            <a:r>
              <a:rPr lang="nl" dirty="0" smtClean="0"/>
              <a:t>ersoneel en</a:t>
            </a:r>
            <a:br>
              <a:rPr lang="nl" dirty="0" smtClean="0"/>
            </a:br>
            <a:r>
              <a:rPr lang="nl" dirty="0" smtClean="0"/>
              <a:t>organisatie</a:t>
            </a:r>
            <a:endParaRPr lang="nl" dirty="0"/>
          </a:p>
        </p:txBody>
      </p:sp>
      <p:sp>
        <p:nvSpPr>
          <p:cNvPr id="3" name="Subtitel 2"/>
          <p:cNvSpPr>
            <a:spLocks noGrp="1"/>
          </p:cNvSpPr>
          <p:nvPr>
            <p:ph type="subTitle" idx="1"/>
          </p:nvPr>
        </p:nvSpPr>
        <p:spPr>
          <a:xfrm>
            <a:off x="609600" y="3956180"/>
            <a:ext cx="6858000" cy="1636900"/>
          </a:xfrm>
        </p:spPr>
        <p:txBody>
          <a:bodyPr rtlCol="0">
            <a:normAutofit fontScale="85000" lnSpcReduction="20000"/>
          </a:bodyPr>
          <a:lstStyle/>
          <a:p>
            <a:pPr rtl="0"/>
            <a:r>
              <a:rPr lang="nl-NL" sz="6000" dirty="0" smtClean="0">
                <a:solidFill>
                  <a:schemeClr val="bg1">
                    <a:lumMod val="50000"/>
                  </a:schemeClr>
                </a:solidFill>
              </a:rPr>
              <a:t>D</a:t>
            </a:r>
            <a:r>
              <a:rPr lang="nl" sz="6000" dirty="0" smtClean="0">
                <a:solidFill>
                  <a:schemeClr val="bg1">
                    <a:lumMod val="50000"/>
                  </a:schemeClr>
                </a:solidFill>
              </a:rPr>
              <a:t>e organisatie</a:t>
            </a:r>
          </a:p>
          <a:p>
            <a:pPr rtl="0"/>
            <a:endParaRPr lang="nl" sz="6000" dirty="0">
              <a:solidFill>
                <a:schemeClr val="bg1">
                  <a:lumMod val="50000"/>
                </a:schemeClr>
              </a:solidFill>
            </a:endParaRPr>
          </a:p>
          <a:p>
            <a:pPr rtl="0"/>
            <a:r>
              <a:rPr lang="nl-NL" sz="3600" dirty="0" smtClean="0">
                <a:solidFill>
                  <a:schemeClr val="bg1">
                    <a:lumMod val="50000"/>
                  </a:schemeClr>
                </a:solidFill>
              </a:rPr>
              <a:t>C</a:t>
            </a:r>
            <a:r>
              <a:rPr lang="nl" sz="3600" dirty="0" smtClean="0">
                <a:solidFill>
                  <a:schemeClr val="bg1">
                    <a:lumMod val="50000"/>
                  </a:schemeClr>
                </a:solidFill>
              </a:rPr>
              <a:t>ursusdeel 3</a:t>
            </a:r>
            <a:endParaRPr lang="nl" sz="36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9544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Functieprofiel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nl-NL" sz="3200" dirty="0" smtClean="0"/>
              <a:t>In een functieprofiel staan de competenties (kennis, vaardigheden, houding en eigenschappen) die horen bij een functie. Je kunt een functieprofiel gebruiken als leidraad bij een sollicitatiegesprek, een functioneringsgesprek en beoordelingsgesprek. </a:t>
            </a:r>
          </a:p>
          <a:p>
            <a:pPr marL="0" indent="0">
              <a:buNone/>
            </a:pPr>
            <a:endParaRPr lang="nl-NL" sz="3200" dirty="0"/>
          </a:p>
          <a:p>
            <a:pPr marL="0" indent="0">
              <a:buNone/>
            </a:pPr>
            <a:r>
              <a:rPr lang="nl-NL" sz="3200" dirty="0" smtClean="0">
                <a:solidFill>
                  <a:schemeClr val="accent1">
                    <a:lumMod val="50000"/>
                  </a:schemeClr>
                </a:solidFill>
              </a:rPr>
              <a:t>Kunnen jullie voorbeelden bedenken van competenties?</a:t>
            </a:r>
            <a:endParaRPr lang="nl-NL" sz="32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769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Bevoegdheid?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Clr>
                <a:srgbClr val="FF0000"/>
              </a:buClr>
              <a:defRPr/>
            </a:pPr>
            <a:r>
              <a:rPr lang="nl-NL" sz="4100" dirty="0">
                <a:solidFill>
                  <a:srgbClr val="00778D"/>
                </a:solidFill>
              </a:rPr>
              <a:t>Het recht om beslissingen te nemen</a:t>
            </a:r>
            <a:r>
              <a:rPr lang="nl-NL" sz="4100" dirty="0" smtClean="0">
                <a:solidFill>
                  <a:srgbClr val="00778D"/>
                </a:solidFill>
              </a:rPr>
              <a:t>.</a:t>
            </a:r>
          </a:p>
          <a:p>
            <a:pPr lvl="1">
              <a:buClr>
                <a:srgbClr val="FF0000"/>
              </a:buClr>
              <a:buFont typeface="Arial" panose="020B0604020202020204" pitchFamily="34" charset="0"/>
              <a:buChar char="•"/>
              <a:defRPr/>
            </a:pPr>
            <a:r>
              <a:rPr lang="nl-NL" sz="3000" dirty="0" smtClean="0">
                <a:solidFill>
                  <a:srgbClr val="00778D"/>
                </a:solidFill>
              </a:rPr>
              <a:t>Lijnbevoegdheid </a:t>
            </a:r>
            <a:endParaRPr lang="nl-NL" sz="3000" dirty="0">
              <a:solidFill>
                <a:srgbClr val="00778D"/>
              </a:solidFill>
            </a:endParaRPr>
          </a:p>
          <a:p>
            <a:pPr lvl="1">
              <a:buClr>
                <a:srgbClr val="FF0000"/>
              </a:buClr>
              <a:buFont typeface="Arial" panose="020B0604020202020204" pitchFamily="34" charset="0"/>
              <a:buChar char="•"/>
              <a:defRPr/>
            </a:pPr>
            <a:r>
              <a:rPr lang="nl-NL" sz="3000" dirty="0">
                <a:solidFill>
                  <a:srgbClr val="00778D"/>
                </a:solidFill>
              </a:rPr>
              <a:t>Stafbevoegdheid</a:t>
            </a:r>
          </a:p>
          <a:p>
            <a:pPr lvl="1">
              <a:buClr>
                <a:srgbClr val="FF0000"/>
              </a:buClr>
              <a:buFont typeface="Arial" panose="020B0604020202020204" pitchFamily="34" charset="0"/>
              <a:buChar char="•"/>
              <a:defRPr/>
            </a:pPr>
            <a:r>
              <a:rPr lang="nl-NL" sz="3000" dirty="0">
                <a:solidFill>
                  <a:srgbClr val="00778D"/>
                </a:solidFill>
              </a:rPr>
              <a:t>Functionele </a:t>
            </a:r>
            <a:r>
              <a:rPr lang="nl-NL" sz="3000" dirty="0" smtClean="0">
                <a:solidFill>
                  <a:srgbClr val="00778D"/>
                </a:solidFill>
              </a:rPr>
              <a:t>bevoegdheid</a:t>
            </a:r>
          </a:p>
          <a:p>
            <a:pPr>
              <a:buClr>
                <a:srgbClr val="FF0000"/>
              </a:buClr>
              <a:buFont typeface="Arial" panose="020B0604020202020204" pitchFamily="34" charset="0"/>
              <a:buChar char="•"/>
              <a:defRPr/>
            </a:pPr>
            <a:r>
              <a:rPr lang="nl-NL" sz="3400" dirty="0" smtClean="0">
                <a:solidFill>
                  <a:srgbClr val="00778D"/>
                </a:solidFill>
              </a:rPr>
              <a:t>Hierover volgende keer meer in organisatiestructuren</a:t>
            </a:r>
            <a:endParaRPr lang="nl-NL" sz="3400" dirty="0">
              <a:solidFill>
                <a:srgbClr val="00778D"/>
              </a:solidFill>
            </a:endParaRPr>
          </a:p>
          <a:p>
            <a:pPr>
              <a:buClr>
                <a:srgbClr val="FF0000"/>
              </a:buClr>
            </a:pP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6186120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981200" y="381000"/>
            <a:ext cx="9372600" cy="742950"/>
          </a:xfrm>
        </p:spPr>
        <p:txBody>
          <a:bodyPr/>
          <a:lstStyle/>
          <a:p>
            <a:r>
              <a:rPr lang="nl-NL" dirty="0" smtClean="0"/>
              <a:t>De sollicitatieprocedure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1981200" y="1285875"/>
            <a:ext cx="9372600" cy="5184645"/>
          </a:xfrm>
        </p:spPr>
        <p:txBody>
          <a:bodyPr/>
          <a:lstStyle/>
          <a:p>
            <a:pPr>
              <a:buClr>
                <a:srgbClr val="FF0000"/>
              </a:buClr>
            </a:pPr>
            <a:r>
              <a:rPr lang="nl-NL" b="1" dirty="0" smtClean="0">
                <a:solidFill>
                  <a:srgbClr val="00778D"/>
                </a:solidFill>
              </a:rPr>
              <a:t>Vaststellen van de/een vacature</a:t>
            </a:r>
          </a:p>
          <a:p>
            <a:pPr>
              <a:buClr>
                <a:srgbClr val="FF0000"/>
              </a:buClr>
            </a:pPr>
            <a:r>
              <a:rPr lang="nl-NL" b="1" dirty="0" smtClean="0">
                <a:solidFill>
                  <a:srgbClr val="00778D"/>
                </a:solidFill>
              </a:rPr>
              <a:t>Functieprofiel</a:t>
            </a:r>
          </a:p>
          <a:p>
            <a:pPr>
              <a:buClr>
                <a:srgbClr val="FF0000"/>
              </a:buClr>
            </a:pPr>
            <a:r>
              <a:rPr lang="nl-NL" b="1" dirty="0" smtClean="0">
                <a:solidFill>
                  <a:srgbClr val="00778D"/>
                </a:solidFill>
              </a:rPr>
              <a:t>Interne of externe sollicitatie</a:t>
            </a:r>
          </a:p>
          <a:p>
            <a:pPr>
              <a:buClr>
                <a:srgbClr val="FF0000"/>
              </a:buClr>
            </a:pPr>
            <a:r>
              <a:rPr lang="nl-NL" b="1" dirty="0" smtClean="0">
                <a:solidFill>
                  <a:srgbClr val="00778D"/>
                </a:solidFill>
              </a:rPr>
              <a:t>Selectieprocedure en CV</a:t>
            </a:r>
          </a:p>
          <a:p>
            <a:pPr>
              <a:buClr>
                <a:srgbClr val="FF0000"/>
              </a:buClr>
            </a:pPr>
            <a:r>
              <a:rPr lang="nl-NL" b="1" dirty="0" smtClean="0">
                <a:solidFill>
                  <a:srgbClr val="00778D"/>
                </a:solidFill>
              </a:rPr>
              <a:t>Gespreksrondes en wat mag wel en wat niet gevraagd worden</a:t>
            </a:r>
          </a:p>
          <a:p>
            <a:pPr>
              <a:buClr>
                <a:srgbClr val="FF0000"/>
              </a:buClr>
            </a:pPr>
            <a:r>
              <a:rPr lang="nl-NL" b="1" dirty="0" smtClean="0">
                <a:solidFill>
                  <a:srgbClr val="00778D"/>
                </a:solidFill>
              </a:rPr>
              <a:t>Aanstellingskeuring, assessment, psychologisch onderzoek, enz.</a:t>
            </a:r>
          </a:p>
          <a:p>
            <a:pPr>
              <a:buClr>
                <a:srgbClr val="FF0000"/>
              </a:buClr>
            </a:pPr>
            <a:r>
              <a:rPr lang="nl-NL" b="1" dirty="0" smtClean="0">
                <a:solidFill>
                  <a:srgbClr val="00778D"/>
                </a:solidFill>
              </a:rPr>
              <a:t>Introductie op de werkvloer</a:t>
            </a:r>
          </a:p>
          <a:p>
            <a:pPr>
              <a:buClr>
                <a:srgbClr val="FF0000"/>
              </a:buClr>
            </a:pPr>
            <a:endParaRPr lang="nl-NL" b="1" dirty="0" smtClean="0">
              <a:solidFill>
                <a:srgbClr val="00778D"/>
              </a:solidFill>
            </a:endParaRPr>
          </a:p>
          <a:p>
            <a:endParaRPr lang="nl-NL" b="1" dirty="0">
              <a:solidFill>
                <a:srgbClr val="00778D"/>
              </a:solidFill>
            </a:endParaRPr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4825" y="4619625"/>
            <a:ext cx="4067175" cy="2238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6321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Het sollicitatiegesprek</a:t>
            </a:r>
            <a:r>
              <a:rPr lang="nl-NL" sz="3000" dirty="0" smtClean="0">
                <a:hlinkClick r:id="rId2"/>
              </a:rPr>
              <a:t>..1..</a:t>
            </a:r>
            <a:r>
              <a:rPr lang="nl-NL" dirty="0" smtClean="0"/>
              <a:t>  </a:t>
            </a:r>
            <a:r>
              <a:rPr lang="nl-NL" sz="3000" dirty="0" smtClean="0">
                <a:hlinkClick r:id="rId3"/>
              </a:rPr>
              <a:t>..2..</a:t>
            </a:r>
            <a:r>
              <a:rPr lang="nl-NL" sz="3000" dirty="0" smtClean="0"/>
              <a:t> </a:t>
            </a:r>
            <a:r>
              <a:rPr lang="nl-NL" sz="3000" dirty="0" smtClean="0">
                <a:hlinkClick r:id="rId4"/>
              </a:rPr>
              <a:t>..3..</a:t>
            </a:r>
            <a:endParaRPr lang="nl-NL" sz="3000" dirty="0"/>
          </a:p>
        </p:txBody>
      </p:sp>
      <p:pic>
        <p:nvPicPr>
          <p:cNvPr id="4" name="Tijdelijke aanduiding voor inhoud 3"/>
          <p:cNvPicPr>
            <a:picLocks noGrp="1" noChangeAspect="1"/>
          </p:cNvPicPr>
          <p:nvPr>
            <p:ph idx="1"/>
          </p:nvPr>
        </p:nvPicPr>
        <p:blipFill>
          <a:blip r:embed="rId5"/>
          <a:stretch>
            <a:fillRect/>
          </a:stretch>
        </p:blipFill>
        <p:spPr>
          <a:xfrm>
            <a:off x="3071733" y="1817247"/>
            <a:ext cx="7497029" cy="46688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3662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nl-NL" sz="6600" dirty="0"/>
              <a:t>De </a:t>
            </a:r>
            <a:r>
              <a:rPr lang="nl-NL" sz="6600" dirty="0" smtClean="0"/>
              <a:t>arbeidsovereenkomst</a:t>
            </a:r>
            <a:endParaRPr lang="nl-NL" sz="6600" dirty="0"/>
          </a:p>
        </p:txBody>
      </p:sp>
      <p:sp>
        <p:nvSpPr>
          <p:cNvPr id="7" name="Rectangle 3"/>
          <p:cNvSpPr txBox="1">
            <a:spLocks noGrp="1" noChangeArrowheads="1"/>
          </p:cNvSpPr>
          <p:nvPr>
            <p:ph idx="1"/>
          </p:nvPr>
        </p:nvSpPr>
        <p:spPr bwMode="auto">
          <a:xfrm>
            <a:off x="1981200" y="1863524"/>
            <a:ext cx="9188370" cy="46069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defRPr>
            </a:lvl9pPr>
          </a:lstStyle>
          <a:p>
            <a:pPr marL="0" indent="0" eaLnBrk="1" hangingPunct="1">
              <a:spcBef>
                <a:spcPts val="0"/>
              </a:spcBef>
              <a:buClr>
                <a:srgbClr val="FF0000"/>
              </a:buClr>
              <a:buSzPct val="140000"/>
              <a:buNone/>
              <a:defRPr/>
            </a:pPr>
            <a:endParaRPr lang="nl-NL" sz="2800" kern="0" dirty="0" smtClean="0">
              <a:solidFill>
                <a:srgbClr val="002060"/>
              </a:solidFill>
              <a:cs typeface="Times New Roman" panose="02020603050405020304" pitchFamily="18" charset="0"/>
            </a:endParaRPr>
          </a:p>
          <a:p>
            <a:pPr marL="0" indent="0" eaLnBrk="1" hangingPunct="1">
              <a:spcBef>
                <a:spcPts val="0"/>
              </a:spcBef>
              <a:buClr>
                <a:srgbClr val="FF0000"/>
              </a:buClr>
              <a:buSzPct val="140000"/>
              <a:buNone/>
              <a:defRPr/>
            </a:pPr>
            <a:endParaRPr lang="nl-NL" sz="2800" kern="0" dirty="0" smtClean="0">
              <a:solidFill>
                <a:srgbClr val="002060"/>
              </a:solidFill>
              <a:cs typeface="Times New Roman" panose="02020603050405020304" pitchFamily="18" charset="0"/>
            </a:endParaRPr>
          </a:p>
        </p:txBody>
      </p:sp>
      <p:sp>
        <p:nvSpPr>
          <p:cNvPr id="4" name="Tijdelijke aanduiding voor inhoud 4"/>
          <p:cNvSpPr txBox="1">
            <a:spLocks/>
          </p:cNvSpPr>
          <p:nvPr/>
        </p:nvSpPr>
        <p:spPr>
          <a:xfrm>
            <a:off x="1981200" y="1987419"/>
            <a:ext cx="9372600" cy="44831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7432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100000"/>
              <a:buFont typeface="Arial" pitchFamily="34" charset="0"/>
              <a:buChar char="▪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7432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SzPct val="100000"/>
              <a:buFont typeface="Arial" pitchFamily="34" charset="0"/>
              <a:buChar char="▪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05840" indent="-22860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SzPct val="100000"/>
              <a:buFont typeface="Arial" pitchFamily="34" charset="0"/>
              <a:buChar char="▪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3444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SzPct val="100000"/>
              <a:buFont typeface="Arial" pitchFamily="34" charset="0"/>
              <a:buChar char="▪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SzPct val="100000"/>
              <a:buFont typeface="Arial" pitchFamily="34" charset="0"/>
              <a:buChar char="▪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9164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SzPct val="100000"/>
              <a:buFont typeface="Arial" pitchFamily="34" charset="0"/>
              <a:buChar char="▪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7452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SzPct val="100000"/>
              <a:buFont typeface="Arial" pitchFamily="34" charset="0"/>
              <a:buChar char="▪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0312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SzPct val="100000"/>
              <a:buFont typeface="Arial" pitchFamily="34" charset="0"/>
              <a:buChar char="▪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331720" indent="-18288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SzPct val="100000"/>
              <a:buFont typeface="Arial" pitchFamily="34" charset="0"/>
              <a:buChar char="▪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FF0000"/>
              </a:buClr>
            </a:pPr>
            <a:r>
              <a:rPr lang="nl-NL" b="1" dirty="0" smtClean="0">
                <a:solidFill>
                  <a:srgbClr val="00778D"/>
                </a:solidFill>
                <a:hlinkClick r:id="rId2"/>
              </a:rPr>
              <a:t>filmpje</a:t>
            </a:r>
            <a:endParaRPr lang="nl-NL" b="1" dirty="0" smtClean="0">
              <a:solidFill>
                <a:srgbClr val="00778D"/>
              </a:solidFill>
            </a:endParaRPr>
          </a:p>
          <a:p>
            <a:pPr>
              <a:buClr>
                <a:srgbClr val="FF0000"/>
              </a:buClr>
            </a:pPr>
            <a:r>
              <a:rPr lang="nl-NL" b="1" dirty="0" smtClean="0">
                <a:solidFill>
                  <a:srgbClr val="00778D"/>
                </a:solidFill>
              </a:rPr>
              <a:t>Wat houdt een arbeidsovereenkomst dus in?</a:t>
            </a:r>
          </a:p>
          <a:p>
            <a:pPr>
              <a:buClr>
                <a:srgbClr val="FF0000"/>
              </a:buClr>
            </a:pPr>
            <a:r>
              <a:rPr lang="nl-NL" b="1" dirty="0" smtClean="0">
                <a:solidFill>
                  <a:srgbClr val="00778D"/>
                </a:solidFill>
              </a:rPr>
              <a:t>Wat zijn de beperkingen van een arbeidsovereenkomst</a:t>
            </a:r>
            <a:r>
              <a:rPr lang="nl-NL" b="1" dirty="0" smtClean="0">
                <a:solidFill>
                  <a:srgbClr val="00778D"/>
                </a:solidFill>
                <a:hlinkClick r:id="rId3"/>
              </a:rPr>
              <a:t>?</a:t>
            </a:r>
            <a:endParaRPr lang="nl-NL" b="1" dirty="0" smtClean="0">
              <a:solidFill>
                <a:srgbClr val="00778D"/>
              </a:solidFill>
            </a:endParaRPr>
          </a:p>
          <a:p>
            <a:pPr>
              <a:buClr>
                <a:srgbClr val="FF0000"/>
              </a:buClr>
            </a:pPr>
            <a:r>
              <a:rPr lang="nl-NL" b="1" dirty="0" smtClean="0">
                <a:solidFill>
                  <a:srgbClr val="00778D"/>
                </a:solidFill>
              </a:rPr>
              <a:t>Wat is een CAO</a:t>
            </a:r>
            <a:r>
              <a:rPr lang="nl-NL" b="1" dirty="0" smtClean="0">
                <a:solidFill>
                  <a:srgbClr val="00778D"/>
                </a:solidFill>
                <a:hlinkClick r:id="rId4"/>
              </a:rPr>
              <a:t>?</a:t>
            </a:r>
            <a:endParaRPr lang="nl-NL" b="1" dirty="0" smtClean="0">
              <a:solidFill>
                <a:srgbClr val="00778D"/>
              </a:solidFill>
            </a:endParaRPr>
          </a:p>
          <a:p>
            <a:pPr lvl="1">
              <a:buClr>
                <a:srgbClr val="FF0000"/>
              </a:buClr>
            </a:pPr>
            <a:r>
              <a:rPr lang="nl-NL" b="1" dirty="0" smtClean="0">
                <a:solidFill>
                  <a:srgbClr val="00778D"/>
                </a:solidFill>
              </a:rPr>
              <a:t>Geldt dat voor alle sectoren?</a:t>
            </a:r>
          </a:p>
          <a:p>
            <a:pPr lvl="1">
              <a:buClr>
                <a:srgbClr val="FF0000"/>
              </a:buClr>
            </a:pPr>
            <a:r>
              <a:rPr lang="nl-NL" b="1" dirty="0" smtClean="0">
                <a:solidFill>
                  <a:srgbClr val="00778D"/>
                </a:solidFill>
              </a:rPr>
              <a:t>Is er voor elke sector een CAO?</a:t>
            </a:r>
          </a:p>
          <a:p>
            <a:pPr lvl="1">
              <a:buClr>
                <a:srgbClr val="FF0000"/>
              </a:buClr>
            </a:pPr>
            <a:endParaRPr lang="nl-NL" b="1" dirty="0" smtClean="0">
              <a:solidFill>
                <a:srgbClr val="00778D"/>
              </a:solidFill>
            </a:endParaRPr>
          </a:p>
          <a:p>
            <a:pPr>
              <a:buClr>
                <a:srgbClr val="FF0000"/>
              </a:buClr>
            </a:pPr>
            <a:r>
              <a:rPr lang="nl-NL" b="1" dirty="0" smtClean="0">
                <a:solidFill>
                  <a:srgbClr val="00778D"/>
                </a:solidFill>
              </a:rPr>
              <a:t>Welke begrippen kom je daar tegen?</a:t>
            </a:r>
          </a:p>
          <a:p>
            <a:pPr>
              <a:buClr>
                <a:srgbClr val="FF0000"/>
              </a:buClr>
            </a:pPr>
            <a:endParaRPr lang="nl-NL" dirty="0" smtClean="0">
              <a:solidFill>
                <a:srgbClr val="002060"/>
              </a:solidFill>
            </a:endParaRPr>
          </a:p>
        </p:txBody>
      </p:sp>
      <p:pic>
        <p:nvPicPr>
          <p:cNvPr id="5" name="Afbeelding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85564" y="4706576"/>
            <a:ext cx="3006436" cy="21514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6901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4" grpId="0" uiExpand="1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Volgorde van Personeel werving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nl-NL" dirty="0" smtClean="0"/>
              <a:t>Functieplaats komt vrij of ontstaat</a:t>
            </a:r>
          </a:p>
          <a:p>
            <a:pPr marL="457200" indent="-457200">
              <a:buFont typeface="+mj-lt"/>
              <a:buAutoNum type="arabicPeriod"/>
            </a:pPr>
            <a:r>
              <a:rPr lang="nl-NL" dirty="0" smtClean="0"/>
              <a:t>Functieomschrijving wordt gemaakt</a:t>
            </a:r>
          </a:p>
          <a:p>
            <a:pPr marL="457200" indent="-457200">
              <a:buFont typeface="+mj-lt"/>
              <a:buAutoNum type="arabicPeriod"/>
            </a:pPr>
            <a:r>
              <a:rPr lang="nl-NL" dirty="0" smtClean="0"/>
              <a:t>Vacature wordt advertentie</a:t>
            </a:r>
          </a:p>
          <a:p>
            <a:pPr marL="457200" indent="-457200">
              <a:buFont typeface="+mj-lt"/>
              <a:buAutoNum type="arabicPeriod"/>
            </a:pPr>
            <a:r>
              <a:rPr lang="nl-NL" dirty="0" smtClean="0"/>
              <a:t>Kandidaten melden zich aan</a:t>
            </a:r>
          </a:p>
          <a:p>
            <a:pPr marL="457200" indent="-457200">
              <a:buFont typeface="+mj-lt"/>
              <a:buAutoNum type="arabicPeriod"/>
            </a:pPr>
            <a:r>
              <a:rPr lang="nl-NL" dirty="0" smtClean="0"/>
              <a:t>Voorselectie</a:t>
            </a:r>
          </a:p>
          <a:p>
            <a:pPr marL="457200" indent="-457200">
              <a:buFont typeface="+mj-lt"/>
              <a:buAutoNum type="arabicPeriod"/>
            </a:pPr>
            <a:r>
              <a:rPr lang="nl-NL" dirty="0" smtClean="0"/>
              <a:t>Eigenlijke selectie </a:t>
            </a:r>
          </a:p>
          <a:p>
            <a:pPr marL="457200" indent="-457200">
              <a:buFont typeface="+mj-lt"/>
              <a:buAutoNum type="arabicPeriod"/>
            </a:pPr>
            <a:r>
              <a:rPr lang="nl-NL" dirty="0" smtClean="0"/>
              <a:t>Keuze of verdere selectie (aanvullende gegevens nodig)</a:t>
            </a:r>
          </a:p>
          <a:p>
            <a:pPr marL="457200" indent="-457200">
              <a:buFont typeface="+mj-lt"/>
              <a:buAutoNum type="arabicPeriod"/>
            </a:pPr>
            <a:r>
              <a:rPr lang="nl-NL" dirty="0" smtClean="0"/>
              <a:t>Introductiefase -&gt; arbeidsovereenkomst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067994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sz="5800" dirty="0" smtClean="0"/>
              <a:t>Huiswerk en opdrachten</a:t>
            </a:r>
            <a:endParaRPr lang="nl-NL" sz="5800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nl-NL" sz="3600" dirty="0" smtClean="0">
                <a:solidFill>
                  <a:srgbClr val="00778D"/>
                </a:solidFill>
              </a:rPr>
              <a:t>Maak de opdrachten van wikiwijs</a:t>
            </a:r>
          </a:p>
          <a:p>
            <a:pPr marL="0" indent="0">
              <a:buNone/>
            </a:pPr>
            <a:endParaRPr lang="nl-NL" sz="2000" dirty="0">
              <a:solidFill>
                <a:srgbClr val="00778D"/>
              </a:solidFill>
            </a:endParaRPr>
          </a:p>
          <a:p>
            <a:r>
              <a:rPr lang="nl-NL" sz="3500" dirty="0" smtClean="0">
                <a:solidFill>
                  <a:srgbClr val="00778D"/>
                </a:solidFill>
              </a:rPr>
              <a:t>Volgende week alleen op maandag les!</a:t>
            </a:r>
          </a:p>
          <a:p>
            <a:r>
              <a:rPr lang="nl-NL" sz="3500" dirty="0" smtClean="0">
                <a:solidFill>
                  <a:srgbClr val="00778D"/>
                </a:solidFill>
              </a:rPr>
              <a:t>Die week erop:</a:t>
            </a:r>
          </a:p>
          <a:p>
            <a:pPr lvl="1"/>
            <a:r>
              <a:rPr lang="nl-NL" sz="3100" dirty="0" smtClean="0">
                <a:solidFill>
                  <a:srgbClr val="00778D"/>
                </a:solidFill>
              </a:rPr>
              <a:t>Personeel scholing en motiveren</a:t>
            </a:r>
          </a:p>
          <a:p>
            <a:pPr lvl="1"/>
            <a:r>
              <a:rPr lang="nl-NL" sz="3100" dirty="0" smtClean="0">
                <a:solidFill>
                  <a:srgbClr val="00778D"/>
                </a:solidFill>
              </a:rPr>
              <a:t>Organisatiestructuur en cultuur</a:t>
            </a:r>
            <a:endParaRPr lang="nl-NL" sz="3100" dirty="0">
              <a:solidFill>
                <a:srgbClr val="00778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31977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981200" y="454275"/>
            <a:ext cx="9372600" cy="1295400"/>
          </a:xfrm>
        </p:spPr>
        <p:txBody>
          <a:bodyPr>
            <a:normAutofit fontScale="90000"/>
          </a:bodyPr>
          <a:lstStyle/>
          <a:p>
            <a:pPr algn="ctr"/>
            <a:r>
              <a:rPr lang="nl-NL" sz="6600" dirty="0"/>
              <a:t>Huiswerk </a:t>
            </a:r>
            <a:r>
              <a:rPr lang="nl-NL" sz="6600" dirty="0" smtClean="0"/>
              <a:t>opdrachten</a:t>
            </a:r>
            <a:br>
              <a:rPr lang="nl-NL" sz="6600" dirty="0" smtClean="0"/>
            </a:br>
            <a:endParaRPr lang="nl-NL" sz="3900" dirty="0"/>
          </a:p>
        </p:txBody>
      </p:sp>
      <p:sp>
        <p:nvSpPr>
          <p:cNvPr id="6" name="Rectangle 3"/>
          <p:cNvSpPr txBox="1">
            <a:spLocks noGrp="1" noChangeArrowheads="1"/>
          </p:cNvSpPr>
          <p:nvPr>
            <p:ph idx="1"/>
          </p:nvPr>
        </p:nvSpPr>
        <p:spPr bwMode="auto">
          <a:xfrm>
            <a:off x="1039368" y="1749675"/>
            <a:ext cx="9372600" cy="44831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92500"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anose="05000000000000000000" pitchFamily="2" charset="2"/>
              <a:buChar char="l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70000"/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defRPr>
            </a:lvl9pPr>
          </a:lstStyle>
          <a:p>
            <a:pPr marL="1371600" lvl="3" indent="0" eaLnBrk="1" hangingPunct="1">
              <a:buClr>
                <a:srgbClr val="FF0000"/>
              </a:buClr>
              <a:buSzPct val="140000"/>
              <a:buNone/>
              <a:defRPr/>
            </a:pPr>
            <a:r>
              <a:rPr lang="nl-NL" sz="3500" kern="0" dirty="0" smtClean="0">
                <a:solidFill>
                  <a:srgbClr val="00778D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Zijn er nog vragen n.a.v. de vorige les?</a:t>
            </a:r>
            <a:endParaRPr kumimoji="0" lang="nl-NL" sz="3500" b="0" i="0" u="none" strike="noStrike" kern="0" cap="none" spc="0" normalizeH="0" baseline="0" noProof="0" dirty="0" smtClean="0">
              <a:ln>
                <a:noFill/>
              </a:ln>
              <a:solidFill>
                <a:srgbClr val="00778D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371600" lvl="3" indent="0" eaLnBrk="1" hangingPunct="1">
              <a:buClr>
                <a:srgbClr val="FF0000"/>
              </a:buClr>
              <a:buSzPct val="140000"/>
              <a:buNone/>
              <a:defRPr/>
            </a:pPr>
            <a:endParaRPr kumimoji="0" lang="nl-NL" sz="3500" b="0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371600" lvl="3" indent="0" eaLnBrk="1" hangingPunct="1">
              <a:buClr>
                <a:srgbClr val="FF0000"/>
              </a:buClr>
              <a:buSzPct val="140000"/>
              <a:buNone/>
              <a:defRPr/>
            </a:pPr>
            <a:r>
              <a:rPr lang="nl-NL" sz="3500" kern="0" dirty="0" smtClean="0">
                <a:solidFill>
                  <a:srgbClr val="00778D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Wat gaan we vandaag doen</a:t>
            </a:r>
            <a:r>
              <a:rPr kumimoji="0" lang="nl-NL" sz="3500" b="0" i="0" u="none" strike="noStrike" kern="0" cap="none" spc="0" normalizeH="0" baseline="0" noProof="0" dirty="0" smtClean="0">
                <a:ln>
                  <a:noFill/>
                </a:ln>
                <a:solidFill>
                  <a:srgbClr val="00778D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1371600" lvl="3" indent="0" eaLnBrk="1" hangingPunct="1">
              <a:buClr>
                <a:srgbClr val="FF0000"/>
              </a:buClr>
              <a:buSzPct val="140000"/>
              <a:buNone/>
              <a:defRPr/>
            </a:pPr>
            <a:r>
              <a:rPr lang="nl-NL" sz="3500" kern="0" dirty="0">
                <a:solidFill>
                  <a:srgbClr val="00778D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nl-NL" sz="3500" kern="0" dirty="0" smtClean="0">
                <a:solidFill>
                  <a:srgbClr val="00778D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- korte herhaling vorige les</a:t>
            </a:r>
            <a:endParaRPr kumimoji="0" lang="nl-NL" sz="3500" b="0" i="0" u="none" strike="noStrike" kern="0" cap="none" spc="0" normalizeH="0" baseline="0" noProof="0" dirty="0" smtClean="0">
              <a:ln>
                <a:noFill/>
              </a:ln>
              <a:solidFill>
                <a:srgbClr val="00778D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371600" lvl="3" indent="0" eaLnBrk="1" hangingPunct="1">
              <a:buClr>
                <a:srgbClr val="FF0000"/>
              </a:buClr>
              <a:buSzPct val="140000"/>
              <a:buNone/>
              <a:defRPr/>
            </a:pPr>
            <a:r>
              <a:rPr lang="nl-NL" sz="3500" kern="0" dirty="0">
                <a:solidFill>
                  <a:srgbClr val="00778D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nl-NL" sz="3500" kern="0" dirty="0" smtClean="0">
                <a:solidFill>
                  <a:srgbClr val="00778D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nl-NL" sz="3500" kern="0" dirty="0">
                <a:solidFill>
                  <a:srgbClr val="00778D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het </a:t>
            </a:r>
            <a:r>
              <a:rPr lang="nl-NL" sz="3500" kern="0" dirty="0" smtClean="0">
                <a:solidFill>
                  <a:srgbClr val="00778D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sollicitatiegesprek</a:t>
            </a:r>
          </a:p>
          <a:p>
            <a:pPr marL="1371600" lvl="3" indent="0" eaLnBrk="1" hangingPunct="1">
              <a:buClr>
                <a:srgbClr val="FF0000"/>
              </a:buClr>
              <a:buSzPct val="140000"/>
              <a:buNone/>
              <a:defRPr/>
            </a:pPr>
            <a:r>
              <a:rPr lang="nl-NL" sz="3500" kern="0" dirty="0" smtClean="0">
                <a:solidFill>
                  <a:srgbClr val="00778D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    - de arbeidsovereenkomst</a:t>
            </a:r>
          </a:p>
          <a:p>
            <a:pPr marL="1371600" lvl="3" indent="0" eaLnBrk="1" hangingPunct="1">
              <a:buClr>
                <a:srgbClr val="FF0000"/>
              </a:buClr>
              <a:buSzPct val="140000"/>
              <a:buNone/>
              <a:defRPr/>
            </a:pPr>
            <a:r>
              <a:rPr kumimoji="0" lang="nl-NL" sz="3500" b="0" i="0" u="none" strike="noStrike" kern="0" cap="none" spc="0" normalizeH="0" baseline="0" noProof="0" dirty="0">
                <a:ln>
                  <a:noFill/>
                </a:ln>
                <a:solidFill>
                  <a:srgbClr val="00778D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kumimoji="0" lang="nl-NL" sz="3500" b="0" i="0" u="none" strike="noStrike" kern="0" cap="none" spc="0" normalizeH="0" baseline="0" noProof="0" dirty="0" smtClean="0">
                <a:ln>
                  <a:noFill/>
                </a:ln>
                <a:solidFill>
                  <a:srgbClr val="00778D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kumimoji="0" lang="nl-NL" sz="3500" b="0" i="0" u="none" strike="noStrike" kern="0" cap="none" spc="0" normalizeH="0" noProof="0" dirty="0" smtClean="0">
                <a:ln>
                  <a:noFill/>
                </a:ln>
                <a:solidFill>
                  <a:srgbClr val="00778D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evaluatie gesprekken</a:t>
            </a:r>
          </a:p>
          <a:p>
            <a:pPr marL="1371600" lvl="3" indent="0" eaLnBrk="1" hangingPunct="1">
              <a:buClr>
                <a:srgbClr val="FF0000"/>
              </a:buClr>
              <a:buSzPct val="140000"/>
              <a:buNone/>
              <a:defRPr/>
            </a:pPr>
            <a:r>
              <a:rPr lang="nl-NL" sz="3500" kern="0" noProof="0" dirty="0" smtClean="0">
                <a:solidFill>
                  <a:srgbClr val="00778D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	- </a:t>
            </a:r>
            <a:r>
              <a:rPr lang="nl-NL" sz="3500" kern="0" dirty="0">
                <a:solidFill>
                  <a:srgbClr val="00778D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personeel scholing en </a:t>
            </a:r>
            <a:r>
              <a:rPr lang="nl-NL" sz="3500" kern="0" dirty="0" smtClean="0">
                <a:solidFill>
                  <a:srgbClr val="00778D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motiveren </a:t>
            </a:r>
            <a:r>
              <a:rPr lang="nl-NL" sz="2200" kern="0" dirty="0" smtClean="0">
                <a:solidFill>
                  <a:srgbClr val="00778D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(volgende keer)</a:t>
            </a:r>
            <a:endParaRPr lang="nl-NL" sz="2200" kern="0" dirty="0">
              <a:solidFill>
                <a:srgbClr val="00778D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371600" lvl="3" indent="0" eaLnBrk="1" hangingPunct="1">
              <a:buClr>
                <a:srgbClr val="FF0000"/>
              </a:buClr>
              <a:buSzPct val="140000"/>
              <a:buNone/>
              <a:defRPr/>
            </a:pPr>
            <a:endParaRPr kumimoji="0" lang="nl-NL" sz="3500" b="0" i="0" u="none" strike="noStrike" kern="0" cap="none" spc="0" normalizeH="0" baseline="0" noProof="0" dirty="0" smtClean="0">
              <a:ln>
                <a:noFill/>
              </a:ln>
              <a:solidFill>
                <a:srgbClr val="00778D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2219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nl-NL" sz="4000" dirty="0" smtClean="0"/>
              <a:t>Korte herhaling vorige week</a:t>
            </a:r>
            <a:endParaRPr lang="nl-NL" sz="4000" dirty="0"/>
          </a:p>
        </p:txBody>
      </p:sp>
      <p:sp>
        <p:nvSpPr>
          <p:cNvPr id="5" name="Tijdelijke aanduiding voor inhoud 4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nl-NL" dirty="0" smtClean="0">
                <a:solidFill>
                  <a:srgbClr val="002060"/>
                </a:solidFill>
              </a:rPr>
              <a:t>Wat is de </a:t>
            </a:r>
            <a:r>
              <a:rPr lang="nl-NL" dirty="0">
                <a:solidFill>
                  <a:srgbClr val="002060"/>
                </a:solidFill>
              </a:rPr>
              <a:t>k</a:t>
            </a:r>
            <a:r>
              <a:rPr lang="nl-NL" dirty="0" smtClean="0">
                <a:solidFill>
                  <a:srgbClr val="002060"/>
                </a:solidFill>
              </a:rPr>
              <a:t>wantitatieve personeelsbehoefte:</a:t>
            </a:r>
          </a:p>
          <a:p>
            <a:pPr lvl="1"/>
            <a:r>
              <a:rPr lang="nl-NL" dirty="0" smtClean="0">
                <a:solidFill>
                  <a:srgbClr val="002060"/>
                </a:solidFill>
              </a:rPr>
              <a:t>Is het aantal personeelsleden dat nodig is</a:t>
            </a:r>
          </a:p>
          <a:p>
            <a:pPr lvl="2"/>
            <a:r>
              <a:rPr lang="nl-NL" dirty="0" smtClean="0">
                <a:solidFill>
                  <a:srgbClr val="002060"/>
                </a:solidFill>
              </a:rPr>
              <a:t>Fulltime</a:t>
            </a:r>
          </a:p>
          <a:p>
            <a:pPr lvl="2"/>
            <a:r>
              <a:rPr lang="nl-NL" dirty="0" smtClean="0">
                <a:solidFill>
                  <a:srgbClr val="002060"/>
                </a:solidFill>
              </a:rPr>
              <a:t>Parttime </a:t>
            </a:r>
          </a:p>
          <a:p>
            <a:pPr lvl="2"/>
            <a:r>
              <a:rPr lang="nl-NL" dirty="0" smtClean="0">
                <a:solidFill>
                  <a:srgbClr val="002060"/>
                </a:solidFill>
              </a:rPr>
              <a:t>Het aantal benodigde FTE’s</a:t>
            </a:r>
          </a:p>
          <a:p>
            <a:r>
              <a:rPr lang="nl-NL" dirty="0" smtClean="0">
                <a:solidFill>
                  <a:srgbClr val="002060"/>
                </a:solidFill>
              </a:rPr>
              <a:t>Wat is de kwalitatieve personeelsbehoefte:</a:t>
            </a:r>
          </a:p>
          <a:p>
            <a:pPr lvl="1"/>
            <a:r>
              <a:rPr lang="nl-NL" dirty="0" smtClean="0">
                <a:solidFill>
                  <a:srgbClr val="002060"/>
                </a:solidFill>
              </a:rPr>
              <a:t>Aan welke eisen moet een personeelslid voldoen</a:t>
            </a:r>
          </a:p>
          <a:p>
            <a:pPr lvl="2"/>
            <a:r>
              <a:rPr lang="nl-NL" dirty="0" smtClean="0">
                <a:solidFill>
                  <a:srgbClr val="002060"/>
                </a:solidFill>
              </a:rPr>
              <a:t>Opleiding</a:t>
            </a:r>
          </a:p>
          <a:p>
            <a:pPr lvl="2"/>
            <a:r>
              <a:rPr lang="nl-NL" dirty="0">
                <a:solidFill>
                  <a:srgbClr val="002060"/>
                </a:solidFill>
              </a:rPr>
              <a:t>Vakvaardigheid/vakbekwaamheid </a:t>
            </a:r>
            <a:endParaRPr lang="nl-NL" dirty="0" smtClean="0">
              <a:solidFill>
                <a:srgbClr val="002060"/>
              </a:solidFill>
            </a:endParaRPr>
          </a:p>
          <a:p>
            <a:pPr lvl="2"/>
            <a:r>
              <a:rPr lang="nl-NL" dirty="0">
                <a:solidFill>
                  <a:srgbClr val="002060"/>
                </a:solidFill>
              </a:rPr>
              <a:t>L</a:t>
            </a:r>
            <a:r>
              <a:rPr lang="nl-NL" dirty="0" smtClean="0">
                <a:solidFill>
                  <a:srgbClr val="002060"/>
                </a:solidFill>
              </a:rPr>
              <a:t>eeftijd</a:t>
            </a:r>
          </a:p>
          <a:p>
            <a:pPr lvl="2"/>
            <a:r>
              <a:rPr lang="nl-NL" dirty="0" smtClean="0">
                <a:solidFill>
                  <a:srgbClr val="002060"/>
                </a:solidFill>
              </a:rPr>
              <a:t>Sociale vaardigheid (o.a. past de sollicitant in het team)</a:t>
            </a:r>
          </a:p>
          <a:p>
            <a:pPr lvl="2"/>
            <a:r>
              <a:rPr lang="nl-NL" dirty="0" smtClean="0">
                <a:solidFill>
                  <a:srgbClr val="002060"/>
                </a:solidFill>
              </a:rPr>
              <a:t>Denkers of doeners</a:t>
            </a:r>
          </a:p>
          <a:p>
            <a:pPr lvl="2"/>
            <a:r>
              <a:rPr lang="nl-NL" dirty="0" smtClean="0">
                <a:solidFill>
                  <a:srgbClr val="002060"/>
                </a:solidFill>
              </a:rPr>
              <a:t>Man of vrouw</a:t>
            </a:r>
          </a:p>
        </p:txBody>
      </p:sp>
      <p:pic>
        <p:nvPicPr>
          <p:cNvPr id="6" name="Picture 5" descr="controleur, &lt;p&gt;illustratie van een controleur&lt;/p&gt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70890" y="2331994"/>
            <a:ext cx="2182909" cy="3542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6822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nl-NL" dirty="0" smtClean="0"/>
              <a:t>Korte herhaling vorige les.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Clr>
                <a:srgbClr val="FF0000"/>
              </a:buClr>
            </a:pPr>
            <a:r>
              <a:rPr lang="nl-NL" dirty="0" smtClean="0">
                <a:solidFill>
                  <a:srgbClr val="00778D"/>
                </a:solidFill>
              </a:rPr>
              <a:t>Wat was ook alweer publiekrecht?</a:t>
            </a:r>
          </a:p>
          <a:p>
            <a:pPr lvl="1">
              <a:buClr>
                <a:srgbClr val="FF0000"/>
              </a:buClr>
            </a:pPr>
            <a:r>
              <a:rPr lang="nl-NL" dirty="0" smtClean="0">
                <a:solidFill>
                  <a:srgbClr val="00778D"/>
                </a:solidFill>
              </a:rPr>
              <a:t>Noem enkele voorbeelden van rechtsgebieden!</a:t>
            </a:r>
            <a:endParaRPr lang="nl-NL" dirty="0">
              <a:solidFill>
                <a:srgbClr val="00778D"/>
              </a:solidFill>
            </a:endParaRPr>
          </a:p>
          <a:p>
            <a:pPr>
              <a:buClr>
                <a:srgbClr val="FF0000"/>
              </a:buClr>
            </a:pPr>
            <a:r>
              <a:rPr lang="nl-NL" dirty="0" smtClean="0">
                <a:solidFill>
                  <a:srgbClr val="00778D"/>
                </a:solidFill>
              </a:rPr>
              <a:t>Wat was dan privaatrecht?</a:t>
            </a:r>
          </a:p>
          <a:p>
            <a:pPr lvl="1">
              <a:buClr>
                <a:srgbClr val="FF0000"/>
              </a:buClr>
            </a:pPr>
            <a:r>
              <a:rPr lang="nl-NL" dirty="0" smtClean="0">
                <a:solidFill>
                  <a:srgbClr val="00778D"/>
                </a:solidFill>
              </a:rPr>
              <a:t>Noem enkele voorbeelden van rechtsgebieden!</a:t>
            </a:r>
          </a:p>
          <a:p>
            <a:pPr>
              <a:buClr>
                <a:srgbClr val="FF0000"/>
              </a:buClr>
            </a:pPr>
            <a:r>
              <a:rPr lang="nl-NL" dirty="0" smtClean="0">
                <a:solidFill>
                  <a:srgbClr val="00778D"/>
                </a:solidFill>
              </a:rPr>
              <a:t>Welke drie planningstermijnen kennen we bij personeel?</a:t>
            </a:r>
          </a:p>
          <a:p>
            <a:pPr lvl="1">
              <a:buClr>
                <a:srgbClr val="FF0000"/>
              </a:buClr>
            </a:pPr>
            <a:r>
              <a:rPr lang="nl-NL" dirty="0" smtClean="0">
                <a:solidFill>
                  <a:srgbClr val="00778D"/>
                </a:solidFill>
              </a:rPr>
              <a:t>Korte termijn was …….?</a:t>
            </a:r>
          </a:p>
          <a:p>
            <a:pPr lvl="1">
              <a:buClr>
                <a:srgbClr val="FF0000"/>
              </a:buClr>
            </a:pPr>
            <a:r>
              <a:rPr lang="nl-NL" dirty="0" smtClean="0">
                <a:solidFill>
                  <a:srgbClr val="00778D"/>
                </a:solidFill>
              </a:rPr>
              <a:t>Middellange termijn is ……?</a:t>
            </a:r>
          </a:p>
          <a:p>
            <a:pPr lvl="1">
              <a:buClr>
                <a:srgbClr val="FF0000"/>
              </a:buClr>
            </a:pPr>
            <a:r>
              <a:rPr lang="nl-NL" dirty="0" smtClean="0">
                <a:solidFill>
                  <a:srgbClr val="00778D"/>
                </a:solidFill>
              </a:rPr>
              <a:t>Lange termijn wordt gezien als ……?</a:t>
            </a:r>
          </a:p>
          <a:p>
            <a:pPr>
              <a:buClr>
                <a:srgbClr val="FF0000"/>
              </a:buClr>
            </a:pPr>
            <a:r>
              <a:rPr lang="nl-NL" dirty="0" smtClean="0">
                <a:solidFill>
                  <a:srgbClr val="00778D"/>
                </a:solidFill>
              </a:rPr>
              <a:t>Welke ontwikkelingen voor de keuze liggen hieraan ten grondslag?</a:t>
            </a:r>
            <a:endParaRPr lang="nl-NL" dirty="0">
              <a:solidFill>
                <a:srgbClr val="00778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62467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3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nl-NL" sz="6600" dirty="0"/>
              <a:t>PersoneelsW</a:t>
            </a:r>
            <a:r>
              <a:rPr lang="nl" sz="6600" dirty="0"/>
              <a:t>erving</a:t>
            </a:r>
            <a:endParaRPr lang="nl-NL" sz="6600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 smtClean="0"/>
              <a:t>Verschillende redenen voor het werven van personeel?</a:t>
            </a:r>
          </a:p>
          <a:p>
            <a:r>
              <a:rPr lang="nl-NL" dirty="0" smtClean="0"/>
              <a:t>Op welke manieren kan de ondernemer op zoek gaan naar personeel?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653592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96762" y="2273603"/>
            <a:ext cx="5295238" cy="4507936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nl-NL" sz="4000" dirty="0" smtClean="0"/>
              <a:t>Welke </a:t>
            </a:r>
            <a:r>
              <a:rPr lang="nl-NL" sz="4000" dirty="0" smtClean="0">
                <a:solidFill>
                  <a:srgbClr val="00778D"/>
                </a:solidFill>
              </a:rPr>
              <a:t>begrippen</a:t>
            </a:r>
            <a:r>
              <a:rPr lang="nl-NL" sz="4000" dirty="0" smtClean="0"/>
              <a:t> komen we tegen!</a:t>
            </a:r>
            <a:endParaRPr lang="nl-NL" sz="4000" dirty="0"/>
          </a:p>
        </p:txBody>
      </p:sp>
      <p:sp>
        <p:nvSpPr>
          <p:cNvPr id="5" name="Tijdelijke aanduiding voor inhoud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Clr>
                <a:srgbClr val="FF0000"/>
              </a:buClr>
              <a:defRPr/>
            </a:pPr>
            <a:r>
              <a:rPr lang="nl-NL" b="1" dirty="0">
                <a:solidFill>
                  <a:srgbClr val="00778D"/>
                </a:solidFill>
              </a:rPr>
              <a:t>Functie</a:t>
            </a:r>
          </a:p>
          <a:p>
            <a:pPr>
              <a:buClr>
                <a:srgbClr val="FF0000"/>
              </a:buClr>
              <a:defRPr/>
            </a:pPr>
            <a:r>
              <a:rPr lang="nl-NL" b="1" dirty="0">
                <a:solidFill>
                  <a:srgbClr val="00778D"/>
                </a:solidFill>
              </a:rPr>
              <a:t>Taken</a:t>
            </a:r>
          </a:p>
          <a:p>
            <a:pPr>
              <a:buClr>
                <a:srgbClr val="FF0000"/>
              </a:buClr>
              <a:defRPr/>
            </a:pPr>
            <a:r>
              <a:rPr lang="nl-NL" b="1" dirty="0">
                <a:solidFill>
                  <a:srgbClr val="00778D"/>
                </a:solidFill>
              </a:rPr>
              <a:t>Bevoegdheid</a:t>
            </a:r>
          </a:p>
          <a:p>
            <a:pPr>
              <a:buClr>
                <a:srgbClr val="FF0000"/>
              </a:buClr>
              <a:defRPr/>
            </a:pPr>
            <a:r>
              <a:rPr lang="nl-NL" b="1" dirty="0">
                <a:solidFill>
                  <a:srgbClr val="00778D"/>
                </a:solidFill>
              </a:rPr>
              <a:t>Verantwoordelijkheid</a:t>
            </a:r>
          </a:p>
          <a:p>
            <a:pPr>
              <a:buClr>
                <a:srgbClr val="FF0000"/>
              </a:buClr>
              <a:defRPr/>
            </a:pPr>
            <a:endParaRPr lang="nl-NL" b="1" dirty="0">
              <a:solidFill>
                <a:srgbClr val="00778D"/>
              </a:solidFill>
            </a:endParaRPr>
          </a:p>
          <a:p>
            <a:pPr>
              <a:buClr>
                <a:srgbClr val="FF0000"/>
              </a:buClr>
              <a:defRPr/>
            </a:pPr>
            <a:r>
              <a:rPr lang="nl-NL" b="1" dirty="0">
                <a:solidFill>
                  <a:srgbClr val="00778D"/>
                </a:solidFill>
              </a:rPr>
              <a:t>Wat houden deze begrippen in?</a:t>
            </a:r>
          </a:p>
          <a:p>
            <a:endParaRPr lang="nl-NL" dirty="0">
              <a:solidFill>
                <a:srgbClr val="00778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3777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4107" y="3400033"/>
            <a:ext cx="4830723" cy="3381506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de functie?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1706880" y="1987419"/>
            <a:ext cx="9372600" cy="4483101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80000"/>
              </a:lnSpc>
              <a:buClr>
                <a:srgbClr val="FF0000"/>
              </a:buClr>
              <a:buFont typeface="Wingdings" panose="05000000000000000000" pitchFamily="2" charset="2"/>
              <a:buChar char="§"/>
              <a:defRPr/>
            </a:pPr>
            <a:r>
              <a:rPr lang="nl-NL" sz="3500" dirty="0">
                <a:solidFill>
                  <a:srgbClr val="00778D"/>
                </a:solidFill>
              </a:rPr>
              <a:t>Werkzaamheden die met elkaar </a:t>
            </a:r>
            <a:r>
              <a:rPr lang="nl-NL" sz="3500" dirty="0" smtClean="0">
                <a:solidFill>
                  <a:srgbClr val="00778D"/>
                </a:solidFill>
              </a:rPr>
              <a:t>samenhangen samengebracht in één profiel</a:t>
            </a:r>
          </a:p>
          <a:p>
            <a:pPr marL="0" indent="0">
              <a:lnSpc>
                <a:spcPct val="80000"/>
              </a:lnSpc>
              <a:buClr>
                <a:srgbClr val="FF0000"/>
              </a:buClr>
              <a:buNone/>
              <a:defRPr/>
            </a:pPr>
            <a:endParaRPr lang="nl-NL" sz="2800" dirty="0">
              <a:solidFill>
                <a:srgbClr val="00778D"/>
              </a:solidFill>
            </a:endParaRPr>
          </a:p>
          <a:p>
            <a:pPr lvl="1">
              <a:lnSpc>
                <a:spcPct val="80000"/>
              </a:lnSpc>
              <a:buClr>
                <a:srgbClr val="FF0000"/>
              </a:buClr>
              <a:buFont typeface="Wingdings" panose="05000000000000000000" pitchFamily="2" charset="2"/>
              <a:buChar char="§"/>
              <a:defRPr/>
            </a:pPr>
            <a:r>
              <a:rPr lang="nl-NL" sz="3500" dirty="0">
                <a:solidFill>
                  <a:srgbClr val="00778D"/>
                </a:solidFill>
              </a:rPr>
              <a:t>Primaire functies</a:t>
            </a:r>
          </a:p>
          <a:p>
            <a:pPr lvl="2">
              <a:lnSpc>
                <a:spcPct val="80000"/>
              </a:lnSpc>
              <a:buClr>
                <a:srgbClr val="FF0000"/>
              </a:buClr>
              <a:buFont typeface="Wingdings" panose="05000000000000000000" pitchFamily="2" charset="2"/>
              <a:buChar char="§"/>
              <a:defRPr/>
            </a:pPr>
            <a:r>
              <a:rPr lang="nl-NL" sz="2200" dirty="0">
                <a:solidFill>
                  <a:srgbClr val="00778D"/>
                </a:solidFill>
              </a:rPr>
              <a:t>De hoofdactiviteit (doel) van het bedrijf.</a:t>
            </a:r>
          </a:p>
          <a:p>
            <a:pPr lvl="1">
              <a:lnSpc>
                <a:spcPct val="80000"/>
              </a:lnSpc>
              <a:buClr>
                <a:srgbClr val="FF0000"/>
              </a:buClr>
              <a:buFont typeface="Wingdings" panose="05000000000000000000" pitchFamily="2" charset="2"/>
              <a:buChar char="§"/>
              <a:defRPr/>
            </a:pPr>
            <a:endParaRPr lang="nl-NL" sz="2400" dirty="0">
              <a:solidFill>
                <a:srgbClr val="00778D"/>
              </a:solidFill>
            </a:endParaRPr>
          </a:p>
          <a:p>
            <a:pPr lvl="1">
              <a:lnSpc>
                <a:spcPct val="80000"/>
              </a:lnSpc>
              <a:buClr>
                <a:srgbClr val="FF0000"/>
              </a:buClr>
              <a:buFont typeface="Wingdings" panose="05000000000000000000" pitchFamily="2" charset="2"/>
              <a:buChar char="§"/>
              <a:defRPr/>
            </a:pPr>
            <a:r>
              <a:rPr lang="nl-NL" sz="3500" dirty="0">
                <a:solidFill>
                  <a:srgbClr val="00778D"/>
                </a:solidFill>
              </a:rPr>
              <a:t>Secundaire functies</a:t>
            </a:r>
          </a:p>
          <a:p>
            <a:pPr lvl="2">
              <a:lnSpc>
                <a:spcPct val="80000"/>
              </a:lnSpc>
              <a:buClr>
                <a:srgbClr val="FF0000"/>
              </a:buClr>
              <a:buFont typeface="Wingdings" panose="05000000000000000000" pitchFamily="2" charset="2"/>
              <a:buChar char="§"/>
              <a:defRPr/>
            </a:pPr>
            <a:r>
              <a:rPr lang="nl-NL" sz="2200" dirty="0">
                <a:solidFill>
                  <a:srgbClr val="00778D"/>
                </a:solidFill>
              </a:rPr>
              <a:t>De activiteiten om de hoofdactiviteit te ondersteunen</a:t>
            </a:r>
          </a:p>
          <a:p>
            <a:pPr lvl="1">
              <a:lnSpc>
                <a:spcPct val="80000"/>
              </a:lnSpc>
              <a:buClr>
                <a:srgbClr val="FF0000"/>
              </a:buClr>
              <a:buFont typeface="Wingdings" panose="05000000000000000000" pitchFamily="2" charset="2"/>
              <a:buChar char="§"/>
              <a:defRPr/>
            </a:pPr>
            <a:endParaRPr lang="nl-NL" sz="2400" dirty="0">
              <a:solidFill>
                <a:srgbClr val="00778D"/>
              </a:solidFill>
            </a:endParaRPr>
          </a:p>
          <a:p>
            <a:pPr>
              <a:lnSpc>
                <a:spcPct val="80000"/>
              </a:lnSpc>
              <a:buClr>
                <a:srgbClr val="FF0000"/>
              </a:buClr>
              <a:buFont typeface="Wingdings" panose="05000000000000000000" pitchFamily="2" charset="2"/>
              <a:buChar char="§"/>
              <a:defRPr/>
            </a:pPr>
            <a:r>
              <a:rPr lang="nl-NL" sz="3500" dirty="0" smtClean="0">
                <a:solidFill>
                  <a:srgbClr val="00778D"/>
                </a:solidFill>
              </a:rPr>
              <a:t>Voorbeelden?</a:t>
            </a:r>
            <a:endParaRPr lang="nl-NL" sz="3500" dirty="0">
              <a:solidFill>
                <a:srgbClr val="00778D"/>
              </a:solidFill>
            </a:endParaRPr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228569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Tijdelijke aanduiding voor inhoud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2275" y="224618"/>
            <a:ext cx="7362825" cy="6346755"/>
          </a:xfrm>
        </p:spPr>
      </p:pic>
    </p:spTree>
    <p:extLst>
      <p:ext uri="{BB962C8B-B14F-4D97-AF65-F5344CB8AC3E}">
        <p14:creationId xmlns:p14="http://schemas.microsoft.com/office/powerpoint/2010/main" val="1903770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2750" y="2752726"/>
            <a:ext cx="5248197" cy="4233546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De taak?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Clr>
                <a:srgbClr val="FF0000"/>
              </a:buClr>
              <a:defRPr/>
            </a:pPr>
            <a:r>
              <a:rPr lang="nl-NL" sz="3200" dirty="0">
                <a:solidFill>
                  <a:srgbClr val="00778D"/>
                </a:solidFill>
              </a:rPr>
              <a:t>Een </a:t>
            </a:r>
            <a:r>
              <a:rPr lang="nl-NL" sz="3200" dirty="0" smtClean="0">
                <a:solidFill>
                  <a:srgbClr val="00778D"/>
                </a:solidFill>
              </a:rPr>
              <a:t>werkzaamheid</a:t>
            </a:r>
          </a:p>
          <a:p>
            <a:pPr>
              <a:buClr>
                <a:srgbClr val="FF0000"/>
              </a:buClr>
              <a:defRPr/>
            </a:pPr>
            <a:r>
              <a:rPr lang="nl-NL" sz="3200" dirty="0" smtClean="0">
                <a:solidFill>
                  <a:srgbClr val="00778D"/>
                </a:solidFill>
              </a:rPr>
              <a:t>Taakroulatie</a:t>
            </a:r>
            <a:endParaRPr lang="nl-NL" sz="3200" dirty="0">
              <a:solidFill>
                <a:srgbClr val="00778D"/>
              </a:solidFill>
            </a:endParaRPr>
          </a:p>
          <a:p>
            <a:pPr>
              <a:buClr>
                <a:srgbClr val="FF0000"/>
              </a:buClr>
              <a:defRPr/>
            </a:pPr>
            <a:r>
              <a:rPr lang="nl-NL" sz="3200" dirty="0">
                <a:solidFill>
                  <a:srgbClr val="00778D"/>
                </a:solidFill>
              </a:rPr>
              <a:t>Kan uit meerdere handelingen bestaan</a:t>
            </a:r>
          </a:p>
          <a:p>
            <a:pPr>
              <a:buClr>
                <a:srgbClr val="FF0000"/>
              </a:buClr>
              <a:defRPr/>
            </a:pPr>
            <a:endParaRPr lang="nl-NL" sz="3200" dirty="0">
              <a:solidFill>
                <a:srgbClr val="00778D"/>
              </a:solidFill>
            </a:endParaRPr>
          </a:p>
          <a:p>
            <a:pPr>
              <a:buClr>
                <a:srgbClr val="FF0000"/>
              </a:buClr>
              <a:defRPr/>
            </a:pPr>
            <a:r>
              <a:rPr lang="nl-NL" sz="3200" dirty="0">
                <a:solidFill>
                  <a:srgbClr val="00778D"/>
                </a:solidFill>
              </a:rPr>
              <a:t>Voorbeeld ?</a:t>
            </a:r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774611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Draadmodelgebouw 16x9">
  <a:themeElements>
    <a:clrScheme name="WireframeBuilding">
      <a:dk1>
        <a:srgbClr val="404040"/>
      </a:dk1>
      <a:lt1>
        <a:sysClr val="window" lastClr="FFFFFF"/>
      </a:lt1>
      <a:dk2>
        <a:srgbClr val="000000"/>
      </a:dk2>
      <a:lt2>
        <a:srgbClr val="E4F9F9"/>
      </a:lt2>
      <a:accent1>
        <a:srgbClr val="1BDCFF"/>
      </a:accent1>
      <a:accent2>
        <a:srgbClr val="3AC673"/>
      </a:accent2>
      <a:accent3>
        <a:srgbClr val="F6BD1E"/>
      </a:accent3>
      <a:accent4>
        <a:srgbClr val="C74167"/>
      </a:accent4>
      <a:accent5>
        <a:srgbClr val="F17E1F"/>
      </a:accent5>
      <a:accent6>
        <a:srgbClr val="6681CC"/>
      </a:accent6>
      <a:hlink>
        <a:srgbClr val="F17E1F"/>
      </a:hlink>
      <a:folHlink>
        <a:srgbClr val="969696"/>
      </a:folHlink>
    </a:clrScheme>
    <a:fontScheme name="Calibri">
      <a:majorFont>
        <a:latin typeface="Calibri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13666335_TF03031027" id="{836AE9ED-5784-4731-B268-EAAB2F301BAC}" vid="{ED32C2F3-4D8A-4687-8179-F2193491F7BA}"/>
    </a:ext>
  </a:extLst>
</a:theme>
</file>

<file path=ppt/theme/theme2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toor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414</TotalTime>
  <Words>446</Words>
  <Application>Microsoft Office PowerPoint</Application>
  <PresentationFormat>Breedbeeld</PresentationFormat>
  <Paragraphs>108</Paragraphs>
  <Slides>16</Slides>
  <Notes>1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4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16</vt:i4>
      </vt:variant>
    </vt:vector>
  </HeadingPairs>
  <TitlesOfParts>
    <vt:vector size="21" baseType="lpstr">
      <vt:lpstr>Arial</vt:lpstr>
      <vt:lpstr>Calibri</vt:lpstr>
      <vt:lpstr>Times New Roman</vt:lpstr>
      <vt:lpstr>Wingdings</vt:lpstr>
      <vt:lpstr>Draadmodelgebouw 16x9</vt:lpstr>
      <vt:lpstr>Personeel en organisatie</vt:lpstr>
      <vt:lpstr>Huiswerk opdrachten </vt:lpstr>
      <vt:lpstr>Korte herhaling vorige week</vt:lpstr>
      <vt:lpstr>Korte herhaling vorige les.</vt:lpstr>
      <vt:lpstr>PersoneelsWerving</vt:lpstr>
      <vt:lpstr>Welke begrippen komen we tegen!</vt:lpstr>
      <vt:lpstr>de functie?</vt:lpstr>
      <vt:lpstr>PowerPoint-presentatie</vt:lpstr>
      <vt:lpstr>De taak?</vt:lpstr>
      <vt:lpstr>Functieprofiel</vt:lpstr>
      <vt:lpstr>Bevoegdheid?</vt:lpstr>
      <vt:lpstr>De sollicitatieprocedure</vt:lpstr>
      <vt:lpstr>Het sollicitatiegesprek..1..  ..2.. ..3..</vt:lpstr>
      <vt:lpstr>De arbeidsovereenkomst</vt:lpstr>
      <vt:lpstr>Volgorde van Personeel werving</vt:lpstr>
      <vt:lpstr>Huiswerk en opdrachten</vt:lpstr>
    </vt:vector>
  </TitlesOfParts>
  <Company>AOC Oost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Personeel en organisatie</dc:title>
  <dc:creator>Yorike van der Weijden</dc:creator>
  <cp:lastModifiedBy>Weijden, Yorike van der</cp:lastModifiedBy>
  <cp:revision>40</cp:revision>
  <dcterms:created xsi:type="dcterms:W3CDTF">2017-11-12T20:30:33Z</dcterms:created>
  <dcterms:modified xsi:type="dcterms:W3CDTF">2017-11-15T10:44:16Z</dcterms:modified>
</cp:coreProperties>
</file>