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79" r:id="rId4"/>
    <p:sldId id="281" r:id="rId5"/>
    <p:sldId id="280" r:id="rId6"/>
    <p:sldId id="260" r:id="rId7"/>
    <p:sldId id="263" r:id="rId8"/>
    <p:sldId id="264" r:id="rId9"/>
    <p:sldId id="265" r:id="rId10"/>
    <p:sldId id="266" r:id="rId11"/>
    <p:sldId id="258"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2" r:id="rId25"/>
    <p:sldId id="283" r:id="rId26"/>
    <p:sldId id="285" r:id="rId2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13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F74406-BE5A-4C2C-AFDD-52F670F368B9}" type="datetimeFigureOut">
              <a:rPr lang="nl-NL" smtClean="0"/>
              <a:t>28-11-2017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303FB6-33B3-4A03-AEB8-CD78D8A900F4}" type="slidenum">
              <a:rPr lang="nl-NL" smtClean="0"/>
              <a:t>‹nr.›</a:t>
            </a:fld>
            <a:endParaRPr lang="nl-NL"/>
          </a:p>
        </p:txBody>
      </p:sp>
    </p:spTree>
    <p:extLst>
      <p:ext uri="{BB962C8B-B14F-4D97-AF65-F5344CB8AC3E}">
        <p14:creationId xmlns:p14="http://schemas.microsoft.com/office/powerpoint/2010/main" val="369226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349656F-A3DA-4209-BB9F-121D4A760F13}"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3546247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349656F-A3DA-4209-BB9F-121D4A760F13}"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22185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349656F-A3DA-4209-BB9F-121D4A760F13}"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1938257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609600" y="755780"/>
            <a:ext cx="6858000" cy="3200400"/>
          </a:xfrm>
        </p:spPr>
        <p:txBody>
          <a:bodyPr rtlCol="0" anchor="b">
            <a:normAutofit/>
          </a:bodyPr>
          <a:lstStyle>
            <a:lvl1pPr algn="l">
              <a:lnSpc>
                <a:spcPct val="75000"/>
              </a:lnSpc>
              <a:defRPr sz="8000">
                <a:solidFill>
                  <a:schemeClr val="bg1"/>
                </a:solidFill>
              </a:defRPr>
            </a:lvl1pPr>
          </a:lstStyle>
          <a:p>
            <a:pPr rtl="0"/>
            <a:r>
              <a:rPr lang="nl-NL" noProof="0" smtClean="0"/>
              <a:t>Klik om de stijl te bewerken</a:t>
            </a:r>
            <a:endParaRPr lang="nl" noProof="0" dirty="0"/>
          </a:p>
        </p:txBody>
      </p:sp>
      <p:sp>
        <p:nvSpPr>
          <p:cNvPr id="3" name="Subtitel 2"/>
          <p:cNvSpPr>
            <a:spLocks noGrp="1"/>
          </p:cNvSpPr>
          <p:nvPr>
            <p:ph type="subTitle" idx="1"/>
          </p:nvPr>
        </p:nvSpPr>
        <p:spPr>
          <a:xfrm>
            <a:off x="609600" y="3956180"/>
            <a:ext cx="6858000" cy="1097280"/>
          </a:xfrm>
        </p:spPr>
        <p:txBody>
          <a:bodyPr rtlCol="0">
            <a:normAutofit/>
          </a:bodyPr>
          <a:lstStyle>
            <a:lvl1pPr marL="0" indent="0" algn="l">
              <a:spcBef>
                <a:spcPts val="0"/>
              </a:spcBef>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smtClean="0"/>
              <a:t>Klik om de ondertitelstijl van het model te bewerken</a:t>
            </a:r>
            <a:endParaRPr lang="nl" noProof="0" dirty="0"/>
          </a:p>
        </p:txBody>
      </p:sp>
      <p:sp>
        <p:nvSpPr>
          <p:cNvPr id="4" name="Tijdelijke aanduiding voor datum 3"/>
          <p:cNvSpPr>
            <a:spLocks noGrp="1"/>
          </p:cNvSpPr>
          <p:nvPr>
            <p:ph type="dt" sz="half" idx="10"/>
          </p:nvPr>
        </p:nvSpPr>
        <p:spPr/>
        <p:txBody>
          <a:bodyPr rtlCol="0"/>
          <a:lstStyle/>
          <a:p>
            <a:pPr rtl="0"/>
            <a:fld id="{27C9D3C2-2F2F-4D24-8D2B-45FFA0D6A06D}" type="datetime1">
              <a:rPr lang="nl" noProof="0" smtClean="0"/>
              <a:t>28-11-2017</a:t>
            </a:fld>
            <a:endParaRPr lang="nl" noProof="0" dirty="0"/>
          </a:p>
        </p:txBody>
      </p:sp>
      <p:sp>
        <p:nvSpPr>
          <p:cNvPr id="5" name="Tijdelijke aanduiding voor voettekst 4"/>
          <p:cNvSpPr>
            <a:spLocks noGrp="1"/>
          </p:cNvSpPr>
          <p:nvPr>
            <p:ph type="ftr" sz="quarter" idx="11"/>
          </p:nvPr>
        </p:nvSpPr>
        <p:spPr/>
        <p:txBody>
          <a:bodyPr rtlCol="0"/>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 noProof="0" smtClean="0"/>
              <a:pPr rtl="0"/>
              <a:t>‹nr.›</a:t>
            </a:fld>
            <a:endParaRPr lang="nl" noProof="0" dirty="0"/>
          </a:p>
        </p:txBody>
      </p:sp>
    </p:spTree>
    <p:extLst>
      <p:ext uri="{BB962C8B-B14F-4D97-AF65-F5344CB8AC3E}">
        <p14:creationId xmlns:p14="http://schemas.microsoft.com/office/powerpoint/2010/main" val="941646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inhoud 2"/>
          <p:cNvSpPr>
            <a:spLocks noGrp="1"/>
          </p:cNvSpPr>
          <p:nvPr>
            <p:ph idx="1"/>
          </p:nvPr>
        </p:nvSpPr>
        <p:spPr/>
        <p:txBody>
          <a:bodyPr rtlCol="0"/>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datum 3"/>
          <p:cNvSpPr>
            <a:spLocks noGrp="1"/>
          </p:cNvSpPr>
          <p:nvPr>
            <p:ph type="dt" sz="half" idx="10"/>
          </p:nvPr>
        </p:nvSpPr>
        <p:spPr/>
        <p:txBody>
          <a:bodyPr rtlCol="0"/>
          <a:lstStyle>
            <a:lvl1pPr>
              <a:defRPr>
                <a:solidFill>
                  <a:schemeClr val="tx2">
                    <a:lumMod val="65000"/>
                    <a:lumOff val="35000"/>
                  </a:schemeClr>
                </a:solidFill>
              </a:defRPr>
            </a:lvl1pPr>
          </a:lstStyle>
          <a:p>
            <a:pPr rtl="0"/>
            <a:fld id="{EB0694CC-A25F-4421-B754-D23208D592FF}" type="datetime1">
              <a:rPr lang="nl" noProof="0" smtClean="0"/>
              <a:t>28-11-2017</a:t>
            </a:fld>
            <a:endParaRPr lang="nl" noProof="0" dirty="0"/>
          </a:p>
        </p:txBody>
      </p:sp>
      <p:sp>
        <p:nvSpPr>
          <p:cNvPr id="5" name="Tijdelijke aanduiding voor voettekst 4"/>
          <p:cNvSpPr>
            <a:spLocks noGrp="1"/>
          </p:cNvSpPr>
          <p:nvPr>
            <p:ph type="ftr" sz="quarter" idx="11"/>
          </p:nvPr>
        </p:nvSpPr>
        <p:spPr/>
        <p:txBody>
          <a:bodyPr rtlCol="0"/>
          <a:lstStyle>
            <a:lvl1pPr>
              <a:defRPr>
                <a:solidFill>
                  <a:schemeClr val="tx2">
                    <a:lumMod val="65000"/>
                    <a:lumOff val="35000"/>
                  </a:schemeClr>
                </a:solidFill>
              </a:defRPr>
            </a:lvl1pPr>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lvl1pPr>
              <a:defRPr>
                <a:solidFill>
                  <a:schemeClr val="tx2">
                    <a:lumMod val="65000"/>
                    <a:lumOff val="35000"/>
                  </a:schemeClr>
                </a:solidFill>
              </a:defRPr>
            </a:lvl1pPr>
          </a:lstStyle>
          <a:p>
            <a:pPr rtl="0"/>
            <a:fld id="{E31375A4-56A4-47D6-9801-1991572033F7}" type="slidenum">
              <a:rPr lang="nl" noProof="0" smtClean="0"/>
              <a:pPr rtl="0"/>
              <a:t>‹nr.›</a:t>
            </a:fld>
            <a:endParaRPr lang="nl" noProof="0" dirty="0"/>
          </a:p>
        </p:txBody>
      </p:sp>
    </p:spTree>
    <p:extLst>
      <p:ext uri="{BB962C8B-B14F-4D97-AF65-F5344CB8AC3E}">
        <p14:creationId xmlns:p14="http://schemas.microsoft.com/office/powerpoint/2010/main" val="1282603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09600" y="822960"/>
            <a:ext cx="8686800" cy="2011680"/>
          </a:xfrm>
        </p:spPr>
        <p:txBody>
          <a:bodyPr rtlCol="0" anchor="b">
            <a:normAutofit/>
          </a:bodyPr>
          <a:lstStyle>
            <a:lvl1pPr>
              <a:defRPr sz="6600"/>
            </a:lvl1pPr>
          </a:lstStyle>
          <a:p>
            <a:pPr rtl="0"/>
            <a:r>
              <a:rPr lang="nl-NL" noProof="0" smtClean="0"/>
              <a:t>Klik om de stijl te bewerken</a:t>
            </a:r>
            <a:endParaRPr lang="nl" noProof="0" dirty="0"/>
          </a:p>
        </p:txBody>
      </p:sp>
      <p:sp>
        <p:nvSpPr>
          <p:cNvPr id="3" name="Tijdelijke aanduiding voor tekst 2"/>
          <p:cNvSpPr>
            <a:spLocks noGrp="1"/>
          </p:cNvSpPr>
          <p:nvPr>
            <p:ph type="body" idx="1"/>
          </p:nvPr>
        </p:nvSpPr>
        <p:spPr>
          <a:xfrm>
            <a:off x="609600" y="2834640"/>
            <a:ext cx="8686800" cy="1097280"/>
          </a:xfrm>
        </p:spPr>
        <p:txBody>
          <a:bodyPr rtlCol="0">
            <a:normAutofit/>
          </a:bodyPr>
          <a:lstStyle>
            <a:lvl1pPr marL="0" indent="0">
              <a:spcBef>
                <a:spcPts val="0"/>
              </a:spcBef>
              <a:buNone/>
              <a:defRPr sz="28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nl-NL" noProof="0" smtClean="0"/>
              <a:t>Tekststijl van het model bewerken</a:t>
            </a:r>
          </a:p>
        </p:txBody>
      </p:sp>
    </p:spTree>
    <p:extLst>
      <p:ext uri="{BB962C8B-B14F-4D97-AF65-F5344CB8AC3E}">
        <p14:creationId xmlns:p14="http://schemas.microsoft.com/office/powerpoint/2010/main" val="297095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inhoud 2"/>
          <p:cNvSpPr>
            <a:spLocks noGrp="1"/>
          </p:cNvSpPr>
          <p:nvPr>
            <p:ph sz="half" idx="1"/>
          </p:nvPr>
        </p:nvSpPr>
        <p:spPr>
          <a:xfrm>
            <a:off x="1981200" y="1981200"/>
            <a:ext cx="4572000" cy="4480560"/>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inhoud 3"/>
          <p:cNvSpPr>
            <a:spLocks noGrp="1"/>
          </p:cNvSpPr>
          <p:nvPr>
            <p:ph sz="half" idx="2"/>
          </p:nvPr>
        </p:nvSpPr>
        <p:spPr>
          <a:xfrm>
            <a:off x="6781800" y="1981200"/>
            <a:ext cx="4572000" cy="4480560"/>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5" name="Tijdelijke aanduiding voor datum 4"/>
          <p:cNvSpPr>
            <a:spLocks noGrp="1"/>
          </p:cNvSpPr>
          <p:nvPr>
            <p:ph type="dt" sz="half" idx="10"/>
          </p:nvPr>
        </p:nvSpPr>
        <p:spPr/>
        <p:txBody>
          <a:bodyPr rtlCol="0"/>
          <a:lstStyle/>
          <a:p>
            <a:pPr rtl="0"/>
            <a:fld id="{A618A590-D9D7-430B-A007-EA67B13AA1DC}" type="datetime1">
              <a:rPr lang="nl" noProof="0" smtClean="0"/>
              <a:t>28-11-2017</a:t>
            </a:fld>
            <a:endParaRPr lang="nl" noProof="0" dirty="0"/>
          </a:p>
        </p:txBody>
      </p:sp>
      <p:sp>
        <p:nvSpPr>
          <p:cNvPr id="6" name="Tijdelijke aanduiding voor voettekst 5"/>
          <p:cNvSpPr>
            <a:spLocks noGrp="1"/>
          </p:cNvSpPr>
          <p:nvPr>
            <p:ph type="ftr" sz="quarter" idx="11"/>
          </p:nvPr>
        </p:nvSpPr>
        <p:spPr/>
        <p:txBody>
          <a:bodyPr rtlCol="0"/>
          <a:lstStyle/>
          <a:p>
            <a:pPr rtl="0"/>
            <a:r>
              <a:rPr lang="nl" noProof="0" dirty="0"/>
              <a:t>Een voettekst toevoegen</a:t>
            </a:r>
          </a:p>
        </p:txBody>
      </p:sp>
      <p:sp>
        <p:nvSpPr>
          <p:cNvPr id="7" name="Tijdelijke aanduiding voor dianummer 6"/>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3796400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tekst 2"/>
          <p:cNvSpPr>
            <a:spLocks noGrp="1"/>
          </p:cNvSpPr>
          <p:nvPr>
            <p:ph type="body" idx="1"/>
          </p:nvPr>
        </p:nvSpPr>
        <p:spPr>
          <a:xfrm>
            <a:off x="1981200" y="1679448"/>
            <a:ext cx="4572000" cy="830487"/>
          </a:xfrm>
        </p:spPr>
        <p:txBody>
          <a:bodyPr rtlCol="0"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smtClean="0"/>
              <a:t>Tekststijl van het model bewerken</a:t>
            </a:r>
          </a:p>
        </p:txBody>
      </p:sp>
      <p:sp>
        <p:nvSpPr>
          <p:cNvPr id="4" name="Tijdelijke aanduiding voor inhoud 3"/>
          <p:cNvSpPr>
            <a:spLocks noGrp="1"/>
          </p:cNvSpPr>
          <p:nvPr>
            <p:ph sz="half" idx="2"/>
          </p:nvPr>
        </p:nvSpPr>
        <p:spPr>
          <a:xfrm>
            <a:off x="1981200" y="2509935"/>
            <a:ext cx="4572000" cy="396706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5" name="Tijdelijke aanduiding voor tekst 4"/>
          <p:cNvSpPr>
            <a:spLocks noGrp="1"/>
          </p:cNvSpPr>
          <p:nvPr>
            <p:ph type="body" sz="quarter" idx="3"/>
          </p:nvPr>
        </p:nvSpPr>
        <p:spPr>
          <a:xfrm>
            <a:off x="6781800" y="1679448"/>
            <a:ext cx="4572000" cy="830487"/>
          </a:xfrm>
        </p:spPr>
        <p:txBody>
          <a:bodyPr rtlCol="0"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smtClean="0"/>
              <a:t>Tekststijl van het model bewerken</a:t>
            </a:r>
          </a:p>
        </p:txBody>
      </p:sp>
      <p:sp>
        <p:nvSpPr>
          <p:cNvPr id="6" name="Tijdelijke aanduiding voor inhoud 5"/>
          <p:cNvSpPr>
            <a:spLocks noGrp="1"/>
          </p:cNvSpPr>
          <p:nvPr>
            <p:ph sz="quarter" idx="4"/>
          </p:nvPr>
        </p:nvSpPr>
        <p:spPr>
          <a:xfrm>
            <a:off x="6781800" y="2509935"/>
            <a:ext cx="4572000" cy="396706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7" name="Tijdelijke aanduiding voor datum 6"/>
          <p:cNvSpPr>
            <a:spLocks noGrp="1"/>
          </p:cNvSpPr>
          <p:nvPr>
            <p:ph type="dt" sz="half" idx="10"/>
          </p:nvPr>
        </p:nvSpPr>
        <p:spPr/>
        <p:txBody>
          <a:bodyPr rtlCol="0"/>
          <a:lstStyle/>
          <a:p>
            <a:pPr rtl="0"/>
            <a:fld id="{198E4A68-48E9-459B-B478-DF58B3ADB07E}" type="datetime1">
              <a:rPr lang="nl" noProof="0" smtClean="0"/>
              <a:t>28-11-2017</a:t>
            </a:fld>
            <a:endParaRPr lang="nl" noProof="0" dirty="0"/>
          </a:p>
        </p:txBody>
      </p:sp>
      <p:sp>
        <p:nvSpPr>
          <p:cNvPr id="8" name="Tijdelijke aanduiding voor voettekst 7"/>
          <p:cNvSpPr>
            <a:spLocks noGrp="1"/>
          </p:cNvSpPr>
          <p:nvPr>
            <p:ph type="ftr" sz="quarter" idx="11"/>
          </p:nvPr>
        </p:nvSpPr>
        <p:spPr/>
        <p:txBody>
          <a:bodyPr rtlCol="0"/>
          <a:lstStyle/>
          <a:p>
            <a:pPr rtl="0"/>
            <a:r>
              <a:rPr lang="nl" noProof="0" dirty="0"/>
              <a:t>Een voettekst toevoegen</a:t>
            </a:r>
          </a:p>
        </p:txBody>
      </p:sp>
      <p:sp>
        <p:nvSpPr>
          <p:cNvPr id="9" name="Tijdelijke aanduiding voor dianummer 8"/>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295580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datum 2"/>
          <p:cNvSpPr>
            <a:spLocks noGrp="1"/>
          </p:cNvSpPr>
          <p:nvPr>
            <p:ph type="dt" sz="half" idx="10"/>
          </p:nvPr>
        </p:nvSpPr>
        <p:spPr/>
        <p:txBody>
          <a:bodyPr rtlCol="0"/>
          <a:lstStyle/>
          <a:p>
            <a:pPr rtl="0"/>
            <a:fld id="{EDC603EE-AC31-40CB-90AD-483CAF548C0F}" type="datetime1">
              <a:rPr lang="nl" noProof="0" smtClean="0"/>
              <a:t>28-11-2017</a:t>
            </a:fld>
            <a:endParaRPr lang="nl" noProof="0" dirty="0"/>
          </a:p>
        </p:txBody>
      </p:sp>
      <p:sp>
        <p:nvSpPr>
          <p:cNvPr id="4" name="Tijdelijke aanduiding voor voettekst 3"/>
          <p:cNvSpPr>
            <a:spLocks noGrp="1"/>
          </p:cNvSpPr>
          <p:nvPr>
            <p:ph type="ftr" sz="quarter" idx="11"/>
          </p:nvPr>
        </p:nvSpPr>
        <p:spPr/>
        <p:txBody>
          <a:bodyPr rtlCol="0"/>
          <a:lstStyle/>
          <a:p>
            <a:pPr rtl="0"/>
            <a:r>
              <a:rPr lang="nl" noProof="0" dirty="0"/>
              <a:t>Een voettekst toevoegen</a:t>
            </a:r>
          </a:p>
        </p:txBody>
      </p:sp>
      <p:sp>
        <p:nvSpPr>
          <p:cNvPr id="5" name="Tijdelijke aanduiding voor dianummer 4"/>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221397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05346A58-2A56-47AA-8247-92A2D1C04907}" type="datetime1">
              <a:rPr lang="nl" noProof="0" smtClean="0"/>
              <a:t>28-11-2017</a:t>
            </a:fld>
            <a:endParaRPr lang="nl" noProof="0" dirty="0"/>
          </a:p>
        </p:txBody>
      </p:sp>
      <p:sp>
        <p:nvSpPr>
          <p:cNvPr id="3" name="Tijdelijke aanduiding voor voettekst 2"/>
          <p:cNvSpPr>
            <a:spLocks noGrp="1"/>
          </p:cNvSpPr>
          <p:nvPr>
            <p:ph type="ftr" sz="quarter" idx="11"/>
          </p:nvPr>
        </p:nvSpPr>
        <p:spPr/>
        <p:txBody>
          <a:bodyPr rtlCol="0"/>
          <a:lstStyle/>
          <a:p>
            <a:pPr rtl="0"/>
            <a:r>
              <a:rPr lang="nl" noProof="0" dirty="0"/>
              <a:t>Een voettekst toevoegen</a:t>
            </a:r>
          </a:p>
        </p:txBody>
      </p:sp>
      <p:sp>
        <p:nvSpPr>
          <p:cNvPr id="4" name="Tijdelijke aanduiding voor dianummer 3"/>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1473613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559420" y="408993"/>
            <a:ext cx="4800937" cy="1828800"/>
          </a:xfrm>
        </p:spPr>
        <p:txBody>
          <a:bodyPr rtlCol="0" anchor="b">
            <a:noAutofit/>
          </a:bodyPr>
          <a:lstStyle>
            <a:lvl1pPr>
              <a:lnSpc>
                <a:spcPct val="80000"/>
              </a:lnSpc>
              <a:defRPr sz="4400"/>
            </a:lvl1pPr>
          </a:lstStyle>
          <a:p>
            <a:pPr rtl="0"/>
            <a:r>
              <a:rPr lang="nl-NL" noProof="0" smtClean="0"/>
              <a:t>Klik om de stijl te bewerken</a:t>
            </a:r>
            <a:endParaRPr lang="nl" noProof="0" dirty="0"/>
          </a:p>
        </p:txBody>
      </p:sp>
      <p:sp>
        <p:nvSpPr>
          <p:cNvPr id="3" name="Tijdelijke aanduiding voor inhoud 2"/>
          <p:cNvSpPr>
            <a:spLocks noGrp="1"/>
          </p:cNvSpPr>
          <p:nvPr>
            <p:ph idx="1"/>
          </p:nvPr>
        </p:nvSpPr>
        <p:spPr>
          <a:xfrm>
            <a:off x="606491" y="381000"/>
            <a:ext cx="5489510" cy="57912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tekst 3"/>
          <p:cNvSpPr>
            <a:spLocks noGrp="1"/>
          </p:cNvSpPr>
          <p:nvPr>
            <p:ph type="body" sz="half" idx="2"/>
          </p:nvPr>
        </p:nvSpPr>
        <p:spPr>
          <a:xfrm>
            <a:off x="6559420" y="2237793"/>
            <a:ext cx="4800937" cy="1828800"/>
          </a:xfrm>
        </p:spPr>
        <p:txBody>
          <a:bodyPr rtlCol="0">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smtClean="0"/>
              <a:t>Tekststijl van het model bewerken</a:t>
            </a:r>
          </a:p>
        </p:txBody>
      </p:sp>
      <p:sp>
        <p:nvSpPr>
          <p:cNvPr id="5" name="Tijdelijke aanduiding voor datum 4"/>
          <p:cNvSpPr>
            <a:spLocks noGrp="1"/>
          </p:cNvSpPr>
          <p:nvPr>
            <p:ph type="dt" sz="half" idx="10"/>
          </p:nvPr>
        </p:nvSpPr>
        <p:spPr/>
        <p:txBody>
          <a:bodyPr rtlCol="0"/>
          <a:lstStyle/>
          <a:p>
            <a:pPr rtl="0"/>
            <a:fld id="{29CF37D1-6F69-42D9-961C-8C882B14A020}" type="datetime1">
              <a:rPr lang="nl" noProof="0" smtClean="0"/>
              <a:t>28-11-2017</a:t>
            </a:fld>
            <a:endParaRPr lang="nl" noProof="0" dirty="0"/>
          </a:p>
        </p:txBody>
      </p:sp>
      <p:sp>
        <p:nvSpPr>
          <p:cNvPr id="6" name="Tijdelijke aanduiding voor voettekst 5"/>
          <p:cNvSpPr>
            <a:spLocks noGrp="1"/>
          </p:cNvSpPr>
          <p:nvPr>
            <p:ph type="ftr" sz="quarter" idx="11"/>
          </p:nvPr>
        </p:nvSpPr>
        <p:spPr/>
        <p:txBody>
          <a:bodyPr rtlCol="0"/>
          <a:lstStyle/>
          <a:p>
            <a:pPr rtl="0"/>
            <a:r>
              <a:rPr lang="nl" noProof="0" dirty="0"/>
              <a:t>Een voettekst toevoegen</a:t>
            </a:r>
          </a:p>
        </p:txBody>
      </p:sp>
      <p:sp>
        <p:nvSpPr>
          <p:cNvPr id="7" name="Tijdelijke aanduiding voor dianummer 6"/>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67832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349656F-A3DA-4209-BB9F-121D4A760F13}"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2381646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hthoek 7"/>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 noProof="0" dirty="0"/>
          </a:p>
        </p:txBody>
      </p:sp>
      <p:sp>
        <p:nvSpPr>
          <p:cNvPr id="2" name="Titel 1"/>
          <p:cNvSpPr>
            <a:spLocks noGrp="1"/>
          </p:cNvSpPr>
          <p:nvPr>
            <p:ph type="title"/>
          </p:nvPr>
        </p:nvSpPr>
        <p:spPr>
          <a:xfrm>
            <a:off x="6556248" y="384048"/>
            <a:ext cx="4800600" cy="1828800"/>
          </a:xfrm>
        </p:spPr>
        <p:txBody>
          <a:bodyPr rtlCol="0" anchor="b">
            <a:noAutofit/>
          </a:bodyPr>
          <a:lstStyle>
            <a:lvl1pPr>
              <a:lnSpc>
                <a:spcPct val="80000"/>
              </a:lnSpc>
              <a:defRPr sz="4400">
                <a:solidFill>
                  <a:schemeClr val="bg1"/>
                </a:solidFill>
              </a:defRPr>
            </a:lvl1pPr>
          </a:lstStyle>
          <a:p>
            <a:pPr rtl="0"/>
            <a:r>
              <a:rPr lang="nl-NL" noProof="0" smtClean="0"/>
              <a:t>Klik om de stijl te bewerken</a:t>
            </a:r>
            <a:endParaRPr lang="nl" noProof="0"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hasCustomPrompt="1"/>
          </p:nvPr>
        </p:nvSpPr>
        <p:spPr>
          <a:xfrm>
            <a:off x="0" y="0"/>
            <a:ext cx="6096000" cy="6858000"/>
          </a:xfrm>
          <a:ln>
            <a:noFill/>
          </a:ln>
        </p:spPr>
        <p:txBody>
          <a:bodyPr tIns="457200" rtlCol="0">
            <a:normAutofit/>
          </a:bodyPr>
          <a:lstStyle>
            <a:lvl1pPr marL="0" indent="0" algn="ctr" rtl="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 noProof="0" dirty="0"/>
              <a:t>Klik op pictogram om afbeelding toe te voegen</a:t>
            </a:r>
          </a:p>
        </p:txBody>
      </p:sp>
      <p:sp>
        <p:nvSpPr>
          <p:cNvPr id="4" name="Tijdelijke aanduiding voor tekst 3"/>
          <p:cNvSpPr>
            <a:spLocks noGrp="1"/>
          </p:cNvSpPr>
          <p:nvPr>
            <p:ph type="body" sz="half" idx="2"/>
          </p:nvPr>
        </p:nvSpPr>
        <p:spPr>
          <a:xfrm>
            <a:off x="6556249" y="2240280"/>
            <a:ext cx="4799140" cy="1828800"/>
          </a:xfrm>
        </p:spPr>
        <p:txBody>
          <a:bodyPr rtlCol="0">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smtClean="0"/>
              <a:t>Tekststijl van het model bewerken</a:t>
            </a:r>
          </a:p>
        </p:txBody>
      </p:sp>
    </p:spTree>
    <p:extLst>
      <p:ext uri="{BB962C8B-B14F-4D97-AF65-F5344CB8AC3E}">
        <p14:creationId xmlns:p14="http://schemas.microsoft.com/office/powerpoint/2010/main" val="2835599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smtClean="0"/>
              <a:t>Klik om de stijl te bewerken</a:t>
            </a:r>
            <a:endParaRPr lang="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datum 3"/>
          <p:cNvSpPr>
            <a:spLocks noGrp="1"/>
          </p:cNvSpPr>
          <p:nvPr>
            <p:ph type="dt" sz="half" idx="10"/>
          </p:nvPr>
        </p:nvSpPr>
        <p:spPr/>
        <p:txBody>
          <a:bodyPr rtlCol="0"/>
          <a:lstStyle/>
          <a:p>
            <a:pPr rtl="0"/>
            <a:fld id="{D289933C-B2A6-42EE-AE40-892376646174}" type="datetime1">
              <a:rPr lang="nl" noProof="0" smtClean="0"/>
              <a:t>28-11-2017</a:t>
            </a:fld>
            <a:endParaRPr lang="nl" noProof="0" dirty="0"/>
          </a:p>
        </p:txBody>
      </p:sp>
      <p:sp>
        <p:nvSpPr>
          <p:cNvPr id="5" name="Tijdelijke aanduiding voor voettekst 4"/>
          <p:cNvSpPr>
            <a:spLocks noGrp="1"/>
          </p:cNvSpPr>
          <p:nvPr>
            <p:ph type="ftr" sz="quarter" idx="11"/>
          </p:nvPr>
        </p:nvSpPr>
        <p:spPr/>
        <p:txBody>
          <a:bodyPr rtlCol="0"/>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3238256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342120" y="380999"/>
            <a:ext cx="2011680" cy="6096001"/>
          </a:xfrm>
        </p:spPr>
        <p:txBody>
          <a:bodyPr vert="eaVert" rtlCol="0"/>
          <a:lstStyle>
            <a:lvl1pPr>
              <a:defRPr/>
            </a:lvl1pPr>
          </a:lstStyle>
          <a:p>
            <a:pPr rtl="0"/>
            <a:r>
              <a:rPr lang="nl-NL" noProof="0" smtClean="0"/>
              <a:t>Klik om de stijl te bewerken</a:t>
            </a:r>
            <a:endParaRPr lang="nl" noProof="0" dirty="0"/>
          </a:p>
        </p:txBody>
      </p:sp>
      <p:sp>
        <p:nvSpPr>
          <p:cNvPr id="3" name="Tijdelijke aanduiding voor verticale tekst 2"/>
          <p:cNvSpPr>
            <a:spLocks noGrp="1"/>
          </p:cNvSpPr>
          <p:nvPr>
            <p:ph type="body" orient="vert" idx="1"/>
          </p:nvPr>
        </p:nvSpPr>
        <p:spPr>
          <a:xfrm>
            <a:off x="1981199" y="380999"/>
            <a:ext cx="7074859" cy="6096001"/>
          </a:xfrm>
        </p:spPr>
        <p:txBody>
          <a:bodyPr vert="eaVert" rtlCol="0"/>
          <a:lstStyle/>
          <a:p>
            <a:pPr lvl="0" rtl="0"/>
            <a:r>
              <a:rPr lang="nl-NL" noProof="0" smtClean="0"/>
              <a:t>Tekststijl van het model bewerken</a:t>
            </a:r>
          </a:p>
          <a:p>
            <a:pPr lvl="1" rtl="0"/>
            <a:r>
              <a:rPr lang="nl-NL" noProof="0" smtClean="0"/>
              <a:t>Tweede niveau</a:t>
            </a:r>
          </a:p>
          <a:p>
            <a:pPr lvl="2" rtl="0"/>
            <a:r>
              <a:rPr lang="nl-NL" noProof="0" smtClean="0"/>
              <a:t>Derde niveau</a:t>
            </a:r>
          </a:p>
          <a:p>
            <a:pPr lvl="3" rtl="0"/>
            <a:r>
              <a:rPr lang="nl-NL" noProof="0" smtClean="0"/>
              <a:t>Vierde niveau</a:t>
            </a:r>
          </a:p>
          <a:p>
            <a:pPr lvl="4" rtl="0"/>
            <a:r>
              <a:rPr lang="nl-NL" noProof="0" smtClean="0"/>
              <a:t>Vijfde niveau</a:t>
            </a:r>
            <a:endParaRPr lang="nl" noProof="0" dirty="0"/>
          </a:p>
        </p:txBody>
      </p:sp>
      <p:sp>
        <p:nvSpPr>
          <p:cNvPr id="4" name="Tijdelijke aanduiding voor datum 3"/>
          <p:cNvSpPr>
            <a:spLocks noGrp="1"/>
          </p:cNvSpPr>
          <p:nvPr>
            <p:ph type="dt" sz="half" idx="10"/>
          </p:nvPr>
        </p:nvSpPr>
        <p:spPr/>
        <p:txBody>
          <a:bodyPr rtlCol="0"/>
          <a:lstStyle/>
          <a:p>
            <a:pPr rtl="0"/>
            <a:fld id="{09C7BDEB-33AE-442A-B5F3-92FB5164F9F2}" type="datetime1">
              <a:rPr lang="nl" noProof="0" smtClean="0"/>
              <a:t>28-11-2017</a:t>
            </a:fld>
            <a:endParaRPr lang="nl" noProof="0" dirty="0"/>
          </a:p>
        </p:txBody>
      </p:sp>
      <p:sp>
        <p:nvSpPr>
          <p:cNvPr id="5" name="Tijdelijke aanduiding voor voettekst 4"/>
          <p:cNvSpPr>
            <a:spLocks noGrp="1"/>
          </p:cNvSpPr>
          <p:nvPr>
            <p:ph type="ftr" sz="quarter" idx="11"/>
          </p:nvPr>
        </p:nvSpPr>
        <p:spPr/>
        <p:txBody>
          <a:bodyPr rtlCol="0"/>
          <a:lstStyle/>
          <a:p>
            <a:pPr rtl="0"/>
            <a:r>
              <a:rPr lang="nl" noProof="0" dirty="0"/>
              <a:t>Een voettekst toevoegen</a:t>
            </a:r>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 noProof="0" smtClean="0"/>
              <a:t>‹nr.›</a:t>
            </a:fld>
            <a:endParaRPr lang="nl" noProof="0" dirty="0"/>
          </a:p>
        </p:txBody>
      </p:sp>
    </p:spTree>
    <p:extLst>
      <p:ext uri="{BB962C8B-B14F-4D97-AF65-F5344CB8AC3E}">
        <p14:creationId xmlns:p14="http://schemas.microsoft.com/office/powerpoint/2010/main" val="4200706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4349656F-A3DA-4209-BB9F-121D4A760F13}"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1885993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349656F-A3DA-4209-BB9F-121D4A760F13}" type="datetimeFigureOut">
              <a:rPr lang="nl-NL" smtClean="0"/>
              <a:t>28-11-2017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780927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349656F-A3DA-4209-BB9F-121D4A760F13}" type="datetimeFigureOut">
              <a:rPr lang="nl-NL" smtClean="0"/>
              <a:t>28-11-2017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1796929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349656F-A3DA-4209-BB9F-121D4A760F13}" type="datetimeFigureOut">
              <a:rPr lang="nl-NL" smtClean="0"/>
              <a:t>28-11-2017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3982022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349656F-A3DA-4209-BB9F-121D4A760F13}" type="datetimeFigureOut">
              <a:rPr lang="nl-NL" smtClean="0"/>
              <a:t>28-11-2017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242641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4349656F-A3DA-4209-BB9F-121D4A760F13}" type="datetimeFigureOut">
              <a:rPr lang="nl-NL" smtClean="0"/>
              <a:t>28-11-2017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4191335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4349656F-A3DA-4209-BB9F-121D4A760F13}" type="datetimeFigureOut">
              <a:rPr lang="nl-NL" smtClean="0"/>
              <a:t>28-11-2017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025BD1-E896-43DE-BB8B-D07A2CF76B07}" type="slidenum">
              <a:rPr lang="nl-NL" smtClean="0"/>
              <a:t>‹nr.›</a:t>
            </a:fld>
            <a:endParaRPr lang="nl-NL"/>
          </a:p>
        </p:txBody>
      </p:sp>
    </p:spTree>
    <p:extLst>
      <p:ext uri="{BB962C8B-B14F-4D97-AF65-F5344CB8AC3E}">
        <p14:creationId xmlns:p14="http://schemas.microsoft.com/office/powerpoint/2010/main" val="821373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49656F-A3DA-4209-BB9F-121D4A760F13}" type="datetimeFigureOut">
              <a:rPr lang="nl-NL" smtClean="0"/>
              <a:t>28-11-2017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025BD1-E896-43DE-BB8B-D07A2CF76B07}" type="slidenum">
              <a:rPr lang="nl-NL" smtClean="0"/>
              <a:t>‹nr.›</a:t>
            </a:fld>
            <a:endParaRPr lang="nl-NL"/>
          </a:p>
        </p:txBody>
      </p:sp>
    </p:spTree>
    <p:extLst>
      <p:ext uri="{BB962C8B-B14F-4D97-AF65-F5344CB8AC3E}">
        <p14:creationId xmlns:p14="http://schemas.microsoft.com/office/powerpoint/2010/main" val="743867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981200" y="381000"/>
            <a:ext cx="9372600" cy="1295400"/>
          </a:xfrm>
          <a:prstGeom prst="rect">
            <a:avLst/>
          </a:prstGeom>
        </p:spPr>
        <p:txBody>
          <a:bodyPr vert="horz" lIns="91440" tIns="45720" rIns="91440" bIns="45720" rtlCol="0" anchor="b">
            <a:normAutofit/>
          </a:bodyPr>
          <a:lstStyle/>
          <a:p>
            <a:pPr rtl="0"/>
            <a:r>
              <a:rPr lang="nl" noProof="0" dirty="0"/>
              <a:t>Klik om de titelstijl van het model te bewerken</a:t>
            </a:r>
          </a:p>
        </p:txBody>
      </p:sp>
      <p:sp>
        <p:nvSpPr>
          <p:cNvPr id="3" name="Tijdelijke aanduiding voor tekst 2"/>
          <p:cNvSpPr>
            <a:spLocks noGrp="1"/>
          </p:cNvSpPr>
          <p:nvPr>
            <p:ph type="body" idx="1"/>
          </p:nvPr>
        </p:nvSpPr>
        <p:spPr>
          <a:xfrm>
            <a:off x="1981200" y="1987419"/>
            <a:ext cx="9372600" cy="4483101"/>
          </a:xfrm>
          <a:prstGeom prst="rect">
            <a:avLst/>
          </a:prstGeom>
        </p:spPr>
        <p:txBody>
          <a:bodyPr vert="horz" lIns="91440" tIns="45720" rIns="91440" bIns="45720" rtlCol="0">
            <a:normAutofit/>
          </a:bodyPr>
          <a:lstStyle/>
          <a:p>
            <a:pPr lvl="0" rtl="0"/>
            <a:r>
              <a:rPr lang="nl" noProof="0" dirty="0"/>
              <a:t>Klik om de tekststijlen van het model te bewerken</a:t>
            </a:r>
          </a:p>
          <a:p>
            <a:pPr lvl="1" rtl="0"/>
            <a:r>
              <a:rPr lang="nl" noProof="0" dirty="0"/>
              <a:t>Tweede niveau</a:t>
            </a:r>
          </a:p>
          <a:p>
            <a:pPr lvl="2" rtl="0"/>
            <a:r>
              <a:rPr lang="nl" noProof="0" dirty="0"/>
              <a:t>Derde niveau</a:t>
            </a:r>
          </a:p>
          <a:p>
            <a:pPr lvl="3" rtl="0"/>
            <a:r>
              <a:rPr lang="nl" noProof="0" dirty="0"/>
              <a:t>Vierde niveau</a:t>
            </a:r>
          </a:p>
          <a:p>
            <a:pPr lvl="4" rtl="0"/>
            <a:r>
              <a:rPr lang="nl" noProof="0" dirty="0"/>
              <a:t>Vijfde niveau</a:t>
            </a:r>
          </a:p>
        </p:txBody>
      </p:sp>
      <p:sp>
        <p:nvSpPr>
          <p:cNvPr id="4" name="Tijdelijke aanduiding voor datum 3"/>
          <p:cNvSpPr>
            <a:spLocks noGrp="1"/>
          </p:cNvSpPr>
          <p:nvPr>
            <p:ph type="dt" sz="half" idx="2"/>
          </p:nvPr>
        </p:nvSpPr>
        <p:spPr>
          <a:xfrm>
            <a:off x="11631790" y="5586761"/>
            <a:ext cx="280731" cy="883759"/>
          </a:xfrm>
          <a:prstGeom prst="rect">
            <a:avLst/>
          </a:prstGeom>
        </p:spPr>
        <p:txBody>
          <a:bodyPr vert="vert270" lIns="91440" tIns="45720" rIns="91440" bIns="45720" rtlCol="0" anchor="ctr"/>
          <a:lstStyle>
            <a:lvl1pPr algn="l">
              <a:defRPr sz="1200">
                <a:solidFill>
                  <a:schemeClr val="tx2">
                    <a:lumMod val="65000"/>
                    <a:lumOff val="35000"/>
                  </a:schemeClr>
                </a:solidFill>
              </a:defRPr>
            </a:lvl1pPr>
          </a:lstStyle>
          <a:p>
            <a:pPr rtl="0"/>
            <a:fld id="{68689811-3913-44EE-8653-4D64EF734CAC}" type="datetime1">
              <a:rPr lang="nl" noProof="0" smtClean="0"/>
              <a:t>28-11-2017</a:t>
            </a:fld>
            <a:endParaRPr lang="nl" noProof="0" dirty="0"/>
          </a:p>
        </p:txBody>
      </p:sp>
      <p:sp>
        <p:nvSpPr>
          <p:cNvPr id="5" name="Tijdelijke aanduiding voor voettekst 4"/>
          <p:cNvSpPr>
            <a:spLocks noGrp="1"/>
          </p:cNvSpPr>
          <p:nvPr>
            <p:ph type="ftr" sz="quarter" idx="3"/>
          </p:nvPr>
        </p:nvSpPr>
        <p:spPr>
          <a:xfrm>
            <a:off x="11631790" y="365125"/>
            <a:ext cx="280730" cy="5139936"/>
          </a:xfrm>
          <a:prstGeom prst="rect">
            <a:avLst/>
          </a:prstGeom>
        </p:spPr>
        <p:txBody>
          <a:bodyPr vert="vert270" lIns="91440" tIns="45720" rIns="91440" bIns="45720" rtlCol="0" anchor="ctr"/>
          <a:lstStyle>
            <a:lvl1pPr algn="ctr">
              <a:defRPr sz="1200">
                <a:solidFill>
                  <a:schemeClr val="tx2">
                    <a:lumMod val="65000"/>
                    <a:lumOff val="35000"/>
                  </a:schemeClr>
                </a:solidFill>
              </a:defRPr>
            </a:lvl1pPr>
          </a:lstStyle>
          <a:p>
            <a:pPr rtl="0"/>
            <a:r>
              <a:rPr lang="nl" noProof="0" dirty="0"/>
              <a:t>Een voettekst toevoegen</a:t>
            </a:r>
          </a:p>
        </p:txBody>
      </p:sp>
      <p:sp>
        <p:nvSpPr>
          <p:cNvPr id="6" name="Tijdelijke aanduiding voor dianummer 5"/>
          <p:cNvSpPr>
            <a:spLocks noGrp="1"/>
          </p:cNvSpPr>
          <p:nvPr>
            <p:ph type="sldNum" sz="quarter" idx="4"/>
          </p:nvPr>
        </p:nvSpPr>
        <p:spPr>
          <a:xfrm>
            <a:off x="313321" y="6268940"/>
            <a:ext cx="722377" cy="201580"/>
          </a:xfrm>
          <a:prstGeom prst="rect">
            <a:avLst/>
          </a:prstGeom>
        </p:spPr>
        <p:txBody>
          <a:bodyPr vert="horz" lIns="91440" tIns="45720" rIns="91440" bIns="45720" rtlCol="0" anchor="ctr"/>
          <a:lstStyle>
            <a:lvl1pPr algn="l">
              <a:defRPr sz="1200">
                <a:solidFill>
                  <a:schemeClr val="tx2">
                    <a:lumMod val="65000"/>
                    <a:lumOff val="35000"/>
                  </a:schemeClr>
                </a:solidFill>
              </a:defRPr>
            </a:lvl1pPr>
          </a:lstStyle>
          <a:p>
            <a:pPr rtl="0"/>
            <a:fld id="{E31375A4-56A4-47D6-9801-1991572033F7}" type="slidenum">
              <a:rPr lang="nl" noProof="0" smtClean="0"/>
              <a:pPr rtl="0"/>
              <a:t>‹nr.›</a:t>
            </a:fld>
            <a:endParaRPr lang="nl" noProof="0" dirty="0"/>
          </a:p>
        </p:txBody>
      </p:sp>
    </p:spTree>
    <p:extLst>
      <p:ext uri="{BB962C8B-B14F-4D97-AF65-F5344CB8AC3E}">
        <p14:creationId xmlns:p14="http://schemas.microsoft.com/office/powerpoint/2010/main" val="10038564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685800" indent="-274320" algn="l" defTabSz="914400" rtl="0" eaLnBrk="1" latinLnBrk="0" hangingPunct="1">
        <a:lnSpc>
          <a:spcPct val="90000"/>
        </a:lnSpc>
        <a:spcBef>
          <a:spcPts val="1200"/>
        </a:spcBef>
        <a:buSzPct val="100000"/>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lnSpc>
          <a:spcPct val="90000"/>
        </a:lnSpc>
        <a:spcBef>
          <a:spcPts val="800"/>
        </a:spcBef>
        <a:buSzPct val="100000"/>
        <a:buFont typeface="Arial" pitchFamily="34" charset="0"/>
        <a:buChar char="▪"/>
        <a:defRPr sz="1800" kern="1200">
          <a:solidFill>
            <a:schemeClr val="tx1"/>
          </a:solidFill>
          <a:latin typeface="+mn-lt"/>
          <a:ea typeface="+mn-ea"/>
          <a:cs typeface="+mn-cs"/>
        </a:defRPr>
      </a:lvl3pPr>
      <a:lvl4pPr marL="12344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4pPr>
      <a:lvl5pPr marL="14630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6916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6pPr>
      <a:lvl7pPr marL="18745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21031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8pPr>
      <a:lvl9pPr marL="23317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hyperlink" Target="https://provisioning.ontwikkelcentrum.nl/secure/objects/OC-38005d/4/OC-38005-4-3df/OC-38005-4-3df.html"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hyperlink" Target="https://provisioning.ontwikkelcentrum.nl/secure/objects/OC-38005d/2/OC-38005-2-3d/OC-38005-2-3d.html" TargetMode="Externa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provisioning.ontwikkelcentrum.nl/secure/objects/OC-38005d/2/OC-38005-2-1d/OC-38005-2-1d.html"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P&amp;O</a:t>
            </a:r>
            <a:endParaRPr lang="nl-NL" dirty="0"/>
          </a:p>
        </p:txBody>
      </p:sp>
      <p:sp>
        <p:nvSpPr>
          <p:cNvPr id="3" name="Ondertitel 2"/>
          <p:cNvSpPr>
            <a:spLocks noGrp="1"/>
          </p:cNvSpPr>
          <p:nvPr>
            <p:ph type="subTitle" idx="1"/>
          </p:nvPr>
        </p:nvSpPr>
        <p:spPr/>
        <p:txBody>
          <a:bodyPr/>
          <a:lstStyle/>
          <a:p>
            <a:r>
              <a:rPr lang="nl-NL" dirty="0" smtClean="0"/>
              <a:t>Scholing en motiveren van personeel</a:t>
            </a:r>
          </a:p>
          <a:p>
            <a:r>
              <a:rPr lang="nl-NL" dirty="0" smtClean="0"/>
              <a:t>Organisatiecultuur en structuur</a:t>
            </a:r>
          </a:p>
        </p:txBody>
      </p:sp>
    </p:spTree>
    <p:extLst>
      <p:ext uri="{BB962C8B-B14F-4D97-AF65-F5344CB8AC3E}">
        <p14:creationId xmlns:p14="http://schemas.microsoft.com/office/powerpoint/2010/main" val="3565742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Evaluatie gesprekken</a:t>
            </a:r>
            <a:endParaRPr lang="nl-NL" dirty="0"/>
          </a:p>
        </p:txBody>
      </p:sp>
      <p:sp>
        <p:nvSpPr>
          <p:cNvPr id="3" name="Tijdelijke aanduiding voor inhoud 2"/>
          <p:cNvSpPr>
            <a:spLocks noGrp="1"/>
          </p:cNvSpPr>
          <p:nvPr>
            <p:ph idx="1"/>
          </p:nvPr>
        </p:nvSpPr>
        <p:spPr/>
        <p:txBody>
          <a:bodyPr/>
          <a:lstStyle/>
          <a:p>
            <a:pPr>
              <a:buClr>
                <a:srgbClr val="FF0000"/>
              </a:buClr>
            </a:pPr>
            <a:r>
              <a:rPr lang="nl-NL" sz="3500" dirty="0" smtClean="0">
                <a:solidFill>
                  <a:srgbClr val="00778D"/>
                </a:solidFill>
              </a:rPr>
              <a:t>Doelstellingsgesprek</a:t>
            </a:r>
          </a:p>
          <a:p>
            <a:pPr>
              <a:buClr>
                <a:srgbClr val="FF0000"/>
              </a:buClr>
            </a:pPr>
            <a:r>
              <a:rPr lang="nl-NL" sz="3500" dirty="0" smtClean="0">
                <a:solidFill>
                  <a:srgbClr val="00778D"/>
                </a:solidFill>
              </a:rPr>
              <a:t>Voortgangsgesprek en Functioneringsgesprek</a:t>
            </a:r>
          </a:p>
          <a:p>
            <a:pPr>
              <a:buClr>
                <a:srgbClr val="FF0000"/>
              </a:buClr>
            </a:pPr>
            <a:r>
              <a:rPr lang="nl-NL" sz="3500" dirty="0" smtClean="0">
                <a:solidFill>
                  <a:srgbClr val="00778D"/>
                </a:solidFill>
              </a:rPr>
              <a:t>Beoordelingsgesprek</a:t>
            </a:r>
          </a:p>
          <a:p>
            <a:pPr>
              <a:buClr>
                <a:srgbClr val="FF0000"/>
              </a:buClr>
            </a:pPr>
            <a:r>
              <a:rPr lang="nl-NL" sz="3500" dirty="0" smtClean="0">
                <a:solidFill>
                  <a:srgbClr val="00778D"/>
                </a:solidFill>
              </a:rPr>
              <a:t>Disciplinegesprek</a:t>
            </a:r>
          </a:p>
          <a:p>
            <a:pPr>
              <a:buClr>
                <a:srgbClr val="FF0000"/>
              </a:buClr>
            </a:pPr>
            <a:r>
              <a:rPr lang="nl-NL" sz="3500" dirty="0" smtClean="0">
                <a:solidFill>
                  <a:srgbClr val="00778D"/>
                </a:solidFill>
              </a:rPr>
              <a:t>Exitgesprek</a:t>
            </a:r>
          </a:p>
          <a:p>
            <a:pPr marL="0" indent="0">
              <a:buClr>
                <a:srgbClr val="FF0000"/>
              </a:buClr>
              <a:buNone/>
            </a:pPr>
            <a:r>
              <a:rPr lang="nl-NL" sz="3500" dirty="0" smtClean="0"/>
              <a:t>Wat bespreek je bij zo’n gesprek?</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21496" y="3578521"/>
            <a:ext cx="2524477" cy="3029373"/>
          </a:xfrm>
          <a:prstGeom prst="rect">
            <a:avLst/>
          </a:prstGeom>
        </p:spPr>
      </p:pic>
    </p:spTree>
    <p:extLst>
      <p:ext uri="{BB962C8B-B14F-4D97-AF65-F5344CB8AC3E}">
        <p14:creationId xmlns:p14="http://schemas.microsoft.com/office/powerpoint/2010/main" val="4038109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Functioneringsgesprek </a:t>
            </a:r>
            <a:endParaRPr lang="nl-NL" dirty="0"/>
          </a:p>
        </p:txBody>
      </p:sp>
      <p:sp>
        <p:nvSpPr>
          <p:cNvPr id="3" name="Tijdelijke aanduiding voor inhoud 2"/>
          <p:cNvSpPr>
            <a:spLocks noGrp="1"/>
          </p:cNvSpPr>
          <p:nvPr>
            <p:ph idx="1"/>
          </p:nvPr>
        </p:nvSpPr>
        <p:spPr/>
        <p:txBody>
          <a:bodyPr/>
          <a:lstStyle/>
          <a:p>
            <a:r>
              <a:rPr lang="nl-NL" dirty="0"/>
              <a:t>Het functioneringsgesprek is een gesprek tussen leidinggevende en medewerker over het functioneren van de medewerker. In het gesprek wordt vooral gekeken naar de toekomst. Daarnaast wordt stilgestaan bij het heden. </a:t>
            </a:r>
            <a:endParaRPr lang="nl-NL" dirty="0" smtClean="0"/>
          </a:p>
          <a:p>
            <a:pPr lvl="1"/>
            <a:r>
              <a:rPr lang="nl-NL" dirty="0" smtClean="0"/>
              <a:t>Begeleiden</a:t>
            </a:r>
          </a:p>
          <a:p>
            <a:pPr lvl="1"/>
            <a:r>
              <a:rPr lang="nl-NL" dirty="0" smtClean="0"/>
              <a:t>Coachen</a:t>
            </a:r>
          </a:p>
          <a:p>
            <a:pPr lvl="1"/>
            <a:r>
              <a:rPr lang="nl-NL" dirty="0" smtClean="0"/>
              <a:t>Loopbaanmogelijkheden</a:t>
            </a:r>
            <a:endParaRPr lang="nl-NL" dirty="0"/>
          </a:p>
          <a:p>
            <a:endParaRPr lang="nl-NL" dirty="0"/>
          </a:p>
        </p:txBody>
      </p:sp>
    </p:spTree>
    <p:extLst>
      <p:ext uri="{BB962C8B-B14F-4D97-AF65-F5344CB8AC3E}">
        <p14:creationId xmlns:p14="http://schemas.microsoft.com/office/powerpoint/2010/main" val="1104501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Beoordelingsgesprek </a:t>
            </a:r>
            <a:endParaRPr lang="nl-NL" dirty="0"/>
          </a:p>
        </p:txBody>
      </p:sp>
      <p:sp>
        <p:nvSpPr>
          <p:cNvPr id="3" name="Tijdelijke aanduiding voor inhoud 2"/>
          <p:cNvSpPr>
            <a:spLocks noGrp="1"/>
          </p:cNvSpPr>
          <p:nvPr>
            <p:ph idx="1"/>
          </p:nvPr>
        </p:nvSpPr>
        <p:spPr/>
        <p:txBody>
          <a:bodyPr/>
          <a:lstStyle/>
          <a:p>
            <a:r>
              <a:rPr lang="nl-NL" dirty="0"/>
              <a:t>Tijdens een </a:t>
            </a:r>
            <a:r>
              <a:rPr lang="nl-NL" b="1" i="1" dirty="0"/>
              <a:t>beoordelingsgesprek</a:t>
            </a:r>
            <a:r>
              <a:rPr lang="nl-NL" dirty="0"/>
              <a:t> wordt het functioneren van een werknemer besproken over een recente periode. En, de vraag 'wel of geen salarisverhoging</a:t>
            </a:r>
            <a:r>
              <a:rPr lang="nl-NL" dirty="0" smtClean="0"/>
              <a:t>?</a:t>
            </a:r>
          </a:p>
          <a:p>
            <a:endParaRPr lang="nl-NL" dirty="0"/>
          </a:p>
          <a:p>
            <a:pPr lvl="1"/>
            <a:r>
              <a:rPr lang="nl-NL" dirty="0" smtClean="0"/>
              <a:t>Toetsing door de leidinggevende van gemaakte afspraken</a:t>
            </a:r>
            <a:endParaRPr lang="nl-NL" dirty="0"/>
          </a:p>
        </p:txBody>
      </p:sp>
    </p:spTree>
    <p:extLst>
      <p:ext uri="{BB962C8B-B14F-4D97-AF65-F5344CB8AC3E}">
        <p14:creationId xmlns:p14="http://schemas.microsoft.com/office/powerpoint/2010/main" val="990463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Beoordelingsgesprek </a:t>
            </a:r>
            <a:endParaRPr lang="nl-NL" dirty="0"/>
          </a:p>
        </p:txBody>
      </p:sp>
      <p:sp>
        <p:nvSpPr>
          <p:cNvPr id="3" name="Tijdelijke aanduiding voor inhoud 2"/>
          <p:cNvSpPr>
            <a:spLocks noGrp="1"/>
          </p:cNvSpPr>
          <p:nvPr>
            <p:ph idx="1"/>
          </p:nvPr>
        </p:nvSpPr>
        <p:spPr/>
        <p:txBody>
          <a:bodyPr>
            <a:normAutofit/>
          </a:bodyPr>
          <a:lstStyle/>
          <a:p>
            <a:r>
              <a:rPr lang="nl-NL" dirty="0"/>
              <a:t>In een beoordelingsgesprek vertelt je leidinggevende je wat hij of zij vindt van je prestaties het afgelopen jaar en welke consequenties dat eventueel heeft. </a:t>
            </a:r>
            <a:endParaRPr lang="nl-NL" dirty="0" smtClean="0"/>
          </a:p>
          <a:p>
            <a:r>
              <a:rPr lang="nl-NL" dirty="0" smtClean="0"/>
              <a:t>Het </a:t>
            </a:r>
            <a:r>
              <a:rPr lang="nl-NL" dirty="0"/>
              <a:t>gaat over een periode die in het verleden ligt. Een </a:t>
            </a:r>
            <a:r>
              <a:rPr lang="nl-NL" dirty="0" smtClean="0"/>
              <a:t>functioneringsgesprek </a:t>
            </a:r>
            <a:r>
              <a:rPr lang="nl-NL" dirty="0"/>
              <a:t>is juist gericht op de toekomst, op verandering, en daarbij gaat het niet alleen om de opvattingen van je leidinggevende maar ook om jouw inbreng. </a:t>
            </a:r>
          </a:p>
        </p:txBody>
      </p:sp>
    </p:spTree>
    <p:extLst>
      <p:ext uri="{BB962C8B-B14F-4D97-AF65-F5344CB8AC3E}">
        <p14:creationId xmlns:p14="http://schemas.microsoft.com/office/powerpoint/2010/main" val="2662732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Beoordelingsgesprek </a:t>
            </a:r>
            <a:endParaRPr lang="nl-NL" dirty="0"/>
          </a:p>
        </p:txBody>
      </p:sp>
      <p:sp>
        <p:nvSpPr>
          <p:cNvPr id="3" name="Tijdelijke aanduiding voor inhoud 2"/>
          <p:cNvSpPr>
            <a:spLocks noGrp="1"/>
          </p:cNvSpPr>
          <p:nvPr>
            <p:ph idx="1"/>
          </p:nvPr>
        </p:nvSpPr>
        <p:spPr/>
        <p:txBody>
          <a:bodyPr>
            <a:normAutofit/>
          </a:bodyPr>
          <a:lstStyle/>
          <a:p>
            <a:r>
              <a:rPr lang="nl-NL" dirty="0"/>
              <a:t>In het beoordelingsgesprek wordt dan vaak terugverwezen naar de afspraken die je in het functioneringsgesprek hebt gemaakt</a:t>
            </a:r>
            <a:r>
              <a:rPr lang="nl-NL" dirty="0" smtClean="0"/>
              <a:t>.</a:t>
            </a:r>
          </a:p>
          <a:p>
            <a:endParaRPr lang="nl-NL" dirty="0"/>
          </a:p>
          <a:p>
            <a:r>
              <a:rPr lang="nl-NL" dirty="0"/>
              <a:t>Omdat een beoordelingsgesprek consequenties kan hebben, is het belangrijk dat je van te voren weet op welke punten je wordt beoordeeld en welke criteria je leidinggevende hanteert</a:t>
            </a:r>
          </a:p>
        </p:txBody>
      </p:sp>
    </p:spTree>
    <p:extLst>
      <p:ext uri="{BB962C8B-B14F-4D97-AF65-F5344CB8AC3E}">
        <p14:creationId xmlns:p14="http://schemas.microsoft.com/office/powerpoint/2010/main" val="178595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Persoonlijk ontwikkelplan</a:t>
            </a:r>
            <a:endParaRPr lang="nl-NL" dirty="0"/>
          </a:p>
        </p:txBody>
      </p:sp>
      <p:sp>
        <p:nvSpPr>
          <p:cNvPr id="3" name="Tijdelijke aanduiding voor inhoud 2"/>
          <p:cNvSpPr>
            <a:spLocks noGrp="1"/>
          </p:cNvSpPr>
          <p:nvPr>
            <p:ph idx="1"/>
          </p:nvPr>
        </p:nvSpPr>
        <p:spPr/>
        <p:txBody>
          <a:bodyPr>
            <a:normAutofit/>
          </a:bodyPr>
          <a:lstStyle/>
          <a:p>
            <a:r>
              <a:rPr lang="nl-NL" dirty="0"/>
              <a:t>Een </a:t>
            </a:r>
            <a:r>
              <a:rPr lang="nl-NL" b="1" dirty="0">
                <a:hlinkClick r:id="rId2"/>
              </a:rPr>
              <a:t>persoonlijk ontwikkelingsplan</a:t>
            </a:r>
            <a:r>
              <a:rPr lang="nl-NL" dirty="0"/>
              <a:t> (POP) is een afspraak tussen jou en je werkgever over jouw persoonlijke ontwikkeling. Jij zorgt voor je eigen leerproces, de werkgever faciliteert met tijd en geld. Om een POP op te stellen moet je grondig nadenken over jezelf en je toekomst.</a:t>
            </a:r>
          </a:p>
          <a:p>
            <a:r>
              <a:rPr lang="nl-NL" dirty="0"/>
              <a:t>Werken met een POP helpt je om je ambities waar te maken. En om te onderzoeken wat je wilt leren en wat je moet leren om je werk goed te doen. Het is een vorm van leren waarmee je aan de slag kunt in het kader van je werk</a:t>
            </a:r>
          </a:p>
          <a:p>
            <a:endParaRPr lang="nl-NL" dirty="0"/>
          </a:p>
        </p:txBody>
      </p:sp>
    </p:spTree>
    <p:extLst>
      <p:ext uri="{BB962C8B-B14F-4D97-AF65-F5344CB8AC3E}">
        <p14:creationId xmlns:p14="http://schemas.microsoft.com/office/powerpoint/2010/main" val="2788253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Persoonlijk ontwikkelplan</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a:t>Een POP is een 'ontwikkelingscontract' tussen een werknemer en zijn werkgever. Het POP leidt tot een voortdurend leerproces met als uitgangspunten</a:t>
            </a:r>
            <a:r>
              <a:rPr lang="nl-NL" dirty="0" smtClean="0"/>
              <a:t>:</a:t>
            </a:r>
          </a:p>
          <a:p>
            <a:r>
              <a:rPr lang="nl-NL" dirty="0" smtClean="0"/>
              <a:t>de</a:t>
            </a:r>
            <a:r>
              <a:rPr lang="nl-NL" dirty="0"/>
              <a:t> lange-termijndoelen van de organisatie waar je werkt</a:t>
            </a:r>
          </a:p>
          <a:p>
            <a:r>
              <a:rPr lang="nl-NL" dirty="0"/>
              <a:t>de huidige en toekomstige functie-eisen</a:t>
            </a:r>
          </a:p>
          <a:p>
            <a:r>
              <a:rPr lang="nl-NL" dirty="0"/>
              <a:t>jouw functioneren in je werk</a:t>
            </a:r>
          </a:p>
          <a:p>
            <a:r>
              <a:rPr lang="nl-NL" dirty="0"/>
              <a:t>jouw loopbaanwensen</a:t>
            </a:r>
          </a:p>
          <a:p>
            <a:pPr marL="0" indent="0">
              <a:buNone/>
            </a:pPr>
            <a:endParaRPr lang="nl-NL" dirty="0" smtClean="0">
              <a:hlinkClick r:id="rId2"/>
            </a:endParaRPr>
          </a:p>
          <a:p>
            <a:pPr marL="0" indent="0">
              <a:buNone/>
            </a:pPr>
            <a:r>
              <a:rPr lang="nl-NL" dirty="0" smtClean="0">
                <a:hlinkClick r:id="rId2"/>
              </a:rPr>
              <a:t>Filmpje scholingsplan opstellen</a:t>
            </a:r>
            <a:endParaRPr lang="nl-NL" dirty="0"/>
          </a:p>
        </p:txBody>
      </p:sp>
    </p:spTree>
    <p:extLst>
      <p:ext uri="{BB962C8B-B14F-4D97-AF65-F5344CB8AC3E}">
        <p14:creationId xmlns:p14="http://schemas.microsoft.com/office/powerpoint/2010/main" val="336475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Persoonlijk ontwikkelplan</a:t>
            </a:r>
          </a:p>
        </p:txBody>
      </p:sp>
      <p:sp>
        <p:nvSpPr>
          <p:cNvPr id="3" name="Tijdelijke aanduiding voor inhoud 2"/>
          <p:cNvSpPr>
            <a:spLocks noGrp="1"/>
          </p:cNvSpPr>
          <p:nvPr>
            <p:ph idx="1"/>
          </p:nvPr>
        </p:nvSpPr>
        <p:spPr>
          <a:xfrm>
            <a:off x="1397725" y="1922105"/>
            <a:ext cx="11197045" cy="4779141"/>
          </a:xfrm>
        </p:spPr>
        <p:txBody>
          <a:bodyPr>
            <a:normAutofit fontScale="62500" lnSpcReduction="20000"/>
          </a:bodyPr>
          <a:lstStyle/>
          <a:p>
            <a:pPr marL="0" indent="0">
              <a:buNone/>
            </a:pPr>
            <a:r>
              <a:rPr lang="nl-NL" b="1" dirty="0"/>
              <a:t>Nadenken over jezelf</a:t>
            </a:r>
          </a:p>
          <a:p>
            <a:pPr marL="0" indent="0">
              <a:buNone/>
            </a:pPr>
            <a:r>
              <a:rPr lang="nl-NL" dirty="0"/>
              <a:t>Om een persoonlijk ontwikkelingsplan te kunnen maken, kun je je </a:t>
            </a:r>
            <a:r>
              <a:rPr lang="nl-NL" dirty="0" smtClean="0"/>
              <a:t>afvragen:</a:t>
            </a:r>
            <a:endParaRPr lang="nl-NL" dirty="0"/>
          </a:p>
          <a:p>
            <a:endParaRPr lang="nl-NL" dirty="0"/>
          </a:p>
          <a:p>
            <a:r>
              <a:rPr lang="nl-NL" dirty="0"/>
              <a:t>waar ben ik goed in?</a:t>
            </a:r>
          </a:p>
          <a:p>
            <a:r>
              <a:rPr lang="nl-NL" dirty="0"/>
              <a:t>wat doe ik graag?</a:t>
            </a:r>
          </a:p>
          <a:p>
            <a:r>
              <a:rPr lang="nl-NL" dirty="0"/>
              <a:t>wat voor type </a:t>
            </a:r>
            <a:r>
              <a:rPr lang="nl-NL" dirty="0" smtClean="0"/>
              <a:t>mens</a:t>
            </a:r>
            <a:r>
              <a:rPr lang="nl-NL" dirty="0"/>
              <a:t> </a:t>
            </a:r>
            <a:r>
              <a:rPr lang="nl-NL" dirty="0" smtClean="0"/>
              <a:t>ben </a:t>
            </a:r>
            <a:r>
              <a:rPr lang="nl-NL" dirty="0"/>
              <a:t>ik?</a:t>
            </a:r>
          </a:p>
          <a:p>
            <a:r>
              <a:rPr lang="nl-NL" dirty="0"/>
              <a:t>en gebruik ik dat in mijn huidige </a:t>
            </a:r>
            <a:r>
              <a:rPr lang="nl-NL" dirty="0" smtClean="0"/>
              <a:t>baan?</a:t>
            </a:r>
          </a:p>
          <a:p>
            <a:r>
              <a:rPr lang="nl-NL" dirty="0" smtClean="0"/>
              <a:t>wat </a:t>
            </a:r>
            <a:r>
              <a:rPr lang="nl-NL" dirty="0"/>
              <a:t>kan ik doen om mijn functie beter te vervullen?</a:t>
            </a:r>
          </a:p>
          <a:p>
            <a:r>
              <a:rPr lang="nl-NL" dirty="0"/>
              <a:t>in welke richting wil ik me verder ontwikkelen?</a:t>
            </a:r>
          </a:p>
          <a:p>
            <a:r>
              <a:rPr lang="nl-NL" dirty="0"/>
              <a:t>wat is mijn persoonlijke visie?</a:t>
            </a:r>
          </a:p>
          <a:p>
            <a:r>
              <a:rPr lang="nl-NL" dirty="0"/>
              <a:t>wat zijn mijn </a:t>
            </a:r>
            <a:r>
              <a:rPr lang="nl-NL" dirty="0" smtClean="0"/>
              <a:t>ambitie?</a:t>
            </a:r>
            <a:r>
              <a:rPr lang="nl-NL" dirty="0"/>
              <a:t> (wat wil ik over vijf of tien jaar bereikt hebben?)</a:t>
            </a:r>
          </a:p>
          <a:p>
            <a:r>
              <a:rPr lang="nl-NL" dirty="0"/>
              <a:t>en wat zou ik daarvoor moeten leren?</a:t>
            </a:r>
          </a:p>
          <a:p>
            <a:endParaRPr lang="nl-NL" dirty="0"/>
          </a:p>
        </p:txBody>
      </p:sp>
    </p:spTree>
    <p:extLst>
      <p:ext uri="{BB962C8B-B14F-4D97-AF65-F5344CB8AC3E}">
        <p14:creationId xmlns:p14="http://schemas.microsoft.com/office/powerpoint/2010/main" val="387428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Disciplinegesprek </a:t>
            </a:r>
            <a:endParaRPr lang="nl-NL" dirty="0"/>
          </a:p>
        </p:txBody>
      </p:sp>
      <p:sp>
        <p:nvSpPr>
          <p:cNvPr id="3" name="Tijdelijke aanduiding voor inhoud 2"/>
          <p:cNvSpPr>
            <a:spLocks noGrp="1"/>
          </p:cNvSpPr>
          <p:nvPr>
            <p:ph idx="1"/>
          </p:nvPr>
        </p:nvSpPr>
        <p:spPr/>
        <p:txBody>
          <a:bodyPr/>
          <a:lstStyle/>
          <a:p>
            <a:pPr marL="0" indent="0">
              <a:buNone/>
            </a:pPr>
            <a:r>
              <a:rPr lang="nl-NL" dirty="0"/>
              <a:t>In een disciplinegesprek wijst de leidinggevende een werknemer op de overtreding en maakt hij dwingende afspraken om dergelijke misstappen in de toekomst te voorkomen. </a:t>
            </a:r>
          </a:p>
          <a:p>
            <a:endParaRPr lang="nl-NL" dirty="0"/>
          </a:p>
        </p:txBody>
      </p:sp>
    </p:spTree>
    <p:extLst>
      <p:ext uri="{BB962C8B-B14F-4D97-AF65-F5344CB8AC3E}">
        <p14:creationId xmlns:p14="http://schemas.microsoft.com/office/powerpoint/2010/main" val="250384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Beoordelingscyclus </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2686" y="3023908"/>
            <a:ext cx="5190368" cy="3834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jdelijke aanduiding voor inhoud 2"/>
          <p:cNvSpPr>
            <a:spLocks noGrp="1"/>
          </p:cNvSpPr>
          <p:nvPr>
            <p:ph idx="1"/>
          </p:nvPr>
        </p:nvSpPr>
        <p:spPr/>
        <p:txBody>
          <a:bodyPr/>
          <a:lstStyle/>
          <a:p>
            <a:r>
              <a:rPr lang="nl-NL" dirty="0"/>
              <a:t>Alle medewerkers moeten voortdurend meegroeien met de ontwikkelingen in het bedrijf. </a:t>
            </a:r>
            <a:endParaRPr lang="nl-NL" dirty="0" smtClean="0"/>
          </a:p>
          <a:p>
            <a:r>
              <a:rPr lang="nl-NL" dirty="0" smtClean="0"/>
              <a:t>Hier moet over in </a:t>
            </a:r>
            <a:r>
              <a:rPr lang="nl-NL" dirty="0"/>
              <a:t>gesprek worden gegaan.</a:t>
            </a:r>
          </a:p>
          <a:p>
            <a:endParaRPr lang="nl-NL" dirty="0"/>
          </a:p>
          <a:p>
            <a:pPr marL="0" indent="0">
              <a:buNone/>
            </a:pPr>
            <a:endParaRPr lang="nl-NL" dirty="0" smtClean="0"/>
          </a:p>
          <a:p>
            <a:endParaRPr lang="nl-NL" b="1" dirty="0"/>
          </a:p>
        </p:txBody>
      </p:sp>
    </p:spTree>
    <p:extLst>
      <p:ext uri="{BB962C8B-B14F-4D97-AF65-F5344CB8AC3E}">
        <p14:creationId xmlns:p14="http://schemas.microsoft.com/office/powerpoint/2010/main" val="3338337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de vorige keer besproken?</a:t>
            </a:r>
            <a:endParaRPr lang="nl-NL" dirty="0"/>
          </a:p>
        </p:txBody>
      </p:sp>
      <p:sp>
        <p:nvSpPr>
          <p:cNvPr id="3" name="Tijdelijke aanduiding voor inhoud 2"/>
          <p:cNvSpPr>
            <a:spLocks noGrp="1"/>
          </p:cNvSpPr>
          <p:nvPr>
            <p:ph idx="1"/>
          </p:nvPr>
        </p:nvSpPr>
        <p:spPr/>
        <p:txBody>
          <a:bodyPr/>
          <a:lstStyle/>
          <a:p>
            <a:r>
              <a:rPr lang="nl-NL" dirty="0" smtClean="0"/>
              <a:t>Personeel werven</a:t>
            </a:r>
          </a:p>
          <a:p>
            <a:r>
              <a:rPr lang="nl-NL" dirty="0" smtClean="0"/>
              <a:t>Personeel introduceren</a:t>
            </a:r>
            <a:endParaRPr lang="nl-NL" dirty="0"/>
          </a:p>
        </p:txBody>
      </p:sp>
    </p:spTree>
    <p:extLst>
      <p:ext uri="{BB962C8B-B14F-4D97-AF65-F5344CB8AC3E}">
        <p14:creationId xmlns:p14="http://schemas.microsoft.com/office/powerpoint/2010/main" val="2152888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Beoordelingscyclus </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3600" dirty="0" smtClean="0">
                <a:solidFill>
                  <a:schemeClr val="accent6">
                    <a:lumMod val="50000"/>
                  </a:schemeClr>
                </a:solidFill>
              </a:rPr>
              <a:t>1. Doelstellingengesprek </a:t>
            </a:r>
            <a:endParaRPr lang="nl-NL" sz="3600" dirty="0" smtClean="0">
              <a:solidFill>
                <a:schemeClr val="accent6">
                  <a:lumMod val="50000"/>
                </a:schemeClr>
              </a:solidFill>
            </a:endParaRPr>
          </a:p>
          <a:p>
            <a:r>
              <a:rPr lang="nl-NL" dirty="0" smtClean="0"/>
              <a:t>In een doelstellingengesprek wordt besproken welke doelen de medewerker zou willen behalen.</a:t>
            </a:r>
          </a:p>
          <a:p>
            <a:r>
              <a:rPr lang="nl-NL" dirty="0" smtClean="0"/>
              <a:t>Hierbij gaat het om persoonlijke ontwikkelingen, maar ook om doelen voor het team. </a:t>
            </a:r>
            <a:endParaRPr lang="nl-NL" dirty="0"/>
          </a:p>
        </p:txBody>
      </p:sp>
    </p:spTree>
    <p:extLst>
      <p:ext uri="{BB962C8B-B14F-4D97-AF65-F5344CB8AC3E}">
        <p14:creationId xmlns:p14="http://schemas.microsoft.com/office/powerpoint/2010/main" val="232509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Beoordelingscyclus </a:t>
            </a:r>
            <a:endParaRPr lang="nl-NL" dirty="0"/>
          </a:p>
        </p:txBody>
      </p:sp>
      <p:sp>
        <p:nvSpPr>
          <p:cNvPr id="3" name="Tijdelijke aanduiding voor inhoud 2"/>
          <p:cNvSpPr>
            <a:spLocks noGrp="1"/>
          </p:cNvSpPr>
          <p:nvPr>
            <p:ph idx="1"/>
          </p:nvPr>
        </p:nvSpPr>
        <p:spPr/>
        <p:txBody>
          <a:bodyPr/>
          <a:lstStyle/>
          <a:p>
            <a:pPr marL="0" indent="0">
              <a:buNone/>
            </a:pPr>
            <a:r>
              <a:rPr lang="nl-NL" sz="3600" dirty="0" smtClean="0">
                <a:solidFill>
                  <a:schemeClr val="accent6">
                    <a:lumMod val="50000"/>
                  </a:schemeClr>
                </a:solidFill>
              </a:rPr>
              <a:t>2. Voortgangsgesprek </a:t>
            </a:r>
            <a:endParaRPr lang="nl-NL" sz="3600" dirty="0" smtClean="0">
              <a:solidFill>
                <a:schemeClr val="accent6">
                  <a:lumMod val="50000"/>
                </a:schemeClr>
              </a:solidFill>
            </a:endParaRPr>
          </a:p>
          <a:p>
            <a:r>
              <a:rPr lang="nl-NL" dirty="0" smtClean="0"/>
              <a:t>Dit is een soort tussentijdse meting om te kijken hoe de doelen uit het voorgaande gesprek ervoor staan. </a:t>
            </a:r>
          </a:p>
          <a:p>
            <a:r>
              <a:rPr lang="nl-NL" dirty="0" smtClean="0"/>
              <a:t>Is er ergens behoefte aan ondersteuning? Of lopen zaken zoals gepland?</a:t>
            </a:r>
            <a:endParaRPr lang="nl-NL" dirty="0"/>
          </a:p>
        </p:txBody>
      </p:sp>
    </p:spTree>
    <p:extLst>
      <p:ext uri="{BB962C8B-B14F-4D97-AF65-F5344CB8AC3E}">
        <p14:creationId xmlns:p14="http://schemas.microsoft.com/office/powerpoint/2010/main" val="332807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Beoordelingscyclus </a:t>
            </a:r>
            <a:endParaRPr lang="nl-NL" dirty="0"/>
          </a:p>
        </p:txBody>
      </p:sp>
      <p:sp>
        <p:nvSpPr>
          <p:cNvPr id="3" name="Tijdelijke aanduiding voor inhoud 2"/>
          <p:cNvSpPr>
            <a:spLocks noGrp="1"/>
          </p:cNvSpPr>
          <p:nvPr>
            <p:ph idx="1"/>
          </p:nvPr>
        </p:nvSpPr>
        <p:spPr/>
        <p:txBody>
          <a:bodyPr/>
          <a:lstStyle/>
          <a:p>
            <a:pPr marL="0" indent="0">
              <a:buNone/>
            </a:pPr>
            <a:r>
              <a:rPr lang="nl-NL" sz="3600" dirty="0" smtClean="0">
                <a:solidFill>
                  <a:schemeClr val="accent6">
                    <a:lumMod val="50000"/>
                  </a:schemeClr>
                </a:solidFill>
              </a:rPr>
              <a:t>3. Beoordelingsgesprek</a:t>
            </a:r>
            <a:endParaRPr lang="nl-NL" sz="3600" dirty="0" smtClean="0">
              <a:solidFill>
                <a:schemeClr val="accent6">
                  <a:lumMod val="50000"/>
                </a:schemeClr>
              </a:solidFill>
            </a:endParaRPr>
          </a:p>
          <a:p>
            <a:r>
              <a:rPr lang="nl-NL" dirty="0"/>
              <a:t>Het functioneren van een werknemer wordt besproken over een recente </a:t>
            </a:r>
            <a:r>
              <a:rPr lang="nl-NL" dirty="0" smtClean="0"/>
              <a:t>periode.</a:t>
            </a:r>
          </a:p>
          <a:p>
            <a:r>
              <a:rPr lang="nl-NL" dirty="0" smtClean="0"/>
              <a:t>Hierbij kan worden teruggeblikt op de doelen uit het doelstellingengesprek. </a:t>
            </a:r>
          </a:p>
          <a:p>
            <a:endParaRPr lang="nl-NL" dirty="0"/>
          </a:p>
        </p:txBody>
      </p:sp>
    </p:spTree>
    <p:extLst>
      <p:ext uri="{BB962C8B-B14F-4D97-AF65-F5344CB8AC3E}">
        <p14:creationId xmlns:p14="http://schemas.microsoft.com/office/powerpoint/2010/main" val="3392959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Einde van de arbeidsovereenkomst</a:t>
            </a:r>
            <a:endParaRPr lang="nl-NL" dirty="0"/>
          </a:p>
        </p:txBody>
      </p:sp>
      <p:sp>
        <p:nvSpPr>
          <p:cNvPr id="3" name="Tijdelijke aanduiding voor inhoud 2"/>
          <p:cNvSpPr>
            <a:spLocks noGrp="1"/>
          </p:cNvSpPr>
          <p:nvPr>
            <p:ph idx="1"/>
          </p:nvPr>
        </p:nvSpPr>
        <p:spPr/>
        <p:txBody>
          <a:bodyPr/>
          <a:lstStyle/>
          <a:p>
            <a:r>
              <a:rPr lang="nl-NL" dirty="0" smtClean="0"/>
              <a:t>Voor bepaalde tijd</a:t>
            </a:r>
          </a:p>
          <a:p>
            <a:r>
              <a:rPr lang="nl-NL" dirty="0" smtClean="0"/>
              <a:t>Voor onbepaalde tijd</a:t>
            </a:r>
          </a:p>
          <a:p>
            <a:pPr lvl="1"/>
            <a:r>
              <a:rPr lang="nl-NL" dirty="0" smtClean="0"/>
              <a:t>Moeilijker op te zeggen;</a:t>
            </a:r>
          </a:p>
          <a:p>
            <a:pPr lvl="2"/>
            <a:r>
              <a:rPr lang="nl-NL" dirty="0" smtClean="0"/>
              <a:t>Opzegging door werknemer of werkgever</a:t>
            </a:r>
          </a:p>
          <a:p>
            <a:pPr lvl="2"/>
            <a:r>
              <a:rPr lang="nl-NL" dirty="0" smtClean="0"/>
              <a:t>Opzegging met wederzijds goedvinden</a:t>
            </a:r>
          </a:p>
          <a:p>
            <a:pPr lvl="2"/>
            <a:r>
              <a:rPr lang="nl-NL" dirty="0" smtClean="0"/>
              <a:t>Opzegging van rechtswege</a:t>
            </a:r>
          </a:p>
          <a:p>
            <a:pPr lvl="2"/>
            <a:r>
              <a:rPr lang="nl-NL" dirty="0" smtClean="0"/>
              <a:t>Opzegging op basis van een uitspraak van de kantonrechter</a:t>
            </a:r>
          </a:p>
          <a:p>
            <a:pPr lvl="2"/>
            <a:r>
              <a:rPr lang="nl-NL" dirty="0" smtClean="0"/>
              <a:t>Opzegging door ontslag op staande voet</a:t>
            </a:r>
            <a:endParaRPr lang="nl-NL" dirty="0"/>
          </a:p>
          <a:p>
            <a:pPr lvl="2"/>
            <a:endParaRPr lang="nl-NL" dirty="0" smtClean="0"/>
          </a:p>
          <a:p>
            <a:pPr marL="777240" lvl="2" indent="0">
              <a:buNone/>
            </a:pPr>
            <a:r>
              <a:rPr lang="nl-NL" dirty="0" smtClean="0"/>
              <a:t>Regels voor het opzegtermijn voor werkgever én werknemer </a:t>
            </a:r>
          </a:p>
        </p:txBody>
      </p:sp>
    </p:spTree>
    <p:extLst>
      <p:ext uri="{BB962C8B-B14F-4D97-AF65-F5344CB8AC3E}">
        <p14:creationId xmlns:p14="http://schemas.microsoft.com/office/powerpoint/2010/main" val="229387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Huiswerk voor volgende week</a:t>
            </a:r>
            <a:endParaRPr lang="nl-NL" dirty="0"/>
          </a:p>
        </p:txBody>
      </p:sp>
      <p:sp>
        <p:nvSpPr>
          <p:cNvPr id="3" name="Tijdelijke aanduiding voor inhoud 2"/>
          <p:cNvSpPr>
            <a:spLocks noGrp="1"/>
          </p:cNvSpPr>
          <p:nvPr>
            <p:ph idx="1"/>
          </p:nvPr>
        </p:nvSpPr>
        <p:spPr/>
        <p:txBody>
          <a:bodyPr/>
          <a:lstStyle/>
          <a:p>
            <a:pPr marL="0" indent="0">
              <a:buNone/>
            </a:pPr>
            <a:r>
              <a:rPr lang="nl-NL" dirty="0" smtClean="0"/>
              <a:t>Schrijf een persoonlijk ontwikkelplan over jezelf. </a:t>
            </a:r>
          </a:p>
          <a:p>
            <a:pPr marL="0" indent="0">
              <a:buNone/>
            </a:pPr>
            <a:r>
              <a:rPr lang="nl-NL" dirty="0" smtClean="0"/>
              <a:t>Neem dit op papier mee woensdag 6 december</a:t>
            </a:r>
          </a:p>
          <a:p>
            <a:pPr marL="0" indent="0">
              <a:buNone/>
            </a:pPr>
            <a:r>
              <a:rPr lang="nl-NL" dirty="0"/>
              <a:t>&gt;</a:t>
            </a:r>
            <a:r>
              <a:rPr lang="nl-NL" dirty="0" smtClean="0"/>
              <a:t>Resultaat: onvoldoende – voldoende – goed </a:t>
            </a:r>
            <a:endParaRPr lang="nl-NL" dirty="0"/>
          </a:p>
        </p:txBody>
      </p:sp>
    </p:spTree>
    <p:extLst>
      <p:ext uri="{BB962C8B-B14F-4D97-AF65-F5344CB8AC3E}">
        <p14:creationId xmlns:p14="http://schemas.microsoft.com/office/powerpoint/2010/main" val="195553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Jouw </a:t>
            </a:r>
            <a:r>
              <a:rPr lang="nl-NL" dirty="0" smtClean="0"/>
              <a:t>Persoonlijk </a:t>
            </a:r>
            <a:r>
              <a:rPr lang="nl-NL" dirty="0"/>
              <a:t>ontwikkelplan</a:t>
            </a:r>
          </a:p>
        </p:txBody>
      </p:sp>
      <p:sp>
        <p:nvSpPr>
          <p:cNvPr id="3" name="Tijdelijke aanduiding voor inhoud 2"/>
          <p:cNvSpPr>
            <a:spLocks noGrp="1"/>
          </p:cNvSpPr>
          <p:nvPr>
            <p:ph idx="1"/>
          </p:nvPr>
        </p:nvSpPr>
        <p:spPr>
          <a:xfrm>
            <a:off x="1397725" y="1922105"/>
            <a:ext cx="11197045" cy="4779141"/>
          </a:xfrm>
        </p:spPr>
        <p:txBody>
          <a:bodyPr>
            <a:normAutofit fontScale="85000" lnSpcReduction="20000"/>
          </a:bodyPr>
          <a:lstStyle/>
          <a:p>
            <a:pPr marL="0" indent="0">
              <a:buNone/>
            </a:pPr>
            <a:r>
              <a:rPr lang="nl-NL" b="1" dirty="0"/>
              <a:t>Nadenken over jezelf</a:t>
            </a:r>
          </a:p>
          <a:p>
            <a:pPr marL="0" indent="0">
              <a:buNone/>
            </a:pPr>
            <a:r>
              <a:rPr lang="nl-NL" dirty="0"/>
              <a:t>Om een persoonlijk ontwikkelingsplan te kunnen maken, kun je </a:t>
            </a:r>
            <a:r>
              <a:rPr lang="nl-NL" dirty="0" smtClean="0"/>
              <a:t>je de onderstaande vragen beantwoorden:</a:t>
            </a:r>
            <a:endParaRPr lang="nl-NL" dirty="0"/>
          </a:p>
          <a:p>
            <a:r>
              <a:rPr lang="nl-NL" dirty="0"/>
              <a:t>waar ben ik goed in?</a:t>
            </a:r>
          </a:p>
          <a:p>
            <a:r>
              <a:rPr lang="nl-NL" dirty="0"/>
              <a:t>wat doe ik graag?</a:t>
            </a:r>
          </a:p>
          <a:p>
            <a:r>
              <a:rPr lang="nl-NL" dirty="0"/>
              <a:t>wat voor type </a:t>
            </a:r>
            <a:r>
              <a:rPr lang="nl-NL" dirty="0" smtClean="0"/>
              <a:t>mens</a:t>
            </a:r>
            <a:r>
              <a:rPr lang="nl-NL" dirty="0"/>
              <a:t> </a:t>
            </a:r>
            <a:r>
              <a:rPr lang="nl-NL" dirty="0" smtClean="0"/>
              <a:t>ben </a:t>
            </a:r>
            <a:r>
              <a:rPr lang="nl-NL" dirty="0"/>
              <a:t>ik?</a:t>
            </a:r>
          </a:p>
          <a:p>
            <a:r>
              <a:rPr lang="nl-NL" dirty="0"/>
              <a:t>en gebruik ik dat in mijn huidige </a:t>
            </a:r>
            <a:r>
              <a:rPr lang="nl-NL" dirty="0" smtClean="0"/>
              <a:t>baan/ tijdens mijn schooltijd?</a:t>
            </a:r>
          </a:p>
          <a:p>
            <a:r>
              <a:rPr lang="nl-NL" dirty="0" smtClean="0"/>
              <a:t>wat </a:t>
            </a:r>
            <a:r>
              <a:rPr lang="nl-NL" dirty="0"/>
              <a:t>kan ik </a:t>
            </a:r>
            <a:r>
              <a:rPr lang="nl-NL" dirty="0" smtClean="0"/>
              <a:t>doen om nog beter te worden in wat ik doe?</a:t>
            </a:r>
            <a:endParaRPr lang="nl-NL" dirty="0"/>
          </a:p>
          <a:p>
            <a:r>
              <a:rPr lang="nl-NL" dirty="0"/>
              <a:t>in welke richting wil ik me verder ontwikkelen?</a:t>
            </a:r>
          </a:p>
          <a:p>
            <a:r>
              <a:rPr lang="nl-NL" dirty="0"/>
              <a:t>wat is mijn persoonlijke visie?</a:t>
            </a:r>
          </a:p>
          <a:p>
            <a:r>
              <a:rPr lang="nl-NL" dirty="0"/>
              <a:t>wat zijn mijn </a:t>
            </a:r>
            <a:r>
              <a:rPr lang="nl-NL" dirty="0" smtClean="0"/>
              <a:t>ambitie?</a:t>
            </a:r>
            <a:r>
              <a:rPr lang="nl-NL" dirty="0"/>
              <a:t> (wat wil ik over vijf of tien jaar bereikt hebben?)</a:t>
            </a:r>
          </a:p>
          <a:p>
            <a:r>
              <a:rPr lang="nl-NL" dirty="0"/>
              <a:t>en wat zou ik daarvoor moeten leren?</a:t>
            </a:r>
          </a:p>
          <a:p>
            <a:endParaRPr lang="nl-NL" dirty="0"/>
          </a:p>
        </p:txBody>
      </p:sp>
    </p:spTree>
    <p:extLst>
      <p:ext uri="{BB962C8B-B14F-4D97-AF65-F5344CB8AC3E}">
        <p14:creationId xmlns:p14="http://schemas.microsoft.com/office/powerpoint/2010/main" val="3693824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vandaag?</a:t>
            </a:r>
            <a:endParaRPr lang="nl-NL" dirty="0"/>
          </a:p>
        </p:txBody>
      </p:sp>
      <p:sp>
        <p:nvSpPr>
          <p:cNvPr id="3" name="Tijdelijke aanduiding voor inhoud 2"/>
          <p:cNvSpPr>
            <a:spLocks noGrp="1"/>
          </p:cNvSpPr>
          <p:nvPr>
            <p:ph idx="1"/>
          </p:nvPr>
        </p:nvSpPr>
        <p:spPr/>
        <p:txBody>
          <a:bodyPr/>
          <a:lstStyle/>
          <a:p>
            <a:r>
              <a:rPr lang="nl-NL" dirty="0" smtClean="0"/>
              <a:t>Personeel motiveren (H2.3)</a:t>
            </a:r>
          </a:p>
          <a:p>
            <a:r>
              <a:rPr lang="nl-NL" dirty="0" smtClean="0"/>
              <a:t>Personeel scholen </a:t>
            </a:r>
            <a:r>
              <a:rPr lang="nl-NL" dirty="0"/>
              <a:t>(H2.3)</a:t>
            </a:r>
          </a:p>
          <a:p>
            <a:r>
              <a:rPr lang="nl-NL" dirty="0" smtClean="0"/>
              <a:t>Gesprekken voeren </a:t>
            </a:r>
            <a:r>
              <a:rPr lang="nl-NL" dirty="0"/>
              <a:t>(H2.3)</a:t>
            </a:r>
          </a:p>
          <a:p>
            <a:r>
              <a:rPr lang="nl-NL" dirty="0" smtClean="0"/>
              <a:t>Het einde van de arbeidsovereenkomst (H2.4)</a:t>
            </a:r>
            <a:endParaRPr lang="nl-NL" dirty="0"/>
          </a:p>
        </p:txBody>
      </p:sp>
    </p:spTree>
    <p:extLst>
      <p:ext uri="{BB962C8B-B14F-4D97-AF65-F5344CB8AC3E}">
        <p14:creationId xmlns:p14="http://schemas.microsoft.com/office/powerpoint/2010/main" val="1076727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Tevreden medewerkers</a:t>
            </a:r>
            <a:endParaRPr lang="nl-NL" dirty="0"/>
          </a:p>
        </p:txBody>
      </p:sp>
      <p:sp>
        <p:nvSpPr>
          <p:cNvPr id="3" name="Tijdelijke aanduiding voor inhoud 2"/>
          <p:cNvSpPr>
            <a:spLocks noGrp="1"/>
          </p:cNvSpPr>
          <p:nvPr>
            <p:ph idx="1"/>
          </p:nvPr>
        </p:nvSpPr>
        <p:spPr/>
        <p:txBody>
          <a:bodyPr/>
          <a:lstStyle/>
          <a:p>
            <a:r>
              <a:rPr lang="nl-NL" smtClean="0"/>
              <a:t>Je hebt medewerkers geworven en hoe houd je ze tevreden? </a:t>
            </a:r>
          </a:p>
          <a:p>
            <a:endParaRPr lang="nl-NL" smtClean="0"/>
          </a:p>
          <a:p>
            <a:r>
              <a:rPr lang="nl-NL" smtClean="0"/>
              <a:t>Welke behoeften van medewerkers zijn het meest belangrijk? </a:t>
            </a:r>
          </a:p>
          <a:p>
            <a:endParaRPr lang="nl-NL" smtClean="0"/>
          </a:p>
          <a:p>
            <a:endParaRPr lang="nl-NL" smtClean="0"/>
          </a:p>
          <a:p>
            <a:endParaRPr lang="nl-NL" dirty="0"/>
          </a:p>
        </p:txBody>
      </p:sp>
    </p:spTree>
    <p:extLst>
      <p:ext uri="{BB962C8B-B14F-4D97-AF65-F5344CB8AC3E}">
        <p14:creationId xmlns:p14="http://schemas.microsoft.com/office/powerpoint/2010/main" val="130031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Motiveren medewerkers</a:t>
            </a:r>
            <a:endParaRPr lang="nl-NL" dirty="0"/>
          </a:p>
        </p:txBody>
      </p:sp>
      <p:sp>
        <p:nvSpPr>
          <p:cNvPr id="3" name="Tijdelijke aanduiding voor inhoud 2"/>
          <p:cNvSpPr>
            <a:spLocks noGrp="1"/>
          </p:cNvSpPr>
          <p:nvPr>
            <p:ph idx="1"/>
          </p:nvPr>
        </p:nvSpPr>
        <p:spPr/>
        <p:txBody>
          <a:bodyPr>
            <a:normAutofit/>
          </a:bodyPr>
          <a:lstStyle/>
          <a:p>
            <a:pPr>
              <a:defRPr/>
            </a:pPr>
            <a:r>
              <a:rPr lang="nl-NL" dirty="0"/>
              <a:t>Beloning</a:t>
            </a:r>
          </a:p>
          <a:p>
            <a:pPr>
              <a:defRPr/>
            </a:pPr>
            <a:r>
              <a:rPr lang="nl-NL" dirty="0"/>
              <a:t>Zelfstandigheid</a:t>
            </a:r>
          </a:p>
          <a:p>
            <a:pPr>
              <a:defRPr/>
            </a:pPr>
            <a:r>
              <a:rPr lang="nl-NL" dirty="0" smtClean="0"/>
              <a:t>Ontplooiing</a:t>
            </a:r>
            <a:endParaRPr lang="nl-NL" dirty="0"/>
          </a:p>
          <a:p>
            <a:pPr>
              <a:defRPr/>
            </a:pPr>
            <a:r>
              <a:rPr lang="nl-NL" dirty="0"/>
              <a:t>Goede communicatie</a:t>
            </a:r>
          </a:p>
          <a:p>
            <a:pPr>
              <a:defRPr/>
            </a:pPr>
            <a:r>
              <a:rPr lang="nl-NL" dirty="0"/>
              <a:t>Werkomgeving</a:t>
            </a:r>
          </a:p>
          <a:p>
            <a:pPr>
              <a:defRPr/>
            </a:pPr>
            <a:r>
              <a:rPr lang="nl-NL" dirty="0"/>
              <a:t>Scholing</a:t>
            </a:r>
          </a:p>
          <a:p>
            <a:endParaRPr lang="nl-NL" dirty="0" smtClean="0"/>
          </a:p>
          <a:p>
            <a:pPr marL="0" indent="0">
              <a:buNone/>
            </a:pPr>
            <a:r>
              <a:rPr lang="nl-NL" dirty="0" smtClean="0">
                <a:hlinkClick r:id="rId2"/>
              </a:rPr>
              <a:t>Filmpje begeleiden personeel</a:t>
            </a:r>
            <a:endParaRPr lang="nl-NL" dirty="0"/>
          </a:p>
        </p:txBody>
      </p:sp>
    </p:spTree>
    <p:extLst>
      <p:ext uri="{BB962C8B-B14F-4D97-AF65-F5344CB8AC3E}">
        <p14:creationId xmlns:p14="http://schemas.microsoft.com/office/powerpoint/2010/main" val="2843888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Piramide van Maslow</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0822" y="1600201"/>
            <a:ext cx="8550357" cy="4525433"/>
          </a:xfrm>
        </p:spPr>
      </p:pic>
    </p:spTree>
    <p:extLst>
      <p:ext uri="{BB962C8B-B14F-4D97-AF65-F5344CB8AC3E}">
        <p14:creationId xmlns:p14="http://schemas.microsoft.com/office/powerpoint/2010/main" val="2349279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Personeelsbeleid </a:t>
            </a:r>
            <a:endParaRPr lang="nl-NL" dirty="0"/>
          </a:p>
        </p:txBody>
      </p:sp>
      <p:sp>
        <p:nvSpPr>
          <p:cNvPr id="3" name="Tijdelijke aanduiding voor inhoud 2"/>
          <p:cNvSpPr>
            <a:spLocks noGrp="1"/>
          </p:cNvSpPr>
          <p:nvPr>
            <p:ph idx="1"/>
          </p:nvPr>
        </p:nvSpPr>
        <p:spPr/>
        <p:txBody>
          <a:bodyPr>
            <a:normAutofit fontScale="92500" lnSpcReduction="10000"/>
          </a:bodyPr>
          <a:lstStyle/>
          <a:p>
            <a:pPr marL="609585" indent="-609585"/>
            <a:r>
              <a:rPr lang="nl-NL" altLang="nl-NL" dirty="0">
                <a:ea typeface="ＭＳ Ｐゴシック" panose="020B0600070205080204" pitchFamily="34" charset="-128"/>
              </a:rPr>
              <a:t>Maslow onderscheidt </a:t>
            </a:r>
            <a:r>
              <a:rPr lang="nl-NL" altLang="nl-NL" b="1" dirty="0">
                <a:ea typeface="ＭＳ Ｐゴシック" panose="020B0600070205080204" pitchFamily="34" charset="-128"/>
              </a:rPr>
              <a:t>5 behoefteniveaus</a:t>
            </a:r>
            <a:r>
              <a:rPr lang="nl-NL" altLang="nl-NL" dirty="0">
                <a:ea typeface="ＭＳ Ｐゴシック" panose="020B0600070205080204" pitchFamily="34" charset="-128"/>
              </a:rPr>
              <a:t>:</a:t>
            </a:r>
          </a:p>
          <a:p>
            <a:pPr marL="609585" indent="-609585">
              <a:buFont typeface="Calibri" panose="020F0502020204030204" pitchFamily="34" charset="0"/>
              <a:buAutoNum type="arabicPeriod"/>
            </a:pPr>
            <a:r>
              <a:rPr lang="nl-NL" altLang="nl-NL" dirty="0">
                <a:ea typeface="ＭＳ Ｐゴシック" panose="020B0600070205080204" pitchFamily="34" charset="-128"/>
              </a:rPr>
              <a:t>Fysiologische behoeften</a:t>
            </a:r>
          </a:p>
          <a:p>
            <a:pPr marL="609585" indent="-609585">
              <a:buFont typeface="Calibri" panose="020F0502020204030204" pitchFamily="34" charset="0"/>
              <a:buAutoNum type="arabicPeriod"/>
            </a:pPr>
            <a:r>
              <a:rPr lang="nl-NL" altLang="nl-NL" dirty="0">
                <a:ea typeface="ＭＳ Ｐゴシック" panose="020B0600070205080204" pitchFamily="34" charset="-128"/>
              </a:rPr>
              <a:t>Behoefte aan veiligheid en zekerheid</a:t>
            </a:r>
          </a:p>
          <a:p>
            <a:pPr marL="609585" indent="-609585">
              <a:buFont typeface="Calibri" panose="020F0502020204030204" pitchFamily="34" charset="0"/>
              <a:buAutoNum type="arabicPeriod"/>
            </a:pPr>
            <a:r>
              <a:rPr lang="nl-NL" altLang="nl-NL" dirty="0">
                <a:ea typeface="ＭＳ Ｐゴシック" panose="020B0600070205080204" pitchFamily="34" charset="-128"/>
              </a:rPr>
              <a:t>Behoefte aan sociaal contact en liefde</a:t>
            </a:r>
          </a:p>
          <a:p>
            <a:pPr marL="609585" indent="-609585">
              <a:buFont typeface="Calibri" panose="020F0502020204030204" pitchFamily="34" charset="0"/>
              <a:buAutoNum type="arabicPeriod"/>
            </a:pPr>
            <a:r>
              <a:rPr lang="nl-NL" altLang="nl-NL" dirty="0">
                <a:ea typeface="ＭＳ Ｐゴシック" panose="020B0600070205080204" pitchFamily="34" charset="-128"/>
              </a:rPr>
              <a:t>Behoefte aan waardering</a:t>
            </a:r>
          </a:p>
          <a:p>
            <a:pPr marL="609585" indent="-609585">
              <a:buFont typeface="Calibri" panose="020F0502020204030204" pitchFamily="34" charset="0"/>
              <a:buAutoNum type="arabicPeriod"/>
            </a:pPr>
            <a:r>
              <a:rPr lang="nl-NL" altLang="nl-NL" dirty="0">
                <a:ea typeface="ＭＳ Ｐゴシック" panose="020B0600070205080204" pitchFamily="34" charset="-128"/>
              </a:rPr>
              <a:t>Behoefte aan zelfverwezenlijking</a:t>
            </a:r>
          </a:p>
          <a:p>
            <a:pPr marL="609585" indent="-609585"/>
            <a:r>
              <a:rPr lang="nl-NL" altLang="nl-NL" dirty="0">
                <a:ea typeface="ＭＳ Ｐゴシック" panose="020B0600070205080204" pitchFamily="34" charset="-128"/>
              </a:rPr>
              <a:t>Er bestaat een </a:t>
            </a:r>
            <a:r>
              <a:rPr lang="nl-NL" altLang="nl-NL" b="1" dirty="0">
                <a:ea typeface="ＭＳ Ｐゴシック" panose="020B0600070205080204" pitchFamily="34" charset="-128"/>
              </a:rPr>
              <a:t>hiërarchisch verband </a:t>
            </a:r>
            <a:r>
              <a:rPr lang="nl-NL" altLang="nl-NL" dirty="0">
                <a:ea typeface="ＭＳ Ｐゴシック" panose="020B0600070205080204" pitchFamily="34" charset="-128"/>
              </a:rPr>
              <a:t>tussen de behoeften.</a:t>
            </a:r>
          </a:p>
          <a:p>
            <a:pPr marL="609585" indent="-609585"/>
            <a:endParaRPr lang="nl-NL" altLang="nl-NL" dirty="0">
              <a:ea typeface="ＭＳ Ｐゴシック" panose="020B0600070205080204" pitchFamily="34" charset="-128"/>
            </a:endParaRPr>
          </a:p>
          <a:p>
            <a:pPr marL="609585" indent="-609585"/>
            <a:r>
              <a:rPr lang="nl-NL" altLang="nl-NL" dirty="0">
                <a:ea typeface="ＭＳ Ｐゴシック" panose="020B0600070205080204" pitchFamily="34" charset="-128"/>
              </a:rPr>
              <a:t>Kritiek: geldt niet in alle culturen en leeftijdscategorieën, niet universeel.</a:t>
            </a:r>
            <a:endParaRPr lang="nl-NL" dirty="0"/>
          </a:p>
        </p:txBody>
      </p:sp>
    </p:spTree>
    <p:extLst>
      <p:ext uri="{BB962C8B-B14F-4D97-AF65-F5344CB8AC3E}">
        <p14:creationId xmlns:p14="http://schemas.microsoft.com/office/powerpoint/2010/main" val="1545768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Personeelsbeleid </a:t>
            </a:r>
            <a:endParaRPr lang="nl-NL" dirty="0"/>
          </a:p>
        </p:txBody>
      </p:sp>
      <p:sp>
        <p:nvSpPr>
          <p:cNvPr id="3" name="Tijdelijke aanduiding voor inhoud 2"/>
          <p:cNvSpPr>
            <a:spLocks noGrp="1"/>
          </p:cNvSpPr>
          <p:nvPr>
            <p:ph idx="1"/>
          </p:nvPr>
        </p:nvSpPr>
        <p:spPr/>
        <p:txBody>
          <a:bodyPr>
            <a:normAutofit/>
          </a:bodyPr>
          <a:lstStyle/>
          <a:p>
            <a:pPr marL="609585" indent="-609585"/>
            <a:r>
              <a:rPr lang="nl-NL" altLang="nl-NL" b="1" u="sng" dirty="0">
                <a:ea typeface="ＭＳ Ｐゴシック" panose="020B0600070205080204" pitchFamily="34" charset="-128"/>
              </a:rPr>
              <a:t>Twee-factorentheorie van Herzberg</a:t>
            </a:r>
          </a:p>
          <a:p>
            <a:pPr marL="0" indent="0">
              <a:buNone/>
            </a:pPr>
            <a:r>
              <a:rPr lang="nl-NL" altLang="nl-NL" dirty="0">
                <a:ea typeface="ＭＳ Ｐゴシック" panose="020B0600070205080204" pitchFamily="34" charset="-128"/>
              </a:rPr>
              <a:t>Oorzaak van (on)tevredenheid over werk is te verdelen in twee categorieën:</a:t>
            </a:r>
          </a:p>
          <a:p>
            <a:pPr marL="609585" indent="-609585">
              <a:buFont typeface="Calibri" panose="020F0502020204030204" pitchFamily="34" charset="0"/>
              <a:buAutoNum type="arabicPeriod"/>
            </a:pPr>
            <a:r>
              <a:rPr lang="nl-NL" altLang="nl-NL" b="1" dirty="0" err="1">
                <a:ea typeface="ＭＳ Ｐゴシック" panose="020B0600070205080204" pitchFamily="34" charset="-128"/>
              </a:rPr>
              <a:t>Dissatisfiers</a:t>
            </a:r>
            <a:r>
              <a:rPr lang="nl-NL" altLang="nl-NL" dirty="0">
                <a:ea typeface="ＭＳ Ｐゴシック" panose="020B0600070205080204" pitchFamily="34" charset="-128"/>
              </a:rPr>
              <a:t>: hygiënefactoren: arbeidsomstandigheden, beloning, arbeidsverhouding, kwaliteit van de leiding. Extrinsieke factoren: aanwezigheid leidt niet tot tevredenheid maar tot afwezigheid van ontevredenheid/neutrale werkhouding. </a:t>
            </a:r>
          </a:p>
          <a:p>
            <a:pPr marL="609585" indent="-609585">
              <a:buFont typeface="Calibri" panose="020F0502020204030204" pitchFamily="34" charset="0"/>
              <a:buAutoNum type="arabicPeriod"/>
            </a:pPr>
            <a:r>
              <a:rPr lang="nl-NL" altLang="nl-NL" b="1" dirty="0" err="1">
                <a:ea typeface="ＭＳ Ｐゴシック" panose="020B0600070205080204" pitchFamily="34" charset="-128"/>
              </a:rPr>
              <a:t>Satisfiers</a:t>
            </a:r>
            <a:r>
              <a:rPr lang="nl-NL" altLang="nl-NL" dirty="0">
                <a:ea typeface="ＭＳ Ｐゴシック" panose="020B0600070205080204" pitchFamily="34" charset="-128"/>
              </a:rPr>
              <a:t>: motiverende factoren: medezeggenschap, erkenning, waardering, verantwoordelijkheid en groeimogelijkheden.</a:t>
            </a:r>
          </a:p>
          <a:p>
            <a:endParaRPr lang="nl-NL" dirty="0"/>
          </a:p>
        </p:txBody>
      </p:sp>
    </p:spTree>
    <p:extLst>
      <p:ext uri="{BB962C8B-B14F-4D97-AF65-F5344CB8AC3E}">
        <p14:creationId xmlns:p14="http://schemas.microsoft.com/office/powerpoint/2010/main" val="63334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Beloningen</a:t>
            </a:r>
            <a:endParaRPr lang="nl-NL" dirty="0"/>
          </a:p>
        </p:txBody>
      </p:sp>
      <p:sp>
        <p:nvSpPr>
          <p:cNvPr id="3" name="Tijdelijke aanduiding voor inhoud 2"/>
          <p:cNvSpPr>
            <a:spLocks noGrp="1"/>
          </p:cNvSpPr>
          <p:nvPr>
            <p:ph idx="1"/>
          </p:nvPr>
        </p:nvSpPr>
        <p:spPr/>
        <p:txBody>
          <a:bodyPr>
            <a:normAutofit fontScale="85000" lnSpcReduction="20000"/>
          </a:bodyPr>
          <a:lstStyle/>
          <a:p>
            <a:pPr marL="609585" indent="-609585"/>
            <a:r>
              <a:rPr lang="nl-NL" altLang="nl-NL" dirty="0">
                <a:ea typeface="ＭＳ Ｐゴシック" panose="020B0600070205080204" pitchFamily="34" charset="-128"/>
              </a:rPr>
              <a:t>Beloning:</a:t>
            </a:r>
          </a:p>
          <a:p>
            <a:pPr marL="609585" indent="-609585"/>
            <a:r>
              <a:rPr lang="nl-NL" altLang="nl-NL" dirty="0">
                <a:ea typeface="ＭＳ Ｐゴシック" panose="020B0600070205080204" pitchFamily="34" charset="-128"/>
              </a:rPr>
              <a:t>Tijdloonstelsel: beloning op basis van aantal gewerkte uren</a:t>
            </a:r>
          </a:p>
          <a:p>
            <a:pPr marL="609585" indent="-609585"/>
            <a:r>
              <a:rPr lang="nl-NL" altLang="nl-NL" dirty="0" smtClean="0">
                <a:ea typeface="ＭＳ Ｐゴシック" panose="020B0600070205080204" pitchFamily="34" charset="-128"/>
              </a:rPr>
              <a:t>Prestatieloonstelsel</a:t>
            </a:r>
            <a:r>
              <a:rPr lang="nl-NL" altLang="nl-NL" dirty="0">
                <a:ea typeface="ＭＳ Ｐゴシック" panose="020B0600070205080204" pitchFamily="34" charset="-128"/>
              </a:rPr>
              <a:t>: beloning afhankelijk van prestatie</a:t>
            </a:r>
          </a:p>
          <a:p>
            <a:pPr marL="609585" indent="-609585"/>
            <a:r>
              <a:rPr lang="nl-NL" altLang="nl-NL" dirty="0">
                <a:ea typeface="ＭＳ Ｐゴシック" panose="020B0600070205080204" pitchFamily="34" charset="-128"/>
              </a:rPr>
              <a:t>Premieloonstelsel: beloningsysteem waarbij een vast bedrag per periode uitbetaald wordt en een extra uitbetaling plaatsvindt als de geleverde prestatie een bepaalde norm overschreden heeft.</a:t>
            </a:r>
            <a:endParaRPr lang="en-US" altLang="nl-NL" dirty="0">
              <a:ea typeface="ＭＳ Ｐゴシック" panose="020B0600070205080204" pitchFamily="34" charset="-128"/>
            </a:endParaRPr>
          </a:p>
          <a:p>
            <a:pPr marL="609585" indent="-609585"/>
            <a:endParaRPr lang="nl-NL" altLang="nl-NL" dirty="0">
              <a:ea typeface="ＭＳ Ｐゴシック" panose="020B0600070205080204" pitchFamily="34" charset="-128"/>
            </a:endParaRPr>
          </a:p>
          <a:p>
            <a:pPr marL="609585" indent="-609585"/>
            <a:r>
              <a:rPr lang="nl-NL" altLang="nl-NL" dirty="0">
                <a:ea typeface="ＭＳ Ｐゴシック" panose="020B0600070205080204" pitchFamily="34" charset="-128"/>
              </a:rPr>
              <a:t>Begeleiding van het personeel:</a:t>
            </a:r>
          </a:p>
          <a:p>
            <a:pPr marL="609585" indent="-609585"/>
            <a:r>
              <a:rPr lang="nl-NL" altLang="nl-NL" dirty="0">
                <a:ea typeface="ＭＳ Ｐゴシック" panose="020B0600070205080204" pitchFamily="34" charset="-128"/>
              </a:rPr>
              <a:t>Functioneringsgesprekken: tweezijdig</a:t>
            </a:r>
          </a:p>
          <a:p>
            <a:pPr marL="609585" indent="-609585"/>
            <a:r>
              <a:rPr lang="nl-NL" altLang="nl-NL" dirty="0">
                <a:ea typeface="ＭＳ Ｐゴシック" panose="020B0600070205080204" pitchFamily="34" charset="-128"/>
              </a:rPr>
              <a:t>Beoordelingsgesprekken: eenzijdig</a:t>
            </a:r>
          </a:p>
          <a:p>
            <a:pPr marL="609585" indent="-609585"/>
            <a:r>
              <a:rPr lang="nl-NL" altLang="nl-NL" dirty="0">
                <a:ea typeface="ＭＳ Ｐゴシック" panose="020B0600070205080204" pitchFamily="34" charset="-128"/>
              </a:rPr>
              <a:t>Persoonlijk ontwikkelingsplan (POP)</a:t>
            </a:r>
          </a:p>
          <a:p>
            <a:endParaRPr lang="nl-NL" dirty="0"/>
          </a:p>
        </p:txBody>
      </p:sp>
    </p:spTree>
    <p:extLst>
      <p:ext uri="{BB962C8B-B14F-4D97-AF65-F5344CB8AC3E}">
        <p14:creationId xmlns:p14="http://schemas.microsoft.com/office/powerpoint/2010/main" val="1303799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raadmodelgebouw 16x9">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666335_TF03031027" id="{836AE9ED-5784-4731-B268-EAAB2F301BAC}" vid="{ED32C2F3-4D8A-4687-8179-F2193491F7B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767</Words>
  <Application>Microsoft Office PowerPoint</Application>
  <PresentationFormat>Breedbeeld</PresentationFormat>
  <Paragraphs>143</Paragraphs>
  <Slides>25</Slides>
  <Notes>0</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25</vt:i4>
      </vt:variant>
    </vt:vector>
  </HeadingPairs>
  <TitlesOfParts>
    <vt:vector size="31" baseType="lpstr">
      <vt:lpstr>ＭＳ Ｐゴシック</vt:lpstr>
      <vt:lpstr>Arial</vt:lpstr>
      <vt:lpstr>Calibri</vt:lpstr>
      <vt:lpstr>Calibri Light</vt:lpstr>
      <vt:lpstr>Kantoorthema</vt:lpstr>
      <vt:lpstr>Draadmodelgebouw 16x9</vt:lpstr>
      <vt:lpstr>P&amp;O</vt:lpstr>
      <vt:lpstr>Wat hebben we de vorige keer besproken?</vt:lpstr>
      <vt:lpstr>Wat vandaag?</vt:lpstr>
      <vt:lpstr>Tevreden medewerkers</vt:lpstr>
      <vt:lpstr>Motiveren medewerkers</vt:lpstr>
      <vt:lpstr>Piramide van Maslow</vt:lpstr>
      <vt:lpstr>Personeelsbeleid </vt:lpstr>
      <vt:lpstr>Personeelsbeleid </vt:lpstr>
      <vt:lpstr>Beloningen</vt:lpstr>
      <vt:lpstr>Evaluatie gesprekken</vt:lpstr>
      <vt:lpstr>Functioneringsgesprek </vt:lpstr>
      <vt:lpstr>Beoordelingsgesprek </vt:lpstr>
      <vt:lpstr>Beoordelingsgesprek </vt:lpstr>
      <vt:lpstr>Beoordelingsgesprek </vt:lpstr>
      <vt:lpstr>Persoonlijk ontwikkelplan</vt:lpstr>
      <vt:lpstr>Persoonlijk ontwikkelplan</vt:lpstr>
      <vt:lpstr>Persoonlijk ontwikkelplan</vt:lpstr>
      <vt:lpstr>Disciplinegesprek </vt:lpstr>
      <vt:lpstr>Beoordelingscyclus </vt:lpstr>
      <vt:lpstr>Beoordelingscyclus </vt:lpstr>
      <vt:lpstr>Beoordelingscyclus </vt:lpstr>
      <vt:lpstr>Beoordelingscyclus </vt:lpstr>
      <vt:lpstr>Einde van de arbeidsovereenkomst</vt:lpstr>
      <vt:lpstr>Huiswerk voor volgende week</vt:lpstr>
      <vt:lpstr>Jouw Persoonlijk ontwikkelplan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P&amp;O</dc:title>
  <dc:creator>Weijden, Yorike van der</dc:creator>
  <cp:lastModifiedBy>Weijden, Yorike van der</cp:lastModifiedBy>
  <cp:revision>7</cp:revision>
  <dcterms:created xsi:type="dcterms:W3CDTF">2017-11-15T08:45:14Z</dcterms:created>
  <dcterms:modified xsi:type="dcterms:W3CDTF">2017-11-28T15:39:41Z</dcterms:modified>
</cp:coreProperties>
</file>