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22" r:id="rId2"/>
    <p:sldId id="327" r:id="rId3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om" initials="T" lastIdx="1" clrIdx="0"/>
  <p:cmAuthor id="1" name="T.H. Nijbroek" initials="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  <a:srgbClr val="0099FF"/>
    <a:srgbClr val="00FF00"/>
    <a:srgbClr val="00FFFF"/>
    <a:srgbClr val="008000"/>
    <a:srgbClr val="CC99FF"/>
    <a:srgbClr val="DEBDFF"/>
    <a:srgbClr val="9966FF"/>
    <a:srgbClr val="66FF66"/>
    <a:srgbClr val="D5FF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7" autoAdjust="0"/>
    <p:restoredTop sz="86397" autoAdjust="0"/>
  </p:normalViewPr>
  <p:slideViewPr>
    <p:cSldViewPr snapToObjects="1">
      <p:cViewPr>
        <p:scale>
          <a:sx n="107" d="100"/>
          <a:sy n="107" d="100"/>
        </p:scale>
        <p:origin x="-1050" y="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7595DC7-3F28-4B14-A17E-4C9311BF159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70003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10566C7-8CDC-47FA-BE1E-65423A37F256}" type="slidenum">
              <a:rPr lang="nl-NL" smtClean="0"/>
              <a:pPr eaLnBrk="1" hangingPunct="1"/>
              <a:t>1</a:t>
            </a:fld>
            <a:endParaRPr lang="nl-NL" smtClean="0"/>
          </a:p>
        </p:txBody>
      </p:sp>
      <p:sp>
        <p:nvSpPr>
          <p:cNvPr id="512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8B01C9BF-7A4D-4F29-A0EA-5BF064311FBC}" type="slidenum">
              <a:rPr lang="nl-NL" sz="1200">
                <a:ea typeface="MS PGothic" pitchFamily="34" charset="-128"/>
              </a:rPr>
              <a:pPr algn="r" eaLnBrk="1" hangingPunct="1"/>
              <a:t>1</a:t>
            </a:fld>
            <a:endParaRPr lang="nl-NL" sz="1200">
              <a:ea typeface="MS PGothic" pitchFamily="34" charset="-128"/>
            </a:endParaRPr>
          </a:p>
        </p:txBody>
      </p:sp>
      <p:sp>
        <p:nvSpPr>
          <p:cNvPr id="512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Arial" pitchFamily="34" charset="0"/>
            </a:endParaRPr>
          </a:p>
        </p:txBody>
      </p:sp>
      <p:sp>
        <p:nvSpPr>
          <p:cNvPr id="5126" name="Tijdelijke aanduiding voor dianumm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2738ADDE-9C6C-4A0D-A84C-DB912C0EEC06}" type="slidenum">
              <a:rPr lang="nl-NL" sz="1200" b="1">
                <a:ea typeface="MS PGothic" pitchFamily="34" charset="-128"/>
              </a:rPr>
              <a:pPr algn="r" eaLnBrk="1" hangingPunct="1"/>
              <a:t>1</a:t>
            </a:fld>
            <a:endParaRPr lang="nl-NL" sz="1200" b="1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2</a:t>
            </a:fld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12C65-7722-4A8C-A5CC-10F4CEEC6D2B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3880122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90102-B343-4C86-A674-05614566CC5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2874875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2ADC7-7322-4D80-81BA-11C5CC3B95A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6112139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36EF7-BA07-4578-B274-6555CCD735D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0877314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0BA6D8-ACC9-4ACD-8091-14EFCD67E68D}" type="slidenum">
              <a:rPr lang="nl-NL" smtClean="0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2895099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E4955-A0C5-4819-AE89-1A54D003814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6098484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9A805-A37B-43FE-AC1E-1EE90B4F70B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5072980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AC07B-20F8-4AE5-B1FF-AD7A1E0601A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7689599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42694-5EEE-4602-9D8B-5CC57A7B586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85750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1A75D-B980-4646-A087-8E0A5ACA295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0021988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D6954-F7EF-407E-B5F9-1403C34F901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7550215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413D2-F27A-445D-BB24-94F15CF31AD7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5998861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80BA6D8-ACC9-4ACD-8091-14EFCD67E68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slow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1301652" y="3954461"/>
            <a:ext cx="3528392" cy="1346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defTabSz="906463" eaLnBrk="0" hangingPunct="0">
              <a:lnSpc>
                <a:spcPct val="110000"/>
              </a:lnSpc>
            </a:pPr>
            <a:r>
              <a:rPr lang="nl-NL" sz="2400" b="1" dirty="0">
                <a:latin typeface="Arial Black" pitchFamily="34" charset="0"/>
              </a:rPr>
              <a:t>2</a:t>
            </a:r>
            <a:r>
              <a:rPr lang="nl-NL" sz="2400" b="1" dirty="0" smtClean="0">
                <a:latin typeface="Arial Black" pitchFamily="34" charset="0"/>
              </a:rPr>
              <a:t> VMBO-T/HAVO </a:t>
            </a:r>
            <a:r>
              <a:rPr lang="nl-NL" sz="2400" b="1" dirty="0">
                <a:latin typeface="Arial Black" pitchFamily="34" charset="0"/>
              </a:rPr>
              <a:t>deel </a:t>
            </a:r>
            <a:r>
              <a:rPr lang="nl-NL" sz="2400" b="1" dirty="0" smtClean="0">
                <a:latin typeface="Arial Black" pitchFamily="34" charset="0"/>
              </a:rPr>
              <a:t>1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nl-NL" sz="2400" b="1" dirty="0">
                <a:latin typeface="Arial Black" pitchFamily="34" charset="0"/>
              </a:rPr>
              <a:t>2</a:t>
            </a:r>
            <a:r>
              <a:rPr lang="nl-NL" sz="2400" b="1" dirty="0" smtClean="0">
                <a:latin typeface="Arial Black" pitchFamily="34" charset="0"/>
              </a:rPr>
              <a:t>.3 </a:t>
            </a:r>
            <a:r>
              <a:rPr lang="nl-NL" sz="2400" dirty="0" smtClean="0">
                <a:latin typeface="+mn-lt"/>
              </a:rPr>
              <a:t>Driehoeken tekenen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en-US" sz="2400" b="1" dirty="0" smtClean="0">
                <a:solidFill>
                  <a:srgbClr val="D60093"/>
                </a:solidFill>
                <a:latin typeface="+mn-lt"/>
              </a:rPr>
              <a:t>Twee </a:t>
            </a:r>
            <a:r>
              <a:rPr lang="en-US" sz="2400" b="1" dirty="0" err="1" smtClean="0">
                <a:solidFill>
                  <a:srgbClr val="D60093"/>
                </a:solidFill>
                <a:latin typeface="+mn-lt"/>
              </a:rPr>
              <a:t>zijden</a:t>
            </a:r>
            <a:r>
              <a:rPr lang="en-US" sz="2400" b="1" dirty="0" smtClean="0">
                <a:solidFill>
                  <a:srgbClr val="D60093"/>
                </a:solidFill>
                <a:latin typeface="+mn-lt"/>
              </a:rPr>
              <a:t> en de </a:t>
            </a:r>
            <a:r>
              <a:rPr lang="en-US" sz="2400" b="1" dirty="0" err="1" smtClean="0">
                <a:solidFill>
                  <a:srgbClr val="D60093"/>
                </a:solidFill>
                <a:latin typeface="+mn-lt"/>
              </a:rPr>
              <a:t>hoek</a:t>
            </a:r>
            <a:r>
              <a:rPr lang="en-US" sz="2400" b="1" dirty="0" smtClean="0">
                <a:solidFill>
                  <a:srgbClr val="D60093"/>
                </a:solidFill>
                <a:latin typeface="+mn-lt"/>
              </a:rPr>
              <a:t> </a:t>
            </a:r>
            <a:r>
              <a:rPr lang="en-US" sz="2400" b="1" dirty="0" err="1" smtClean="0">
                <a:solidFill>
                  <a:srgbClr val="D60093"/>
                </a:solidFill>
                <a:latin typeface="+mn-lt"/>
              </a:rPr>
              <a:t>ertussen</a:t>
            </a:r>
            <a:r>
              <a:rPr lang="en-US" sz="2400" b="1" dirty="0" smtClean="0">
                <a:solidFill>
                  <a:srgbClr val="D60093"/>
                </a:solidFill>
                <a:latin typeface="+mn-lt"/>
              </a:rPr>
              <a:t> </a:t>
            </a:r>
            <a:r>
              <a:rPr lang="en-US" sz="2400" b="1" dirty="0" err="1" smtClean="0">
                <a:solidFill>
                  <a:srgbClr val="D60093"/>
                </a:solidFill>
                <a:latin typeface="+mn-lt"/>
              </a:rPr>
              <a:t>gegeven</a:t>
            </a:r>
            <a:endParaRPr lang="nl-NL" sz="2400" b="1" dirty="0">
              <a:solidFill>
                <a:srgbClr val="D60093"/>
              </a:solidFill>
              <a:latin typeface="Arial Black" pitchFamily="34" charset="0"/>
            </a:endParaRPr>
          </a:p>
          <a:p>
            <a:pPr defTabSz="906463" eaLnBrk="0" hangingPunct="0">
              <a:lnSpc>
                <a:spcPct val="110000"/>
              </a:lnSpc>
            </a:pPr>
            <a:endParaRPr lang="nl-NL" sz="2400" dirty="0"/>
          </a:p>
        </p:txBody>
      </p:sp>
      <p:sp>
        <p:nvSpPr>
          <p:cNvPr id="3" name="Rectangle 4"/>
          <p:cNvSpPr/>
          <p:nvPr/>
        </p:nvSpPr>
        <p:spPr>
          <a:xfrm>
            <a:off x="6054180" y="4293096"/>
            <a:ext cx="1398140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VMBO-T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1"/>
          <p:cNvGrpSpPr/>
          <p:nvPr/>
        </p:nvGrpSpPr>
        <p:grpSpPr>
          <a:xfrm>
            <a:off x="4823377" y="1535411"/>
            <a:ext cx="4351592" cy="5308064"/>
            <a:chOff x="467544" y="4013448"/>
            <a:chExt cx="8421291" cy="1575792"/>
          </a:xfrm>
        </p:grpSpPr>
        <p:grpSp>
          <p:nvGrpSpPr>
            <p:cNvPr id="48" name="Group 42"/>
            <p:cNvGrpSpPr/>
            <p:nvPr/>
          </p:nvGrpSpPr>
          <p:grpSpPr>
            <a:xfrm>
              <a:off x="467544" y="4013448"/>
              <a:ext cx="8421291" cy="1575792"/>
              <a:chOff x="467544" y="4013448"/>
              <a:chExt cx="8421291" cy="1575792"/>
            </a:xfrm>
          </p:grpSpPr>
          <p:sp>
            <p:nvSpPr>
              <p:cNvPr id="50" name="Grijze achtergrond"/>
              <p:cNvSpPr/>
              <p:nvPr/>
            </p:nvSpPr>
            <p:spPr>
              <a:xfrm>
                <a:off x="467544" y="4013448"/>
                <a:ext cx="8421291" cy="1575792"/>
              </a:xfrm>
              <a:prstGeom prst="rect">
                <a:avLst/>
              </a:prstGeom>
              <a:gradFill flip="none" rotWithShape="1">
                <a:gsLst>
                  <a:gs pos="86000">
                    <a:srgbClr val="808080"/>
                  </a:gs>
                  <a:gs pos="13000">
                    <a:srgbClr val="808080"/>
                  </a:gs>
                  <a:gs pos="98333">
                    <a:srgbClr val="FFFFFF"/>
                  </a:gs>
                  <a:gs pos="0">
                    <a:srgbClr val="FFFFFF"/>
                  </a:gs>
                </a:gsLst>
                <a:path path="rect">
                  <a:fillToRect l="50000" t="50000" r="50000" b="50000"/>
                </a:path>
                <a:tileRect/>
              </a:gradFill>
              <a:ln w="127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51" name="Wit vierkant"/>
              <p:cNvSpPr/>
              <p:nvPr/>
            </p:nvSpPr>
            <p:spPr>
              <a:xfrm>
                <a:off x="771725" y="4095428"/>
                <a:ext cx="7834965" cy="141183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</p:grpSp>
        <p:cxnSp>
          <p:nvCxnSpPr>
            <p:cNvPr id="49" name="Straight Connector 43"/>
            <p:cNvCxnSpPr/>
            <p:nvPr/>
          </p:nvCxnSpPr>
          <p:spPr>
            <a:xfrm>
              <a:off x="1713657" y="4095428"/>
              <a:ext cx="0" cy="1411832"/>
            </a:xfrm>
            <a:prstGeom prst="line">
              <a:avLst/>
            </a:prstGeom>
            <a:ln w="19050">
              <a:solidFill>
                <a:srgbClr val="0070C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Oval 46"/>
          <p:cNvSpPr>
            <a:spLocks noChangeAspect="1"/>
          </p:cNvSpPr>
          <p:nvPr/>
        </p:nvSpPr>
        <p:spPr>
          <a:xfrm>
            <a:off x="5068127" y="2554879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3" name="Oval 47"/>
          <p:cNvSpPr>
            <a:spLocks noChangeAspect="1"/>
          </p:cNvSpPr>
          <p:nvPr/>
        </p:nvSpPr>
        <p:spPr>
          <a:xfrm>
            <a:off x="5068127" y="3535254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Oval 49"/>
          <p:cNvSpPr>
            <a:spLocks noChangeAspect="1"/>
          </p:cNvSpPr>
          <p:nvPr/>
        </p:nvSpPr>
        <p:spPr>
          <a:xfrm>
            <a:off x="5077652" y="4471326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5" name="Oval 50"/>
          <p:cNvSpPr>
            <a:spLocks noChangeAspect="1"/>
          </p:cNvSpPr>
          <p:nvPr/>
        </p:nvSpPr>
        <p:spPr>
          <a:xfrm>
            <a:off x="5073492" y="5411654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Arc 25"/>
          <p:cNvSpPr/>
          <p:nvPr/>
        </p:nvSpPr>
        <p:spPr>
          <a:xfrm rot="15522467">
            <a:off x="6952468" y="5913286"/>
            <a:ext cx="301610" cy="299623"/>
          </a:xfrm>
          <a:prstGeom prst="arc">
            <a:avLst>
              <a:gd name="adj1" fmla="val 16210522"/>
              <a:gd name="adj2" fmla="val 220343"/>
            </a:avLst>
          </a:prstGeom>
          <a:ln w="127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TextBox 5"/>
          <p:cNvSpPr txBox="1"/>
          <p:nvPr/>
        </p:nvSpPr>
        <p:spPr>
          <a:xfrm>
            <a:off x="7998319" y="3419708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Lucida Handwriting" panose="03010101010101010101" pitchFamily="66" charset="0"/>
              </a:rPr>
              <a:t>72°</a:t>
            </a:r>
            <a:endParaRPr lang="nl-NL" dirty="0">
              <a:latin typeface="Lucida Handwriting" panose="03010101010101010101" pitchFamily="66" charset="0"/>
            </a:endParaRPr>
          </a:p>
        </p:txBody>
      </p:sp>
      <p:sp>
        <p:nvSpPr>
          <p:cNvPr id="15" name="Arc 14"/>
          <p:cNvSpPr/>
          <p:nvPr/>
        </p:nvSpPr>
        <p:spPr>
          <a:xfrm rot="15522467">
            <a:off x="8393952" y="3671423"/>
            <a:ext cx="307858" cy="236093"/>
          </a:xfrm>
          <a:prstGeom prst="arc">
            <a:avLst>
              <a:gd name="adj1" fmla="val 16532677"/>
              <a:gd name="adj2" fmla="val 220343"/>
            </a:avLst>
          </a:prstGeom>
          <a:ln w="127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Noordhoff"/>
          <p:cNvSpPr txBox="1"/>
          <p:nvPr/>
        </p:nvSpPr>
        <p:spPr>
          <a:xfrm>
            <a:off x="7103274" y="1052736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42983" y="1066428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51036" y="95249"/>
            <a:ext cx="858572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2600" b="1" dirty="0" smtClean="0">
                <a:latin typeface="Eurostile"/>
              </a:rPr>
              <a:t>Twee zijden en de hoek ertussen gegeven</a:t>
            </a:r>
            <a:endParaRPr lang="nl-NL" sz="2600" b="1" dirty="0">
              <a:latin typeface="Eurostile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51036" y="587692"/>
                <a:ext cx="6277552" cy="11079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200" i="1" dirty="0" smtClean="0"/>
                  <a:t>Opgave</a:t>
                </a:r>
              </a:p>
              <a:p>
                <a:r>
                  <a:rPr lang="en-US" sz="2200" dirty="0" smtClean="0"/>
                  <a:t>Van</a:t>
                </a:r>
                <a14:m>
                  <m:oMath xmlns:m="http://schemas.openxmlformats.org/officeDocument/2006/math">
                    <m:r>
                      <a:rPr lang="en-US" sz="2200" b="0" i="0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2200" i="1">
                        <a:latin typeface="Cambria Math"/>
                        <a:ea typeface="Cambria Math"/>
                      </a:rPr>
                      <m:t>△</m:t>
                    </m:r>
                  </m:oMath>
                </a14:m>
                <a:r>
                  <a:rPr lang="nl-NL" sz="2200" i="1" dirty="0" smtClean="0"/>
                  <a:t>KLM </a:t>
                </a:r>
                <a:r>
                  <a:rPr lang="nl-NL" sz="2200" dirty="0" smtClean="0"/>
                  <a:t>is </a:t>
                </a:r>
                <a:r>
                  <a:rPr lang="nl-NL" sz="2200" i="1" dirty="0" smtClean="0"/>
                  <a:t>KL</a:t>
                </a:r>
                <a:r>
                  <a:rPr lang="nl-NL" sz="2200" dirty="0" smtClean="0"/>
                  <a:t> = 3 cm, </a:t>
                </a:r>
                <a:r>
                  <a:rPr lang="nl-NL" sz="2200" i="1" dirty="0" smtClean="0"/>
                  <a:t>LM</a:t>
                </a:r>
                <a:r>
                  <a:rPr lang="nl-NL" sz="2200" dirty="0" smtClean="0"/>
                  <a:t> = 4 cm en </a:t>
                </a:r>
                <a14:m>
                  <m:oMath xmlns:m="http://schemas.openxmlformats.org/officeDocument/2006/math">
                    <m:r>
                      <a:rPr lang="nl-NL" sz="2200" i="1" smtClean="0"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nl-NL" sz="2200" i="1" dirty="0" smtClean="0"/>
                  <a:t>L</a:t>
                </a:r>
                <a:r>
                  <a:rPr lang="nl-NL" sz="2200" dirty="0" smtClean="0"/>
                  <a:t> = 72°.</a:t>
                </a:r>
              </a:p>
              <a:p>
                <a:r>
                  <a:rPr lang="nl-NL" sz="2200" dirty="0" smtClean="0"/>
                  <a:t>Teken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/>
                        <a:ea typeface="Cambria Math"/>
                      </a:rPr>
                      <m:t>△</m:t>
                    </m:r>
                  </m:oMath>
                </a14:m>
                <a:r>
                  <a:rPr lang="nl-NL" sz="2200" i="1" dirty="0" smtClean="0"/>
                  <a:t>KLM </a:t>
                </a:r>
                <a:r>
                  <a:rPr lang="nl-NL" sz="2200" dirty="0" smtClean="0"/>
                  <a:t>op ware grootte.</a:t>
                </a:r>
                <a:r>
                  <a:rPr lang="nl-NL" sz="2200" i="1" dirty="0" smtClean="0"/>
                  <a:t> </a:t>
                </a:r>
                <a:endParaRPr lang="nl-NL" sz="22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036" y="587692"/>
                <a:ext cx="6277552" cy="1107996"/>
              </a:xfrm>
              <a:prstGeom prst="rect">
                <a:avLst/>
              </a:prstGeom>
              <a:blipFill rotWithShape="1">
                <a:blip r:embed="rId4"/>
                <a:stretch>
                  <a:fillRect l="-1263" t="-2747" r="-389" b="-1044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"/>
          <p:cNvSpPr txBox="1"/>
          <p:nvPr/>
        </p:nvSpPr>
        <p:spPr>
          <a:xfrm>
            <a:off x="7947278" y="1844824"/>
            <a:ext cx="4732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latin typeface="Lucida Handwriting" panose="03010101010101010101" pitchFamily="66" charset="0"/>
                <a:ea typeface="Adobe Gothic Std B" pitchFamily="34" charset="-128"/>
              </a:rPr>
              <a:t>M</a:t>
            </a:r>
            <a:endParaRPr lang="nl-NL" sz="2400" i="1" dirty="0">
              <a:latin typeface="Lucida Handwriting" panose="03010101010101010101" pitchFamily="66" charset="0"/>
              <a:ea typeface="Adobe Gothic Std B" pitchFamily="34" charset="-128"/>
            </a:endParaRPr>
          </a:p>
        </p:txBody>
      </p:sp>
      <p:sp>
        <p:nvSpPr>
          <p:cNvPr id="9" name="B"/>
          <p:cNvSpPr txBox="1"/>
          <p:nvPr/>
        </p:nvSpPr>
        <p:spPr>
          <a:xfrm>
            <a:off x="8536292" y="3615407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latin typeface="Lucida Handwriting" panose="03010101010101010101" pitchFamily="66" charset="0"/>
                <a:ea typeface="Adobe Gothic Std B" pitchFamily="34" charset="-128"/>
              </a:rPr>
              <a:t>L</a:t>
            </a:r>
            <a:endParaRPr lang="nl-NL" sz="2400" i="1" dirty="0">
              <a:latin typeface="Lucida Handwriting" panose="03010101010101010101" pitchFamily="66" charset="0"/>
              <a:ea typeface="Adobe Gothic Std B" pitchFamily="34" charset="-128"/>
            </a:endParaRPr>
          </a:p>
        </p:txBody>
      </p:sp>
      <p:sp>
        <p:nvSpPr>
          <p:cNvPr id="10" name="A"/>
          <p:cNvSpPr txBox="1"/>
          <p:nvPr/>
        </p:nvSpPr>
        <p:spPr>
          <a:xfrm>
            <a:off x="6793027" y="3604374"/>
            <a:ext cx="4122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latin typeface="Lucida Handwriting" panose="03010101010101010101" pitchFamily="66" charset="0"/>
                <a:ea typeface="Adobe Gothic Std B" pitchFamily="34" charset="-128"/>
              </a:rPr>
              <a:t>K</a:t>
            </a:r>
            <a:endParaRPr lang="nl-NL" sz="2400" i="1" dirty="0">
              <a:latin typeface="Lucida Handwriting" panose="03010101010101010101" pitchFamily="66" charset="0"/>
              <a:ea typeface="Adobe Gothic Std B" pitchFamily="34" charset="-128"/>
            </a:endParaRPr>
          </a:p>
        </p:txBody>
      </p:sp>
      <p:sp>
        <p:nvSpPr>
          <p:cNvPr id="11" name="1,5cm"/>
          <p:cNvSpPr txBox="1"/>
          <p:nvPr/>
        </p:nvSpPr>
        <p:spPr>
          <a:xfrm>
            <a:off x="7490764" y="3778868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Lucida Handwriting" panose="03010101010101010101" pitchFamily="66" charset="0"/>
                <a:ea typeface="Adobe Gothic Std B" pitchFamily="34" charset="-128"/>
              </a:rPr>
              <a:t>3</a:t>
            </a:r>
            <a:r>
              <a:rPr lang="en-US" dirty="0" smtClean="0">
                <a:latin typeface="Lucida Handwriting" panose="03010101010101010101" pitchFamily="66" charset="0"/>
                <a:ea typeface="Adobe Gothic Std B" pitchFamily="34" charset="-128"/>
              </a:rPr>
              <a:t> cm</a:t>
            </a:r>
            <a:endParaRPr lang="nl-NL" dirty="0">
              <a:latin typeface="Lucida Handwriting" panose="03010101010101010101" pitchFamily="66" charset="0"/>
              <a:ea typeface="Adobe Gothic Std B" pitchFamily="34" charset="-128"/>
            </a:endParaRPr>
          </a:p>
        </p:txBody>
      </p:sp>
      <p:sp>
        <p:nvSpPr>
          <p:cNvPr id="12" name="2cm"/>
          <p:cNvSpPr txBox="1"/>
          <p:nvPr/>
        </p:nvSpPr>
        <p:spPr>
          <a:xfrm>
            <a:off x="8205139" y="2618518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Lucida Handwriting" panose="03010101010101010101" pitchFamily="66" charset="0"/>
                <a:ea typeface="Adobe Gothic Std B" pitchFamily="34" charset="-128"/>
              </a:rPr>
              <a:t>4</a:t>
            </a:r>
            <a:r>
              <a:rPr lang="en-US" dirty="0" smtClean="0">
                <a:latin typeface="Lucida Handwriting" panose="03010101010101010101" pitchFamily="66" charset="0"/>
                <a:ea typeface="Adobe Gothic Std B" pitchFamily="34" charset="-128"/>
              </a:rPr>
              <a:t> cm</a:t>
            </a:r>
            <a:endParaRPr lang="nl-NL" dirty="0">
              <a:latin typeface="Lucida Handwriting" panose="03010101010101010101" pitchFamily="66" charset="0"/>
              <a:ea typeface="Adobe Gothic Std B" pitchFamily="34" charset="-12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1036" y="2629768"/>
            <a:ext cx="378180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Begin met </a:t>
            </a:r>
            <a:r>
              <a:rPr lang="en-US" sz="2200" dirty="0" err="1" smtClean="0"/>
              <a:t>een</a:t>
            </a:r>
            <a:r>
              <a:rPr lang="en-US" sz="2200" dirty="0" smtClean="0"/>
              <a:t> </a:t>
            </a:r>
            <a:r>
              <a:rPr lang="en-US" sz="2200" dirty="0" err="1" smtClean="0"/>
              <a:t>schets</a:t>
            </a:r>
            <a:r>
              <a:rPr lang="en-US" sz="2200" dirty="0" smtClean="0"/>
              <a:t>.</a:t>
            </a:r>
          </a:p>
          <a:p>
            <a:r>
              <a:rPr lang="en-US" sz="2200" dirty="0" err="1" smtClean="0"/>
              <a:t>Zet</a:t>
            </a:r>
            <a:r>
              <a:rPr lang="en-US" sz="2200" dirty="0" smtClean="0"/>
              <a:t> de letters en </a:t>
            </a:r>
            <a:r>
              <a:rPr lang="en-US" sz="2200" dirty="0" err="1" smtClean="0"/>
              <a:t>maten</a:t>
            </a:r>
            <a:r>
              <a:rPr lang="en-US" sz="2200" dirty="0" smtClean="0"/>
              <a:t> </a:t>
            </a:r>
            <a:r>
              <a:rPr lang="en-US" sz="2200" dirty="0" err="1" smtClean="0"/>
              <a:t>erbij</a:t>
            </a:r>
            <a:r>
              <a:rPr lang="en-US" sz="2200" dirty="0" smtClean="0"/>
              <a:t>.</a:t>
            </a:r>
            <a:endParaRPr lang="nl-NL" sz="2200" dirty="0"/>
          </a:p>
        </p:txBody>
      </p:sp>
      <p:grpSp>
        <p:nvGrpSpPr>
          <p:cNvPr id="17" name="Animatie icoon"/>
          <p:cNvGrpSpPr>
            <a:grpSpLocks noChangeAspect="1"/>
          </p:cNvGrpSpPr>
          <p:nvPr/>
        </p:nvGrpSpPr>
        <p:grpSpPr>
          <a:xfrm>
            <a:off x="8604448" y="6381328"/>
            <a:ext cx="440378" cy="360000"/>
            <a:chOff x="5076056" y="174576"/>
            <a:chExt cx="3276364" cy="2678360"/>
          </a:xfrm>
        </p:grpSpPr>
        <p:sp>
          <p:nvSpPr>
            <p:cNvPr id="18" name="Rectangle 17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9" name="Isosceles Triangle 18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0" name="Oval 19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1" name="Oval 20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cxnSp>
        <p:nvCxnSpPr>
          <p:cNvPr id="22" name="KL"/>
          <p:cNvCxnSpPr/>
          <p:nvPr/>
        </p:nvCxnSpPr>
        <p:spPr>
          <a:xfrm>
            <a:off x="5702424" y="6093296"/>
            <a:ext cx="1431346" cy="0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406286" y="6021288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K</a:t>
            </a:r>
            <a:endParaRPr lang="nl-NL" sz="2400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7020272" y="6021288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L</a:t>
            </a:r>
            <a:endParaRPr lang="nl-NL" sz="2400" i="1" dirty="0"/>
          </a:p>
        </p:txBody>
      </p:sp>
      <p:cxnSp>
        <p:nvCxnSpPr>
          <p:cNvPr id="27" name="LM lang"/>
          <p:cNvCxnSpPr/>
          <p:nvPr/>
        </p:nvCxnSpPr>
        <p:spPr>
          <a:xfrm>
            <a:off x="6588224" y="4149080"/>
            <a:ext cx="539917" cy="1952401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LM kort"/>
          <p:cNvCxnSpPr/>
          <p:nvPr/>
        </p:nvCxnSpPr>
        <p:spPr>
          <a:xfrm>
            <a:off x="6955993" y="5479121"/>
            <a:ext cx="172148" cy="623467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516216" y="5733256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72°</a:t>
            </a:r>
            <a:endParaRPr lang="nl-NL" dirty="0"/>
          </a:p>
        </p:txBody>
      </p:sp>
      <p:sp>
        <p:nvSpPr>
          <p:cNvPr id="31" name="Begin met echte tekening"/>
          <p:cNvSpPr txBox="1"/>
          <p:nvPr/>
        </p:nvSpPr>
        <p:spPr>
          <a:xfrm>
            <a:off x="378768" y="3718193"/>
            <a:ext cx="272138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err="1" smtClean="0"/>
              <a:t>Teken</a:t>
            </a:r>
            <a:r>
              <a:rPr lang="en-US" sz="2200" dirty="0" smtClean="0"/>
              <a:t> </a:t>
            </a:r>
            <a:r>
              <a:rPr lang="en-US" sz="2200" i="1" dirty="0" smtClean="0"/>
              <a:t>KL</a:t>
            </a:r>
            <a:r>
              <a:rPr lang="en-US" sz="2200" dirty="0" smtClean="0"/>
              <a:t> = 3 cm.</a:t>
            </a:r>
            <a:endParaRPr lang="nl-NL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ken hoek L"/>
              <p:cNvSpPr txBox="1"/>
              <p:nvPr/>
            </p:nvSpPr>
            <p:spPr>
              <a:xfrm>
                <a:off x="378768" y="4087830"/>
                <a:ext cx="2450223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200" dirty="0" smtClean="0"/>
                  <a:t>Teken </a:t>
                </a:r>
                <a14:m>
                  <m:oMath xmlns:m="http://schemas.openxmlformats.org/officeDocument/2006/math">
                    <m:r>
                      <a:rPr lang="en-US" sz="2200" i="1" smtClean="0"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en-US" sz="2200" i="1" dirty="0" smtClean="0"/>
                  <a:t>L </a:t>
                </a:r>
                <a:r>
                  <a:rPr lang="nl-NL" sz="2200" dirty="0" smtClean="0"/>
                  <a:t>= </a:t>
                </a:r>
                <a:r>
                  <a:rPr lang="nl-NL" sz="2200" dirty="0"/>
                  <a:t>72°</a:t>
                </a:r>
              </a:p>
            </p:txBody>
          </p:sp>
        </mc:Choice>
        <mc:Fallback xmlns="">
          <p:sp>
            <p:nvSpPr>
              <p:cNvPr id="33" name="Teken hoek L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768" y="4087830"/>
                <a:ext cx="2450223" cy="430887"/>
              </a:xfrm>
              <a:prstGeom prst="rect">
                <a:avLst/>
              </a:prstGeom>
              <a:blipFill rotWithShape="1">
                <a:blip r:embed="rId5"/>
                <a:stretch>
                  <a:fillRect l="-2736" t="-7143" r="-2488" b="-3000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Maak LM =4"/>
          <p:cNvSpPr txBox="1"/>
          <p:nvPr/>
        </p:nvSpPr>
        <p:spPr>
          <a:xfrm>
            <a:off x="381968" y="4896569"/>
            <a:ext cx="336502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err="1" smtClean="0"/>
              <a:t>Maak</a:t>
            </a:r>
            <a:r>
              <a:rPr lang="en-US" sz="2200" dirty="0" smtClean="0"/>
              <a:t> </a:t>
            </a:r>
            <a:r>
              <a:rPr lang="en-US" sz="2200" dirty="0" err="1" smtClean="0"/>
              <a:t>zijde</a:t>
            </a:r>
            <a:r>
              <a:rPr lang="en-US" sz="2200" dirty="0" smtClean="0"/>
              <a:t> </a:t>
            </a:r>
            <a:r>
              <a:rPr lang="en-US" sz="2200" i="1" dirty="0" smtClean="0"/>
              <a:t>LM</a:t>
            </a:r>
            <a:r>
              <a:rPr lang="en-US" sz="2200" dirty="0" smtClean="0"/>
              <a:t> = 4 cm.</a:t>
            </a:r>
            <a:endParaRPr lang="nl-NL" sz="2200" dirty="0"/>
          </a:p>
        </p:txBody>
      </p:sp>
      <p:sp>
        <p:nvSpPr>
          <p:cNvPr id="32" name="TextBox 31"/>
          <p:cNvSpPr txBox="1"/>
          <p:nvPr/>
        </p:nvSpPr>
        <p:spPr>
          <a:xfrm>
            <a:off x="6372200" y="3687415"/>
            <a:ext cx="340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/>
              <a:t>M</a:t>
            </a:r>
            <a:endParaRPr lang="nl-NL" sz="2400" i="1" dirty="0"/>
          </a:p>
        </p:txBody>
      </p:sp>
      <p:sp>
        <p:nvSpPr>
          <p:cNvPr id="35" name="4cm"/>
          <p:cNvSpPr txBox="1"/>
          <p:nvPr/>
        </p:nvSpPr>
        <p:spPr>
          <a:xfrm>
            <a:off x="6948264" y="5003884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 cm</a:t>
            </a:r>
            <a:endParaRPr lang="nl-NL" dirty="0"/>
          </a:p>
        </p:txBody>
      </p:sp>
      <p:sp>
        <p:nvSpPr>
          <p:cNvPr id="37" name="Maak driehoek af"/>
          <p:cNvSpPr txBox="1"/>
          <p:nvPr/>
        </p:nvSpPr>
        <p:spPr>
          <a:xfrm>
            <a:off x="381600" y="5328617"/>
            <a:ext cx="404950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err="1" smtClean="0"/>
              <a:t>Maak</a:t>
            </a:r>
            <a:r>
              <a:rPr lang="en-US" sz="2200" dirty="0" smtClean="0"/>
              <a:t> de </a:t>
            </a:r>
            <a:r>
              <a:rPr lang="en-US" sz="2200" dirty="0" err="1" smtClean="0"/>
              <a:t>driehoek</a:t>
            </a:r>
            <a:r>
              <a:rPr lang="en-US" sz="2200" dirty="0" smtClean="0"/>
              <a:t> </a:t>
            </a:r>
            <a:r>
              <a:rPr lang="en-US" sz="2200" dirty="0" err="1" smtClean="0"/>
              <a:t>verder</a:t>
            </a:r>
            <a:r>
              <a:rPr lang="en-US" sz="2200" dirty="0" smtClean="0"/>
              <a:t> </a:t>
            </a:r>
            <a:r>
              <a:rPr lang="en-US" sz="2200" dirty="0" err="1" smtClean="0"/>
              <a:t>af</a:t>
            </a:r>
            <a:r>
              <a:rPr lang="en-US" sz="2200" dirty="0" smtClean="0"/>
              <a:t>.</a:t>
            </a:r>
            <a:endParaRPr lang="nl-NL" sz="2200" dirty="0"/>
          </a:p>
        </p:txBody>
      </p:sp>
      <p:cxnSp>
        <p:nvCxnSpPr>
          <p:cNvPr id="38" name="KM"/>
          <p:cNvCxnSpPr/>
          <p:nvPr/>
        </p:nvCxnSpPr>
        <p:spPr>
          <a:xfrm flipH="1">
            <a:off x="5715000" y="4149080"/>
            <a:ext cx="873224" cy="1944216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3cm"/>
          <p:cNvSpPr txBox="1"/>
          <p:nvPr/>
        </p:nvSpPr>
        <p:spPr>
          <a:xfrm>
            <a:off x="6084168" y="6084004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  <a:r>
              <a:rPr lang="en-US" dirty="0" smtClean="0"/>
              <a:t> cm</a:t>
            </a:r>
            <a:endParaRPr lang="nl-NL" dirty="0"/>
          </a:p>
        </p:txBody>
      </p:sp>
      <p:sp>
        <p:nvSpPr>
          <p:cNvPr id="45" name="Einde presentatie icoon"/>
          <p:cNvSpPr/>
          <p:nvPr/>
        </p:nvSpPr>
        <p:spPr>
          <a:xfrm>
            <a:off x="8696948" y="6453336"/>
            <a:ext cx="288000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6" name="c Noordhoff"/>
          <p:cNvSpPr txBox="1"/>
          <p:nvPr/>
        </p:nvSpPr>
        <p:spPr>
          <a:xfrm>
            <a:off x="3623635" y="6566476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39" name="Rectangle 4"/>
          <p:cNvSpPr/>
          <p:nvPr/>
        </p:nvSpPr>
        <p:spPr>
          <a:xfrm>
            <a:off x="7449642" y="156804"/>
            <a:ext cx="1398140" cy="830997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Theorie</a:t>
            </a:r>
          </a:p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VMBO-T</a:t>
            </a:r>
          </a:p>
        </p:txBody>
      </p:sp>
      <p:grpSp>
        <p:nvGrpSpPr>
          <p:cNvPr id="40" name="Group 27"/>
          <p:cNvGrpSpPr/>
          <p:nvPr/>
        </p:nvGrpSpPr>
        <p:grpSpPr>
          <a:xfrm>
            <a:off x="7169348" y="2204864"/>
            <a:ext cx="1435100" cy="1619250"/>
            <a:chOff x="5365750" y="1352550"/>
            <a:chExt cx="1435100" cy="1619250"/>
          </a:xfrm>
        </p:grpSpPr>
        <p:sp>
          <p:nvSpPr>
            <p:cNvPr id="41" name="Freeform 12"/>
            <p:cNvSpPr/>
            <p:nvPr/>
          </p:nvSpPr>
          <p:spPr>
            <a:xfrm>
              <a:off x="5365750" y="1352550"/>
              <a:ext cx="984250" cy="1606550"/>
            </a:xfrm>
            <a:custGeom>
              <a:avLst/>
              <a:gdLst>
                <a:gd name="connsiteX0" fmla="*/ 984250 w 984250"/>
                <a:gd name="connsiteY0" fmla="*/ 0 h 1606550"/>
                <a:gd name="connsiteX1" fmla="*/ 412750 w 984250"/>
                <a:gd name="connsiteY1" fmla="*/ 730250 h 1606550"/>
                <a:gd name="connsiteX2" fmla="*/ 0 w 984250"/>
                <a:gd name="connsiteY2" fmla="*/ 1606550 h 1606550"/>
                <a:gd name="connsiteX0" fmla="*/ 984250 w 984250"/>
                <a:gd name="connsiteY0" fmla="*/ 0 h 1606550"/>
                <a:gd name="connsiteX1" fmla="*/ 476250 w 984250"/>
                <a:gd name="connsiteY1" fmla="*/ 774700 h 1606550"/>
                <a:gd name="connsiteX2" fmla="*/ 0 w 984250"/>
                <a:gd name="connsiteY2" fmla="*/ 1606550 h 160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84250" h="1606550">
                  <a:moveTo>
                    <a:pt x="984250" y="0"/>
                  </a:moveTo>
                  <a:cubicBezTo>
                    <a:pt x="780521" y="231246"/>
                    <a:pt x="640292" y="506942"/>
                    <a:pt x="476250" y="774700"/>
                  </a:cubicBezTo>
                  <a:cubicBezTo>
                    <a:pt x="312208" y="1042458"/>
                    <a:pt x="124354" y="1302279"/>
                    <a:pt x="0" y="160655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2" name="Freeform 15"/>
            <p:cNvSpPr/>
            <p:nvPr/>
          </p:nvSpPr>
          <p:spPr>
            <a:xfrm>
              <a:off x="5372100" y="2940050"/>
              <a:ext cx="1428750" cy="25400"/>
            </a:xfrm>
            <a:custGeom>
              <a:avLst/>
              <a:gdLst>
                <a:gd name="connsiteX0" fmla="*/ 0 w 1428750"/>
                <a:gd name="connsiteY0" fmla="*/ 19050 h 25400"/>
                <a:gd name="connsiteX1" fmla="*/ 1035050 w 1428750"/>
                <a:gd name="connsiteY1" fmla="*/ 0 h 25400"/>
                <a:gd name="connsiteX2" fmla="*/ 1428750 w 1428750"/>
                <a:gd name="connsiteY2" fmla="*/ 25400 h 2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28750" h="25400">
                  <a:moveTo>
                    <a:pt x="0" y="19050"/>
                  </a:moveTo>
                  <a:lnTo>
                    <a:pt x="1035050" y="0"/>
                  </a:lnTo>
                  <a:cubicBezTo>
                    <a:pt x="1273175" y="1058"/>
                    <a:pt x="1350962" y="13229"/>
                    <a:pt x="1428750" y="2540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3" name="Freeform 24"/>
            <p:cNvSpPr/>
            <p:nvPr/>
          </p:nvSpPr>
          <p:spPr>
            <a:xfrm>
              <a:off x="6339222" y="1352550"/>
              <a:ext cx="442578" cy="1619250"/>
            </a:xfrm>
            <a:custGeom>
              <a:avLst/>
              <a:gdLst>
                <a:gd name="connsiteX0" fmla="*/ 425450 w 425450"/>
                <a:gd name="connsiteY0" fmla="*/ 1606550 h 1606550"/>
                <a:gd name="connsiteX1" fmla="*/ 177800 w 425450"/>
                <a:gd name="connsiteY1" fmla="*/ 641350 h 1606550"/>
                <a:gd name="connsiteX2" fmla="*/ 0 w 425450"/>
                <a:gd name="connsiteY2" fmla="*/ 0 h 1606550"/>
                <a:gd name="connsiteX0" fmla="*/ 425450 w 425450"/>
                <a:gd name="connsiteY0" fmla="*/ 1606550 h 1606550"/>
                <a:gd name="connsiteX1" fmla="*/ 177800 w 425450"/>
                <a:gd name="connsiteY1" fmla="*/ 704850 h 1606550"/>
                <a:gd name="connsiteX2" fmla="*/ 0 w 425450"/>
                <a:gd name="connsiteY2" fmla="*/ 0 h 160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5450" h="1606550">
                  <a:moveTo>
                    <a:pt x="425450" y="1606550"/>
                  </a:moveTo>
                  <a:cubicBezTo>
                    <a:pt x="337079" y="1257829"/>
                    <a:pt x="248708" y="972608"/>
                    <a:pt x="177800" y="704850"/>
                  </a:cubicBezTo>
                  <a:cubicBezTo>
                    <a:pt x="106892" y="437092"/>
                    <a:pt x="7408" y="23283"/>
                    <a:pt x="0" y="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378768" y="1989420"/>
            <a:ext cx="114165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i="1" dirty="0" smtClean="0"/>
              <a:t>Aanpak</a:t>
            </a:r>
            <a:endParaRPr lang="nl-NL" sz="22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5545185" y="1953614"/>
            <a:ext cx="1624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i="1" dirty="0" smtClean="0"/>
              <a:t>Uitwerking</a:t>
            </a:r>
          </a:p>
        </p:txBody>
      </p:sp>
    </p:spTree>
    <p:extLst>
      <p:ext uri="{BB962C8B-B14F-4D97-AF65-F5344CB8AC3E}">
        <p14:creationId xmlns:p14="http://schemas.microsoft.com/office/powerpoint/2010/main" val="296432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500"/>
                            </p:stCondLst>
                            <p:childTnLst>
                              <p:par>
                                <p:cTn id="8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500"/>
                            </p:stCondLst>
                            <p:childTnLst>
                              <p:par>
                                <p:cTn id="9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"/>
                            </p:stCondLst>
                            <p:childTnLst>
                              <p:par>
                                <p:cTn id="10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5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1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1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00"/>
                            </p:stCondLst>
                            <p:childTnLst>
                              <p:par>
                                <p:cTn id="13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500"/>
                            </p:stCondLst>
                            <p:childTnLst>
                              <p:par>
                                <p:cTn id="13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500"/>
                            </p:stCondLst>
                            <p:childTnLst>
                              <p:par>
                                <p:cTn id="13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500"/>
                            </p:stCondLst>
                            <p:childTnLst>
                              <p:par>
                                <p:cTn id="14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500"/>
                            </p:stCondLst>
                            <p:childTnLst>
                              <p:par>
                                <p:cTn id="1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500"/>
                            </p:stCondLst>
                            <p:childTnLst>
                              <p:par>
                                <p:cTn id="1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9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0" fill="hold">
                      <p:stCondLst>
                        <p:cond delay="0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4" grpId="0" animBg="1"/>
      <p:bldP spid="55" grpId="0" animBg="1"/>
      <p:bldP spid="26" grpId="0" animBg="1"/>
      <p:bldP spid="6" grpId="0"/>
      <p:bldP spid="15" grpId="0" animBg="1"/>
      <p:bldP spid="2" grpId="0" animBg="1"/>
      <p:bldP spid="3" grpId="0" uiExpand="1" build="p"/>
      <p:bldP spid="7" grpId="0"/>
      <p:bldP spid="9" grpId="0"/>
      <p:bldP spid="10" grpId="0"/>
      <p:bldP spid="11" grpId="0"/>
      <p:bldP spid="12" grpId="0"/>
      <p:bldP spid="14" grpId="0" uiExpand="1" build="p"/>
      <p:bldP spid="23" grpId="0"/>
      <p:bldP spid="24" grpId="0"/>
      <p:bldP spid="30" grpId="0"/>
      <p:bldP spid="31" grpId="0"/>
      <p:bldP spid="31" grpId="1"/>
      <p:bldP spid="33" grpId="0"/>
      <p:bldP spid="33" grpId="1"/>
      <p:bldP spid="34" grpId="0"/>
      <p:bldP spid="34" grpId="1"/>
      <p:bldP spid="32" grpId="0"/>
      <p:bldP spid="35" grpId="0"/>
      <p:bldP spid="37" grpId="0"/>
      <p:bldP spid="44" grpId="0"/>
      <p:bldP spid="45" grpId="0" animBg="1"/>
      <p:bldP spid="46" grpId="0"/>
      <p:bldP spid="5" grpId="0"/>
      <p:bldP spid="8" grpId="0"/>
    </p:bldLst>
  </p:timing>
</p:sld>
</file>

<file path=ppt/theme/theme1.xml><?xml version="1.0" encoding="utf-8"?>
<a:theme xmlns:a="http://schemas.openxmlformats.org/drawingml/2006/main" name="TheorieTemplateMacroWatermark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50800">
          <a:solidFill>
            <a:srgbClr val="FF0000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/>
        </a:defPPr>
      </a:lstStyle>
    </a:tx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TheorieTemplateMacroWatermark</Template>
  <TotalTime>18</TotalTime>
  <Words>120</Words>
  <Application>Microsoft Office PowerPoint</Application>
  <PresentationFormat>On-screen Show (4:3)</PresentationFormat>
  <Paragraphs>36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TheorieTemplateMacroWatermark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Noordhoff</dc:creator>
  <cp:lastModifiedBy>Bastiaan</cp:lastModifiedBy>
  <cp:revision>24</cp:revision>
  <dcterms:created xsi:type="dcterms:W3CDTF">2014-05-01T08:42:44Z</dcterms:created>
  <dcterms:modified xsi:type="dcterms:W3CDTF">2014-08-25T14:32:48Z</dcterms:modified>
</cp:coreProperties>
</file>