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22" r:id="rId2"/>
    <p:sldId id="327" r:id="rId3"/>
    <p:sldId id="330" r:id="rId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99FF"/>
    <a:srgbClr val="00FF00"/>
    <a:srgbClr val="00FFFF"/>
    <a:srgbClr val="008000"/>
    <a:srgbClr val="CC99FF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97986" autoAdjust="0"/>
  </p:normalViewPr>
  <p:slideViewPr>
    <p:cSldViewPr snapToObjects="1">
      <p:cViewPr>
        <p:scale>
          <a:sx n="75" d="100"/>
          <a:sy n="75" d="100"/>
        </p:scale>
        <p:origin x="-1998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267744" y="3861048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 VMBO-T/HAVO deel 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.6 </a:t>
            </a:r>
            <a:r>
              <a:rPr lang="nl-NL" sz="2400" dirty="0" smtClean="0">
                <a:latin typeface="+mn-lt"/>
              </a:rPr>
              <a:t>Herleiden van machten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solidFill>
                  <a:srgbClr val="D60093"/>
                </a:solidFill>
                <a:latin typeface="+mn-lt"/>
              </a:rPr>
              <a:t>De macht van een product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  <p:sp>
        <p:nvSpPr>
          <p:cNvPr id="3" name="Rectangle 4"/>
          <p:cNvSpPr/>
          <p:nvPr/>
        </p:nvSpPr>
        <p:spPr>
          <a:xfrm>
            <a:off x="6400814" y="4672186"/>
            <a:ext cx="1051506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0708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De macht van een product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78768" y="1269921"/>
            <a:ext cx="70708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(</a:t>
            </a:r>
            <a:r>
              <a:rPr lang="nl-NL" sz="2200" i="1" dirty="0" smtClean="0"/>
              <a:t>ab</a:t>
            </a:r>
            <a:r>
              <a:rPr lang="nl-NL" sz="2200" dirty="0" smtClean="0"/>
              <a:t>)</a:t>
            </a:r>
            <a:r>
              <a:rPr lang="nl-NL" sz="2200" baseline="30000" dirty="0" smtClean="0"/>
              <a:t>6</a:t>
            </a:r>
            <a:r>
              <a:rPr lang="nl-NL" sz="2200" dirty="0" smtClean="0"/>
              <a:t> is de zesde macht van het product </a:t>
            </a:r>
            <a:r>
              <a:rPr lang="nl-NL" sz="2200" i="1" dirty="0" smtClean="0"/>
              <a:t>ab</a:t>
            </a:r>
            <a:r>
              <a:rPr lang="nl-NL" sz="2200" dirty="0" smtClean="0"/>
              <a:t>.</a:t>
            </a:r>
            <a:endParaRPr lang="en-US" sz="2200" i="1" dirty="0"/>
          </a:p>
        </p:txBody>
      </p:sp>
      <p:grpSp>
        <p:nvGrpSpPr>
          <p:cNvPr id="26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27" name="Isosceles Triangle 26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28" name="Isosceles Triangle 27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29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6" name="Rectangle 5"/>
          <p:cNvSpPr/>
          <p:nvPr/>
        </p:nvSpPr>
        <p:spPr>
          <a:xfrm>
            <a:off x="378767" y="2806172"/>
            <a:ext cx="11144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 smtClean="0"/>
              <a:t>(</a:t>
            </a:r>
            <a:r>
              <a:rPr lang="nl-NL" sz="2200" i="1" dirty="0" smtClean="0"/>
              <a:t>ab</a:t>
            </a:r>
            <a:r>
              <a:rPr lang="nl-NL" sz="2200" dirty="0" smtClean="0"/>
              <a:t>)</a:t>
            </a:r>
            <a:r>
              <a:rPr lang="nl-NL" sz="2200" baseline="30000" dirty="0" smtClean="0"/>
              <a:t>6</a:t>
            </a:r>
            <a:r>
              <a:rPr lang="nl-NL" sz="2200" dirty="0" smtClean="0"/>
              <a:t>  =</a:t>
            </a:r>
            <a:endParaRPr lang="en-US" sz="2200" dirty="0"/>
          </a:p>
        </p:txBody>
      </p:sp>
      <p:sp>
        <p:nvSpPr>
          <p:cNvPr id="7" name="Rectangle 6"/>
          <p:cNvSpPr/>
          <p:nvPr/>
        </p:nvSpPr>
        <p:spPr>
          <a:xfrm>
            <a:off x="1452598" y="2806172"/>
            <a:ext cx="35718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err="1" smtClean="0"/>
              <a:t>ab</a:t>
            </a:r>
            <a:r>
              <a:rPr lang="en-US" sz="2200" dirty="0" smtClean="0"/>
              <a:t> </a:t>
            </a:r>
            <a:r>
              <a:rPr lang="en-US" sz="2200" dirty="0"/>
              <a:t>· </a:t>
            </a:r>
            <a:r>
              <a:rPr lang="en-US" sz="2200" i="1" dirty="0" err="1" smtClean="0"/>
              <a:t>ab</a:t>
            </a:r>
            <a:r>
              <a:rPr lang="en-US" sz="2200" dirty="0" smtClean="0"/>
              <a:t> </a:t>
            </a:r>
            <a:r>
              <a:rPr lang="en-US" sz="2200" dirty="0"/>
              <a:t>· </a:t>
            </a:r>
            <a:r>
              <a:rPr lang="en-US" sz="2200" i="1" dirty="0" err="1" smtClean="0"/>
              <a:t>ab</a:t>
            </a:r>
            <a:r>
              <a:rPr lang="en-US" sz="2200" dirty="0" smtClean="0"/>
              <a:t> </a:t>
            </a:r>
            <a:r>
              <a:rPr lang="en-US" sz="2200" dirty="0"/>
              <a:t>· </a:t>
            </a:r>
            <a:r>
              <a:rPr lang="en-US" sz="2200" i="1" dirty="0" err="1"/>
              <a:t>ab</a:t>
            </a:r>
            <a:r>
              <a:rPr lang="en-US" sz="2200" dirty="0"/>
              <a:t> · </a:t>
            </a:r>
            <a:r>
              <a:rPr lang="en-US" sz="2200" i="1" dirty="0" err="1"/>
              <a:t>ab</a:t>
            </a:r>
            <a:r>
              <a:rPr lang="en-US" sz="2200" dirty="0"/>
              <a:t> · </a:t>
            </a:r>
            <a:r>
              <a:rPr lang="en-US" sz="2200" i="1" dirty="0" err="1"/>
              <a:t>ab</a:t>
            </a:r>
            <a:r>
              <a:rPr lang="en-US" sz="2200" dirty="0"/>
              <a:t> </a:t>
            </a:r>
            <a:r>
              <a:rPr lang="en-US" sz="2200" dirty="0" smtClean="0"/>
              <a:t>=</a:t>
            </a:r>
            <a:endParaRPr lang="en-US" sz="2200" dirty="0"/>
          </a:p>
        </p:txBody>
      </p:sp>
      <p:sp>
        <p:nvSpPr>
          <p:cNvPr id="8" name="Rectangle 7"/>
          <p:cNvSpPr/>
          <p:nvPr/>
        </p:nvSpPr>
        <p:spPr>
          <a:xfrm>
            <a:off x="5024410" y="2806172"/>
            <a:ext cx="7601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smtClean="0"/>
              <a:t>a</a:t>
            </a:r>
            <a:r>
              <a:rPr lang="en-US" sz="2200" baseline="30000" dirty="0" smtClean="0"/>
              <a:t>6</a:t>
            </a:r>
            <a:r>
              <a:rPr lang="en-US" sz="2200" i="1" dirty="0" smtClean="0"/>
              <a:t>b</a:t>
            </a:r>
            <a:r>
              <a:rPr lang="en-US" sz="2200" baseline="30000" dirty="0"/>
              <a:t>6</a:t>
            </a:r>
            <a:r>
              <a:rPr lang="en-US" sz="2200" baseline="30000" dirty="0" smtClean="0"/>
              <a:t> </a:t>
            </a:r>
            <a:endParaRPr lang="en-US" sz="2200" dirty="0"/>
          </a:p>
        </p:txBody>
      </p:sp>
      <p:sp>
        <p:nvSpPr>
          <p:cNvPr id="10" name="Rectangle 9"/>
          <p:cNvSpPr/>
          <p:nvPr/>
        </p:nvSpPr>
        <p:spPr>
          <a:xfrm>
            <a:off x="378768" y="4819799"/>
            <a:ext cx="7070874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nl-NL" sz="2200" b="1" dirty="0"/>
              <a:t>Bij de macht van een product neem je elke factor tot die </a:t>
            </a:r>
            <a:r>
              <a:rPr lang="nl-NL" sz="2200" b="1" dirty="0" smtClean="0"/>
              <a:t>macht, dus (</a:t>
            </a:r>
            <a:r>
              <a:rPr lang="nl-NL" sz="2200" b="1" i="1" dirty="0" smtClean="0"/>
              <a:t>ab</a:t>
            </a:r>
            <a:r>
              <a:rPr lang="nl-NL" sz="2200" b="1" dirty="0" smtClean="0"/>
              <a:t>)</a:t>
            </a:r>
            <a:r>
              <a:rPr lang="nl-NL" sz="2200" b="1" i="1" baseline="30000" dirty="0" smtClean="0"/>
              <a:t>p</a:t>
            </a:r>
            <a:r>
              <a:rPr lang="nl-NL" sz="2200" b="1" i="1" dirty="0" smtClean="0"/>
              <a:t> </a:t>
            </a:r>
            <a:r>
              <a:rPr lang="nl-NL" sz="2200" b="1" dirty="0" smtClean="0"/>
              <a:t>= </a:t>
            </a:r>
            <a:r>
              <a:rPr lang="nl-NL" sz="2200" b="1" i="1" dirty="0" smtClean="0"/>
              <a:t>a</a:t>
            </a:r>
            <a:r>
              <a:rPr lang="nl-NL" sz="2200" b="1" i="1" baseline="30000" dirty="0" smtClean="0"/>
              <a:t>p</a:t>
            </a:r>
            <a:r>
              <a:rPr lang="nl-NL" sz="2200" b="1" i="1" dirty="0" smtClean="0"/>
              <a:t>b</a:t>
            </a:r>
            <a:r>
              <a:rPr lang="nl-NL" sz="2200" b="1" i="1" baseline="30000" dirty="0" smtClean="0"/>
              <a:t>p</a:t>
            </a:r>
            <a:r>
              <a:rPr lang="nl-NL" sz="2200" b="1" dirty="0" smtClean="0"/>
              <a:t>.</a:t>
            </a:r>
            <a:endParaRPr lang="en-US" sz="22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1619672" y="3270485"/>
            <a:ext cx="2937221" cy="662571"/>
            <a:chOff x="728892" y="4401128"/>
            <a:chExt cx="2376263" cy="518554"/>
          </a:xfrm>
        </p:grpSpPr>
        <p:sp>
          <p:nvSpPr>
            <p:cNvPr id="24" name="Rechteraccolade 33"/>
            <p:cNvSpPr/>
            <p:nvPr/>
          </p:nvSpPr>
          <p:spPr>
            <a:xfrm rot="5400000">
              <a:off x="1827023" y="3302997"/>
              <a:ext cx="180002" cy="2376263"/>
            </a:xfrm>
            <a:prstGeom prst="rightBrace">
              <a:avLst>
                <a:gd name="adj1" fmla="val 121531"/>
                <a:gd name="adj2" fmla="val 50000"/>
              </a:avLst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FF0000"/>
                </a:solidFill>
              </a:endParaRPr>
            </a:p>
          </p:txBody>
        </p:sp>
        <p:sp>
          <p:nvSpPr>
            <p:cNvPr id="30" name="Tekstvak 39"/>
            <p:cNvSpPr txBox="1"/>
            <p:nvPr/>
          </p:nvSpPr>
          <p:spPr>
            <a:xfrm>
              <a:off x="1248496" y="4581128"/>
              <a:ext cx="13035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rgbClr val="FF0000"/>
                  </a:solidFill>
                </a:rPr>
                <a:t>zes factoren</a:t>
              </a:r>
              <a:endParaRPr lang="nl-NL" sz="16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9" grpId="0"/>
      <p:bldP spid="6" grpId="0"/>
      <p:bldP spid="7" grpId="0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57"/>
          <p:cNvGrpSpPr/>
          <p:nvPr/>
        </p:nvGrpSpPr>
        <p:grpSpPr>
          <a:xfrm>
            <a:off x="459136" y="3211815"/>
            <a:ext cx="7857280" cy="3385537"/>
            <a:chOff x="467544" y="4013448"/>
            <a:chExt cx="8421291" cy="1575792"/>
          </a:xfrm>
        </p:grpSpPr>
        <p:grpSp>
          <p:nvGrpSpPr>
            <p:cNvPr id="33" name="Group 58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35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36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34" name="Straight Connector 59"/>
            <p:cNvCxnSpPr/>
            <p:nvPr/>
          </p:nvCxnSpPr>
          <p:spPr>
            <a:xfrm>
              <a:off x="1669765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Oval 47"/>
          <p:cNvSpPr>
            <a:spLocks noChangeAspect="1"/>
          </p:cNvSpPr>
          <p:nvPr/>
        </p:nvSpPr>
        <p:spPr>
          <a:xfrm>
            <a:off x="1023984" y="3675386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Oval 47"/>
          <p:cNvSpPr>
            <a:spLocks noChangeAspect="1"/>
          </p:cNvSpPr>
          <p:nvPr/>
        </p:nvSpPr>
        <p:spPr>
          <a:xfrm>
            <a:off x="1023984" y="4365104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Oval 47"/>
          <p:cNvSpPr>
            <a:spLocks noChangeAspect="1"/>
          </p:cNvSpPr>
          <p:nvPr/>
        </p:nvSpPr>
        <p:spPr>
          <a:xfrm>
            <a:off x="1023984" y="5057848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Oval 47"/>
          <p:cNvSpPr>
            <a:spLocks noChangeAspect="1"/>
          </p:cNvSpPr>
          <p:nvPr/>
        </p:nvSpPr>
        <p:spPr>
          <a:xfrm>
            <a:off x="1023984" y="5790713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78768" y="692696"/>
            <a:ext cx="14562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>
                <a:solidFill>
                  <a:srgbClr val="D60093"/>
                </a:solidFill>
              </a:rPr>
              <a:t>Voorbeeld</a:t>
            </a:r>
            <a:endParaRPr lang="nl-NL" sz="2200" dirty="0">
              <a:solidFill>
                <a:srgbClr val="D60093"/>
              </a:solidFill>
            </a:endParaRPr>
          </a:p>
        </p:txBody>
      </p:sp>
      <p:sp>
        <p:nvSpPr>
          <p:cNvPr id="19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0708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De macht van een product</a:t>
            </a:r>
            <a:endParaRPr lang="nl-NL" sz="3200" b="1" dirty="0">
              <a:latin typeface="Eurostile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449642" y="156804"/>
            <a:ext cx="1295547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  <p:sp>
        <p:nvSpPr>
          <p:cNvPr id="3" name="Rectangle 2"/>
          <p:cNvSpPr/>
          <p:nvPr/>
        </p:nvSpPr>
        <p:spPr>
          <a:xfrm>
            <a:off x="378768" y="2062009"/>
            <a:ext cx="27180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/>
              <a:t>a </a:t>
            </a:r>
            <a:r>
              <a:rPr lang="pt-BR" sz="2200" b="1" dirty="0" smtClean="0"/>
              <a:t> </a:t>
            </a:r>
            <a:r>
              <a:rPr lang="pt-BR" sz="2200" dirty="0" smtClean="0"/>
              <a:t>(</a:t>
            </a:r>
            <a:r>
              <a:rPr lang="pt-BR" sz="2200" i="1" dirty="0" smtClean="0"/>
              <a:t>pq</a:t>
            </a:r>
            <a:r>
              <a:rPr lang="pt-BR" sz="2200" dirty="0" smtClean="0"/>
              <a:t>)</a:t>
            </a:r>
            <a:r>
              <a:rPr lang="pt-BR" sz="2200" baseline="30000" dirty="0" smtClean="0"/>
              <a:t>3</a:t>
            </a:r>
            <a:endParaRPr lang="en-US" sz="2200" baseline="30000" dirty="0"/>
          </a:p>
        </p:txBody>
      </p:sp>
      <p:sp>
        <p:nvSpPr>
          <p:cNvPr id="21" name="Rectangle 20"/>
          <p:cNvSpPr/>
          <p:nvPr/>
        </p:nvSpPr>
        <p:spPr>
          <a:xfrm>
            <a:off x="2667117" y="2062009"/>
            <a:ext cx="12170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b="1" dirty="0"/>
              <a:t>b </a:t>
            </a:r>
            <a:r>
              <a:rPr lang="pt-BR" sz="2200" b="1" dirty="0" smtClean="0"/>
              <a:t> </a:t>
            </a:r>
            <a:r>
              <a:rPr lang="pt-BR" sz="2200" dirty="0" smtClean="0"/>
              <a:t>(-4</a:t>
            </a:r>
            <a:r>
              <a:rPr lang="pt-BR" sz="2200" i="1" dirty="0" smtClean="0"/>
              <a:t>p</a:t>
            </a:r>
            <a:r>
              <a:rPr lang="pt-BR" sz="2200" dirty="0" smtClean="0"/>
              <a:t>)</a:t>
            </a:r>
            <a:r>
              <a:rPr lang="pt-BR" sz="2200" baseline="30000" dirty="0"/>
              <a:t>4</a:t>
            </a:r>
            <a:endParaRPr lang="en-US" sz="2200" baseline="30000" dirty="0"/>
          </a:p>
        </p:txBody>
      </p:sp>
      <p:sp>
        <p:nvSpPr>
          <p:cNvPr id="23" name="Rectangle 22"/>
          <p:cNvSpPr/>
          <p:nvPr/>
        </p:nvSpPr>
        <p:spPr>
          <a:xfrm>
            <a:off x="5139043" y="2062009"/>
            <a:ext cx="13051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b="1" dirty="0"/>
              <a:t>c </a:t>
            </a:r>
            <a:r>
              <a:rPr lang="pt-BR" sz="2200" b="1" dirty="0" smtClean="0"/>
              <a:t> </a:t>
            </a:r>
            <a:r>
              <a:rPr lang="pt-BR" sz="2200" dirty="0" smtClean="0"/>
              <a:t>-2(</a:t>
            </a:r>
            <a:r>
              <a:rPr lang="pt-BR" sz="2200" i="1" dirty="0" smtClean="0"/>
              <a:t>a</a:t>
            </a:r>
            <a:r>
              <a:rPr lang="pt-BR" sz="2200" baseline="30000" dirty="0" smtClean="0"/>
              <a:t>3</a:t>
            </a:r>
            <a:r>
              <a:rPr lang="pt-BR" sz="2200" dirty="0" smtClean="0"/>
              <a:t>)</a:t>
            </a:r>
            <a:r>
              <a:rPr lang="pt-BR" sz="2200" baseline="30000" dirty="0" smtClean="0"/>
              <a:t>5</a:t>
            </a:r>
            <a:endParaRPr lang="en-US" sz="2200" baseline="30000" dirty="0"/>
          </a:p>
        </p:txBody>
      </p:sp>
      <p:sp>
        <p:nvSpPr>
          <p:cNvPr id="24" name="TextBox 23"/>
          <p:cNvSpPr txBox="1"/>
          <p:nvPr/>
        </p:nvSpPr>
        <p:spPr>
          <a:xfrm>
            <a:off x="378768" y="1629961"/>
            <a:ext cx="11576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Herleid.</a:t>
            </a:r>
            <a:endParaRPr lang="nl-NL" sz="2400" dirty="0"/>
          </a:p>
        </p:txBody>
      </p:sp>
      <p:sp>
        <p:nvSpPr>
          <p:cNvPr id="25" name="Rectangle 24"/>
          <p:cNvSpPr/>
          <p:nvPr/>
        </p:nvSpPr>
        <p:spPr>
          <a:xfrm>
            <a:off x="378768" y="2782089"/>
            <a:ext cx="15023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err="1"/>
              <a:t>Uitwerking</a:t>
            </a:r>
            <a:endParaRPr lang="en-US" sz="2200" dirty="0"/>
          </a:p>
        </p:txBody>
      </p:sp>
      <p:sp>
        <p:nvSpPr>
          <p:cNvPr id="26" name="Rectangle 25"/>
          <p:cNvSpPr/>
          <p:nvPr/>
        </p:nvSpPr>
        <p:spPr>
          <a:xfrm>
            <a:off x="1915128" y="3717032"/>
            <a:ext cx="150233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 smtClean="0"/>
              <a:t>a  </a:t>
            </a:r>
            <a:r>
              <a:rPr lang="pt-BR" sz="2200" dirty="0" smtClean="0"/>
              <a:t>(</a:t>
            </a:r>
            <a:r>
              <a:rPr lang="pt-BR" sz="2200" i="1" dirty="0" smtClean="0"/>
              <a:t>pq</a:t>
            </a:r>
            <a:r>
              <a:rPr lang="pt-BR" sz="2200" dirty="0" smtClean="0"/>
              <a:t>)</a:t>
            </a:r>
            <a:r>
              <a:rPr lang="pt-BR" sz="2200" baseline="30000" dirty="0" smtClean="0"/>
              <a:t>3</a:t>
            </a:r>
            <a:r>
              <a:rPr lang="en-US" sz="2200" baseline="30000" dirty="0" smtClean="0"/>
              <a:t> </a:t>
            </a:r>
            <a:r>
              <a:rPr lang="en-US" sz="2200" dirty="0" smtClean="0"/>
              <a:t>=</a:t>
            </a:r>
            <a:endParaRPr lang="en-US" sz="2200" baseline="30000" dirty="0"/>
          </a:p>
        </p:txBody>
      </p:sp>
      <p:sp>
        <p:nvSpPr>
          <p:cNvPr id="28" name="Rectangle 27"/>
          <p:cNvSpPr/>
          <p:nvPr/>
        </p:nvSpPr>
        <p:spPr>
          <a:xfrm>
            <a:off x="3288691" y="3717032"/>
            <a:ext cx="7072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smtClean="0"/>
              <a:t>p</a:t>
            </a:r>
            <a:r>
              <a:rPr lang="en-US" sz="2200" baseline="30000" dirty="0" smtClean="0"/>
              <a:t>3</a:t>
            </a:r>
            <a:r>
              <a:rPr lang="en-US" sz="2200" i="1" dirty="0" smtClean="0"/>
              <a:t>q</a:t>
            </a:r>
            <a:r>
              <a:rPr lang="en-US" sz="2200" baseline="30000" dirty="0" smtClean="0"/>
              <a:t>3</a:t>
            </a:r>
            <a:endParaRPr lang="en-US" sz="2200" baseline="30000" dirty="0"/>
          </a:p>
        </p:txBody>
      </p:sp>
      <p:sp>
        <p:nvSpPr>
          <p:cNvPr id="29" name="Rectangle 28"/>
          <p:cNvSpPr/>
          <p:nvPr/>
        </p:nvSpPr>
        <p:spPr>
          <a:xfrm>
            <a:off x="1907704" y="4512780"/>
            <a:ext cx="150233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/>
              <a:t>b </a:t>
            </a:r>
            <a:r>
              <a:rPr lang="pt-BR" sz="2200" b="1" dirty="0" smtClean="0"/>
              <a:t> </a:t>
            </a:r>
            <a:r>
              <a:rPr lang="pt-BR" sz="2200" dirty="0" smtClean="0"/>
              <a:t>(-4</a:t>
            </a:r>
            <a:r>
              <a:rPr lang="pt-BR" sz="2200" i="1" dirty="0" smtClean="0"/>
              <a:t>p</a:t>
            </a:r>
            <a:r>
              <a:rPr lang="pt-BR" sz="2200" dirty="0" smtClean="0"/>
              <a:t>)</a:t>
            </a:r>
            <a:r>
              <a:rPr lang="pt-BR" sz="2200" baseline="30000" dirty="0"/>
              <a:t>4</a:t>
            </a:r>
            <a:r>
              <a:rPr lang="pt-BR" sz="2200" baseline="30000" dirty="0" smtClean="0"/>
              <a:t> </a:t>
            </a:r>
            <a:r>
              <a:rPr lang="en-US" sz="2200" dirty="0" smtClean="0"/>
              <a:t>=</a:t>
            </a:r>
            <a:endParaRPr lang="en-US" sz="2200" baseline="30000" dirty="0"/>
          </a:p>
        </p:txBody>
      </p:sp>
      <p:sp>
        <p:nvSpPr>
          <p:cNvPr id="31" name="Rectangle 30"/>
          <p:cNvSpPr/>
          <p:nvPr/>
        </p:nvSpPr>
        <p:spPr>
          <a:xfrm>
            <a:off x="3371765" y="4509121"/>
            <a:ext cx="12089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(-4)</a:t>
            </a:r>
            <a:r>
              <a:rPr lang="en-US" sz="2200" baseline="30000" dirty="0" smtClean="0"/>
              <a:t>4</a:t>
            </a:r>
            <a:r>
              <a:rPr lang="en-US" sz="2200" i="1" dirty="0" smtClean="0"/>
              <a:t>p</a:t>
            </a:r>
            <a:r>
              <a:rPr lang="en-US" sz="2200" baseline="30000" dirty="0"/>
              <a:t>4</a:t>
            </a:r>
            <a:r>
              <a:rPr lang="en-US" sz="2200" baseline="30000" dirty="0" smtClean="0"/>
              <a:t> </a:t>
            </a:r>
            <a:r>
              <a:rPr lang="en-US" sz="2200" dirty="0" smtClean="0"/>
              <a:t>=</a:t>
            </a:r>
            <a:endParaRPr lang="en-US" sz="2200" baseline="30000" dirty="0"/>
          </a:p>
        </p:txBody>
      </p:sp>
      <p:sp>
        <p:nvSpPr>
          <p:cNvPr id="32" name="Rectangle 31"/>
          <p:cNvSpPr/>
          <p:nvPr/>
        </p:nvSpPr>
        <p:spPr>
          <a:xfrm>
            <a:off x="1907704" y="5302369"/>
            <a:ext cx="16009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/>
              <a:t>c </a:t>
            </a:r>
            <a:r>
              <a:rPr lang="pt-BR" sz="2200" b="1" dirty="0" smtClean="0"/>
              <a:t> </a:t>
            </a:r>
            <a:r>
              <a:rPr lang="pt-BR" sz="2200" dirty="0"/>
              <a:t>-</a:t>
            </a:r>
            <a:r>
              <a:rPr lang="pt-BR" sz="2200" dirty="0" smtClean="0"/>
              <a:t>2(</a:t>
            </a:r>
            <a:r>
              <a:rPr lang="pt-BR" sz="2200" i="1" dirty="0" smtClean="0"/>
              <a:t>a</a:t>
            </a:r>
            <a:r>
              <a:rPr lang="pt-BR" sz="2200" baseline="30000" dirty="0" smtClean="0"/>
              <a:t>3</a:t>
            </a:r>
            <a:r>
              <a:rPr lang="pt-BR" sz="2200" dirty="0" smtClean="0"/>
              <a:t>)</a:t>
            </a:r>
            <a:r>
              <a:rPr lang="pt-BR" sz="2200" baseline="30000" dirty="0" smtClean="0"/>
              <a:t>5</a:t>
            </a:r>
            <a:r>
              <a:rPr lang="en-US" sz="2200" baseline="30000" dirty="0" smtClean="0"/>
              <a:t> </a:t>
            </a:r>
            <a:r>
              <a:rPr lang="en-US" sz="2200" dirty="0" smtClean="0"/>
              <a:t>=</a:t>
            </a:r>
            <a:endParaRPr lang="en-US" sz="2200" baseline="30000" dirty="0"/>
          </a:p>
        </p:txBody>
      </p:sp>
      <p:sp>
        <p:nvSpPr>
          <p:cNvPr id="22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Rectangle 38"/>
          <p:cNvSpPr/>
          <p:nvPr/>
        </p:nvSpPr>
        <p:spPr>
          <a:xfrm>
            <a:off x="4592093" y="4509120"/>
            <a:ext cx="9701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256</a:t>
            </a:r>
            <a:r>
              <a:rPr lang="en-US" sz="2200" i="1" dirty="0" smtClean="0"/>
              <a:t>p</a:t>
            </a:r>
            <a:r>
              <a:rPr lang="en-US" sz="2200" baseline="30000" dirty="0" smtClean="0"/>
              <a:t>4 </a:t>
            </a:r>
            <a:endParaRPr lang="en-US" sz="2200" baseline="30000" dirty="0"/>
          </a:p>
        </p:txBody>
      </p:sp>
      <p:sp>
        <p:nvSpPr>
          <p:cNvPr id="27" name="Rectangle 24"/>
          <p:cNvSpPr/>
          <p:nvPr/>
        </p:nvSpPr>
        <p:spPr>
          <a:xfrm>
            <a:off x="323528" y="1125905"/>
            <a:ext cx="11737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err="1" smtClean="0"/>
              <a:t>Opgave</a:t>
            </a:r>
            <a:endParaRPr lang="en-US" sz="2200" dirty="0"/>
          </a:p>
        </p:txBody>
      </p:sp>
      <p:sp>
        <p:nvSpPr>
          <p:cNvPr id="43" name="Rectangle 40"/>
          <p:cNvSpPr/>
          <p:nvPr/>
        </p:nvSpPr>
        <p:spPr>
          <a:xfrm>
            <a:off x="3419872" y="5301208"/>
            <a:ext cx="89809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dirty="0" smtClean="0"/>
              <a:t>-2</a:t>
            </a:r>
            <a:r>
              <a:rPr lang="pt-BR" sz="2200" i="1" dirty="0" smtClean="0"/>
              <a:t>a</a:t>
            </a:r>
            <a:r>
              <a:rPr lang="pt-BR" sz="2200" baseline="30000" dirty="0" smtClean="0"/>
              <a:t>15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2508200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0" grpId="0" animBg="1"/>
      <p:bldP spid="42" grpId="0" animBg="1"/>
      <p:bldP spid="2" grpId="0"/>
      <p:bldP spid="3" grpId="0"/>
      <p:bldP spid="21" grpId="0"/>
      <p:bldP spid="23" grpId="0"/>
      <p:bldP spid="24" grpId="0"/>
      <p:bldP spid="25" grpId="0"/>
      <p:bldP spid="26" grpId="0"/>
      <p:bldP spid="28" grpId="0"/>
      <p:bldP spid="29" grpId="0"/>
      <p:bldP spid="31" grpId="0"/>
      <p:bldP spid="32" grpId="0"/>
      <p:bldP spid="22" grpId="0" animBg="1"/>
      <p:bldP spid="39" grpId="0"/>
      <p:bldP spid="27" grpId="0"/>
      <p:bldP spid="43" grpId="0"/>
    </p:bldLst>
  </p:timing>
</p:sld>
</file>

<file path=ppt/theme/theme1.xml><?xml version="1.0" encoding="utf-8"?>
<a:theme xmlns:a="http://schemas.openxmlformats.org/drawingml/2006/main" name="TheorieTemplateMacroWatermark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</Template>
  <TotalTime>1</TotalTime>
  <Words>126</Words>
  <Application>Microsoft Office PowerPoint</Application>
  <PresentationFormat>On-screen Show (4:3)</PresentationFormat>
  <Paragraphs>37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TheorieTemplateMacroWatermark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Noordhoff</dc:creator>
  <cp:lastModifiedBy>Bastiaan</cp:lastModifiedBy>
  <cp:revision>24</cp:revision>
  <dcterms:created xsi:type="dcterms:W3CDTF">2014-07-08T10:16:07Z</dcterms:created>
  <dcterms:modified xsi:type="dcterms:W3CDTF">2014-09-19T18:35:33Z</dcterms:modified>
</cp:coreProperties>
</file>