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22" r:id="rId2"/>
    <p:sldId id="327" r:id="rId3"/>
    <p:sldId id="332" r:id="rId4"/>
    <p:sldId id="331" r:id="rId5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9800"/>
    <a:srgbClr val="FFFF66"/>
    <a:srgbClr val="D60093"/>
    <a:srgbClr val="0099FF"/>
    <a:srgbClr val="00FF00"/>
    <a:srgbClr val="00FFFF"/>
    <a:srgbClr val="008000"/>
    <a:srgbClr val="CC99FF"/>
    <a:srgbClr val="DEBDFF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7986" autoAdjust="0"/>
  </p:normalViewPr>
  <p:slideViewPr>
    <p:cSldViewPr snapToObjects="1">
      <p:cViewPr>
        <p:scale>
          <a:sx n="96" d="100"/>
          <a:sy n="96" d="100"/>
        </p:scale>
        <p:origin x="174" y="960"/>
      </p:cViewPr>
      <p:guideLst>
        <p:guide orient="horz" pos="3566"/>
        <p:guide pos="9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4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2.jpe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18" Type="http://schemas.openxmlformats.org/officeDocument/2006/relationships/image" Target="../media/image27.png"/><Relationship Id="rId3" Type="http://schemas.openxmlformats.org/officeDocument/2006/relationships/image" Target="../media/image2.jpeg"/><Relationship Id="rId21" Type="http://schemas.openxmlformats.org/officeDocument/2006/relationships/image" Target="../media/image25.png"/><Relationship Id="rId7" Type="http://schemas.openxmlformats.org/officeDocument/2006/relationships/image" Target="../media/image160.png"/><Relationship Id="rId2" Type="http://schemas.openxmlformats.org/officeDocument/2006/relationships/notesSlide" Target="../notesSlides/notesSlide4.xm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0.png"/><Relationship Id="rId11" Type="http://schemas.openxmlformats.org/officeDocument/2006/relationships/image" Target="../media/image200.png"/><Relationship Id="rId5" Type="http://schemas.openxmlformats.org/officeDocument/2006/relationships/image" Target="../media/image140.png"/><Relationship Id="rId15" Type="http://schemas.openxmlformats.org/officeDocument/2006/relationships/image" Target="../media/image210.png"/><Relationship Id="rId10" Type="http://schemas.openxmlformats.org/officeDocument/2006/relationships/image" Target="../media/image190.png"/><Relationship Id="rId19" Type="http://schemas.openxmlformats.org/officeDocument/2006/relationships/image" Target="../media/image220.png"/><Relationship Id="rId4" Type="http://schemas.openxmlformats.org/officeDocument/2006/relationships/image" Target="../media/image130.png"/><Relationship Id="rId9" Type="http://schemas.openxmlformats.org/officeDocument/2006/relationships/image" Target="../media/image180.png"/><Relationship Id="rId14" Type="http://schemas.openxmlformats.org/officeDocument/2006/relationships/image" Target="../media/image230.png"/><Relationship Id="rId22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339752" y="4017960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2 VMBO-T/HAVO </a:t>
            </a:r>
            <a:r>
              <a:rPr lang="nl-NL" sz="2400" b="1" dirty="0">
                <a:latin typeface="Arial Black" pitchFamily="34" charset="0"/>
              </a:rPr>
              <a:t>deel </a:t>
            </a:r>
            <a:r>
              <a:rPr lang="nl-NL" sz="2400" b="1" dirty="0" smtClean="0">
                <a:latin typeface="Arial Black" pitchFamily="34" charset="0"/>
              </a:rPr>
              <a:t>1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2.6 </a:t>
            </a:r>
            <a:r>
              <a:rPr lang="nl-NL" sz="2400" dirty="0" smtClean="0">
                <a:latin typeface="+mn-lt"/>
              </a:rPr>
              <a:t>Herleiden van machten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solidFill>
                  <a:srgbClr val="D60093"/>
                </a:solidFill>
                <a:latin typeface="+mn-lt"/>
              </a:rPr>
              <a:t>Machten op elkaar delen 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  <p:sp>
        <p:nvSpPr>
          <p:cNvPr id="3" name="Rectangle 19"/>
          <p:cNvSpPr/>
          <p:nvPr/>
        </p:nvSpPr>
        <p:spPr>
          <a:xfrm>
            <a:off x="6456908" y="4781075"/>
            <a:ext cx="1051506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Machten op elkaar delen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63487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pPr algn="ctr"/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396968" y="952628"/>
                <a:ext cx="845873" cy="7697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2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NL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sz="22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nl-NL" sz="2200" b="0" i="1" smtClean="0">
                                  <a:latin typeface="Cambria Math"/>
                                </a:rPr>
                                <m:t>7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nl-NL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sz="22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nl-NL" sz="22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nl-NL" sz="22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nl-NL" sz="22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968" y="952628"/>
                <a:ext cx="845873" cy="76976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1019682" y="1050219"/>
                <a:ext cx="2932661" cy="6721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NL" sz="2200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nl-NL" sz="2200" b="0" i="1" smtClean="0">
                              <a:latin typeface="Cambria Math"/>
                            </a:rPr>
                            <m:t>·</m:t>
                          </m:r>
                          <m:r>
                            <a:rPr lang="nl-NL" sz="2200" i="1">
                              <a:latin typeface="Cambria Math"/>
                            </a:rPr>
                            <m:t>𝑎</m:t>
                          </m:r>
                          <m:r>
                            <a:rPr lang="nl-NL" sz="2200" i="1">
                              <a:latin typeface="Cambria Math"/>
                            </a:rPr>
                            <m:t>·</m:t>
                          </m:r>
                          <m:r>
                            <a:rPr lang="nl-NL" sz="2200" i="1">
                              <a:latin typeface="Cambria Math"/>
                            </a:rPr>
                            <m:t>𝑎</m:t>
                          </m:r>
                          <m:r>
                            <a:rPr lang="nl-NL" sz="2200" i="1">
                              <a:latin typeface="Cambria Math"/>
                            </a:rPr>
                            <m:t>·</m:t>
                          </m:r>
                          <m:r>
                            <a:rPr lang="nl-NL" sz="2200" i="1">
                              <a:latin typeface="Cambria Math"/>
                            </a:rPr>
                            <m:t>𝑎</m:t>
                          </m:r>
                          <m:r>
                            <a:rPr lang="nl-NL" sz="2200" i="1">
                              <a:latin typeface="Cambria Math"/>
                            </a:rPr>
                            <m:t>·</m:t>
                          </m:r>
                          <m:r>
                            <a:rPr lang="nl-NL" sz="2200" i="1">
                              <a:latin typeface="Cambria Math"/>
                            </a:rPr>
                            <m:t>𝑎</m:t>
                          </m:r>
                          <m:r>
                            <a:rPr lang="nl-NL" sz="2200" i="1">
                              <a:latin typeface="Cambria Math"/>
                            </a:rPr>
                            <m:t>·</m:t>
                          </m:r>
                          <m:r>
                            <a:rPr lang="nl-NL" sz="2200" i="1">
                              <a:latin typeface="Cambria Math"/>
                            </a:rPr>
                            <m:t>𝑎</m:t>
                          </m:r>
                          <m:r>
                            <a:rPr lang="nl-NL" sz="2200" i="1">
                              <a:latin typeface="Cambria Math"/>
                            </a:rPr>
                            <m:t>·</m:t>
                          </m:r>
                          <m:r>
                            <a:rPr lang="nl-NL" sz="2200" i="1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nl-NL" sz="2200" i="1">
                              <a:latin typeface="Cambria Math"/>
                            </a:rPr>
                            <m:t>𝑎</m:t>
                          </m:r>
                          <m:r>
                            <a:rPr lang="nl-NL" sz="2200" i="1">
                              <a:latin typeface="Cambria Math"/>
                            </a:rPr>
                            <m:t>·</m:t>
                          </m:r>
                          <m:r>
                            <a:rPr lang="nl-NL" sz="2200" i="1">
                              <a:latin typeface="Cambria Math"/>
                            </a:rPr>
                            <m:t>𝑎</m:t>
                          </m:r>
                          <m:r>
                            <a:rPr lang="nl-NL" sz="2200" i="1">
                              <a:latin typeface="Cambria Math"/>
                            </a:rPr>
                            <m:t>·</m:t>
                          </m:r>
                          <m:r>
                            <a:rPr lang="nl-NL" sz="2200" i="1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nl-NL" sz="2200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nl-NL" sz="22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682" y="1050219"/>
                <a:ext cx="2932661" cy="67217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 flipV="1">
            <a:off x="2603821" y="1049477"/>
            <a:ext cx="216024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956246" y="1049477"/>
            <a:ext cx="216024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324670" y="1049477"/>
            <a:ext cx="216024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882972" y="1439039"/>
            <a:ext cx="216024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235397" y="1439039"/>
            <a:ext cx="216024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603821" y="1439039"/>
            <a:ext cx="216024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3781344" y="1170861"/>
                <a:ext cx="1824089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200" i="1" smtClean="0">
                          <a:latin typeface="Cambria Math"/>
                        </a:rPr>
                        <m:t>𝑎</m:t>
                      </m:r>
                      <m:r>
                        <a:rPr lang="nl-NL" sz="2200" i="1" smtClean="0">
                          <a:latin typeface="Cambria Math"/>
                        </a:rPr>
                        <m:t>·</m:t>
                      </m:r>
                      <m:r>
                        <a:rPr lang="nl-NL" sz="2200" i="1" smtClean="0">
                          <a:latin typeface="Cambria Math"/>
                        </a:rPr>
                        <m:t>𝑎</m:t>
                      </m:r>
                      <m:r>
                        <a:rPr lang="nl-NL" sz="2200" i="1" smtClean="0">
                          <a:latin typeface="Cambria Math"/>
                        </a:rPr>
                        <m:t>·</m:t>
                      </m:r>
                      <m:r>
                        <a:rPr lang="nl-NL" sz="2200" i="1" smtClean="0">
                          <a:latin typeface="Cambria Math"/>
                        </a:rPr>
                        <m:t>𝑎</m:t>
                      </m:r>
                      <m:r>
                        <a:rPr lang="nl-NL" sz="2200" i="1" smtClean="0">
                          <a:latin typeface="Cambria Math"/>
                        </a:rPr>
                        <m:t>·</m:t>
                      </m:r>
                      <m:r>
                        <a:rPr lang="nl-NL" sz="2200" i="1" smtClean="0">
                          <a:latin typeface="Cambria Math"/>
                        </a:rPr>
                        <m:t>𝑎</m:t>
                      </m:r>
                      <m:r>
                        <a:rPr lang="nl-NL" sz="2200" b="0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nl-NL" sz="2200" dirty="0" smtClean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1344" y="1170861"/>
                <a:ext cx="1824089" cy="43088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5509536" y="1170860"/>
                <a:ext cx="55752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nl-NL" sz="2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nl-NL" sz="2200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nl-NL" sz="22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nl-NL" sz="2200" dirty="0" smtClean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536" y="1170860"/>
                <a:ext cx="557525" cy="43088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514776" y="2240091"/>
                <a:ext cx="847988" cy="7716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2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NL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sz="22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nl-NL" sz="2200" b="0" i="1" smtClean="0">
                                  <a:latin typeface="Cambria Math"/>
                                </a:rPr>
                                <m:t>6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nl-NL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sz="22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nl-NL" sz="2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nl-NL" sz="22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nl-NL" sz="2200" dirty="0" smtClean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776" y="2240091"/>
                <a:ext cx="847988" cy="77168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1137490" y="2337682"/>
                <a:ext cx="2558393" cy="6721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NL" sz="22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nl-NL" sz="2200" i="1">
                              <a:latin typeface="Cambria Math"/>
                            </a:rPr>
                            <m:t>·</m:t>
                          </m:r>
                          <m:r>
                            <a:rPr lang="nl-NL" sz="22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nl-NL" sz="2200" i="1">
                              <a:latin typeface="Cambria Math"/>
                            </a:rPr>
                            <m:t>·</m:t>
                          </m:r>
                          <m:r>
                            <a:rPr lang="nl-NL" sz="22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nl-NL" sz="2200" i="1">
                              <a:latin typeface="Cambria Math"/>
                            </a:rPr>
                            <m:t>·</m:t>
                          </m:r>
                          <m:r>
                            <a:rPr lang="nl-NL" sz="22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nl-NL" sz="2200" i="1">
                              <a:latin typeface="Cambria Math"/>
                            </a:rPr>
                            <m:t>·</m:t>
                          </m:r>
                          <m:r>
                            <a:rPr lang="nl-NL" sz="22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nl-NL" sz="2200" i="1">
                              <a:latin typeface="Cambria Math"/>
                            </a:rPr>
                            <m:t>·</m:t>
                          </m:r>
                          <m:r>
                            <a:rPr lang="nl-NL" sz="2200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nl-NL" sz="22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nl-NL" sz="2200" i="1">
                              <a:latin typeface="Cambria Math"/>
                            </a:rPr>
                            <m:t>·</m:t>
                          </m:r>
                          <m:r>
                            <a:rPr lang="nl-NL" sz="22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nl-NL" sz="2200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nl-NL" sz="2200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7490" y="2337682"/>
                <a:ext cx="2558393" cy="67217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/>
          <p:cNvCxnSpPr/>
          <p:nvPr/>
        </p:nvCxnSpPr>
        <p:spPr>
          <a:xfrm flipV="1">
            <a:off x="2721629" y="2336940"/>
            <a:ext cx="216024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074054" y="2336940"/>
            <a:ext cx="216024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000780" y="2726502"/>
            <a:ext cx="216024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2353205" y="2726502"/>
            <a:ext cx="216024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3523913" y="2455422"/>
                <a:ext cx="1824089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200" b="0" i="1" smtClean="0">
                          <a:latin typeface="Cambria Math"/>
                        </a:rPr>
                        <m:t>𝑥</m:t>
                      </m:r>
                      <m:r>
                        <a:rPr lang="nl-NL" sz="2200" i="1" smtClean="0">
                          <a:latin typeface="Cambria Math"/>
                        </a:rPr>
                        <m:t>·</m:t>
                      </m:r>
                      <m:r>
                        <a:rPr lang="nl-NL" sz="2200" b="0" i="1" smtClean="0">
                          <a:latin typeface="Cambria Math"/>
                        </a:rPr>
                        <m:t>𝑥</m:t>
                      </m:r>
                      <m:r>
                        <a:rPr lang="nl-NL" sz="2200" i="1" smtClean="0">
                          <a:latin typeface="Cambria Math"/>
                        </a:rPr>
                        <m:t>·</m:t>
                      </m:r>
                      <m:r>
                        <a:rPr lang="nl-NL" sz="2200" b="0" i="1" smtClean="0">
                          <a:latin typeface="Cambria Math"/>
                        </a:rPr>
                        <m:t>𝑥</m:t>
                      </m:r>
                      <m:r>
                        <a:rPr lang="nl-NL" sz="2200" i="1" smtClean="0">
                          <a:latin typeface="Cambria Math"/>
                        </a:rPr>
                        <m:t>·</m:t>
                      </m:r>
                      <m:r>
                        <a:rPr lang="nl-NL" sz="2200" b="0" i="1" smtClean="0">
                          <a:latin typeface="Cambria Math"/>
                        </a:rPr>
                        <m:t>𝑥</m:t>
                      </m:r>
                      <m:r>
                        <a:rPr lang="nl-NL" sz="2200" b="0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nl-NL" sz="2200" dirty="0" smtClean="0"/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3913" y="2455422"/>
                <a:ext cx="1824089" cy="43088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5252105" y="2455421"/>
                <a:ext cx="55752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nl-NL" sz="2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nl-NL" sz="22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nl-NL" sz="22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nl-NL" sz="2200" dirty="0" smtClean="0"/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2105" y="2455421"/>
                <a:ext cx="557525" cy="43088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545641" y="4242671"/>
            <a:ext cx="34067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/>
              <a:t>Het </a:t>
            </a:r>
            <a:r>
              <a:rPr lang="nl-NL" sz="2200" b="1" dirty="0"/>
              <a:t>grondtal blijft gelijk.</a:t>
            </a:r>
          </a:p>
          <a:p>
            <a:r>
              <a:rPr lang="nl-NL" sz="2200" b="1" dirty="0" smtClean="0"/>
              <a:t>Dus </a:t>
            </a:r>
            <a:endParaRPr lang="nl-NL" sz="22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1182482" y="4501665"/>
                <a:ext cx="1473865" cy="6051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nl-NL" sz="2200" b="1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nl-NL" sz="22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nl-NL" sz="2200" b="1" i="1" smtClean="0">
                                <a:latin typeface="Cambria Math"/>
                              </a:rPr>
                              <m:t>𝒂</m:t>
                            </m:r>
                          </m:e>
                          <m:sup>
                            <m:r>
                              <a:rPr lang="nl-NL" sz="2200" b="1" i="1" smtClean="0">
                                <a:latin typeface="Cambria Math"/>
                              </a:rPr>
                              <m:t>𝒑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nl-NL" sz="22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nl-NL" sz="2200" b="1" i="1" smtClean="0">
                                <a:latin typeface="Cambria Math"/>
                              </a:rPr>
                              <m:t>𝒂</m:t>
                            </m:r>
                          </m:e>
                          <m:sup>
                            <m:r>
                              <a:rPr lang="nl-NL" sz="2200" b="1" i="1" smtClean="0">
                                <a:latin typeface="Cambria Math"/>
                              </a:rPr>
                              <m:t>𝒒</m:t>
                            </m:r>
                          </m:sup>
                        </m:sSup>
                      </m:den>
                    </m:f>
                    <m:r>
                      <a:rPr lang="nl-NL" sz="2200" b="1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nl-NL" sz="22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nl-NL" sz="2200" b="1" i="1" smtClean="0">
                            <a:latin typeface="Cambria Math"/>
                          </a:rPr>
                          <m:t>𝒂</m:t>
                        </m:r>
                      </m:e>
                      <m:sup>
                        <m:r>
                          <a:rPr lang="nl-NL" sz="2200" b="1" i="1" smtClean="0">
                            <a:latin typeface="Cambria Math"/>
                          </a:rPr>
                          <m:t>𝒑</m:t>
                        </m:r>
                        <m:r>
                          <a:rPr lang="nl-NL" sz="2200" b="1" i="1" smtClean="0">
                            <a:latin typeface="Cambria Math"/>
                          </a:rPr>
                          <m:t>−</m:t>
                        </m:r>
                        <m:r>
                          <a:rPr lang="nl-NL" sz="2200" b="1" i="1" smtClean="0">
                            <a:latin typeface="Cambria Math"/>
                          </a:rPr>
                          <m:t>𝒒</m:t>
                        </m:r>
                      </m:sup>
                    </m:sSup>
                  </m:oMath>
                </a14:m>
                <a:r>
                  <a:rPr lang="nl-NL" sz="2200" b="1" dirty="0" smtClean="0"/>
                  <a:t>.</a:t>
                </a:r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2482" y="4501665"/>
                <a:ext cx="1473865" cy="605102"/>
              </a:xfrm>
              <a:prstGeom prst="rect">
                <a:avLst/>
              </a:prstGeom>
              <a:blipFill rotWithShape="1">
                <a:blip r:embed="rId12"/>
                <a:stretch>
                  <a:fillRect r="-3719" b="-5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31" name="Isosceles Triangle 30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32" name="Isosceles Triangle 31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33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grpSp>
        <p:nvGrpSpPr>
          <p:cNvPr id="34" name="Animatie icoon"/>
          <p:cNvGrpSpPr>
            <a:grpSpLocks noChangeAspect="1"/>
          </p:cNvGrpSpPr>
          <p:nvPr/>
        </p:nvGrpSpPr>
        <p:grpSpPr>
          <a:xfrm>
            <a:off x="8604448" y="6381328"/>
            <a:ext cx="440378" cy="360000"/>
            <a:chOff x="5076056" y="174576"/>
            <a:chExt cx="3276364" cy="2678360"/>
          </a:xfrm>
        </p:grpSpPr>
        <p:sp>
          <p:nvSpPr>
            <p:cNvPr id="35" name="Rectangle 34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6" name="Isosceles Triangle 35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7" name="Oval 36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8" name="Oval 37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8" name="Rechthoek 7"/>
          <p:cNvSpPr/>
          <p:nvPr/>
        </p:nvSpPr>
        <p:spPr>
          <a:xfrm>
            <a:off x="545641" y="3331986"/>
            <a:ext cx="70864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b="1" dirty="0"/>
              <a:t>Bij het delen van machten met hetzelfde</a:t>
            </a:r>
          </a:p>
          <a:p>
            <a:r>
              <a:rPr lang="nl-NL" sz="2200" b="1" dirty="0"/>
              <a:t>grondtal moet je de exponenten aftrekken.</a:t>
            </a:r>
          </a:p>
        </p:txBody>
      </p: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10" grpId="0"/>
      <p:bldP spid="16" grpId="0"/>
      <p:bldP spid="18" grpId="0"/>
      <p:bldP spid="19" grpId="0"/>
      <p:bldP spid="26" grpId="0"/>
      <p:bldP spid="27" grpId="0"/>
      <p:bldP spid="17" grpId="0"/>
      <p:bldP spid="28" grpId="0"/>
      <p:bldP spid="33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4375879" y="1260109"/>
            <a:ext cx="4713474" cy="154090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" name="Rectangle 2"/>
          <p:cNvSpPr/>
          <p:nvPr/>
        </p:nvSpPr>
        <p:spPr>
          <a:xfrm>
            <a:off x="4317200" y="1120014"/>
            <a:ext cx="4713474" cy="1627356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Machten op elkaar delen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63487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pPr algn="ctr"/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876673" y="1955102"/>
                <a:ext cx="1269450" cy="7922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2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NL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sz="2200" b="0" i="1" smtClean="0">
                                  <a:latin typeface="Cambria Math"/>
                                </a:rPr>
                                <m:t>12</m:t>
                              </m:r>
                              <m:r>
                                <a:rPr lang="nl-NL" sz="22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nl-NL" sz="2200" b="0" i="1" smtClean="0">
                                  <a:latin typeface="Cambria Math"/>
                                </a:rPr>
                                <m:t>10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nl-NL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sz="2200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nl-NL" sz="22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nl-NL" sz="2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nl-NL" sz="22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nl-NL" sz="22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673" y="1955102"/>
                <a:ext cx="1269450" cy="79226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6077619" y="2006879"/>
                <a:ext cx="1789400" cy="7261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NL" sz="2200" b="0" i="1" smtClean="0">
                              <a:latin typeface="Cambria Math"/>
                            </a:rPr>
                            <m:t>12</m:t>
                          </m:r>
                        </m:num>
                        <m:den>
                          <m:r>
                            <a:rPr lang="nl-NL" sz="22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nl-NL" sz="2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nl-NL" sz="2200" i="1">
                              <a:latin typeface="Cambria Math"/>
                            </a:rPr>
                            <m:t>·</m:t>
                          </m:r>
                          <m:r>
                            <a:rPr lang="nl-NL" sz="2200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nl-NL" sz="2200" b="0" i="1" smtClean="0">
                              <a:latin typeface="Cambria Math"/>
                            </a:rPr>
                            <m:t>10−2</m:t>
                          </m:r>
                        </m:sup>
                      </m:sSup>
                      <m:r>
                        <a:rPr lang="nl-NL" sz="2200" b="0" i="1" smtClean="0">
                          <a:latin typeface="Cambria Math"/>
                        </a:rPr>
                        <m:t> </m:t>
                      </m:r>
                      <m:r>
                        <a:rPr lang="nl-NL" sz="2200" i="1">
                          <a:latin typeface="Cambria Math"/>
                        </a:rPr>
                        <m:t>=</m:t>
                      </m:r>
                      <m:r>
                        <a:rPr lang="nl-NL" sz="22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nl-NL" sz="22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7619" y="2006879"/>
                <a:ext cx="1789400" cy="72616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7596048" y="2180124"/>
                <a:ext cx="77553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nl-NL" sz="2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nl-NL" sz="2200" b="0" i="1" smtClean="0">
                              <a:latin typeface="Cambria Math"/>
                            </a:rPr>
                            <m:t> 3</m:t>
                          </m:r>
                          <m:r>
                            <a:rPr lang="nl-NL" sz="2200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nl-NL" sz="2200" b="0" i="1" smtClean="0">
                              <a:latin typeface="Cambria Math"/>
                            </a:rPr>
                            <m:t>8</m:t>
                          </m:r>
                        </m:sup>
                      </m:sSup>
                    </m:oMath>
                  </m:oMathPara>
                </a14:m>
                <a:endParaRPr lang="nl-NL" sz="2200" dirty="0" smtClean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6048" y="2180124"/>
                <a:ext cx="775532" cy="43088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31" name="Isosceles Triangle 30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32" name="Isosceles Triangle 31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33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4375879" y="1260109"/>
            <a:ext cx="46907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Herleiden van              </a:t>
            </a:r>
            <a:r>
              <a:rPr lang="nl-NL" sz="2200" dirty="0" smtClean="0"/>
              <a:t>gaat als volgt</a:t>
            </a:r>
            <a:endParaRPr lang="nl-NL" sz="22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/>
              <p:cNvSpPr txBox="1"/>
              <p:nvPr/>
            </p:nvSpPr>
            <p:spPr>
              <a:xfrm>
                <a:off x="6230682" y="1120014"/>
                <a:ext cx="981102" cy="7716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2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NL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sz="2200" b="0" i="1" smtClean="0">
                                  <a:latin typeface="Cambria Math"/>
                                </a:rPr>
                                <m:t>12</m:t>
                              </m:r>
                              <m:r>
                                <a:rPr lang="nl-NL" sz="22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nl-NL" sz="2200" b="0" i="1" smtClean="0">
                                  <a:latin typeface="Cambria Math"/>
                                </a:rPr>
                                <m:t>10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nl-NL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sz="2200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nl-NL" sz="22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nl-NL" sz="2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nl-NL" sz="2200" dirty="0" smtClean="0"/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682" y="1120014"/>
                <a:ext cx="981102" cy="77168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378768" y="972725"/>
            <a:ext cx="28376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Schrijf in een keer op</a:t>
            </a:r>
            <a:endParaRPr lang="nl-NL" sz="22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378768" y="1603300"/>
                <a:ext cx="1269450" cy="7922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2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NL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sz="2200" b="0" i="1" smtClean="0">
                                  <a:latin typeface="Cambria Math"/>
                                </a:rPr>
                                <m:t>12</m:t>
                              </m:r>
                              <m:r>
                                <a:rPr lang="nl-NL" sz="22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nl-NL" sz="2200" b="0" i="1" smtClean="0">
                                  <a:latin typeface="Cambria Math"/>
                                </a:rPr>
                                <m:t>10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nl-NL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sz="2200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nl-NL" sz="22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nl-NL" sz="2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nl-NL" sz="22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nl-NL" sz="2200" dirty="0" smtClean="0"/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68" y="1603300"/>
                <a:ext cx="1269450" cy="79226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1606475" y="1814880"/>
                <a:ext cx="713016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nl-NL" sz="2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nl-NL" sz="2200" b="0" i="1" smtClean="0">
                              <a:latin typeface="Cambria Math"/>
                            </a:rPr>
                            <m:t>3</m:t>
                          </m:r>
                          <m:r>
                            <a:rPr lang="nl-NL" sz="2200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nl-NL" sz="2200" b="0" i="1" smtClean="0">
                              <a:latin typeface="Cambria Math"/>
                            </a:rPr>
                            <m:t>8</m:t>
                          </m:r>
                        </m:sup>
                      </m:sSup>
                    </m:oMath>
                  </m:oMathPara>
                </a14:m>
                <a:endParaRPr lang="nl-NL" sz="2200" dirty="0" smtClean="0"/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6475" y="1814880"/>
                <a:ext cx="713016" cy="43088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497498" y="3133288"/>
            <a:ext cx="12362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Je weet </a:t>
            </a:r>
            <a:endParaRPr lang="nl-NL" sz="22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/>
              <p:cNvSpPr txBox="1"/>
              <p:nvPr/>
            </p:nvSpPr>
            <p:spPr>
              <a:xfrm>
                <a:off x="1606475" y="2952597"/>
                <a:ext cx="707053" cy="7352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NL" sz="22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nl-NL" sz="2200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nl-NL" sz="22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nl-NL" sz="2200" dirty="0" smtClean="0"/>
              </a:p>
            </p:txBody>
          </p:sp>
        </mc:Choice>
        <mc:Fallback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6475" y="2952597"/>
                <a:ext cx="707053" cy="73526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/>
              <p:cNvSpPr txBox="1"/>
              <p:nvPr/>
            </p:nvSpPr>
            <p:spPr>
              <a:xfrm>
                <a:off x="2148611" y="3155600"/>
                <a:ext cx="418704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200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nl-NL" sz="2200" dirty="0" smtClean="0"/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8611" y="3155600"/>
                <a:ext cx="418704" cy="43088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/>
              <p:cNvSpPr txBox="1"/>
              <p:nvPr/>
            </p:nvSpPr>
            <p:spPr>
              <a:xfrm>
                <a:off x="1648218" y="3738676"/>
                <a:ext cx="871008" cy="7284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NL" sz="2200" b="0" i="1" smtClean="0">
                              <a:latin typeface="Cambria Math"/>
                            </a:rPr>
                            <m:t>8</m:t>
                          </m:r>
                          <m:r>
                            <a:rPr lang="nl-NL" sz="2200" b="0" i="1" smtClean="0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nl-NL" sz="2200" b="0" i="1" smtClean="0">
                              <a:latin typeface="Cambria Math"/>
                            </a:rPr>
                            <m:t>8</m:t>
                          </m:r>
                          <m:r>
                            <a:rPr lang="nl-NL" sz="2200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nl-NL" sz="22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nl-NL" sz="2200" dirty="0" smtClean="0"/>
              </a:p>
            </p:txBody>
          </p:sp>
        </mc:Choice>
        <mc:Fallback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8218" y="3738676"/>
                <a:ext cx="871008" cy="72840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/>
              <p:cNvSpPr txBox="1"/>
              <p:nvPr/>
            </p:nvSpPr>
            <p:spPr>
              <a:xfrm>
                <a:off x="2309874" y="3941679"/>
                <a:ext cx="418704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200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nl-NL" sz="2200" dirty="0" smtClean="0"/>
              </a:p>
            </p:txBody>
          </p:sp>
        </mc:Choice>
        <mc:Fallback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9874" y="3941679"/>
                <a:ext cx="418704" cy="430887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Box 48"/>
              <p:cNvSpPr txBox="1"/>
              <p:nvPr/>
            </p:nvSpPr>
            <p:spPr>
              <a:xfrm>
                <a:off x="1648218" y="4557557"/>
                <a:ext cx="845873" cy="7716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2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NL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sz="22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nl-NL" sz="22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nl-NL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sz="22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nl-NL" sz="22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nl-NL" sz="22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nl-NL" sz="2200" dirty="0" smtClean="0"/>
              </a:p>
            </p:txBody>
          </p:sp>
        </mc:Choice>
        <mc:Fallback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8218" y="4557557"/>
                <a:ext cx="845873" cy="77168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Box 49"/>
              <p:cNvSpPr txBox="1"/>
              <p:nvPr/>
            </p:nvSpPr>
            <p:spPr>
              <a:xfrm>
                <a:off x="2309874" y="4760560"/>
                <a:ext cx="418704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200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nl-NL" sz="2200" dirty="0" smtClean="0"/>
              </a:p>
            </p:txBody>
          </p:sp>
        </mc:Choice>
        <mc:Fallback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9874" y="4760560"/>
                <a:ext cx="418704" cy="430887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/>
          <p:cNvSpPr txBox="1"/>
          <p:nvPr/>
        </p:nvSpPr>
        <p:spPr>
          <a:xfrm>
            <a:off x="1149363" y="3887432"/>
            <a:ext cx="498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en</a:t>
            </a:r>
            <a:endParaRPr lang="nl-NL" sz="2200" dirty="0" smtClean="0"/>
          </a:p>
        </p:txBody>
      </p:sp>
      <p:sp>
        <p:nvSpPr>
          <p:cNvPr id="51" name="TextBox 50"/>
          <p:cNvSpPr txBox="1"/>
          <p:nvPr/>
        </p:nvSpPr>
        <p:spPr>
          <a:xfrm>
            <a:off x="497498" y="4760558"/>
            <a:ext cx="11737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dirty="0" smtClean="0"/>
              <a:t>dus ook</a:t>
            </a:r>
            <a:endParaRPr lang="nl-NL" sz="2200" dirty="0" smtClean="0"/>
          </a:p>
        </p:txBody>
      </p:sp>
    </p:spTree>
    <p:extLst>
      <p:ext uri="{BB962C8B-B14F-4D97-AF65-F5344CB8AC3E}">
        <p14:creationId xmlns:p14="http://schemas.microsoft.com/office/powerpoint/2010/main" val="3750427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0" grpId="0" animBg="1"/>
      <p:bldP spid="3" grpId="0" animBg="1"/>
      <p:bldP spid="2" grpId="0" animBg="1"/>
      <p:bldP spid="6" grpId="0"/>
      <p:bldP spid="7" grpId="0"/>
      <p:bldP spid="16" grpId="0"/>
      <p:bldP spid="33" grpId="0"/>
      <p:bldP spid="22" grpId="0"/>
      <p:bldP spid="39" grpId="1"/>
      <p:bldP spid="25" grpId="0"/>
      <p:bldP spid="41" grpId="0"/>
      <p:bldP spid="42" grpId="0"/>
      <p:bldP spid="43" grpId="0"/>
      <p:bldP spid="45" grpId="0"/>
      <p:bldP spid="44" grpId="0"/>
      <p:bldP spid="47" grpId="0"/>
      <p:bldP spid="48" grpId="0"/>
      <p:bldP spid="49" grpId="0"/>
      <p:bldP spid="50" grpId="0"/>
      <p:bldP spid="46" grpId="0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Machten op elkaar delen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63487" cy="830997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Theorie</a:t>
            </a:r>
          </a:p>
          <a:p>
            <a:pPr algn="ctr"/>
            <a:r>
              <a:rPr lang="nl-NL" sz="2400" b="1" dirty="0" smtClean="0">
                <a:solidFill>
                  <a:srgbClr val="D60093"/>
                </a:solidFill>
                <a:latin typeface="Eurostile"/>
              </a:rPr>
              <a:t>HAVO</a:t>
            </a:r>
            <a:endParaRPr lang="nl-NL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527391" y="2025513"/>
            <a:ext cx="936994" cy="792268"/>
            <a:chOff x="488702" y="1844824"/>
            <a:chExt cx="936994" cy="79226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755576" y="1844824"/>
                  <a:ext cx="670120" cy="7922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nl-NL" sz="2200" i="1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nl-NL" sz="22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nl-NL" sz="22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nl-NL" sz="2200" b="0" i="1" smtClean="0">
                                    <a:latin typeface="Cambria Math"/>
                                  </a:rPr>
                                  <m:t>12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nl-NL" sz="22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nl-NL" sz="22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nl-NL" sz="2200" b="0" i="1" smtClean="0">
                                    <a:latin typeface="Cambria Math"/>
                                  </a:rPr>
                                  <m:t>7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nl-NL" sz="2200" dirty="0" smtClean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5576" y="1844824"/>
                  <a:ext cx="670120" cy="792268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TextBox 24"/>
            <p:cNvSpPr txBox="1"/>
            <p:nvPr/>
          </p:nvSpPr>
          <p:spPr>
            <a:xfrm>
              <a:off x="488702" y="2025514"/>
              <a:ext cx="34176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2200" b="1" dirty="0" smtClean="0"/>
                <a:t>a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225992" y="2025513"/>
            <a:ext cx="857498" cy="833498"/>
            <a:chOff x="529848" y="2983651"/>
            <a:chExt cx="857498" cy="8334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830462" y="2983651"/>
                  <a:ext cx="556884" cy="8334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nl-NL" sz="2200" i="1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nl-NL" sz="22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nl-NL" sz="2200" b="0" i="1" smtClean="0">
                                    <a:latin typeface="Cambria Math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nl-NL" sz="2200" b="0" i="1" smtClean="0">
                                    <a:latin typeface="Cambria Math"/>
                                  </a:rPr>
                                  <m:t>5</m:t>
                                </m:r>
                              </m:sup>
                            </m:sSup>
                          </m:num>
                          <m:den>
                            <m:r>
                              <a:rPr lang="nl-NL" sz="2200" i="1" smtClean="0">
                                <a:latin typeface="Cambria Math"/>
                              </a:rPr>
                              <m:t>𝑝</m:t>
                            </m:r>
                          </m:den>
                        </m:f>
                      </m:oMath>
                    </m:oMathPara>
                  </a14:m>
                  <a:endParaRPr lang="nl-NL" sz="2200" dirty="0" smtClean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0462" y="2983651"/>
                  <a:ext cx="556884" cy="833498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TextBox 33"/>
            <p:cNvSpPr txBox="1"/>
            <p:nvPr/>
          </p:nvSpPr>
          <p:spPr>
            <a:xfrm>
              <a:off x="529848" y="3184956"/>
              <a:ext cx="35779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2200" b="1" dirty="0" smtClean="0"/>
                <a:t>b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845097" y="2025513"/>
            <a:ext cx="901400" cy="771686"/>
            <a:chOff x="2286024" y="1875982"/>
            <a:chExt cx="901400" cy="7716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2627784" y="1875982"/>
                  <a:ext cx="559640" cy="7716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nl-NL" sz="2200" i="1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nl-NL" sz="22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nl-NL" sz="2200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nl-NL" sz="2200" b="0" i="1" smtClean="0">
                                    <a:latin typeface="Cambria Math"/>
                                  </a:rPr>
                                  <m:t>8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nl-NL" sz="22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nl-NL" sz="2200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nl-NL" sz="2200" b="0" i="1" smtClean="0">
                                    <a:latin typeface="Cambria Math"/>
                                  </a:rPr>
                                  <m:t>8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nl-NL" sz="2200" dirty="0" smtClean="0"/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27784" y="1875982"/>
                  <a:ext cx="559640" cy="771686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TextBox 34"/>
            <p:cNvSpPr txBox="1"/>
            <p:nvPr/>
          </p:nvSpPr>
          <p:spPr>
            <a:xfrm>
              <a:off x="2286024" y="2046381"/>
              <a:ext cx="34176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2200" b="1" dirty="0" smtClean="0"/>
                <a:t>c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508104" y="2025513"/>
            <a:ext cx="1065705" cy="776495"/>
            <a:chOff x="2367460" y="3000731"/>
            <a:chExt cx="1065705" cy="77649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2720149" y="3000731"/>
                  <a:ext cx="713016" cy="7764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nl-NL" sz="2200" i="1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nl-NL" sz="22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nl-NL" sz="2200" b="0" i="1" smtClean="0">
                                    <a:latin typeface="Cambria Math"/>
                                  </a:rPr>
                                  <m:t>6</m:t>
                                </m:r>
                                <m:r>
                                  <a:rPr lang="nl-NL" sz="22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nl-NL" sz="2200" b="0" i="1" smtClean="0">
                                    <a:latin typeface="Cambria Math"/>
                                  </a:rPr>
                                  <m:t>5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nl-NL" sz="22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nl-NL" sz="2200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nl-NL" sz="22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nl-NL" sz="22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nl-NL" sz="2200" dirty="0" smtClean="0"/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20149" y="3000731"/>
                  <a:ext cx="713016" cy="776495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TextBox 35"/>
            <p:cNvSpPr txBox="1"/>
            <p:nvPr/>
          </p:nvSpPr>
          <p:spPr>
            <a:xfrm>
              <a:off x="2367460" y="3184956"/>
              <a:ext cx="35779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2200" b="1" dirty="0" smtClean="0"/>
                <a:t>d</a:t>
              </a: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78768" y="1141690"/>
            <a:ext cx="11737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Opgave</a:t>
            </a:r>
          </a:p>
          <a:p>
            <a:r>
              <a:rPr lang="nl-NL" sz="2200" dirty="0" smtClean="0"/>
              <a:t>Herleid.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434048" y="3226017"/>
            <a:ext cx="7810360" cy="3515351"/>
            <a:chOff x="508734" y="2634667"/>
            <a:chExt cx="7015594" cy="3175128"/>
          </a:xfrm>
        </p:grpSpPr>
        <p:grpSp>
          <p:nvGrpSpPr>
            <p:cNvPr id="43" name="Group 42"/>
            <p:cNvGrpSpPr/>
            <p:nvPr/>
          </p:nvGrpSpPr>
          <p:grpSpPr>
            <a:xfrm>
              <a:off x="508734" y="2634667"/>
              <a:ext cx="7015594" cy="3175128"/>
              <a:chOff x="467544" y="4018193"/>
              <a:chExt cx="8313787" cy="1389662"/>
            </a:xfrm>
          </p:grpSpPr>
          <p:sp>
            <p:nvSpPr>
              <p:cNvPr id="45" name="Grijze achtergrond"/>
              <p:cNvSpPr/>
              <p:nvPr/>
            </p:nvSpPr>
            <p:spPr>
              <a:xfrm>
                <a:off x="467544" y="4018193"/>
                <a:ext cx="8313787" cy="138966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46" name="Wit vierkant"/>
              <p:cNvSpPr/>
              <p:nvPr/>
            </p:nvSpPr>
            <p:spPr>
              <a:xfrm>
                <a:off x="666855" y="4066769"/>
                <a:ext cx="7970460" cy="12703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dirty="0" smtClean="0"/>
                  <a:t>a</a:t>
                </a:r>
                <a:endParaRPr lang="nl-NL" dirty="0"/>
              </a:p>
            </p:txBody>
          </p:sp>
        </p:grpSp>
        <p:cxnSp>
          <p:nvCxnSpPr>
            <p:cNvPr id="44" name="Straight Connector 43"/>
            <p:cNvCxnSpPr/>
            <p:nvPr/>
          </p:nvCxnSpPr>
          <p:spPr>
            <a:xfrm>
              <a:off x="1279165" y="2745654"/>
              <a:ext cx="0" cy="2902508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Oval 46"/>
          <p:cNvSpPr>
            <a:spLocks noChangeAspect="1"/>
          </p:cNvSpPr>
          <p:nvPr/>
        </p:nvSpPr>
        <p:spPr>
          <a:xfrm>
            <a:off x="809375" y="3924626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>
            <a:off x="809375" y="4599053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>
            <a:off x="809375" y="5273480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Oval 49"/>
          <p:cNvSpPr>
            <a:spLocks noChangeAspect="1"/>
          </p:cNvSpPr>
          <p:nvPr/>
        </p:nvSpPr>
        <p:spPr>
          <a:xfrm>
            <a:off x="809375" y="5947908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xtBox 40"/>
          <p:cNvSpPr txBox="1"/>
          <p:nvPr/>
        </p:nvSpPr>
        <p:spPr>
          <a:xfrm>
            <a:off x="378768" y="2880899"/>
            <a:ext cx="1502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Uitwerking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1642191" y="3430164"/>
                <a:ext cx="890885" cy="709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00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NL" sz="20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sz="20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nl-NL" sz="2000" b="0" i="1" smtClean="0">
                                  <a:latin typeface="Cambria Math"/>
                                </a:rPr>
                                <m:t>12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nl-NL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sz="20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nl-NL" sz="2000" b="0" i="1" smtClean="0">
                                  <a:latin typeface="Cambria Math"/>
                                </a:rPr>
                                <m:t>7</m:t>
                              </m:r>
                            </m:sup>
                          </m:sSup>
                        </m:den>
                      </m:f>
                      <m:r>
                        <a:rPr lang="nl-NL" sz="20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nl-NL" sz="2000" dirty="0" smtClean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2191" y="3430164"/>
                <a:ext cx="890885" cy="70993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1692691" y="4200571"/>
                <a:ext cx="907749" cy="833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20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NL" sz="22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sz="2200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nl-NL" sz="2200" b="0" i="1" smtClean="0">
                                  <a:latin typeface="Cambria Math"/>
                                </a:rPr>
                                <m:t>5</m:t>
                              </m:r>
                            </m:sup>
                          </m:sSup>
                        </m:num>
                        <m:den>
                          <m:r>
                            <a:rPr lang="nl-NL" sz="2200" b="0" i="1" smtClean="0">
                              <a:latin typeface="Cambria Math"/>
                            </a:rPr>
                            <m:t>𝑝</m:t>
                          </m:r>
                        </m:den>
                      </m:f>
                      <m:r>
                        <a:rPr lang="nl-NL" sz="2200" b="0" i="1" smtClean="0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nl-NL" sz="2200" dirty="0" smtClean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691" y="4200571"/>
                <a:ext cx="907749" cy="83349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2339752" y="3606474"/>
                <a:ext cx="620042" cy="4347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nl-NL" sz="22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nl-NL" sz="2200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nl-NL" sz="2200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nl-NL" sz="22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nl-NL" sz="2200" dirty="0" smtClean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3606474"/>
                <a:ext cx="620042" cy="43473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2339752" y="4424586"/>
                <a:ext cx="556884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nl-NL" sz="2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nl-NL" sz="2200" b="0" i="1" smtClean="0">
                              <a:latin typeface="Cambria Math"/>
                            </a:rPr>
                            <m:t>𝑝</m:t>
                          </m:r>
                        </m:e>
                        <m:sup>
                          <m:r>
                            <a:rPr lang="nl-NL" sz="22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nl-NL" sz="2200" dirty="0" smtClean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4424586"/>
                <a:ext cx="556884" cy="430887"/>
              </a:xfrm>
              <a:prstGeom prst="rect">
                <a:avLst/>
              </a:prstGeom>
              <a:blipFill rotWithShape="1">
                <a:blip r:embed="rId11"/>
                <a:stretch>
                  <a:fillRect b="-1126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1692691" y="5050498"/>
                <a:ext cx="910506" cy="7716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20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NL" sz="22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sz="22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nl-NL" sz="2200" b="0" i="1" smtClean="0">
                                  <a:latin typeface="Cambria Math"/>
                                </a:rPr>
                                <m:t>8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nl-NL" sz="2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sz="22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nl-NL" sz="2200" b="0" i="1" smtClean="0">
                                  <a:latin typeface="Cambria Math"/>
                                </a:rPr>
                                <m:t>8</m:t>
                              </m:r>
                            </m:sup>
                          </m:sSup>
                        </m:den>
                      </m:f>
                      <m:r>
                        <a:rPr lang="nl-NL" sz="2200" b="0" i="1" smtClean="0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nl-NL" sz="2200" dirty="0" smtClean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691" y="5050498"/>
                <a:ext cx="910506" cy="77168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2411760" y="5273480"/>
                <a:ext cx="40427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2200" dirty="0" smtClean="0"/>
                  <a:t>1</a:t>
                </a:r>
                <a14:m>
                  <m:oMath xmlns:m="http://schemas.openxmlformats.org/officeDocument/2006/math">
                    <m:r>
                      <a:rPr lang="nl-NL" sz="2200" b="0" i="1" smtClean="0">
                        <a:latin typeface="Cambria Math"/>
                      </a:rPr>
                      <m:t> </m:t>
                    </m:r>
                  </m:oMath>
                </a14:m>
                <a:endParaRPr lang="nl-NL" sz="2200" dirty="0" smtClean="0"/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5273480"/>
                <a:ext cx="404278" cy="430887"/>
              </a:xfrm>
              <a:prstGeom prst="rect">
                <a:avLst/>
              </a:prstGeom>
              <a:blipFill rotWithShape="1">
                <a:blip r:embed="rId15"/>
                <a:stretch>
                  <a:fillRect l="-19697" t="-7042" r="-4545" b="-28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1670868" y="5785921"/>
                <a:ext cx="1063881" cy="7764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20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NL" sz="22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sz="2200" b="0" i="1" smtClean="0">
                                  <a:latin typeface="Cambria Math"/>
                                </a:rPr>
                                <m:t>6</m:t>
                              </m:r>
                              <m:r>
                                <a:rPr lang="nl-NL" sz="22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nl-NL" sz="2200" b="0" i="1" smtClean="0">
                                  <a:latin typeface="Cambria Math"/>
                                </a:rPr>
                                <m:t>5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nl-NL" sz="22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nl-NL" sz="22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nl-NL" sz="22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nl-NL" sz="2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nl-NL" sz="2200" b="0" i="1" smtClean="0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nl-NL" sz="2200" dirty="0" smtClean="0"/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0868" y="5785921"/>
                <a:ext cx="1063881" cy="776495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2483768" y="6020465"/>
                <a:ext cx="63607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2200" dirty="0"/>
                  <a:t>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sz="2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nl-NL" sz="22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nl-NL" sz="22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nl-NL" sz="2200" dirty="0" smtClean="0"/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6020465"/>
                <a:ext cx="636072" cy="430887"/>
              </a:xfrm>
              <a:prstGeom prst="rect">
                <a:avLst/>
              </a:prstGeom>
              <a:blipFill rotWithShape="1">
                <a:blip r:embed="rId19"/>
                <a:stretch>
                  <a:fillRect l="-11429" t="-7143" b="-30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TextBox 59"/>
          <p:cNvSpPr txBox="1"/>
          <p:nvPr/>
        </p:nvSpPr>
        <p:spPr>
          <a:xfrm>
            <a:off x="1307788" y="3571460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/>
              <a:t>a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299773" y="5220898"/>
            <a:ext cx="341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/>
              <a:t>c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291758" y="4401877"/>
            <a:ext cx="3577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/>
              <a:t>b</a:t>
            </a:r>
            <a:endParaRPr lang="nl-NL" sz="2200" b="1" dirty="0" smtClean="0"/>
          </a:p>
        </p:txBody>
      </p:sp>
      <p:sp>
        <p:nvSpPr>
          <p:cNvPr id="73" name="TextBox 72"/>
          <p:cNvSpPr txBox="1"/>
          <p:nvPr/>
        </p:nvSpPr>
        <p:spPr>
          <a:xfrm>
            <a:off x="1334901" y="5958725"/>
            <a:ext cx="3577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b="1" dirty="0" smtClean="0"/>
              <a:t>d</a:t>
            </a:r>
          </a:p>
        </p:txBody>
      </p:sp>
      <p:sp>
        <p:nvSpPr>
          <p:cNvPr id="75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6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3920790" y="3569689"/>
                <a:ext cx="76495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nl-NL" sz="2200" i="1" dirty="0" smtClean="0">
                        <a:solidFill>
                          <a:srgbClr val="C89800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nl-NL" sz="2200" baseline="30000" dirty="0">
                    <a:solidFill>
                      <a:srgbClr val="C89800"/>
                    </a:solidFill>
                  </a:rPr>
                  <a:t>12−7</a:t>
                </a:r>
                <a:endParaRPr lang="nl-NL" sz="2200" dirty="0" smtClean="0">
                  <a:solidFill>
                    <a:srgbClr val="C89800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0790" y="3569689"/>
                <a:ext cx="764953" cy="430887"/>
              </a:xfrm>
              <a:prstGeom prst="rect">
                <a:avLst/>
              </a:prstGeom>
              <a:blipFill rotWithShape="1">
                <a:blip r:embed="rId20"/>
                <a:stretch>
                  <a:fillRect t="-1429" r="-396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3920790" y="4416014"/>
                <a:ext cx="66075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nl-NL" sz="2200" i="1" dirty="0" smtClean="0">
                        <a:solidFill>
                          <a:srgbClr val="C89800"/>
                        </a:solidFill>
                        <a:latin typeface="Cambria Math"/>
                      </a:rPr>
                      <m:t>𝑝</m:t>
                    </m:r>
                  </m:oMath>
                </a14:m>
                <a:r>
                  <a:rPr lang="nl-NL" sz="2200" baseline="30000" dirty="0" smtClean="0">
                    <a:solidFill>
                      <a:srgbClr val="C89800"/>
                    </a:solidFill>
                  </a:rPr>
                  <a:t>5−1</a:t>
                </a:r>
                <a:endParaRPr lang="nl-NL" sz="2200" i="1" dirty="0" smtClean="0">
                  <a:solidFill>
                    <a:srgbClr val="C89800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0790" y="4416014"/>
                <a:ext cx="660758" cy="430887"/>
              </a:xfrm>
              <a:prstGeom prst="rect">
                <a:avLst/>
              </a:prstGeom>
              <a:blipFill rotWithShape="1">
                <a:blip r:embed="rId21"/>
                <a:stretch>
                  <a:fillRect l="-917" t="-1408" r="-3670" b="-1126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3920790" y="5958725"/>
                <a:ext cx="4212628" cy="572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nl-NL" sz="2200" i="1" smtClean="0">
                            <a:solidFill>
                              <a:srgbClr val="C898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nl-NL" sz="2200" b="0" i="1" smtClean="0">
                            <a:solidFill>
                              <a:srgbClr val="C89800"/>
                            </a:solidFill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nl-NL" sz="2200" b="0" i="1" smtClean="0">
                            <a:solidFill>
                              <a:srgbClr val="C89800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nl-NL" sz="2200" b="0" i="1" smtClean="0">
                        <a:solidFill>
                          <a:srgbClr val="C89800"/>
                        </a:solidFill>
                        <a:latin typeface="Cambria Math"/>
                      </a:rPr>
                      <m:t>=2, </m:t>
                    </m:r>
                  </m:oMath>
                </a14:m>
                <a:r>
                  <a:rPr lang="nl-NL" sz="2200" dirty="0" smtClean="0">
                    <a:solidFill>
                      <a:srgbClr val="C89800"/>
                    </a:solidFill>
                  </a:rPr>
                  <a:t>dan exponenten aftrekken</a:t>
                </a:r>
                <a:endParaRPr lang="nl-NL" sz="2200" dirty="0" smtClean="0">
                  <a:solidFill>
                    <a:srgbClr val="C89800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0790" y="5958725"/>
                <a:ext cx="4212628" cy="572849"/>
              </a:xfrm>
              <a:prstGeom prst="rect">
                <a:avLst/>
              </a:prstGeom>
              <a:blipFill rotWithShape="1">
                <a:blip r:embed="rId22"/>
                <a:stretch>
                  <a:fillRect r="-1592" b="-744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887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47" grpId="0" animBg="1"/>
      <p:bldP spid="48" grpId="0" animBg="1"/>
      <p:bldP spid="49" grpId="0" animBg="1"/>
      <p:bldP spid="50" grpId="0" animBg="1"/>
      <p:bldP spid="41" grpId="0"/>
      <p:bldP spid="51" grpId="0"/>
      <p:bldP spid="56" grpId="0"/>
      <p:bldP spid="61" grpId="0"/>
      <p:bldP spid="62" grpId="0"/>
      <p:bldP spid="63" grpId="0"/>
      <p:bldP spid="66" grpId="0"/>
      <p:bldP spid="67" grpId="0"/>
      <p:bldP spid="69" grpId="0"/>
      <p:bldP spid="60" grpId="0"/>
      <p:bldP spid="71" grpId="0"/>
      <p:bldP spid="72" grpId="0"/>
      <p:bldP spid="73" grpId="0"/>
      <p:bldP spid="75" grpId="0" animBg="1"/>
      <p:bldP spid="76" grpId="0"/>
      <p:bldP spid="3" grpId="0"/>
      <p:bldP spid="3" grpId="1"/>
      <p:bldP spid="6" grpId="0"/>
      <p:bldP spid="6" grpId="1"/>
      <p:bldP spid="7" grpId="0"/>
      <p:bldP spid="7" grpId="1"/>
    </p:bldLst>
  </p:timing>
</p:sld>
</file>

<file path=ppt/theme/theme1.xml><?xml version="1.0" encoding="utf-8"?>
<a:theme xmlns:a="http://schemas.openxmlformats.org/drawingml/2006/main" name="TheorieTemplateMacroWatermark_KGT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smtClean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TheorieTemplateMacroWatermark_KGT</Template>
  <TotalTime>0</TotalTime>
  <Words>395</Words>
  <Application>Microsoft Office PowerPoint</Application>
  <PresentationFormat>On-screen Show (4:3)</PresentationFormat>
  <Paragraphs>83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TheorieTemplateMacroWatermark_KGT</vt:lpstr>
      <vt:lpstr>PowerPoint Presentation</vt:lpstr>
      <vt:lpstr>PowerPoint Presentation</vt:lpstr>
      <vt:lpstr>PowerPoint Presentation</vt:lpstr>
      <vt:lpstr>PowerPoint Presentation</vt:lpstr>
    </vt:vector>
  </TitlesOfParts>
  <Company>Infinitas Learning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Noordhoff</dc:creator>
  <cp:lastModifiedBy>Nijbroek, Tom</cp:lastModifiedBy>
  <cp:revision>13</cp:revision>
  <dcterms:created xsi:type="dcterms:W3CDTF">2014-07-16T12:34:30Z</dcterms:created>
  <dcterms:modified xsi:type="dcterms:W3CDTF">2014-09-21T16:44:02Z</dcterms:modified>
</cp:coreProperties>
</file>