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7" r:id="rId3"/>
    <p:sldId id="328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D60093"/>
    <a:srgbClr val="0099FF"/>
    <a:srgbClr val="00FF00"/>
    <a:srgbClr val="00FFFF"/>
    <a:srgbClr val="008000"/>
    <a:srgbClr val="CC99FF"/>
    <a:srgbClr val="DEBDFF"/>
    <a:srgbClr val="9966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82153" autoAdjust="0"/>
  </p:normalViewPr>
  <p:slideViewPr>
    <p:cSldViewPr snapToObjects="1">
      <p:cViewPr>
        <p:scale>
          <a:sx n="75" d="100"/>
          <a:sy n="75" d="100"/>
        </p:scale>
        <p:origin x="30" y="-360"/>
      </p:cViewPr>
      <p:guideLst>
        <p:guide orient="horz" pos="2160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595DC7-3F28-4B14-A17E-4C9311BF1596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09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411760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 VMBO-T/HAVO deel 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.2 </a:t>
            </a:r>
            <a:r>
              <a:rPr lang="nl-NL" sz="2400" dirty="0" smtClean="0">
                <a:latin typeface="+mn-lt"/>
              </a:rPr>
              <a:t>Haakjes wegwerken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>
                <a:solidFill>
                  <a:srgbClr val="D60093"/>
                </a:solidFill>
                <a:latin typeface="+mn-lt"/>
              </a:rPr>
              <a:t>De regel 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a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(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b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 + 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c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) =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i="1" dirty="0" err="1">
                <a:solidFill>
                  <a:srgbClr val="D60093"/>
                </a:solidFill>
                <a:latin typeface="+mn-lt"/>
              </a:rPr>
              <a:t>ab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>
                <a:solidFill>
                  <a:srgbClr val="D60093"/>
                </a:solidFill>
                <a:latin typeface="+mn-lt"/>
              </a:rPr>
              <a:t>+  </a:t>
            </a:r>
            <a:r>
              <a:rPr lang="en-US" sz="2400" b="1" i="1" dirty="0">
                <a:solidFill>
                  <a:srgbClr val="D60093"/>
                </a:solidFill>
                <a:latin typeface="+mn-lt"/>
              </a:rPr>
              <a:t>ac</a:t>
            </a: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24"/>
          <p:cNvSpPr/>
          <p:nvPr/>
        </p:nvSpPr>
        <p:spPr>
          <a:xfrm>
            <a:off x="6402286" y="4412390"/>
            <a:ext cx="978025" cy="43088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De regel </a:t>
            </a:r>
            <a:r>
              <a:rPr lang="nl-NL" sz="3200" b="1" i="1" dirty="0" smtClean="0">
                <a:latin typeface="Eurostile"/>
              </a:rPr>
              <a:t>a</a:t>
            </a:r>
            <a:r>
              <a:rPr lang="nl-NL" sz="3200" b="1" dirty="0" smtClean="0">
                <a:latin typeface="Eurostile"/>
              </a:rPr>
              <a:t>(</a:t>
            </a:r>
            <a:r>
              <a:rPr lang="nl-NL" sz="3200" b="1" i="1" dirty="0" smtClean="0">
                <a:latin typeface="Eurostile"/>
              </a:rPr>
              <a:t>b + c</a:t>
            </a:r>
            <a:r>
              <a:rPr lang="nl-NL" sz="3200" b="1" dirty="0" smtClean="0">
                <a:latin typeface="Eurostile"/>
              </a:rPr>
              <a:t>) = </a:t>
            </a:r>
            <a:r>
              <a:rPr lang="nl-NL" sz="3200" b="1" i="1" dirty="0" smtClean="0">
                <a:latin typeface="Eurostile"/>
              </a:rPr>
              <a:t>ab </a:t>
            </a:r>
            <a:r>
              <a:rPr lang="nl-NL" sz="3200" b="1" dirty="0" smtClean="0">
                <a:latin typeface="Eurostile"/>
              </a:rPr>
              <a:t>+ </a:t>
            </a:r>
            <a:r>
              <a:rPr lang="nl-NL" sz="3200" b="1" i="1" dirty="0" smtClean="0">
                <a:latin typeface="Eurostile"/>
              </a:rPr>
              <a:t> ac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60954" y="2706903"/>
            <a:ext cx="1700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i="1" dirty="0" smtClean="0"/>
              <a:t>a</a:t>
            </a:r>
            <a:r>
              <a:rPr lang="nl-NL" sz="2200" b="1" dirty="0" smtClean="0"/>
              <a:t>(</a:t>
            </a:r>
            <a:r>
              <a:rPr lang="nl-NL" sz="2200" b="1" i="1" dirty="0" smtClean="0"/>
              <a:t>b + c</a:t>
            </a:r>
            <a:r>
              <a:rPr lang="nl-NL" sz="2200" b="1" dirty="0" smtClean="0"/>
              <a:t>)</a:t>
            </a:r>
            <a:r>
              <a:rPr lang="nl-NL" sz="2200" b="1" i="1" dirty="0" smtClean="0"/>
              <a:t> </a:t>
            </a:r>
            <a:r>
              <a:rPr lang="nl-NL" sz="2200" i="1" dirty="0" smtClean="0"/>
              <a:t>=</a:t>
            </a:r>
            <a:r>
              <a:rPr lang="nl-NL" sz="2200" i="1" dirty="0" smtClean="0">
                <a:solidFill>
                  <a:srgbClr val="FF0000"/>
                </a:solidFill>
              </a:rPr>
              <a:t> </a:t>
            </a:r>
            <a:endParaRPr lang="en-US" sz="22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74473" y="2706901"/>
            <a:ext cx="6340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i="1" dirty="0" err="1" smtClean="0"/>
              <a:t>ab</a:t>
            </a:r>
            <a:endParaRPr lang="en-US" sz="22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109740" y="2706901"/>
            <a:ext cx="17523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i="1" dirty="0"/>
              <a:t>  </a:t>
            </a:r>
            <a:r>
              <a:rPr lang="nl-NL" sz="2200" b="1" i="1" dirty="0" smtClean="0"/>
              <a:t>+</a:t>
            </a:r>
            <a:r>
              <a:rPr lang="nl-NL" sz="2200" b="1" i="1" dirty="0"/>
              <a:t> </a:t>
            </a:r>
            <a:r>
              <a:rPr lang="nl-NL" sz="2200" b="1" i="1" dirty="0" err="1" smtClean="0"/>
              <a:t>ac</a:t>
            </a:r>
            <a:endParaRPr lang="en-US" sz="2200" b="1" i="1" dirty="0"/>
          </a:p>
        </p:txBody>
      </p:sp>
      <p:sp>
        <p:nvSpPr>
          <p:cNvPr id="16" name="Freeform 15"/>
          <p:cNvSpPr/>
          <p:nvPr/>
        </p:nvSpPr>
        <p:spPr>
          <a:xfrm>
            <a:off x="602885" y="3131311"/>
            <a:ext cx="241300" cy="114331"/>
          </a:xfrm>
          <a:custGeom>
            <a:avLst/>
            <a:gdLst>
              <a:gd name="connsiteX0" fmla="*/ 0 w 241300"/>
              <a:gd name="connsiteY0" fmla="*/ 0 h 114331"/>
              <a:gd name="connsiteX1" fmla="*/ 114300 w 241300"/>
              <a:gd name="connsiteY1" fmla="*/ 114300 h 114331"/>
              <a:gd name="connsiteX2" fmla="*/ 241300 w 241300"/>
              <a:gd name="connsiteY2" fmla="*/ 12700 h 114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1300" h="114331">
                <a:moveTo>
                  <a:pt x="0" y="0"/>
                </a:moveTo>
                <a:cubicBezTo>
                  <a:pt x="37041" y="56091"/>
                  <a:pt x="74083" y="112183"/>
                  <a:pt x="114300" y="114300"/>
                </a:cubicBezTo>
                <a:cubicBezTo>
                  <a:pt x="154517" y="116417"/>
                  <a:pt x="241300" y="12700"/>
                  <a:pt x="241300" y="1270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90185" y="3131311"/>
            <a:ext cx="736600" cy="279400"/>
          </a:xfrm>
          <a:custGeom>
            <a:avLst/>
            <a:gdLst>
              <a:gd name="connsiteX0" fmla="*/ 0 w 736600"/>
              <a:gd name="connsiteY0" fmla="*/ 0 h 279400"/>
              <a:gd name="connsiteX1" fmla="*/ 279400 w 736600"/>
              <a:gd name="connsiteY1" fmla="*/ 279400 h 279400"/>
              <a:gd name="connsiteX2" fmla="*/ 736600 w 736600"/>
              <a:gd name="connsiteY2" fmla="*/ 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6600" h="279400">
                <a:moveTo>
                  <a:pt x="0" y="0"/>
                </a:moveTo>
                <a:cubicBezTo>
                  <a:pt x="78316" y="139700"/>
                  <a:pt x="156633" y="279400"/>
                  <a:pt x="279400" y="279400"/>
                </a:cubicBezTo>
                <a:cubicBezTo>
                  <a:pt x="402167" y="279400"/>
                  <a:pt x="658283" y="44450"/>
                  <a:pt x="736600" y="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Animatie icoon"/>
          <p:cNvGrpSpPr>
            <a:grpSpLocks noChangeAspect="1"/>
          </p:cNvGrpSpPr>
          <p:nvPr/>
        </p:nvGrpSpPr>
        <p:grpSpPr>
          <a:xfrm>
            <a:off x="8525000" y="6309320"/>
            <a:ext cx="440378" cy="360000"/>
            <a:chOff x="5076056" y="174576"/>
            <a:chExt cx="3276364" cy="2678360"/>
          </a:xfrm>
        </p:grpSpPr>
        <p:sp>
          <p:nvSpPr>
            <p:cNvPr id="22" name="Rectangle 21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Isosceles Triangle 22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Oval 23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Oval 24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55" name="Volgende slide icoon"/>
          <p:cNvGrpSpPr/>
          <p:nvPr/>
        </p:nvGrpSpPr>
        <p:grpSpPr>
          <a:xfrm>
            <a:off x="8547657" y="6410457"/>
            <a:ext cx="395064" cy="180020"/>
            <a:chOff x="2610762" y="4509120"/>
            <a:chExt cx="395064" cy="180020"/>
          </a:xfrm>
        </p:grpSpPr>
        <p:sp>
          <p:nvSpPr>
            <p:cNvPr id="56" name="Isosceles Triangle 55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7" name="Isosceles Triangle 56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48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4" name="Word_12-1"/>
          <p:cNvSpPr txBox="1"/>
          <p:nvPr/>
        </p:nvSpPr>
        <p:spPr>
          <a:xfrm>
            <a:off x="493271" y="951110"/>
            <a:ext cx="530594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dirty="0" smtClean="0"/>
              <a:t>3(</a:t>
            </a:r>
            <a:r>
              <a:rPr lang="nl-NL" i="1" dirty="0" smtClean="0"/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7" name="Word_12-2"/>
          <p:cNvSpPr txBox="1"/>
          <p:nvPr/>
        </p:nvSpPr>
        <p:spPr>
          <a:xfrm>
            <a:off x="1023865" y="951110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mtClean="0"/>
              <a:t>+ </a:t>
            </a:r>
            <a:endParaRPr lang="nl-NL" dirty="0"/>
          </a:p>
        </p:txBody>
      </p:sp>
      <p:sp>
        <p:nvSpPr>
          <p:cNvPr id="10" name="Word_12-3"/>
          <p:cNvSpPr txBox="1"/>
          <p:nvPr/>
        </p:nvSpPr>
        <p:spPr>
          <a:xfrm>
            <a:off x="1288361" y="951110"/>
            <a:ext cx="359073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i="1" dirty="0" smtClean="0"/>
              <a:t>b</a:t>
            </a:r>
            <a:r>
              <a:rPr lang="nl-NL" dirty="0" smtClean="0"/>
              <a:t>) </a:t>
            </a:r>
            <a:endParaRPr lang="nl-NL" dirty="0"/>
          </a:p>
        </p:txBody>
      </p:sp>
      <p:sp>
        <p:nvSpPr>
          <p:cNvPr id="11" name="Word_12-4"/>
          <p:cNvSpPr txBox="1"/>
          <p:nvPr/>
        </p:nvSpPr>
        <p:spPr>
          <a:xfrm>
            <a:off x="1647434" y="951110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dirty="0" smtClean="0"/>
              <a:t>= </a:t>
            </a:r>
            <a:endParaRPr lang="nl-NL" dirty="0"/>
          </a:p>
        </p:txBody>
      </p:sp>
      <p:sp>
        <p:nvSpPr>
          <p:cNvPr id="17" name="Word_18-1"/>
          <p:cNvSpPr txBox="1"/>
          <p:nvPr/>
        </p:nvSpPr>
        <p:spPr>
          <a:xfrm>
            <a:off x="1894170" y="951107"/>
            <a:ext cx="112050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dirty="0" smtClean="0"/>
              <a:t>3</a:t>
            </a:r>
            <a:r>
              <a:rPr lang="nl-NL" i="1" dirty="0" smtClean="0"/>
              <a:t>a</a:t>
            </a:r>
            <a:r>
              <a:rPr lang="nl-NL" dirty="0" smtClean="0"/>
              <a:t> + 3</a:t>
            </a:r>
            <a:r>
              <a:rPr lang="nl-NL" i="1" dirty="0" smtClean="0"/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3" name="Word_18-4"/>
          <p:cNvSpPr txBox="1"/>
          <p:nvPr/>
        </p:nvSpPr>
        <p:spPr>
          <a:xfrm>
            <a:off x="2679641" y="951107"/>
            <a:ext cx="84960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59" name="TextBox 58"/>
          <p:cNvSpPr txBox="1"/>
          <p:nvPr/>
        </p:nvSpPr>
        <p:spPr>
          <a:xfrm>
            <a:off x="5714935" y="3948052"/>
            <a:ext cx="24465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Let op de minnen!</a:t>
            </a:r>
            <a:endParaRPr lang="nl-NL" sz="2200" dirty="0"/>
          </a:p>
        </p:txBody>
      </p:sp>
      <p:sp>
        <p:nvSpPr>
          <p:cNvPr id="61" name="Word_23-1"/>
          <p:cNvSpPr txBox="1"/>
          <p:nvPr/>
        </p:nvSpPr>
        <p:spPr>
          <a:xfrm>
            <a:off x="522923" y="3948053"/>
            <a:ext cx="58189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-(3</a:t>
            </a:r>
            <a:r>
              <a:rPr lang="nl-NL" sz="2200" i="1" dirty="0" smtClean="0"/>
              <a:t>p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62" name="Word_23-2"/>
          <p:cNvSpPr txBox="1"/>
          <p:nvPr/>
        </p:nvSpPr>
        <p:spPr>
          <a:xfrm>
            <a:off x="1156110" y="3948053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– </a:t>
            </a:r>
            <a:endParaRPr lang="nl-NL" sz="2200" dirty="0"/>
          </a:p>
        </p:txBody>
      </p:sp>
      <p:sp>
        <p:nvSpPr>
          <p:cNvPr id="63" name="Word_23-3"/>
          <p:cNvSpPr txBox="1"/>
          <p:nvPr/>
        </p:nvSpPr>
        <p:spPr>
          <a:xfrm>
            <a:off x="1412590" y="3948053"/>
            <a:ext cx="48731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2</a:t>
            </a:r>
            <a:r>
              <a:rPr lang="nl-NL" sz="2200" i="1" dirty="0" smtClean="0"/>
              <a:t>q</a:t>
            </a:r>
            <a:r>
              <a:rPr lang="nl-NL" sz="2200" dirty="0" smtClean="0"/>
              <a:t>) </a:t>
            </a:r>
            <a:endParaRPr lang="nl-NL" sz="2200" dirty="0"/>
          </a:p>
        </p:txBody>
      </p:sp>
      <p:sp>
        <p:nvSpPr>
          <p:cNvPr id="3073" name="Word_23-4"/>
          <p:cNvSpPr txBox="1"/>
          <p:nvPr/>
        </p:nvSpPr>
        <p:spPr>
          <a:xfrm>
            <a:off x="1943184" y="3948053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= </a:t>
            </a:r>
            <a:endParaRPr lang="nl-NL" sz="2200" dirty="0"/>
          </a:p>
        </p:txBody>
      </p:sp>
      <p:sp>
        <p:nvSpPr>
          <p:cNvPr id="3074" name="Word_23-5"/>
          <p:cNvSpPr txBox="1"/>
          <p:nvPr/>
        </p:nvSpPr>
        <p:spPr>
          <a:xfrm>
            <a:off x="2207680" y="3948053"/>
            <a:ext cx="3302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-1 </a:t>
            </a:r>
            <a:endParaRPr lang="nl-NL" sz="2200" dirty="0"/>
          </a:p>
        </p:txBody>
      </p:sp>
      <p:sp>
        <p:nvSpPr>
          <p:cNvPr id="3076" name="Word_23-6"/>
          <p:cNvSpPr txBox="1"/>
          <p:nvPr/>
        </p:nvSpPr>
        <p:spPr>
          <a:xfrm>
            <a:off x="2566753" y="3948053"/>
            <a:ext cx="15709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∙ </a:t>
            </a:r>
            <a:endParaRPr lang="nl-NL" sz="2200" dirty="0"/>
          </a:p>
        </p:txBody>
      </p:sp>
      <p:sp>
        <p:nvSpPr>
          <p:cNvPr id="3077" name="Word_23-7"/>
          <p:cNvSpPr txBox="1"/>
          <p:nvPr/>
        </p:nvSpPr>
        <p:spPr>
          <a:xfrm>
            <a:off x="2736671" y="3948053"/>
            <a:ext cx="48731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(3</a:t>
            </a:r>
            <a:r>
              <a:rPr lang="nl-NL" sz="2200" i="1" dirty="0" smtClean="0"/>
              <a:t>p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78" name="Word_23-8"/>
          <p:cNvSpPr txBox="1"/>
          <p:nvPr/>
        </p:nvSpPr>
        <p:spPr>
          <a:xfrm>
            <a:off x="3267265" y="3948053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– </a:t>
            </a:r>
            <a:endParaRPr lang="nl-NL" sz="2200" dirty="0"/>
          </a:p>
        </p:txBody>
      </p:sp>
      <p:sp>
        <p:nvSpPr>
          <p:cNvPr id="3079" name="Word_23-9"/>
          <p:cNvSpPr txBox="1"/>
          <p:nvPr/>
        </p:nvSpPr>
        <p:spPr>
          <a:xfrm>
            <a:off x="3523745" y="3948053"/>
            <a:ext cx="48731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2</a:t>
            </a:r>
            <a:r>
              <a:rPr lang="nl-NL" sz="2200" i="1" dirty="0" smtClean="0"/>
              <a:t>q</a:t>
            </a:r>
            <a:r>
              <a:rPr lang="nl-NL" sz="2200" dirty="0" smtClean="0"/>
              <a:t>) </a:t>
            </a:r>
            <a:endParaRPr lang="nl-NL" sz="2200" dirty="0"/>
          </a:p>
        </p:txBody>
      </p:sp>
      <p:sp>
        <p:nvSpPr>
          <p:cNvPr id="3080" name="Word_23-10"/>
          <p:cNvSpPr txBox="1"/>
          <p:nvPr/>
        </p:nvSpPr>
        <p:spPr>
          <a:xfrm>
            <a:off x="4054339" y="3948053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3081" name="Word_23-11"/>
          <p:cNvSpPr txBox="1"/>
          <p:nvPr/>
        </p:nvSpPr>
        <p:spPr>
          <a:xfrm>
            <a:off x="4318835" y="3948053"/>
            <a:ext cx="48731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-3</a:t>
            </a:r>
            <a:r>
              <a:rPr lang="nl-NL" sz="2200" i="1" dirty="0" smtClean="0"/>
              <a:t>p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82" name="Word_23-12"/>
          <p:cNvSpPr txBox="1"/>
          <p:nvPr/>
        </p:nvSpPr>
        <p:spPr>
          <a:xfrm>
            <a:off x="4849429" y="3948053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+ </a:t>
            </a:r>
            <a:endParaRPr lang="nl-NL" sz="2200" dirty="0"/>
          </a:p>
        </p:txBody>
      </p:sp>
      <p:sp>
        <p:nvSpPr>
          <p:cNvPr id="3083" name="Word_23-13"/>
          <p:cNvSpPr txBox="1"/>
          <p:nvPr/>
        </p:nvSpPr>
        <p:spPr>
          <a:xfrm>
            <a:off x="5113925" y="3948053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2</a:t>
            </a:r>
            <a:r>
              <a:rPr lang="nl-NL" sz="2200" i="1" dirty="0" smtClean="0"/>
              <a:t>q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84" name="Word_23-14"/>
          <p:cNvSpPr txBox="1"/>
          <p:nvPr/>
        </p:nvSpPr>
        <p:spPr>
          <a:xfrm>
            <a:off x="5541927" y="3948053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 </a:t>
            </a:r>
            <a:endParaRPr lang="nl-NL" sz="2200" dirty="0"/>
          </a:p>
        </p:txBody>
      </p:sp>
      <p:sp>
        <p:nvSpPr>
          <p:cNvPr id="3085" name="Word_23-15"/>
          <p:cNvSpPr txBox="1"/>
          <p:nvPr/>
        </p:nvSpPr>
        <p:spPr>
          <a:xfrm>
            <a:off x="5626887" y="3948053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 </a:t>
            </a:r>
            <a:endParaRPr lang="nl-NL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4191418" y="951106"/>
            <a:ext cx="3929281" cy="461665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nl-NL" sz="2400" dirty="0" smtClean="0"/>
              <a:t>3(</a:t>
            </a:r>
            <a:r>
              <a:rPr lang="nl-NL" sz="2400" i="1" dirty="0" smtClean="0"/>
              <a:t>a</a:t>
            </a:r>
            <a:r>
              <a:rPr lang="nl-NL" sz="2400" dirty="0" smtClean="0"/>
              <a:t> + </a:t>
            </a:r>
            <a:r>
              <a:rPr lang="nl-NL" sz="2400" i="1" dirty="0" smtClean="0"/>
              <a:t>b</a:t>
            </a:r>
            <a:r>
              <a:rPr lang="nl-NL" sz="2400" dirty="0" smtClean="0"/>
              <a:t>) </a:t>
            </a:r>
            <a:r>
              <a:rPr lang="nl-NL" sz="2400" dirty="0"/>
              <a:t>betekent 3 </a:t>
            </a:r>
            <a:r>
              <a:rPr lang="nl-NL" sz="2400" dirty="0" smtClean="0"/>
              <a:t>∙ (</a:t>
            </a:r>
            <a:r>
              <a:rPr lang="nl-NL" sz="2400" i="1" dirty="0" smtClean="0"/>
              <a:t>a</a:t>
            </a:r>
            <a:r>
              <a:rPr lang="nl-NL" sz="2400" dirty="0" smtClean="0"/>
              <a:t> + </a:t>
            </a:r>
            <a:r>
              <a:rPr lang="nl-NL" sz="2400" i="1" dirty="0" smtClean="0"/>
              <a:t>b</a:t>
            </a:r>
            <a:r>
              <a:rPr lang="nl-NL" sz="2400" dirty="0" smtClean="0"/>
              <a:t>)</a:t>
            </a:r>
            <a:endParaRPr lang="nl-NL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37131" y="1412771"/>
            <a:ext cx="4769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Je hebt de </a:t>
            </a:r>
            <a:r>
              <a:rPr lang="nl-NL" sz="2400" b="1" dirty="0" smtClean="0"/>
              <a:t>haakjes weggewerkt</a:t>
            </a:r>
            <a:r>
              <a:rPr lang="nl-NL" sz="2400" dirty="0" smtClean="0"/>
              <a:t>.</a:t>
            </a:r>
            <a:endParaRPr lang="nl-NL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52702" y="2249477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Regel: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6" grpId="0" animBg="1"/>
      <p:bldP spid="19" grpId="0" animBg="1"/>
      <p:bldP spid="48" grpId="0"/>
      <p:bldP spid="4" grpId="0"/>
      <p:bldP spid="7" grpId="0"/>
      <p:bldP spid="10" grpId="0"/>
      <p:bldP spid="11" grpId="0"/>
      <p:bldP spid="17" grpId="0"/>
      <p:bldP spid="59" grpId="0"/>
      <p:bldP spid="61" grpId="0"/>
      <p:bldP spid="62" grpId="0"/>
      <p:bldP spid="63" grpId="0"/>
      <p:bldP spid="3073" grpId="0"/>
      <p:bldP spid="3074" grpId="0"/>
      <p:bldP spid="3076" grpId="0"/>
      <p:bldP spid="3077" grpId="0"/>
      <p:bldP spid="3078" grpId="0"/>
      <p:bldP spid="3079" grpId="0"/>
      <p:bldP spid="3080" grpId="0"/>
      <p:bldP spid="3081" grpId="0"/>
      <p:bldP spid="3082" grpId="0"/>
      <p:bldP spid="3083" grpId="0"/>
      <p:bldP spid="2" grpId="0" animBg="1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57"/>
          <p:cNvGrpSpPr/>
          <p:nvPr/>
        </p:nvGrpSpPr>
        <p:grpSpPr>
          <a:xfrm>
            <a:off x="459136" y="3859887"/>
            <a:ext cx="7857280" cy="2233409"/>
            <a:chOff x="467544" y="4013448"/>
            <a:chExt cx="8421291" cy="1575792"/>
          </a:xfrm>
        </p:grpSpPr>
        <p:grpSp>
          <p:nvGrpSpPr>
            <p:cNvPr id="36" name="Group 58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41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2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37" name="Straight Connector 59"/>
            <p:cNvCxnSpPr/>
            <p:nvPr/>
          </p:nvCxnSpPr>
          <p:spPr>
            <a:xfrm>
              <a:off x="1669765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8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>
                <a:latin typeface="Eurostile"/>
              </a:rPr>
              <a:t>De regel </a:t>
            </a:r>
            <a:r>
              <a:rPr lang="nl-NL" sz="3200" b="1" i="1" dirty="0">
                <a:latin typeface="Eurostile"/>
              </a:rPr>
              <a:t>a</a:t>
            </a:r>
            <a:r>
              <a:rPr lang="nl-NL" sz="3200" b="1" dirty="0">
                <a:latin typeface="Eurostile"/>
              </a:rPr>
              <a:t>(</a:t>
            </a:r>
            <a:r>
              <a:rPr lang="nl-NL" sz="3200" b="1" i="1" dirty="0">
                <a:latin typeface="Eurostile"/>
              </a:rPr>
              <a:t>b + c</a:t>
            </a:r>
            <a:r>
              <a:rPr lang="nl-NL" sz="3200" b="1" dirty="0">
                <a:latin typeface="Eurostile"/>
              </a:rPr>
              <a:t>) = </a:t>
            </a:r>
            <a:r>
              <a:rPr lang="nl-NL" sz="3200" b="1" i="1" dirty="0">
                <a:latin typeface="Eurostile"/>
              </a:rPr>
              <a:t>ab </a:t>
            </a:r>
            <a:r>
              <a:rPr lang="nl-NL" sz="3200" b="1" dirty="0">
                <a:latin typeface="Eurostile"/>
              </a:rPr>
              <a:t>+ </a:t>
            </a:r>
            <a:r>
              <a:rPr lang="nl-NL" sz="3200" b="1" i="1" dirty="0">
                <a:latin typeface="Eurostile"/>
              </a:rPr>
              <a:t> ac</a:t>
            </a:r>
            <a:endParaRPr lang="nl-NL" sz="3200" b="1" dirty="0">
              <a:latin typeface="Eurostil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8768" y="680025"/>
            <a:ext cx="14562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endParaRPr lang="nl-NL" sz="2200" dirty="0">
              <a:solidFill>
                <a:srgbClr val="D6009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8768" y="1622127"/>
            <a:ext cx="29576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/>
              <a:t>Werk</a:t>
            </a:r>
            <a:r>
              <a:rPr lang="en-US" sz="2200" dirty="0"/>
              <a:t> de </a:t>
            </a:r>
            <a:r>
              <a:rPr lang="en-US" sz="2200" dirty="0" err="1"/>
              <a:t>haakjes</a:t>
            </a:r>
            <a:r>
              <a:rPr lang="en-US" sz="2200" dirty="0"/>
              <a:t> </a:t>
            </a:r>
            <a:r>
              <a:rPr lang="en-US" sz="2200" dirty="0" err="1"/>
              <a:t>weg</a:t>
            </a:r>
            <a:r>
              <a:rPr lang="en-US" sz="2200" dirty="0"/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378768" y="2260024"/>
                <a:ext cx="3329136" cy="1138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+mj-lt"/>
                  <a:buAutoNum type="alphaLcParenR"/>
                </a:pPr>
                <a:r>
                  <a:rPr lang="en-US" sz="2200" dirty="0" smtClean="0"/>
                  <a:t>2</a:t>
                </a:r>
                <a:r>
                  <a:rPr lang="en-US" sz="2200" i="1" dirty="0" smtClean="0"/>
                  <a:t>b</a:t>
                </a:r>
                <a:r>
                  <a:rPr lang="en-US" sz="2200" dirty="0" smtClean="0"/>
                  <a:t>(5</a:t>
                </a:r>
                <a:r>
                  <a:rPr lang="en-US" sz="2200" i="1" dirty="0" smtClean="0"/>
                  <a:t>a </a:t>
                </a:r>
                <a:r>
                  <a:rPr lang="en-US" sz="2200" dirty="0"/>
                  <a:t>− 7)</a:t>
                </a: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sz="2200" dirty="0" smtClean="0"/>
                  <a:t>-(</a:t>
                </a:r>
                <a:r>
                  <a:rPr lang="en-US" sz="2200" dirty="0"/>
                  <a:t>2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𝑥</m:t>
                    </m:r>
                  </m:oMath>
                </a14:m>
                <a:r>
                  <a:rPr lang="en-US" sz="2200" i="1" dirty="0"/>
                  <a:t> </a:t>
                </a:r>
                <a:r>
                  <a:rPr lang="en-US" sz="2200" dirty="0"/>
                  <a:t>+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sz="2200" dirty="0" smtClean="0"/>
                  <a:t>)</a:t>
                </a: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sz="2200" dirty="0" smtClean="0"/>
                  <a:t>a(2</a:t>
                </a:r>
                <a:r>
                  <a:rPr lang="en-US" sz="2200" i="1" dirty="0" smtClean="0"/>
                  <a:t>a</a:t>
                </a:r>
                <a:r>
                  <a:rPr lang="en-US" sz="2200" dirty="0" smtClean="0"/>
                  <a:t> + </a:t>
                </a:r>
                <a:r>
                  <a:rPr lang="en-US" sz="2200" i="1" dirty="0" smtClean="0"/>
                  <a:t>b</a:t>
                </a:r>
                <a:r>
                  <a:rPr lang="en-US" sz="2200" dirty="0" smtClean="0"/>
                  <a:t>)</a:t>
                </a:r>
                <a:endParaRPr lang="en-US" sz="2200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2260024"/>
                <a:ext cx="3329136" cy="1138773"/>
              </a:xfrm>
              <a:prstGeom prst="rect">
                <a:avLst/>
              </a:prstGeom>
              <a:blipFill rotWithShape="1">
                <a:blip r:embed="rId4"/>
                <a:stretch>
                  <a:fillRect l="-2015" t="-2674" b="-909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1807713" y="4349248"/>
                <a:ext cx="3473152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+mj-lt"/>
                  <a:buAutoNum type="alphaLcParenR"/>
                </a:pPr>
                <a:r>
                  <a:rPr lang="en-US" sz="2200" dirty="0" smtClean="0"/>
                  <a:t>2</a:t>
                </a:r>
                <a:r>
                  <a:rPr lang="en-US" sz="2200" i="1" dirty="0" smtClean="0"/>
                  <a:t>b</a:t>
                </a:r>
                <a:r>
                  <a:rPr lang="en-US" sz="2200" dirty="0" smtClean="0"/>
                  <a:t>(5</a:t>
                </a:r>
                <a:r>
                  <a:rPr lang="en-US" sz="2200" i="1" dirty="0" smtClean="0"/>
                  <a:t>a </a:t>
                </a:r>
                <a:r>
                  <a:rPr lang="en-US" sz="2200" dirty="0" smtClean="0"/>
                  <a:t>− 7) =</a:t>
                </a: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sz="2200" dirty="0" smtClean="0"/>
                  <a:t>-(2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𝑥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200" i="1" dirty="0" smtClean="0"/>
                  <a:t> </a:t>
                </a:r>
                <a:r>
                  <a:rPr lang="en-US" sz="2200" dirty="0" smtClean="0"/>
                  <a:t>+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sz="2200" dirty="0" smtClean="0"/>
                  <a:t>) =</a:t>
                </a: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sz="2200" i="1" dirty="0" smtClean="0"/>
                  <a:t>a</a:t>
                </a:r>
                <a:r>
                  <a:rPr lang="en-US" sz="2200" dirty="0" smtClean="0"/>
                  <a:t>(2</a:t>
                </a:r>
                <a:r>
                  <a:rPr lang="en-US" sz="2200" i="1" dirty="0" smtClean="0"/>
                  <a:t>a </a:t>
                </a:r>
                <a:r>
                  <a:rPr lang="en-US" sz="2200" dirty="0" smtClean="0"/>
                  <a:t>+ </a:t>
                </a:r>
                <a:r>
                  <a:rPr lang="en-US" sz="2200" i="1" dirty="0" smtClean="0"/>
                  <a:t>b</a:t>
                </a:r>
                <a:r>
                  <a:rPr lang="en-US" sz="2200" dirty="0" smtClean="0"/>
                  <a:t>) =</a:t>
                </a:r>
              </a:p>
              <a:p>
                <a:pPr marL="457200" indent="-457200">
                  <a:buFont typeface="+mj-lt"/>
                  <a:buAutoNum type="alphaLcParenR"/>
                </a:pPr>
                <a:endParaRPr lang="en-US" sz="2200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713" y="4349248"/>
                <a:ext cx="3473152" cy="1477328"/>
              </a:xfrm>
              <a:prstGeom prst="rect">
                <a:avLst/>
              </a:prstGeom>
              <a:blipFill rotWithShape="1">
                <a:blip r:embed="rId5"/>
                <a:stretch>
                  <a:fillRect l="-2109" t="-205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378768" y="3501008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/>
              <a:t>Uitwerking</a:t>
            </a:r>
            <a:endParaRPr lang="en-US" sz="2200" dirty="0"/>
          </a:p>
        </p:txBody>
      </p:sp>
      <p:sp>
        <p:nvSpPr>
          <p:cNvPr id="23" name="Rectangle 22"/>
          <p:cNvSpPr/>
          <p:nvPr/>
        </p:nvSpPr>
        <p:spPr>
          <a:xfrm>
            <a:off x="3952275" y="4349248"/>
            <a:ext cx="8130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10</a:t>
            </a:r>
            <a:r>
              <a:rPr lang="en-US" sz="2200" i="1" dirty="0" smtClean="0"/>
              <a:t>ab</a:t>
            </a:r>
            <a:endParaRPr lang="en-US" sz="2200" dirty="0"/>
          </a:p>
        </p:txBody>
      </p:sp>
      <p:sp>
        <p:nvSpPr>
          <p:cNvPr id="24" name="Rectangle 23"/>
          <p:cNvSpPr/>
          <p:nvPr/>
        </p:nvSpPr>
        <p:spPr>
          <a:xfrm>
            <a:off x="4752515" y="4349247"/>
            <a:ext cx="8996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− 14</a:t>
            </a:r>
            <a:r>
              <a:rPr lang="en-US" sz="2200" i="1" dirty="0" smtClean="0"/>
              <a:t>b</a:t>
            </a:r>
            <a:endParaRPr lang="en-US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/>
              <p:cNvSpPr/>
              <p:nvPr/>
            </p:nvSpPr>
            <p:spPr>
              <a:xfrm>
                <a:off x="3714360" y="4656315"/>
                <a:ext cx="68159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 smtClean="0"/>
                  <a:t>-2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𝑥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200" dirty="0"/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360" y="4656315"/>
                <a:ext cx="681597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10714" t="-1316" b="-25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/>
              <p:cNvSpPr/>
              <p:nvPr/>
            </p:nvSpPr>
            <p:spPr>
              <a:xfrm>
                <a:off x="4267834" y="4656314"/>
                <a:ext cx="590226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 smtClean="0"/>
                  <a:t>−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</a:rPr>
                      <m:t>𝑦</m:t>
                    </m:r>
                  </m:oMath>
                </a14:m>
                <a:endParaRPr lang="en-US" sz="2200" i="1" dirty="0"/>
              </a:p>
            </p:txBody>
          </p:sp>
        </mc:Choice>
        <mc:Fallback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834" y="4656314"/>
                <a:ext cx="590226" cy="430887"/>
              </a:xfrm>
              <a:prstGeom prst="rect">
                <a:avLst/>
              </a:prstGeom>
              <a:blipFill rotWithShape="1">
                <a:blip r:embed="rId7"/>
                <a:stretch>
                  <a:fillRect l="-12371" t="-7042" r="-1031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/>
          <p:cNvSpPr/>
          <p:nvPr/>
        </p:nvSpPr>
        <p:spPr>
          <a:xfrm>
            <a:off x="3781985" y="5020558"/>
            <a:ext cx="6030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/>
              <a:t>2</a:t>
            </a:r>
            <a:r>
              <a:rPr lang="nl-NL" sz="2200" i="1" dirty="0" smtClean="0"/>
              <a:t>a</a:t>
            </a:r>
            <a:r>
              <a:rPr lang="nl-NL" sz="2200" baseline="30000" dirty="0" smtClean="0"/>
              <a:t>2</a:t>
            </a:r>
            <a:endParaRPr lang="en-US" sz="2200" dirty="0"/>
          </a:p>
        </p:txBody>
      </p:sp>
      <p:sp>
        <p:nvSpPr>
          <p:cNvPr id="32" name="Rectangle 31"/>
          <p:cNvSpPr/>
          <p:nvPr/>
        </p:nvSpPr>
        <p:spPr>
          <a:xfrm>
            <a:off x="4299478" y="5020557"/>
            <a:ext cx="7425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+ </a:t>
            </a:r>
            <a:r>
              <a:rPr lang="en-US" sz="2200" i="1" dirty="0" err="1" smtClean="0"/>
              <a:t>ab</a:t>
            </a:r>
            <a:endParaRPr lang="en-US" sz="2200" i="1" dirty="0"/>
          </a:p>
        </p:txBody>
      </p:sp>
      <p:sp>
        <p:nvSpPr>
          <p:cNvPr id="38" name="Einde presentatie icoon"/>
          <p:cNvSpPr/>
          <p:nvPr/>
        </p:nvSpPr>
        <p:spPr>
          <a:xfrm>
            <a:off x="8604788" y="6359512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tangle 24"/>
          <p:cNvSpPr/>
          <p:nvPr/>
        </p:nvSpPr>
        <p:spPr>
          <a:xfrm>
            <a:off x="7449642" y="156804"/>
            <a:ext cx="1205779" cy="769441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2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200" dirty="0"/>
          </a:p>
        </p:txBody>
      </p:sp>
      <p:sp>
        <p:nvSpPr>
          <p:cNvPr id="26" name="Freeform 25"/>
          <p:cNvSpPr/>
          <p:nvPr/>
        </p:nvSpPr>
        <p:spPr>
          <a:xfrm>
            <a:off x="2540109" y="4741624"/>
            <a:ext cx="278824" cy="130132"/>
          </a:xfrm>
          <a:custGeom>
            <a:avLst/>
            <a:gdLst>
              <a:gd name="connsiteX0" fmla="*/ 0 w 241300"/>
              <a:gd name="connsiteY0" fmla="*/ 0 h 114331"/>
              <a:gd name="connsiteX1" fmla="*/ 114300 w 241300"/>
              <a:gd name="connsiteY1" fmla="*/ 114300 h 114331"/>
              <a:gd name="connsiteX2" fmla="*/ 241300 w 241300"/>
              <a:gd name="connsiteY2" fmla="*/ 12700 h 114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1300" h="114331">
                <a:moveTo>
                  <a:pt x="0" y="0"/>
                </a:moveTo>
                <a:cubicBezTo>
                  <a:pt x="37041" y="56091"/>
                  <a:pt x="74083" y="112183"/>
                  <a:pt x="114300" y="114300"/>
                </a:cubicBezTo>
                <a:cubicBezTo>
                  <a:pt x="154517" y="116417"/>
                  <a:pt x="241300" y="12700"/>
                  <a:pt x="241300" y="1270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2527408" y="4738535"/>
            <a:ext cx="917451" cy="272922"/>
          </a:xfrm>
          <a:custGeom>
            <a:avLst/>
            <a:gdLst>
              <a:gd name="connsiteX0" fmla="*/ 0 w 736600"/>
              <a:gd name="connsiteY0" fmla="*/ 0 h 279400"/>
              <a:gd name="connsiteX1" fmla="*/ 279400 w 736600"/>
              <a:gd name="connsiteY1" fmla="*/ 279400 h 279400"/>
              <a:gd name="connsiteX2" fmla="*/ 736600 w 736600"/>
              <a:gd name="connsiteY2" fmla="*/ 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6600" h="279400">
                <a:moveTo>
                  <a:pt x="0" y="0"/>
                </a:moveTo>
                <a:cubicBezTo>
                  <a:pt x="78316" y="139700"/>
                  <a:pt x="156633" y="279400"/>
                  <a:pt x="279400" y="279400"/>
                </a:cubicBezTo>
                <a:cubicBezTo>
                  <a:pt x="402167" y="279400"/>
                  <a:pt x="658283" y="44450"/>
                  <a:pt x="736600" y="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2386360" y="5058412"/>
            <a:ext cx="266869" cy="101080"/>
          </a:xfrm>
          <a:custGeom>
            <a:avLst/>
            <a:gdLst>
              <a:gd name="connsiteX0" fmla="*/ 0 w 241300"/>
              <a:gd name="connsiteY0" fmla="*/ 0 h 114331"/>
              <a:gd name="connsiteX1" fmla="*/ 114300 w 241300"/>
              <a:gd name="connsiteY1" fmla="*/ 114300 h 114331"/>
              <a:gd name="connsiteX2" fmla="*/ 241300 w 241300"/>
              <a:gd name="connsiteY2" fmla="*/ 12700 h 114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1300" h="114331">
                <a:moveTo>
                  <a:pt x="0" y="0"/>
                </a:moveTo>
                <a:cubicBezTo>
                  <a:pt x="37041" y="56091"/>
                  <a:pt x="74083" y="112183"/>
                  <a:pt x="114300" y="114300"/>
                </a:cubicBezTo>
                <a:cubicBezTo>
                  <a:pt x="154517" y="116417"/>
                  <a:pt x="241300" y="12700"/>
                  <a:pt x="241300" y="1270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2385896" y="5072523"/>
            <a:ext cx="806737" cy="226670"/>
          </a:xfrm>
          <a:custGeom>
            <a:avLst/>
            <a:gdLst>
              <a:gd name="connsiteX0" fmla="*/ 0 w 736600"/>
              <a:gd name="connsiteY0" fmla="*/ 0 h 279400"/>
              <a:gd name="connsiteX1" fmla="*/ 279400 w 736600"/>
              <a:gd name="connsiteY1" fmla="*/ 279400 h 279400"/>
              <a:gd name="connsiteX2" fmla="*/ 736600 w 736600"/>
              <a:gd name="connsiteY2" fmla="*/ 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6600" h="279400">
                <a:moveTo>
                  <a:pt x="0" y="0"/>
                </a:moveTo>
                <a:cubicBezTo>
                  <a:pt x="78316" y="139700"/>
                  <a:pt x="156633" y="279400"/>
                  <a:pt x="279400" y="279400"/>
                </a:cubicBezTo>
                <a:cubicBezTo>
                  <a:pt x="402167" y="279400"/>
                  <a:pt x="658283" y="44450"/>
                  <a:pt x="736600" y="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490839" y="5376258"/>
            <a:ext cx="266869" cy="101080"/>
          </a:xfrm>
          <a:custGeom>
            <a:avLst/>
            <a:gdLst>
              <a:gd name="connsiteX0" fmla="*/ 0 w 241300"/>
              <a:gd name="connsiteY0" fmla="*/ 0 h 114331"/>
              <a:gd name="connsiteX1" fmla="*/ 114300 w 241300"/>
              <a:gd name="connsiteY1" fmla="*/ 114300 h 114331"/>
              <a:gd name="connsiteX2" fmla="*/ 241300 w 241300"/>
              <a:gd name="connsiteY2" fmla="*/ 12700 h 114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1300" h="114331">
                <a:moveTo>
                  <a:pt x="0" y="0"/>
                </a:moveTo>
                <a:cubicBezTo>
                  <a:pt x="37041" y="56091"/>
                  <a:pt x="74083" y="112183"/>
                  <a:pt x="114300" y="114300"/>
                </a:cubicBezTo>
                <a:cubicBezTo>
                  <a:pt x="154517" y="116417"/>
                  <a:pt x="241300" y="12700"/>
                  <a:pt x="241300" y="1270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478138" y="5390369"/>
            <a:ext cx="806737" cy="226670"/>
          </a:xfrm>
          <a:custGeom>
            <a:avLst/>
            <a:gdLst>
              <a:gd name="connsiteX0" fmla="*/ 0 w 736600"/>
              <a:gd name="connsiteY0" fmla="*/ 0 h 279400"/>
              <a:gd name="connsiteX1" fmla="*/ 279400 w 736600"/>
              <a:gd name="connsiteY1" fmla="*/ 279400 h 279400"/>
              <a:gd name="connsiteX2" fmla="*/ 736600 w 736600"/>
              <a:gd name="connsiteY2" fmla="*/ 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6600" h="279400">
                <a:moveTo>
                  <a:pt x="0" y="0"/>
                </a:moveTo>
                <a:cubicBezTo>
                  <a:pt x="78316" y="139700"/>
                  <a:pt x="156633" y="279400"/>
                  <a:pt x="279400" y="279400"/>
                </a:cubicBezTo>
                <a:cubicBezTo>
                  <a:pt x="402167" y="279400"/>
                  <a:pt x="658283" y="44450"/>
                  <a:pt x="736600" y="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Animatie icoon"/>
          <p:cNvGrpSpPr>
            <a:grpSpLocks noChangeAspect="1"/>
          </p:cNvGrpSpPr>
          <p:nvPr/>
        </p:nvGrpSpPr>
        <p:grpSpPr>
          <a:xfrm>
            <a:off x="8525000" y="6309320"/>
            <a:ext cx="440378" cy="360000"/>
            <a:chOff x="5076056" y="174576"/>
            <a:chExt cx="3276364" cy="2678360"/>
          </a:xfrm>
        </p:grpSpPr>
        <p:sp>
          <p:nvSpPr>
            <p:cNvPr id="46" name="Rectangle 45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Isosceles Triangle 46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" name="Oval 47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Oval 48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8768" y="1182224"/>
            <a:ext cx="11737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  <a:endParaRPr lang="nl-NL" sz="2200" i="1" dirty="0"/>
          </a:p>
        </p:txBody>
      </p:sp>
      <p:sp>
        <p:nvSpPr>
          <p:cNvPr id="43" name="Oval 47"/>
          <p:cNvSpPr>
            <a:spLocks noChangeAspect="1"/>
          </p:cNvSpPr>
          <p:nvPr/>
        </p:nvSpPr>
        <p:spPr>
          <a:xfrm>
            <a:off x="1023984" y="5157192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l 47"/>
          <p:cNvSpPr>
            <a:spLocks noChangeAspect="1"/>
          </p:cNvSpPr>
          <p:nvPr/>
        </p:nvSpPr>
        <p:spPr>
          <a:xfrm>
            <a:off x="1023984" y="4494569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xtBox 3"/>
          <p:cNvSpPr txBox="1"/>
          <p:nvPr/>
        </p:nvSpPr>
        <p:spPr>
          <a:xfrm>
            <a:off x="1807713" y="5058412"/>
            <a:ext cx="42030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200" dirty="0" smtClean="0"/>
              <a:t>c)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6382157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 uiExpand="1" build="p" bldLvl="4"/>
      <p:bldP spid="21" grpId="0" uiExpand="1" build="p" bldLvl="4"/>
      <p:bldP spid="22" grpId="0"/>
      <p:bldP spid="23" grpId="0" uiExpand="1"/>
      <p:bldP spid="24" grpId="0" uiExpand="1"/>
      <p:bldP spid="27" grpId="0" uiExpand="1"/>
      <p:bldP spid="28" grpId="0" uiExpand="1"/>
      <p:bldP spid="31" grpId="0" uiExpand="1"/>
      <p:bldP spid="32" grpId="0" uiExpand="1"/>
      <p:bldP spid="38" grpId="0" animBg="1"/>
      <p:bldP spid="26" grpId="0" animBg="1"/>
      <p:bldP spid="26" grpId="1" animBg="1"/>
      <p:bldP spid="29" grpId="0" animBg="1"/>
      <p:bldP spid="29" grpId="1" animBg="1"/>
      <p:bldP spid="30" grpId="0" animBg="1"/>
      <p:bldP spid="30" grpId="1" animBg="1"/>
      <p:bldP spid="34" grpId="0" animBg="1"/>
      <p:bldP spid="34" grpId="1" animBg="1"/>
      <p:bldP spid="39" grpId="0" animBg="1"/>
      <p:bldP spid="39" grpId="1" animBg="1"/>
      <p:bldP spid="40" grpId="0" animBg="1"/>
      <p:bldP spid="40" grpId="1" animBg="1"/>
      <p:bldP spid="43" grpId="0" animBg="1"/>
      <p:bldP spid="44" grpId="0" animBg="1"/>
      <p:bldP spid="4" grpId="0" animBg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171</Words>
  <Application>Microsoft Office PowerPoint</Application>
  <PresentationFormat>On-screen Show (4:3)</PresentationFormat>
  <Paragraphs>62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TheorieTemplateMacroWatermark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Nijbroek, Tom</cp:lastModifiedBy>
  <cp:revision>30</cp:revision>
  <dcterms:created xsi:type="dcterms:W3CDTF">2014-05-20T10:15:19Z</dcterms:created>
  <dcterms:modified xsi:type="dcterms:W3CDTF">2014-09-17T09:01:01Z</dcterms:modified>
</cp:coreProperties>
</file>