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Override1.xml" ContentType="application/vnd.openxmlformats-officedocument.themeOverr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88"/>
  </p:notesMasterIdLst>
  <p:sldIdLst>
    <p:sldId id="351" r:id="rId3"/>
    <p:sldId id="419" r:id="rId4"/>
    <p:sldId id="418" r:id="rId5"/>
    <p:sldId id="451" r:id="rId6"/>
    <p:sldId id="420" r:id="rId7"/>
    <p:sldId id="411" r:id="rId8"/>
    <p:sldId id="385" r:id="rId9"/>
    <p:sldId id="361" r:id="rId10"/>
    <p:sldId id="338" r:id="rId11"/>
    <p:sldId id="352" r:id="rId12"/>
    <p:sldId id="362" r:id="rId13"/>
    <p:sldId id="363" r:id="rId14"/>
    <p:sldId id="360" r:id="rId15"/>
    <p:sldId id="364" r:id="rId16"/>
    <p:sldId id="365" r:id="rId17"/>
    <p:sldId id="386" r:id="rId18"/>
    <p:sldId id="387" r:id="rId19"/>
    <p:sldId id="366" r:id="rId20"/>
    <p:sldId id="389" r:id="rId21"/>
    <p:sldId id="388" r:id="rId22"/>
    <p:sldId id="371" r:id="rId23"/>
    <p:sldId id="372" r:id="rId24"/>
    <p:sldId id="412" r:id="rId25"/>
    <p:sldId id="413" r:id="rId26"/>
    <p:sldId id="390" r:id="rId27"/>
    <p:sldId id="421" r:id="rId28"/>
    <p:sldId id="373" r:id="rId29"/>
    <p:sldId id="425" r:id="rId30"/>
    <p:sldId id="401" r:id="rId31"/>
    <p:sldId id="374" r:id="rId32"/>
    <p:sldId id="377" r:id="rId33"/>
    <p:sldId id="376" r:id="rId34"/>
    <p:sldId id="429" r:id="rId35"/>
    <p:sldId id="422" r:id="rId36"/>
    <p:sldId id="405" r:id="rId37"/>
    <p:sldId id="375" r:id="rId38"/>
    <p:sldId id="378" r:id="rId39"/>
    <p:sldId id="391" r:id="rId40"/>
    <p:sldId id="379" r:id="rId41"/>
    <p:sldId id="426" r:id="rId42"/>
    <p:sldId id="427" r:id="rId43"/>
    <p:sldId id="424" r:id="rId44"/>
    <p:sldId id="423" r:id="rId45"/>
    <p:sldId id="380" r:id="rId46"/>
    <p:sldId id="381" r:id="rId47"/>
    <p:sldId id="382" r:id="rId48"/>
    <p:sldId id="383" r:id="rId49"/>
    <p:sldId id="430" r:id="rId50"/>
    <p:sldId id="416" r:id="rId51"/>
    <p:sldId id="392" r:id="rId52"/>
    <p:sldId id="394" r:id="rId53"/>
    <p:sldId id="407" r:id="rId54"/>
    <p:sldId id="395" r:id="rId55"/>
    <p:sldId id="400" r:id="rId56"/>
    <p:sldId id="399" r:id="rId57"/>
    <p:sldId id="396" r:id="rId58"/>
    <p:sldId id="431" r:id="rId59"/>
    <p:sldId id="397" r:id="rId60"/>
    <p:sldId id="393" r:id="rId61"/>
    <p:sldId id="398" r:id="rId62"/>
    <p:sldId id="432" r:id="rId63"/>
    <p:sldId id="450" r:id="rId64"/>
    <p:sldId id="357" r:id="rId65"/>
    <p:sldId id="408" r:id="rId66"/>
    <p:sldId id="415" r:id="rId67"/>
    <p:sldId id="414" r:id="rId68"/>
    <p:sldId id="358" r:id="rId69"/>
    <p:sldId id="433" r:id="rId70"/>
    <p:sldId id="434" r:id="rId71"/>
    <p:sldId id="435" r:id="rId72"/>
    <p:sldId id="439" r:id="rId73"/>
    <p:sldId id="440" r:id="rId74"/>
    <p:sldId id="447" r:id="rId75"/>
    <p:sldId id="441" r:id="rId76"/>
    <p:sldId id="445" r:id="rId77"/>
    <p:sldId id="428" r:id="rId78"/>
    <p:sldId id="442" r:id="rId79"/>
    <p:sldId id="449" r:id="rId80"/>
    <p:sldId id="404" r:id="rId81"/>
    <p:sldId id="417" r:id="rId82"/>
    <p:sldId id="436" r:id="rId83"/>
    <p:sldId id="406" r:id="rId84"/>
    <p:sldId id="409" r:id="rId85"/>
    <p:sldId id="438" r:id="rId86"/>
    <p:sldId id="437" r:id="rId87"/>
  </p:sldIdLst>
  <p:sldSz cx="9144000" cy="6858000" type="screen4x3"/>
  <p:notesSz cx="6858000" cy="9144000"/>
  <p:defaultTextStyle>
    <a:defPPr>
      <a:defRPr lang="nl-NL"/>
    </a:defPPr>
    <a:lvl1pPr algn="l" rtl="0" fontAlgn="base">
      <a:spcBef>
        <a:spcPct val="0"/>
      </a:spcBef>
      <a:spcAft>
        <a:spcPct val="0"/>
      </a:spcAft>
      <a:defRPr sz="800" kern="1200">
        <a:solidFill>
          <a:schemeClr val="tx1"/>
        </a:solidFill>
        <a:latin typeface="Trebuchet MS" pitchFamily="34" charset="0"/>
        <a:ea typeface="+mn-ea"/>
        <a:cs typeface="Arial" charset="0"/>
      </a:defRPr>
    </a:lvl1pPr>
    <a:lvl2pPr marL="457200" algn="l" rtl="0" fontAlgn="base">
      <a:spcBef>
        <a:spcPct val="0"/>
      </a:spcBef>
      <a:spcAft>
        <a:spcPct val="0"/>
      </a:spcAft>
      <a:defRPr sz="800" kern="1200">
        <a:solidFill>
          <a:schemeClr val="tx1"/>
        </a:solidFill>
        <a:latin typeface="Trebuchet MS" pitchFamily="34" charset="0"/>
        <a:ea typeface="+mn-ea"/>
        <a:cs typeface="Arial" charset="0"/>
      </a:defRPr>
    </a:lvl2pPr>
    <a:lvl3pPr marL="914400" algn="l" rtl="0" fontAlgn="base">
      <a:spcBef>
        <a:spcPct val="0"/>
      </a:spcBef>
      <a:spcAft>
        <a:spcPct val="0"/>
      </a:spcAft>
      <a:defRPr sz="800" kern="1200">
        <a:solidFill>
          <a:schemeClr val="tx1"/>
        </a:solidFill>
        <a:latin typeface="Trebuchet MS" pitchFamily="34" charset="0"/>
        <a:ea typeface="+mn-ea"/>
        <a:cs typeface="Arial" charset="0"/>
      </a:defRPr>
    </a:lvl3pPr>
    <a:lvl4pPr marL="1371600" algn="l" rtl="0" fontAlgn="base">
      <a:spcBef>
        <a:spcPct val="0"/>
      </a:spcBef>
      <a:spcAft>
        <a:spcPct val="0"/>
      </a:spcAft>
      <a:defRPr sz="800" kern="1200">
        <a:solidFill>
          <a:schemeClr val="tx1"/>
        </a:solidFill>
        <a:latin typeface="Trebuchet MS" pitchFamily="34" charset="0"/>
        <a:ea typeface="+mn-ea"/>
        <a:cs typeface="Arial" charset="0"/>
      </a:defRPr>
    </a:lvl4pPr>
    <a:lvl5pPr marL="1828800" algn="l" rtl="0" fontAlgn="base">
      <a:spcBef>
        <a:spcPct val="0"/>
      </a:spcBef>
      <a:spcAft>
        <a:spcPct val="0"/>
      </a:spcAft>
      <a:defRPr sz="800" kern="1200">
        <a:solidFill>
          <a:schemeClr val="tx1"/>
        </a:solidFill>
        <a:latin typeface="Trebuchet MS" pitchFamily="34" charset="0"/>
        <a:ea typeface="+mn-ea"/>
        <a:cs typeface="Arial" charset="0"/>
      </a:defRPr>
    </a:lvl5pPr>
    <a:lvl6pPr marL="2286000" algn="l" defTabSz="914400" rtl="0" eaLnBrk="1" latinLnBrk="0" hangingPunct="1">
      <a:defRPr sz="800" kern="1200">
        <a:solidFill>
          <a:schemeClr val="tx1"/>
        </a:solidFill>
        <a:latin typeface="Trebuchet MS" pitchFamily="34" charset="0"/>
        <a:ea typeface="+mn-ea"/>
        <a:cs typeface="Arial" charset="0"/>
      </a:defRPr>
    </a:lvl6pPr>
    <a:lvl7pPr marL="2743200" algn="l" defTabSz="914400" rtl="0" eaLnBrk="1" latinLnBrk="0" hangingPunct="1">
      <a:defRPr sz="800" kern="1200">
        <a:solidFill>
          <a:schemeClr val="tx1"/>
        </a:solidFill>
        <a:latin typeface="Trebuchet MS" pitchFamily="34" charset="0"/>
        <a:ea typeface="+mn-ea"/>
        <a:cs typeface="Arial" charset="0"/>
      </a:defRPr>
    </a:lvl7pPr>
    <a:lvl8pPr marL="3200400" algn="l" defTabSz="914400" rtl="0" eaLnBrk="1" latinLnBrk="0" hangingPunct="1">
      <a:defRPr sz="800" kern="1200">
        <a:solidFill>
          <a:schemeClr val="tx1"/>
        </a:solidFill>
        <a:latin typeface="Trebuchet MS" pitchFamily="34" charset="0"/>
        <a:ea typeface="+mn-ea"/>
        <a:cs typeface="Arial" charset="0"/>
      </a:defRPr>
    </a:lvl8pPr>
    <a:lvl9pPr marL="3657600" algn="l" defTabSz="914400" rtl="0" eaLnBrk="1" latinLnBrk="0" hangingPunct="1">
      <a:defRPr sz="800" kern="1200">
        <a:solidFill>
          <a:schemeClr val="tx1"/>
        </a:solidFill>
        <a:latin typeface="Trebuchet MS"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80"/>
    <a:srgbClr val="FF0066"/>
    <a:srgbClr val="FF0000"/>
    <a:srgbClr val="37441C"/>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88689" autoAdjust="0"/>
  </p:normalViewPr>
  <p:slideViewPr>
    <p:cSldViewPr snapToObjects="1">
      <p:cViewPr varScale="1">
        <p:scale>
          <a:sx n="71" d="100"/>
          <a:sy n="71" d="100"/>
        </p:scale>
        <p:origin x="125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nl-NL"/>
          </a:p>
        </p:txBody>
      </p:sp>
      <p:sp>
        <p:nvSpPr>
          <p:cNvPr id="138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3491B830-560C-449B-A079-D63C7727D97D}" type="datetimeFigureOut">
              <a:rPr lang="nl-NL"/>
              <a:pPr>
                <a:defRPr/>
              </a:pPr>
              <a:t>4-6-2017</a:t>
            </a:fld>
            <a:endParaRPr lang="nl-NL"/>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38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l-NL" noProof="0" smtClean="0"/>
              <a:t>Klik om de opmaakprofielen van de modeltekst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p>
        </p:txBody>
      </p:sp>
      <p:sp>
        <p:nvSpPr>
          <p:cNvPr id="138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nl-NL"/>
          </a:p>
        </p:txBody>
      </p:sp>
      <p:sp>
        <p:nvSpPr>
          <p:cNvPr id="138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2EBA6A0-A524-4B99-A5F7-ECA98F3167D1}" type="slidenum">
              <a:rPr lang="nl-NL"/>
              <a:pPr>
                <a:defRPr/>
              </a:pPr>
              <a:t>‹nr.›</a:t>
            </a:fld>
            <a:endParaRPr lang="nl-NL"/>
          </a:p>
        </p:txBody>
      </p:sp>
    </p:spTree>
    <p:extLst>
      <p:ext uri="{BB962C8B-B14F-4D97-AF65-F5344CB8AC3E}">
        <p14:creationId xmlns:p14="http://schemas.microsoft.com/office/powerpoint/2010/main" val="38284859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60420" name="Slide Number Placeholder 3"/>
          <p:cNvSpPr>
            <a:spLocks noGrp="1"/>
          </p:cNvSpPr>
          <p:nvPr>
            <p:ph type="sldNum" sz="quarter" idx="5"/>
          </p:nvPr>
        </p:nvSpPr>
        <p:spPr>
          <a:noFill/>
        </p:spPr>
        <p:txBody>
          <a:bodyPr/>
          <a:lstStyle/>
          <a:p>
            <a:fld id="{14990E12-B397-4FD0-A91F-5F949CE08BB6}" type="slidenum">
              <a:rPr lang="nl-NL" altLang="nl-NL" smtClean="0"/>
              <a:pPr/>
              <a:t>1</a:t>
            </a:fld>
            <a:endParaRPr lang="nl-NL" altLang="nl-NL" smtClean="0"/>
          </a:p>
        </p:txBody>
      </p:sp>
    </p:spTree>
    <p:extLst>
      <p:ext uri="{BB962C8B-B14F-4D97-AF65-F5344CB8AC3E}">
        <p14:creationId xmlns:p14="http://schemas.microsoft.com/office/powerpoint/2010/main" val="253484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Zonnebloem en berberis?</a:t>
            </a:r>
            <a:r>
              <a:rPr lang="nl-NL" baseline="0" dirty="0" smtClean="0"/>
              <a:t> </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23</a:t>
            </a:fld>
            <a:endParaRPr lang="nl-NL"/>
          </a:p>
        </p:txBody>
      </p:sp>
    </p:spTree>
    <p:extLst>
      <p:ext uri="{BB962C8B-B14F-4D97-AF65-F5344CB8AC3E}">
        <p14:creationId xmlns:p14="http://schemas.microsoft.com/office/powerpoint/2010/main" val="3469521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Het</a:t>
            </a:r>
            <a:r>
              <a:rPr lang="nl-NL" baseline="0" dirty="0" smtClean="0"/>
              <a:t> s</a:t>
            </a:r>
            <a:r>
              <a:rPr lang="nl-NL" dirty="0" smtClean="0"/>
              <a:t>tuifmeel van het gras is rond.</a:t>
            </a:r>
            <a:r>
              <a:rPr lang="nl-NL" baseline="0" dirty="0" smtClean="0"/>
              <a:t> Stuifmeel met luchtzakjes:  grove den</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24</a:t>
            </a:fld>
            <a:endParaRPr lang="nl-NL"/>
          </a:p>
        </p:txBody>
      </p:sp>
    </p:spTree>
    <p:extLst>
      <p:ext uri="{BB962C8B-B14F-4D97-AF65-F5344CB8AC3E}">
        <p14:creationId xmlns:p14="http://schemas.microsoft.com/office/powerpoint/2010/main" val="1568411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69636" name="Slide Number Placeholder 3"/>
          <p:cNvSpPr>
            <a:spLocks noGrp="1"/>
          </p:cNvSpPr>
          <p:nvPr>
            <p:ph type="sldNum" sz="quarter" idx="5"/>
          </p:nvPr>
        </p:nvSpPr>
        <p:spPr>
          <a:noFill/>
        </p:spPr>
        <p:txBody>
          <a:bodyPr/>
          <a:lstStyle/>
          <a:p>
            <a:fld id="{AF0F1ED2-9E6B-48DA-AAA6-6594EB06E161}" type="slidenum">
              <a:rPr lang="nl-NL" altLang="nl-NL" smtClean="0"/>
              <a:pPr/>
              <a:t>25</a:t>
            </a:fld>
            <a:endParaRPr lang="nl-NL" altLang="nl-NL" smtClean="0"/>
          </a:p>
        </p:txBody>
      </p:sp>
    </p:spTree>
    <p:extLst>
      <p:ext uri="{BB962C8B-B14F-4D97-AF65-F5344CB8AC3E}">
        <p14:creationId xmlns:p14="http://schemas.microsoft.com/office/powerpoint/2010/main" val="1501287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4. zaadbeginsel.</a:t>
            </a:r>
            <a:r>
              <a:rPr lang="nl-NL" baseline="0" dirty="0" smtClean="0"/>
              <a:t> Hierin zit de eicel. </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27</a:t>
            </a:fld>
            <a:endParaRPr lang="nl-NL"/>
          </a:p>
        </p:txBody>
      </p:sp>
    </p:spTree>
    <p:extLst>
      <p:ext uri="{BB962C8B-B14F-4D97-AF65-F5344CB8AC3E}">
        <p14:creationId xmlns:p14="http://schemas.microsoft.com/office/powerpoint/2010/main" val="201788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29</a:t>
            </a:fld>
            <a:endParaRPr lang="nl-NL"/>
          </a:p>
        </p:txBody>
      </p:sp>
    </p:spTree>
    <p:extLst>
      <p:ext uri="{BB962C8B-B14F-4D97-AF65-F5344CB8AC3E}">
        <p14:creationId xmlns:p14="http://schemas.microsoft.com/office/powerpoint/2010/main" val="2293131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dirty="0" smtClean="0"/>
              <a:t>Stuifmee</a:t>
            </a:r>
            <a:r>
              <a:rPr lang="nl-NL" baseline="0" dirty="0" smtClean="0"/>
              <a:t>l noemen ze ook wel pollen</a:t>
            </a:r>
          </a:p>
          <a:p>
            <a:r>
              <a:rPr lang="nl-NL" baseline="0" dirty="0" err="1" smtClean="0"/>
              <a:t>antheren</a:t>
            </a:r>
            <a:r>
              <a:rPr lang="nl-NL" baseline="0" dirty="0" smtClean="0"/>
              <a:t> zijn meeldraden</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30</a:t>
            </a:fld>
            <a:endParaRPr lang="nl-NL"/>
          </a:p>
        </p:txBody>
      </p:sp>
    </p:spTree>
    <p:extLst>
      <p:ext uri="{BB962C8B-B14F-4D97-AF65-F5344CB8AC3E}">
        <p14:creationId xmlns:p14="http://schemas.microsoft.com/office/powerpoint/2010/main" val="1420828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jdelijke aanduiding voor dia-afbeelding 1"/>
          <p:cNvSpPr>
            <a:spLocks noGrp="1" noRot="1" noChangeAspect="1" noTextEdit="1"/>
          </p:cNvSpPr>
          <p:nvPr>
            <p:ph type="sldImg"/>
          </p:nvPr>
        </p:nvSpPr>
        <p:spPr>
          <a:ln/>
        </p:spPr>
      </p:sp>
      <p:sp>
        <p:nvSpPr>
          <p:cNvPr id="70659" name="Tijdelijke aanduiding voor notities 2"/>
          <p:cNvSpPr>
            <a:spLocks noGrp="1"/>
          </p:cNvSpPr>
          <p:nvPr>
            <p:ph type="body" idx="1"/>
          </p:nvPr>
        </p:nvSpPr>
        <p:spPr>
          <a:noFill/>
          <a:ln/>
        </p:spPr>
        <p:txBody>
          <a:bodyPr/>
          <a:lstStyle/>
          <a:p>
            <a:r>
              <a:rPr lang="nl-NL" smtClean="0"/>
              <a:t>Concurentie voedsel, plaats om groeien, zonlict</a:t>
            </a:r>
          </a:p>
        </p:txBody>
      </p:sp>
      <p:sp>
        <p:nvSpPr>
          <p:cNvPr id="70660" name="Tijdelijke aanduiding voor dianummer 3"/>
          <p:cNvSpPr>
            <a:spLocks noGrp="1"/>
          </p:cNvSpPr>
          <p:nvPr>
            <p:ph type="sldNum" sz="quarter" idx="5"/>
          </p:nvPr>
        </p:nvSpPr>
        <p:spPr>
          <a:noFill/>
        </p:spPr>
        <p:txBody>
          <a:bodyPr/>
          <a:lstStyle/>
          <a:p>
            <a:fld id="{3478A865-DB2A-4D83-A44B-A07C3E992A93}" type="slidenum">
              <a:rPr lang="nl-NL" smtClean="0"/>
              <a:pPr/>
              <a:t>36</a:t>
            </a:fld>
            <a:endParaRPr lang="nl-NL" smtClean="0"/>
          </a:p>
        </p:txBody>
      </p:sp>
    </p:spTree>
    <p:extLst>
      <p:ext uri="{BB962C8B-B14F-4D97-AF65-F5344CB8AC3E}">
        <p14:creationId xmlns:p14="http://schemas.microsoft.com/office/powerpoint/2010/main" val="442336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Via</a:t>
            </a:r>
            <a:r>
              <a:rPr lang="nl-NL" baseline="0" dirty="0" smtClean="0"/>
              <a:t> de plant zelf, </a:t>
            </a:r>
            <a:r>
              <a:rPr lang="nl-NL" dirty="0" smtClean="0"/>
              <a:t>Via</a:t>
            </a:r>
            <a:r>
              <a:rPr lang="nl-NL" baseline="0" dirty="0" smtClean="0"/>
              <a:t> de wind, Via dieren (mensen onder schoenzool</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39</a:t>
            </a:fld>
            <a:endParaRPr lang="nl-NL"/>
          </a:p>
        </p:txBody>
      </p:sp>
    </p:spTree>
    <p:extLst>
      <p:ext uri="{BB962C8B-B14F-4D97-AF65-F5344CB8AC3E}">
        <p14:creationId xmlns:p14="http://schemas.microsoft.com/office/powerpoint/2010/main" val="2242531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 aardbei, vijg, ananas, beukennootje, tamme kastanje, rozenbottel, cashewnoot en eikel.</a:t>
            </a:r>
          </a:p>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42</a:t>
            </a:fld>
            <a:endParaRPr lang="nl-NL"/>
          </a:p>
        </p:txBody>
      </p:sp>
    </p:spTree>
    <p:extLst>
      <p:ext uri="{BB962C8B-B14F-4D97-AF65-F5344CB8AC3E}">
        <p14:creationId xmlns:p14="http://schemas.microsoft.com/office/powerpoint/2010/main" val="543027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jdelijke aanduiding voor dia-afbeelding 1"/>
          <p:cNvSpPr>
            <a:spLocks noGrp="1" noRot="1" noChangeAspect="1" noTextEdit="1"/>
          </p:cNvSpPr>
          <p:nvPr>
            <p:ph type="sldImg"/>
          </p:nvPr>
        </p:nvSpPr>
        <p:spPr>
          <a:ln/>
        </p:spPr>
      </p:sp>
      <p:sp>
        <p:nvSpPr>
          <p:cNvPr id="71683" name="Tijdelijke aanduiding voor notities 2"/>
          <p:cNvSpPr>
            <a:spLocks noGrp="1"/>
          </p:cNvSpPr>
          <p:nvPr>
            <p:ph type="body" idx="1"/>
          </p:nvPr>
        </p:nvSpPr>
        <p:spPr>
          <a:noFill/>
          <a:ln/>
        </p:spPr>
        <p:txBody>
          <a:bodyPr/>
          <a:lstStyle/>
          <a:p>
            <a:r>
              <a:rPr lang="nl-NL" dirty="0" smtClean="0"/>
              <a:t>Afbeelding 2 </a:t>
            </a:r>
            <a:r>
              <a:rPr lang="nl-NL" b="1" dirty="0" smtClean="0"/>
              <a:t>Vruchten van akkerviooltje </a:t>
            </a:r>
            <a:r>
              <a:rPr lang="nl-NL" dirty="0" smtClean="0"/>
              <a:t>: Een doosvrucht. Na het rijpen springen de </a:t>
            </a:r>
            <a:r>
              <a:rPr lang="nl-NL" dirty="0" err="1" smtClean="0"/>
              <a:t>éénhokkige</a:t>
            </a:r>
            <a:r>
              <a:rPr lang="nl-NL" dirty="0" smtClean="0"/>
              <a:t> doosvruchten met drie kleppen open. Bij het openspringen worden de zaden weggeslingerd. De zaden hebben een oliehoudend aanhangsel (mierenbroodje) die de mieren graag lusten, hierdoor vindt ook verspreiding plaats. De zaden zijn langlevend (langer dan vijf jaar)</a:t>
            </a:r>
          </a:p>
        </p:txBody>
      </p:sp>
      <p:sp>
        <p:nvSpPr>
          <p:cNvPr id="71684" name="Tijdelijke aanduiding voor dianummer 3"/>
          <p:cNvSpPr>
            <a:spLocks noGrp="1"/>
          </p:cNvSpPr>
          <p:nvPr>
            <p:ph type="sldNum" sz="quarter" idx="5"/>
          </p:nvPr>
        </p:nvSpPr>
        <p:spPr>
          <a:noFill/>
        </p:spPr>
        <p:txBody>
          <a:bodyPr/>
          <a:lstStyle/>
          <a:p>
            <a:fld id="{03E4CFC6-AC5B-403D-A072-EE705008ABBA}" type="slidenum">
              <a:rPr lang="nl-NL" smtClean="0"/>
              <a:pPr/>
              <a:t>47</a:t>
            </a:fld>
            <a:endParaRPr lang="nl-NL" smtClean="0"/>
          </a:p>
        </p:txBody>
      </p:sp>
    </p:spTree>
    <p:extLst>
      <p:ext uri="{BB962C8B-B14F-4D97-AF65-F5344CB8AC3E}">
        <p14:creationId xmlns:p14="http://schemas.microsoft.com/office/powerpoint/2010/main" val="889852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jdelijke aanduiding voor dia-afbeelding 1"/>
          <p:cNvSpPr>
            <a:spLocks noGrp="1" noRot="1" noChangeAspect="1" noTextEdit="1"/>
          </p:cNvSpPr>
          <p:nvPr>
            <p:ph type="sldImg"/>
          </p:nvPr>
        </p:nvSpPr>
        <p:spPr>
          <a:ln/>
        </p:spPr>
      </p:sp>
      <p:sp>
        <p:nvSpPr>
          <p:cNvPr id="61443" name="Tijdelijke aanduiding voor notities 2"/>
          <p:cNvSpPr>
            <a:spLocks noGrp="1"/>
          </p:cNvSpPr>
          <p:nvPr>
            <p:ph type="body" idx="1"/>
          </p:nvPr>
        </p:nvSpPr>
        <p:spPr>
          <a:noFill/>
          <a:ln/>
        </p:spPr>
        <p:txBody>
          <a:bodyPr/>
          <a:lstStyle/>
          <a:p>
            <a:pPr eaLnBrk="1" hangingPunct="1"/>
            <a:endParaRPr lang="nl-NL" altLang="nl-NL" smtClean="0"/>
          </a:p>
        </p:txBody>
      </p:sp>
      <p:sp>
        <p:nvSpPr>
          <p:cNvPr id="61444" name="Tijdelijke aanduiding voor dianummer 3"/>
          <p:cNvSpPr>
            <a:spLocks noGrp="1"/>
          </p:cNvSpPr>
          <p:nvPr>
            <p:ph type="sldNum" sz="quarter" idx="5"/>
          </p:nvPr>
        </p:nvSpPr>
        <p:spPr>
          <a:noFill/>
        </p:spPr>
        <p:txBody>
          <a:bodyPr/>
          <a:lstStyle/>
          <a:p>
            <a:fld id="{90285121-DE98-4AD8-86FA-17565DF6A3C8}" type="slidenum">
              <a:rPr lang="nl-NL" altLang="nl-NL" smtClean="0"/>
              <a:pPr/>
              <a:t>7</a:t>
            </a:fld>
            <a:endParaRPr lang="nl-NL" altLang="nl-NL" smtClean="0"/>
          </a:p>
        </p:txBody>
      </p:sp>
    </p:spTree>
    <p:extLst>
      <p:ext uri="{BB962C8B-B14F-4D97-AF65-F5344CB8AC3E}">
        <p14:creationId xmlns:p14="http://schemas.microsoft.com/office/powerpoint/2010/main" val="39792840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Helicopter</a:t>
            </a:r>
            <a:r>
              <a:rPr lang="nl-NL" baseline="0" dirty="0" err="1" smtClean="0"/>
              <a:t>tje</a:t>
            </a:r>
            <a:r>
              <a:rPr lang="nl-NL" baseline="0" dirty="0" smtClean="0"/>
              <a:t> van een Esdoorn. Deze bestaat uit 2 vruchthelften </a:t>
            </a:r>
            <a:r>
              <a:rPr lang="nl-NL" sz="1200" b="0" i="0" kern="1200" dirty="0" smtClean="0">
                <a:solidFill>
                  <a:schemeClr val="tx1"/>
                </a:solidFill>
                <a:effectLst/>
                <a:latin typeface="Calibri" pitchFamily="34" charset="0"/>
                <a:ea typeface="+mn-ea"/>
                <a:cs typeface="+mn-cs"/>
              </a:rPr>
              <a:t>een rechte of scherpe hoek</a:t>
            </a:r>
            <a:r>
              <a:rPr lang="nl-NL" sz="1200" b="0" i="0" kern="1200" baseline="0" dirty="0" smtClean="0">
                <a:solidFill>
                  <a:schemeClr val="tx1"/>
                </a:solidFill>
                <a:effectLst/>
                <a:latin typeface="Calibri" pitchFamily="34" charset="0"/>
                <a:ea typeface="+mn-ea"/>
                <a:cs typeface="+mn-cs"/>
              </a:rPr>
              <a:t> met ieder een zaadje </a:t>
            </a:r>
          </a:p>
          <a:p>
            <a:endParaRPr lang="nl-NL" sz="1200" b="0" i="0" kern="1200" baseline="0" dirty="0" smtClean="0">
              <a:solidFill>
                <a:schemeClr val="tx1"/>
              </a:solidFill>
              <a:effectLst/>
              <a:latin typeface="Calibri" pitchFamily="34" charset="0"/>
              <a:ea typeface="+mn-ea"/>
              <a:cs typeface="+mn-cs"/>
            </a:endParaRPr>
          </a:p>
          <a:p>
            <a:r>
              <a:rPr lang="nl-NL" sz="1200" b="0" i="0" kern="1200" baseline="0" dirty="0" smtClean="0">
                <a:solidFill>
                  <a:schemeClr val="tx1"/>
                </a:solidFill>
                <a:effectLst/>
                <a:latin typeface="Calibri" pitchFamily="34" charset="0"/>
                <a:ea typeface="+mn-ea"/>
                <a:cs typeface="+mn-cs"/>
              </a:rPr>
              <a:t>Mierenbroodje: </a:t>
            </a:r>
            <a:r>
              <a:rPr lang="nl-NL" sz="1200" b="0" i="0" kern="1200" dirty="0" smtClean="0">
                <a:solidFill>
                  <a:schemeClr val="tx1"/>
                </a:solidFill>
                <a:latin typeface="Calibri" pitchFamily="34" charset="0"/>
                <a:ea typeface="+mn-ea"/>
                <a:cs typeface="+mn-cs"/>
              </a:rPr>
              <a:t>Als je zaden die door mieren verspreid worden van dichtbij bekijkt, zie je daar vaak een </a:t>
            </a:r>
            <a:r>
              <a:rPr lang="nl-NL" sz="1200" b="0" i="0" kern="1200" dirty="0" err="1" smtClean="0">
                <a:solidFill>
                  <a:schemeClr val="tx1"/>
                </a:solidFill>
                <a:latin typeface="Calibri" pitchFamily="34" charset="0"/>
                <a:ea typeface="+mn-ea"/>
                <a:cs typeface="+mn-cs"/>
              </a:rPr>
              <a:t>andersgekleurd</a:t>
            </a:r>
            <a:r>
              <a:rPr lang="nl-NL" sz="1200" b="0" i="0" kern="1200" dirty="0" smtClean="0">
                <a:solidFill>
                  <a:schemeClr val="tx1"/>
                </a:solidFill>
                <a:latin typeface="Calibri" pitchFamily="34" charset="0"/>
                <a:ea typeface="+mn-ea"/>
                <a:cs typeface="+mn-cs"/>
              </a:rPr>
              <a:t> stukje aan zitten. Dat is het mierenbroodje </a:t>
            </a:r>
            <a:r>
              <a:rPr lang="nl-NL" sz="1200" b="0" i="0" kern="1200" dirty="0" err="1" smtClean="0">
                <a:solidFill>
                  <a:schemeClr val="tx1"/>
                </a:solidFill>
                <a:latin typeface="Calibri" pitchFamily="34" charset="0"/>
                <a:ea typeface="+mn-ea"/>
                <a:cs typeface="+mn-cs"/>
              </a:rPr>
              <a:t>of</a:t>
            </a:r>
            <a:r>
              <a:rPr lang="nl-NL" sz="1200" b="0" i="1" kern="1200" dirty="0" err="1" smtClean="0">
                <a:solidFill>
                  <a:schemeClr val="tx1"/>
                </a:solidFill>
                <a:latin typeface="Calibri" pitchFamily="34" charset="0"/>
                <a:ea typeface="+mn-ea"/>
                <a:cs typeface="+mn-cs"/>
              </a:rPr>
              <a:t>elaiosoom</a:t>
            </a:r>
            <a:r>
              <a:rPr lang="nl-NL" sz="1200" b="0" i="0" kern="1200" dirty="0" smtClean="0">
                <a:solidFill>
                  <a:schemeClr val="tx1"/>
                </a:solidFill>
                <a:latin typeface="Calibri" pitchFamily="34" charset="0"/>
                <a:ea typeface="+mn-ea"/>
                <a:cs typeface="+mn-cs"/>
              </a:rPr>
              <a:t>, een klein aanhangseltje van het zaad, propvol met vooral olie</a:t>
            </a:r>
            <a:r>
              <a:rPr lang="nl-NL" sz="1200" b="0" i="0" kern="1200" baseline="0" dirty="0" smtClean="0">
                <a:solidFill>
                  <a:schemeClr val="tx1"/>
                </a:solidFill>
                <a:latin typeface="Calibri" pitchFamily="34" charset="0"/>
                <a:ea typeface="+mn-ea"/>
                <a:cs typeface="+mn-cs"/>
              </a:rPr>
              <a:t> </a:t>
            </a:r>
            <a:r>
              <a:rPr lang="nl-NL" sz="1200" b="0" i="0" kern="1200" dirty="0" smtClean="0">
                <a:solidFill>
                  <a:schemeClr val="tx1"/>
                </a:solidFill>
                <a:latin typeface="Calibri" pitchFamily="34" charset="0"/>
                <a:ea typeface="+mn-ea"/>
                <a:cs typeface="+mn-cs"/>
              </a:rPr>
              <a:t>en vetten, maar ook suikers, eiwitten, vitamines.</a:t>
            </a:r>
            <a:r>
              <a:rPr lang="nl-NL" dirty="0" smtClean="0"/>
              <a:t/>
            </a:r>
            <a:br>
              <a:rPr lang="nl-NL" dirty="0" smtClean="0"/>
            </a:br>
            <a:r>
              <a:rPr lang="nl-NL" sz="1200" b="0" i="0" kern="1200" dirty="0" smtClean="0">
                <a:solidFill>
                  <a:schemeClr val="tx1"/>
                </a:solidFill>
                <a:latin typeface="Calibri" pitchFamily="34" charset="0"/>
                <a:ea typeface="+mn-ea"/>
                <a:cs typeface="+mn-cs"/>
              </a:rPr>
              <a:t>De zaden, die soms veel groter zijn dan de mieren zelf, worden naar het nest gesleept waar het mierenbroodje dan tot voedsel dient voor de larven. Voorbeelden van mierenbroodjes</a:t>
            </a:r>
            <a:r>
              <a:rPr lang="nl-NL" sz="1200" b="0" i="0" kern="1200" baseline="0" dirty="0" smtClean="0">
                <a:solidFill>
                  <a:schemeClr val="tx1"/>
                </a:solidFill>
                <a:latin typeface="Calibri" pitchFamily="34" charset="0"/>
                <a:ea typeface="+mn-ea"/>
                <a:cs typeface="+mn-cs"/>
              </a:rPr>
              <a:t> zijn </a:t>
            </a:r>
            <a:r>
              <a:rPr lang="nl-NL" sz="1200" b="0" i="0" kern="1200" baseline="0" dirty="0" err="1" smtClean="0">
                <a:solidFill>
                  <a:schemeClr val="tx1"/>
                </a:solidFill>
                <a:latin typeface="Calibri" pitchFamily="34" charset="0"/>
                <a:ea typeface="+mn-ea"/>
                <a:cs typeface="+mn-cs"/>
              </a:rPr>
              <a:t>kaaps</a:t>
            </a:r>
            <a:r>
              <a:rPr lang="nl-NL" sz="1200" b="0" i="0" kern="1200" baseline="0" dirty="0" smtClean="0">
                <a:solidFill>
                  <a:schemeClr val="tx1"/>
                </a:solidFill>
                <a:latin typeface="Calibri" pitchFamily="34" charset="0"/>
                <a:ea typeface="+mn-ea"/>
                <a:cs typeface="+mn-cs"/>
              </a:rPr>
              <a:t> viooltje, bosanemoon,  stinkende gouwe, ruwe smeerwortel, witte dovenetel.</a:t>
            </a:r>
            <a:endParaRPr lang="nl-NL" sz="1200" b="0" i="0" kern="1200" baseline="0" smtClean="0">
              <a:solidFill>
                <a:schemeClr val="tx1"/>
              </a:solidFill>
              <a:latin typeface="Calibri" pitchFamily="34" charset="0"/>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48</a:t>
            </a:fld>
            <a:endParaRPr lang="nl-NL"/>
          </a:p>
        </p:txBody>
      </p:sp>
    </p:spTree>
    <p:extLst>
      <p:ext uri="{BB962C8B-B14F-4D97-AF65-F5344CB8AC3E}">
        <p14:creationId xmlns:p14="http://schemas.microsoft.com/office/powerpoint/2010/main" val="3343439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jdelijke aanduiding voor dia-afbeelding 1"/>
          <p:cNvSpPr>
            <a:spLocks noGrp="1" noRot="1" noChangeAspect="1" noTextEdit="1"/>
          </p:cNvSpPr>
          <p:nvPr>
            <p:ph type="sldImg"/>
          </p:nvPr>
        </p:nvSpPr>
        <p:spPr>
          <a:ln/>
        </p:spPr>
      </p:sp>
      <p:sp>
        <p:nvSpPr>
          <p:cNvPr id="72707" name="Tijdelijke aanduiding voor notities 2"/>
          <p:cNvSpPr>
            <a:spLocks noGrp="1"/>
          </p:cNvSpPr>
          <p:nvPr>
            <p:ph type="body" idx="1"/>
          </p:nvPr>
        </p:nvSpPr>
        <p:spPr>
          <a:noFill/>
          <a:ln/>
        </p:spPr>
        <p:txBody>
          <a:bodyPr/>
          <a:lstStyle/>
          <a:p>
            <a:r>
              <a:rPr lang="nl-NL" smtClean="0"/>
              <a:t>Gember, aardappel, knolselderij, koolraap</a:t>
            </a:r>
          </a:p>
          <a:p>
            <a:r>
              <a:rPr lang="nl-NL" smtClean="0"/>
              <a:t>Knollen zijn ondergrondse verdikte stengels voor het opslaan van reservevoedsle</a:t>
            </a:r>
          </a:p>
        </p:txBody>
      </p:sp>
      <p:sp>
        <p:nvSpPr>
          <p:cNvPr id="72708" name="Tijdelijke aanduiding voor dianummer 3"/>
          <p:cNvSpPr>
            <a:spLocks noGrp="1"/>
          </p:cNvSpPr>
          <p:nvPr>
            <p:ph type="sldNum" sz="quarter" idx="5"/>
          </p:nvPr>
        </p:nvSpPr>
        <p:spPr>
          <a:noFill/>
        </p:spPr>
        <p:txBody>
          <a:bodyPr/>
          <a:lstStyle/>
          <a:p>
            <a:fld id="{D19EA617-B305-4C3C-B8CC-F956604B12C9}" type="slidenum">
              <a:rPr lang="nl-NL" smtClean="0"/>
              <a:pPr/>
              <a:t>53</a:t>
            </a:fld>
            <a:endParaRPr lang="nl-NL" smtClean="0"/>
          </a:p>
        </p:txBody>
      </p:sp>
    </p:spTree>
    <p:extLst>
      <p:ext uri="{BB962C8B-B14F-4D97-AF65-F5344CB8AC3E}">
        <p14:creationId xmlns:p14="http://schemas.microsoft.com/office/powerpoint/2010/main" val="137817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jdelijke aanduiding voor dia-afbeelding 1"/>
          <p:cNvSpPr>
            <a:spLocks noGrp="1" noRot="1" noChangeAspect="1" noTextEdit="1"/>
          </p:cNvSpPr>
          <p:nvPr>
            <p:ph type="sldImg"/>
          </p:nvPr>
        </p:nvSpPr>
        <p:spPr>
          <a:ln/>
        </p:spPr>
      </p:sp>
      <p:sp>
        <p:nvSpPr>
          <p:cNvPr id="73731" name="Tijdelijke aanduiding voor notities 2"/>
          <p:cNvSpPr>
            <a:spLocks noGrp="1"/>
          </p:cNvSpPr>
          <p:nvPr>
            <p:ph type="body" idx="1"/>
          </p:nvPr>
        </p:nvSpPr>
        <p:spPr>
          <a:noFill/>
          <a:ln/>
        </p:spPr>
        <p:txBody>
          <a:bodyPr/>
          <a:lstStyle/>
          <a:p>
            <a:r>
              <a:rPr lang="nl-NL" smtClean="0"/>
              <a:t>hondsdraf</a:t>
            </a:r>
          </a:p>
        </p:txBody>
      </p:sp>
      <p:sp>
        <p:nvSpPr>
          <p:cNvPr id="73732" name="Tijdelijke aanduiding voor dianummer 3"/>
          <p:cNvSpPr>
            <a:spLocks noGrp="1"/>
          </p:cNvSpPr>
          <p:nvPr>
            <p:ph type="sldNum" sz="quarter" idx="5"/>
          </p:nvPr>
        </p:nvSpPr>
        <p:spPr>
          <a:noFill/>
        </p:spPr>
        <p:txBody>
          <a:bodyPr/>
          <a:lstStyle/>
          <a:p>
            <a:fld id="{04A61743-F625-4165-94A7-2020EC773A95}" type="slidenum">
              <a:rPr lang="nl-NL" smtClean="0"/>
              <a:pPr/>
              <a:t>58</a:t>
            </a:fld>
            <a:endParaRPr lang="nl-NL" smtClean="0"/>
          </a:p>
        </p:txBody>
      </p:sp>
    </p:spTree>
    <p:extLst>
      <p:ext uri="{BB962C8B-B14F-4D97-AF65-F5344CB8AC3E}">
        <p14:creationId xmlns:p14="http://schemas.microsoft.com/office/powerpoint/2010/main" val="2380822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jdelijke aanduiding voor dia-afbeelding 1"/>
          <p:cNvSpPr>
            <a:spLocks noGrp="1" noRot="1" noChangeAspect="1" noTextEdit="1"/>
          </p:cNvSpPr>
          <p:nvPr>
            <p:ph type="sldImg"/>
          </p:nvPr>
        </p:nvSpPr>
        <p:spPr>
          <a:ln/>
        </p:spPr>
      </p:sp>
      <p:sp>
        <p:nvSpPr>
          <p:cNvPr id="74755" name="Tijdelijke aanduiding voor notities 2"/>
          <p:cNvSpPr>
            <a:spLocks noGrp="1"/>
          </p:cNvSpPr>
          <p:nvPr>
            <p:ph type="body" idx="1"/>
          </p:nvPr>
        </p:nvSpPr>
        <p:spPr>
          <a:noFill/>
          <a:ln/>
        </p:spPr>
        <p:txBody>
          <a:bodyPr/>
          <a:lstStyle/>
          <a:p>
            <a:r>
              <a:rPr lang="nl-NL" smtClean="0"/>
              <a:t>Lelietjes-van-dalen.</a:t>
            </a:r>
          </a:p>
        </p:txBody>
      </p:sp>
      <p:sp>
        <p:nvSpPr>
          <p:cNvPr id="74756" name="Tijdelijke aanduiding voor dianummer 3"/>
          <p:cNvSpPr>
            <a:spLocks noGrp="1"/>
          </p:cNvSpPr>
          <p:nvPr>
            <p:ph type="sldNum" sz="quarter" idx="5"/>
          </p:nvPr>
        </p:nvSpPr>
        <p:spPr>
          <a:noFill/>
        </p:spPr>
        <p:txBody>
          <a:bodyPr/>
          <a:lstStyle/>
          <a:p>
            <a:fld id="{973108D0-2301-492E-9E8E-95B992EB0955}" type="slidenum">
              <a:rPr lang="nl-NL" smtClean="0"/>
              <a:pPr/>
              <a:t>59</a:t>
            </a:fld>
            <a:endParaRPr lang="nl-NL" smtClean="0"/>
          </a:p>
        </p:txBody>
      </p:sp>
    </p:spTree>
    <p:extLst>
      <p:ext uri="{BB962C8B-B14F-4D97-AF65-F5344CB8AC3E}">
        <p14:creationId xmlns:p14="http://schemas.microsoft.com/office/powerpoint/2010/main" val="2563603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60</a:t>
            </a:fld>
            <a:endParaRPr lang="nl-NL"/>
          </a:p>
        </p:txBody>
      </p:sp>
    </p:spTree>
    <p:extLst>
      <p:ext uri="{BB962C8B-B14F-4D97-AF65-F5344CB8AC3E}">
        <p14:creationId xmlns:p14="http://schemas.microsoft.com/office/powerpoint/2010/main" val="114073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75780" name="Slide Number Placeholder 3"/>
          <p:cNvSpPr>
            <a:spLocks noGrp="1"/>
          </p:cNvSpPr>
          <p:nvPr>
            <p:ph type="sldNum" sz="quarter" idx="5"/>
          </p:nvPr>
        </p:nvSpPr>
        <p:spPr>
          <a:noFill/>
        </p:spPr>
        <p:txBody>
          <a:bodyPr/>
          <a:lstStyle/>
          <a:p>
            <a:fld id="{8D0E1D28-451A-4A1F-82A6-ECA9E7B2EEA8}" type="slidenum">
              <a:rPr lang="nl-NL" altLang="nl-NL" smtClean="0"/>
              <a:pPr/>
              <a:t>63</a:t>
            </a:fld>
            <a:endParaRPr lang="nl-NL" altLang="nl-NL" smtClean="0"/>
          </a:p>
        </p:txBody>
      </p:sp>
    </p:spTree>
    <p:extLst>
      <p:ext uri="{BB962C8B-B14F-4D97-AF65-F5344CB8AC3E}">
        <p14:creationId xmlns:p14="http://schemas.microsoft.com/office/powerpoint/2010/main" val="2977634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66</a:t>
            </a:fld>
            <a:endParaRPr lang="nl-NL"/>
          </a:p>
        </p:txBody>
      </p:sp>
    </p:spTree>
    <p:extLst>
      <p:ext uri="{BB962C8B-B14F-4D97-AF65-F5344CB8AC3E}">
        <p14:creationId xmlns:p14="http://schemas.microsoft.com/office/powerpoint/2010/main" val="757452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spcBef>
                <a:spcPct val="0"/>
              </a:spcBef>
            </a:pPr>
            <a:r>
              <a:rPr lang="nl-NL" altLang="nl-NL" dirty="0" smtClean="0"/>
              <a:t>Bij plantensoorten die of alleen mannelijke</a:t>
            </a:r>
            <a:r>
              <a:rPr lang="nl-NL" altLang="nl-NL" baseline="0" dirty="0" smtClean="0"/>
              <a:t> bloemen of alleen vrouwelijke bloemen bevatten noemen we tweehuizig. </a:t>
            </a:r>
          </a:p>
          <a:p>
            <a:pPr eaLnBrk="1" hangingPunct="1">
              <a:spcBef>
                <a:spcPct val="0"/>
              </a:spcBef>
            </a:pPr>
            <a:r>
              <a:rPr lang="nl-NL" altLang="nl-NL" baseline="0" dirty="0" smtClean="0"/>
              <a:t>Plantensoorten die zowel mannelijke als vrouwelijke bloemen dragen noemen we eenhuizig.</a:t>
            </a:r>
          </a:p>
          <a:p>
            <a:pPr eaLnBrk="1" hangingPunct="1">
              <a:spcBef>
                <a:spcPct val="0"/>
              </a:spcBef>
            </a:pPr>
            <a:endParaRPr lang="nl-NL" altLang="nl-NL" dirty="0" smtClean="0"/>
          </a:p>
        </p:txBody>
      </p:sp>
      <p:sp>
        <p:nvSpPr>
          <p:cNvPr id="76804" name="Slide Number Placeholder 3"/>
          <p:cNvSpPr>
            <a:spLocks noGrp="1"/>
          </p:cNvSpPr>
          <p:nvPr>
            <p:ph type="sldNum" sz="quarter" idx="5"/>
          </p:nvPr>
        </p:nvSpPr>
        <p:spPr>
          <a:noFill/>
        </p:spPr>
        <p:txBody>
          <a:bodyPr/>
          <a:lstStyle/>
          <a:p>
            <a:fld id="{AEFFEF20-395C-456D-BF3D-5925B335C00F}" type="slidenum">
              <a:rPr lang="nl-NL" altLang="nl-NL" smtClean="0"/>
              <a:pPr/>
              <a:t>67</a:t>
            </a:fld>
            <a:endParaRPr lang="nl-NL" altLang="nl-NL" smtClean="0"/>
          </a:p>
        </p:txBody>
      </p:sp>
    </p:spTree>
    <p:extLst>
      <p:ext uri="{BB962C8B-B14F-4D97-AF65-F5344CB8AC3E}">
        <p14:creationId xmlns:p14="http://schemas.microsoft.com/office/powerpoint/2010/main" val="2270913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68</a:t>
            </a:fld>
            <a:endParaRPr lang="nl-NL"/>
          </a:p>
        </p:txBody>
      </p:sp>
    </p:spTree>
    <p:extLst>
      <p:ext uri="{BB962C8B-B14F-4D97-AF65-F5344CB8AC3E}">
        <p14:creationId xmlns:p14="http://schemas.microsoft.com/office/powerpoint/2010/main" val="10143345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dirty="0" smtClean="0"/>
              <a:t>4 Eenslachtig, tweeslachtig, eenhuizig en tweehuizig 4.1 </a:t>
            </a:r>
            <a:r>
              <a:rPr lang="nl-NL" dirty="0" err="1" smtClean="0"/>
              <a:t>Eénhuizigheid</a:t>
            </a:r>
            <a:r>
              <a:rPr lang="nl-NL" dirty="0" smtClean="0"/>
              <a:t>: vrouwelijke en mannelijke bloemen komen voor op dezelfde plant. Wanneer zowel mannelijke als vrouwelijke delen aan dezelfde plant zitten, spreken we van eenhuizig. Je zou kunnen zeggen; ze wonen in hetzelfde huis. Dit kan nog op twee verschillende manieren: 4.1.1 eenslachtig; wel op dezelfde plant, maar niet samen in dezelfde bloem. Voorbeelden hiervan zijn o.a. eik, hazelaar, els, berk, noot, tamme kastanje, populier, begonia en maïs leden uit de familie van de komkommerachtigen of </a:t>
            </a:r>
            <a:r>
              <a:rPr lang="nl-NL" dirty="0" err="1" smtClean="0"/>
              <a:t>Cucurbitaceae</a:t>
            </a:r>
            <a:r>
              <a:rPr lang="nl-NL" dirty="0" smtClean="0"/>
              <a:t> meloenen, komkommer, courgette, kalebas, </a:t>
            </a:r>
            <a:r>
              <a:rPr lang="nl-NL" dirty="0" err="1" smtClean="0"/>
              <a:t>patisson</a:t>
            </a:r>
            <a:r>
              <a:rPr lang="nl-NL" dirty="0" smtClean="0"/>
              <a:t>, augurken. 4.1.2 tweeslachtig; op dezelfde plant en wel samen in dezelfde bloem. Opgemerkt moet worden dat veel van deze planten voor de bestuiving ook afhankelijk zijn van de wind. Bij komkommer is geen zaadvorming gewenst. Daarom worden planten gekweekt met uitsluitend vrouwelijke bloemen. Kassen waarin komkommers worden geteeld moeten ook bij luchten afgeschermd blijven. 4.2 </a:t>
            </a:r>
            <a:r>
              <a:rPr lang="nl-NL" dirty="0" err="1" smtClean="0"/>
              <a:t>Tweehuizigheid</a:t>
            </a:r>
            <a:r>
              <a:rPr lang="nl-NL" dirty="0" smtClean="0"/>
              <a:t>: vrouwelijke en mannelijke bloemen komen voor op afzonderlijke planten. De meeste insectenbloeiers zijn éénhuizig. </a:t>
            </a:r>
            <a:r>
              <a:rPr lang="nl-NL" dirty="0" err="1" smtClean="0"/>
              <a:t>Tweehuizigheid</a:t>
            </a:r>
            <a:r>
              <a:rPr lang="nl-NL" dirty="0" smtClean="0"/>
              <a:t> komt zeer veel voor bij windbloeiers, maar ook bij b.v. kiwi, </a:t>
            </a:r>
            <a:r>
              <a:rPr lang="nl-NL" dirty="0" err="1" smtClean="0"/>
              <a:t>àsperge</a:t>
            </a:r>
            <a:r>
              <a:rPr lang="nl-NL" dirty="0" smtClean="0"/>
              <a:t>, de meeste wilgensoorten, sommige hulstsoorten, hennep, duindoorn, heggenrank, hop. Ze wonen elk in een ander huis. Bij dit soort planten heb je voor een goede vruchtzetting twee planten nodig. Voor de duidelijkheid: tweehuizig is altijd eenslachtig.</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69</a:t>
            </a:fld>
            <a:endParaRPr lang="nl-NL"/>
          </a:p>
        </p:txBody>
      </p:sp>
    </p:spTree>
    <p:extLst>
      <p:ext uri="{BB962C8B-B14F-4D97-AF65-F5344CB8AC3E}">
        <p14:creationId xmlns:p14="http://schemas.microsoft.com/office/powerpoint/2010/main" val="4289841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jdelijke aanduiding voor dia-afbeelding 1"/>
          <p:cNvSpPr>
            <a:spLocks noGrp="1" noRot="1" noChangeAspect="1" noTextEdit="1"/>
          </p:cNvSpPr>
          <p:nvPr>
            <p:ph type="sldImg"/>
          </p:nvPr>
        </p:nvSpPr>
        <p:spPr>
          <a:ln/>
        </p:spPr>
      </p:sp>
      <p:sp>
        <p:nvSpPr>
          <p:cNvPr id="62467" name="Tijdelijke aanduiding voor notities 2"/>
          <p:cNvSpPr>
            <a:spLocks noGrp="1"/>
          </p:cNvSpPr>
          <p:nvPr>
            <p:ph type="body" idx="1"/>
          </p:nvPr>
        </p:nvSpPr>
        <p:spPr>
          <a:noFill/>
          <a:ln/>
        </p:spPr>
        <p:txBody>
          <a:bodyPr/>
          <a:lstStyle/>
          <a:p>
            <a:endParaRPr lang="nl-NL" smtClean="0"/>
          </a:p>
        </p:txBody>
      </p:sp>
      <p:sp>
        <p:nvSpPr>
          <p:cNvPr id="62468" name="Tijdelijke aanduiding voor dianummer 3"/>
          <p:cNvSpPr>
            <a:spLocks noGrp="1"/>
          </p:cNvSpPr>
          <p:nvPr>
            <p:ph type="sldNum" sz="quarter" idx="5"/>
          </p:nvPr>
        </p:nvSpPr>
        <p:spPr>
          <a:noFill/>
        </p:spPr>
        <p:txBody>
          <a:bodyPr/>
          <a:lstStyle/>
          <a:p>
            <a:fld id="{8BB6657B-B5E4-42A8-BDD8-3D41B246FFA0}" type="slidenum">
              <a:rPr lang="nl-NL" smtClean="0"/>
              <a:pPr/>
              <a:t>8</a:t>
            </a:fld>
            <a:endParaRPr lang="nl-NL" smtClean="0"/>
          </a:p>
        </p:txBody>
      </p:sp>
    </p:spTree>
    <p:extLst>
      <p:ext uri="{BB962C8B-B14F-4D97-AF65-F5344CB8AC3E}">
        <p14:creationId xmlns:p14="http://schemas.microsoft.com/office/powerpoint/2010/main" val="24478158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dirty="0" smtClean="0"/>
              <a:t>4 Eenslachtig, tweeslachtig, eenhuizig en tweehuizig 4.1 </a:t>
            </a:r>
            <a:r>
              <a:rPr lang="nl-NL" dirty="0" err="1" smtClean="0"/>
              <a:t>Eénhuizigheid</a:t>
            </a:r>
            <a:r>
              <a:rPr lang="nl-NL" dirty="0" smtClean="0"/>
              <a:t>: vrouwelijke en mannelijke bloemen komen voor op dezelfde plant. Wanneer zowel mannelijke als vrouwelijke delen aan dezelfde plant zitten, spreken we van eenhuizig. Je zou kunnen zeggen; ze wonen in hetzelfde huis. Dit kan nog op twee verschillende manieren: 4.1.1 eenslachtig; wel op dezelfde plant, maar niet samen in dezelfde bloem. Voorbeelden hiervan zijn o.a. eik, hazelaar, els, berk, noot, tamme kastanje, populier, begonia en maïs leden uit de familie van de komkommerachtigen of </a:t>
            </a:r>
            <a:r>
              <a:rPr lang="nl-NL" dirty="0" err="1" smtClean="0"/>
              <a:t>Cucurbitaceae</a:t>
            </a:r>
            <a:r>
              <a:rPr lang="nl-NL" dirty="0" smtClean="0"/>
              <a:t> meloenen, komkommer, courgette, kalebas, </a:t>
            </a:r>
            <a:r>
              <a:rPr lang="nl-NL" dirty="0" err="1" smtClean="0"/>
              <a:t>patisson</a:t>
            </a:r>
            <a:r>
              <a:rPr lang="nl-NL" dirty="0" smtClean="0"/>
              <a:t>, augurken. 4.1.2 tweeslachtig; op dezelfde plant en wel samen in dezelfde bloem. Opgemerkt moet worden dat veel van deze planten voor de bestuiving ook afhankelijk zijn van de wind. Bij komkommer is geen zaadvorming gewenst. Daarom worden planten gekweekt met uitsluitend vrouwelijke bloemen. Kassen waarin komkommers worden geteeld moeten ook bij luchten afgeschermd blijven. 4.2 </a:t>
            </a:r>
            <a:r>
              <a:rPr lang="nl-NL" dirty="0" err="1" smtClean="0"/>
              <a:t>Tweehuizigheid</a:t>
            </a:r>
            <a:r>
              <a:rPr lang="nl-NL" dirty="0" smtClean="0"/>
              <a:t>: vrouwelijke en mannelijke bloemen komen voor op afzonderlijke planten. De meeste insectenbloeiers zijn éénhuizig. </a:t>
            </a:r>
            <a:r>
              <a:rPr lang="nl-NL" dirty="0" err="1" smtClean="0"/>
              <a:t>Tweehuizigheid</a:t>
            </a:r>
            <a:r>
              <a:rPr lang="nl-NL" dirty="0" smtClean="0"/>
              <a:t> komt zeer veel voor bij windbloeiers, maar ook bij b.v. kiwi, </a:t>
            </a:r>
            <a:r>
              <a:rPr lang="nl-NL" dirty="0" err="1" smtClean="0"/>
              <a:t>àsperge</a:t>
            </a:r>
            <a:r>
              <a:rPr lang="nl-NL" dirty="0" smtClean="0"/>
              <a:t>, de meeste wilgensoorten, sommige hulstsoorten, hennep, duindoorn, heggenrank, hop. Ze wonen elk in een ander huis. Bij dit soort planten heb je voor een goede vruchtzetting twee planten nodig. Voor de duidelijkheid: tweehuizig is altijd eenslachtig.</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70</a:t>
            </a:fld>
            <a:endParaRPr lang="nl-NL"/>
          </a:p>
        </p:txBody>
      </p:sp>
    </p:spTree>
    <p:extLst>
      <p:ext uri="{BB962C8B-B14F-4D97-AF65-F5344CB8AC3E}">
        <p14:creationId xmlns:p14="http://schemas.microsoft.com/office/powerpoint/2010/main" val="7295285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Ambrosia,</a:t>
            </a:r>
            <a:r>
              <a:rPr lang="nl-NL" baseline="0" dirty="0" smtClean="0"/>
              <a:t> wordt ook wel hooikoortsplant genoemd. Bloeit in sept en okt. </a:t>
            </a:r>
            <a:r>
              <a:rPr lang="nl-NL" dirty="0" smtClean="0"/>
              <a:t>Deze</a:t>
            </a:r>
            <a:r>
              <a:rPr lang="nl-NL" baseline="0" dirty="0" smtClean="0"/>
              <a:t> plant lijkt op bijvoet.</a:t>
            </a:r>
          </a:p>
          <a:p>
            <a:r>
              <a:rPr lang="nl-NL" baseline="0" dirty="0" smtClean="0"/>
              <a:t>Hij komt steeds meer voor in ons land. En kan er in de toekomst voor zorgen dat het hooikoortsseizoen tot twee maanden wordt verlengd.</a:t>
            </a:r>
          </a:p>
          <a:p>
            <a:r>
              <a:rPr lang="nl-NL" baseline="0" dirty="0" smtClean="0"/>
              <a:t>Men probeert met man en macht deze exoot te bestrijden.</a:t>
            </a:r>
            <a:endParaRPr lang="nl-NL" dirty="0"/>
          </a:p>
        </p:txBody>
      </p:sp>
      <p:sp>
        <p:nvSpPr>
          <p:cNvPr id="4" name="Tijdelijke aanduiding voor dianummer 3"/>
          <p:cNvSpPr>
            <a:spLocks noGrp="1"/>
          </p:cNvSpPr>
          <p:nvPr>
            <p:ph type="sldNum" sz="quarter" idx="10"/>
          </p:nvPr>
        </p:nvSpPr>
        <p:spPr/>
        <p:txBody>
          <a:bodyPr/>
          <a:lstStyle/>
          <a:p>
            <a:pPr>
              <a:defRPr/>
            </a:pPr>
            <a:fld id="{32EBA6A0-A524-4B99-A5F7-ECA98F3167D1}" type="slidenum">
              <a:rPr lang="nl-NL" smtClean="0"/>
              <a:pPr>
                <a:defRPr/>
              </a:pPr>
              <a:t>81</a:t>
            </a:fld>
            <a:endParaRPr lang="nl-NL"/>
          </a:p>
        </p:txBody>
      </p:sp>
    </p:spTree>
    <p:extLst>
      <p:ext uri="{BB962C8B-B14F-4D97-AF65-F5344CB8AC3E}">
        <p14:creationId xmlns:p14="http://schemas.microsoft.com/office/powerpoint/2010/main" val="813825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63492" name="Slide Number Placeholder 3"/>
          <p:cNvSpPr>
            <a:spLocks noGrp="1"/>
          </p:cNvSpPr>
          <p:nvPr>
            <p:ph type="sldNum" sz="quarter" idx="5"/>
          </p:nvPr>
        </p:nvSpPr>
        <p:spPr>
          <a:noFill/>
        </p:spPr>
        <p:txBody>
          <a:bodyPr/>
          <a:lstStyle/>
          <a:p>
            <a:fld id="{26501F93-5955-4750-97BC-CF0F9E6DCBA4}" type="slidenum">
              <a:rPr lang="nl-NL" altLang="nl-NL" smtClean="0"/>
              <a:pPr/>
              <a:t>10</a:t>
            </a:fld>
            <a:endParaRPr lang="nl-NL" altLang="nl-NL" smtClean="0"/>
          </a:p>
        </p:txBody>
      </p:sp>
    </p:spTree>
    <p:extLst>
      <p:ext uri="{BB962C8B-B14F-4D97-AF65-F5344CB8AC3E}">
        <p14:creationId xmlns:p14="http://schemas.microsoft.com/office/powerpoint/2010/main" val="105955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jdelijke aanduiding voor dia-afbeelding 1"/>
          <p:cNvSpPr>
            <a:spLocks noGrp="1" noRot="1" noChangeAspect="1" noTextEdit="1"/>
          </p:cNvSpPr>
          <p:nvPr>
            <p:ph type="sldImg"/>
          </p:nvPr>
        </p:nvSpPr>
        <p:spPr>
          <a:ln/>
        </p:spPr>
      </p:sp>
      <p:sp>
        <p:nvSpPr>
          <p:cNvPr id="64515" name="Tijdelijke aanduiding voor notities 2"/>
          <p:cNvSpPr>
            <a:spLocks noGrp="1"/>
          </p:cNvSpPr>
          <p:nvPr>
            <p:ph type="body" idx="1"/>
          </p:nvPr>
        </p:nvSpPr>
        <p:spPr>
          <a:noFill/>
          <a:ln/>
        </p:spPr>
        <p:txBody>
          <a:bodyPr/>
          <a:lstStyle/>
          <a:p>
            <a:r>
              <a:rPr lang="nl-NL" smtClean="0"/>
              <a:t>Wat zijn de functie van kelkbladeren als de kroonbladeren nog in knop zitten? </a:t>
            </a:r>
          </a:p>
        </p:txBody>
      </p:sp>
      <p:sp>
        <p:nvSpPr>
          <p:cNvPr id="64516" name="Tijdelijke aanduiding voor dianummer 3"/>
          <p:cNvSpPr>
            <a:spLocks noGrp="1"/>
          </p:cNvSpPr>
          <p:nvPr>
            <p:ph type="sldNum" sz="quarter" idx="5"/>
          </p:nvPr>
        </p:nvSpPr>
        <p:spPr>
          <a:noFill/>
        </p:spPr>
        <p:txBody>
          <a:bodyPr/>
          <a:lstStyle/>
          <a:p>
            <a:fld id="{C3E8487D-65D4-48CB-86A6-B6E4DEF8B485}" type="slidenum">
              <a:rPr lang="nl-NL" smtClean="0"/>
              <a:pPr/>
              <a:t>13</a:t>
            </a:fld>
            <a:endParaRPr lang="nl-NL" smtClean="0"/>
          </a:p>
        </p:txBody>
      </p:sp>
    </p:spTree>
    <p:extLst>
      <p:ext uri="{BB962C8B-B14F-4D97-AF65-F5344CB8AC3E}">
        <p14:creationId xmlns:p14="http://schemas.microsoft.com/office/powerpoint/2010/main" val="1627310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65540" name="Slide Number Placeholder 3"/>
          <p:cNvSpPr>
            <a:spLocks noGrp="1"/>
          </p:cNvSpPr>
          <p:nvPr>
            <p:ph type="sldNum" sz="quarter" idx="5"/>
          </p:nvPr>
        </p:nvSpPr>
        <p:spPr>
          <a:noFill/>
        </p:spPr>
        <p:txBody>
          <a:bodyPr/>
          <a:lstStyle/>
          <a:p>
            <a:fld id="{302574D6-556B-47CE-ABF6-6D546A823B4D}" type="slidenum">
              <a:rPr lang="nl-NL" altLang="nl-NL" smtClean="0"/>
              <a:pPr/>
              <a:t>16</a:t>
            </a:fld>
            <a:endParaRPr lang="nl-NL" altLang="nl-NL" smtClean="0"/>
          </a:p>
        </p:txBody>
      </p:sp>
    </p:spTree>
    <p:extLst>
      <p:ext uri="{BB962C8B-B14F-4D97-AF65-F5344CB8AC3E}">
        <p14:creationId xmlns:p14="http://schemas.microsoft.com/office/powerpoint/2010/main" val="3020497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spcBef>
                <a:spcPct val="0"/>
              </a:spcBef>
            </a:pPr>
            <a:endParaRPr lang="nl-NL" altLang="nl-NL" smtClean="0"/>
          </a:p>
        </p:txBody>
      </p:sp>
      <p:sp>
        <p:nvSpPr>
          <p:cNvPr id="66564" name="Slide Number Placeholder 3"/>
          <p:cNvSpPr>
            <a:spLocks noGrp="1"/>
          </p:cNvSpPr>
          <p:nvPr>
            <p:ph type="sldNum" sz="quarter" idx="5"/>
          </p:nvPr>
        </p:nvSpPr>
        <p:spPr>
          <a:noFill/>
        </p:spPr>
        <p:txBody>
          <a:bodyPr/>
          <a:lstStyle/>
          <a:p>
            <a:fld id="{71407C00-B6BB-4615-95B6-B909414F9215}" type="slidenum">
              <a:rPr lang="nl-NL" altLang="nl-NL" smtClean="0"/>
              <a:pPr/>
              <a:t>17</a:t>
            </a:fld>
            <a:endParaRPr lang="nl-NL" altLang="nl-NL" smtClean="0"/>
          </a:p>
        </p:txBody>
      </p:sp>
    </p:spTree>
    <p:extLst>
      <p:ext uri="{BB962C8B-B14F-4D97-AF65-F5344CB8AC3E}">
        <p14:creationId xmlns:p14="http://schemas.microsoft.com/office/powerpoint/2010/main" val="93798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jdelijke aanduiding voor dia-afbeelding 1"/>
          <p:cNvSpPr>
            <a:spLocks noGrp="1" noRot="1" noChangeAspect="1" noTextEdit="1"/>
          </p:cNvSpPr>
          <p:nvPr>
            <p:ph type="sldImg"/>
          </p:nvPr>
        </p:nvSpPr>
        <p:spPr>
          <a:ln/>
        </p:spPr>
      </p:sp>
      <p:sp>
        <p:nvSpPr>
          <p:cNvPr id="67587" name="Tijdelijke aanduiding voor notities 2"/>
          <p:cNvSpPr>
            <a:spLocks noGrp="1"/>
          </p:cNvSpPr>
          <p:nvPr>
            <p:ph type="body" idx="1"/>
          </p:nvPr>
        </p:nvSpPr>
        <p:spPr>
          <a:noFill/>
          <a:ln/>
        </p:spPr>
        <p:txBody>
          <a:bodyPr/>
          <a:lstStyle/>
          <a:p>
            <a:r>
              <a:rPr lang="nl-NL" smtClean="0"/>
              <a:t>Nectar is zoet sap dat dient voor het aanlokken van insecten. Bijen verzamelen nectar en maker en honing van vor hun jongen (de larven). </a:t>
            </a:r>
          </a:p>
        </p:txBody>
      </p:sp>
      <p:sp>
        <p:nvSpPr>
          <p:cNvPr id="67588" name="Tijdelijke aanduiding voor dianummer 3"/>
          <p:cNvSpPr>
            <a:spLocks noGrp="1"/>
          </p:cNvSpPr>
          <p:nvPr>
            <p:ph type="sldNum" sz="quarter" idx="5"/>
          </p:nvPr>
        </p:nvSpPr>
        <p:spPr>
          <a:noFill/>
        </p:spPr>
        <p:txBody>
          <a:bodyPr/>
          <a:lstStyle/>
          <a:p>
            <a:fld id="{F2F0798F-E4EB-4273-BC89-7B9CA324DD89}" type="slidenum">
              <a:rPr lang="nl-NL" smtClean="0"/>
              <a:pPr/>
              <a:t>18</a:t>
            </a:fld>
            <a:endParaRPr lang="nl-NL" smtClean="0"/>
          </a:p>
        </p:txBody>
      </p:sp>
    </p:spTree>
    <p:extLst>
      <p:ext uri="{BB962C8B-B14F-4D97-AF65-F5344CB8AC3E}">
        <p14:creationId xmlns:p14="http://schemas.microsoft.com/office/powerpoint/2010/main" val="359044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spcBef>
                <a:spcPct val="0"/>
              </a:spcBef>
            </a:pPr>
            <a:r>
              <a:rPr lang="nl-NL" altLang="nl-NL" smtClean="0"/>
              <a:t>Stigma : stamper</a:t>
            </a:r>
          </a:p>
          <a:p>
            <a:pPr eaLnBrk="1" hangingPunct="1">
              <a:spcBef>
                <a:spcPct val="0"/>
              </a:spcBef>
            </a:pPr>
            <a:r>
              <a:rPr lang="nl-NL" altLang="nl-NL" smtClean="0"/>
              <a:t>Stamen : meeldraag</a:t>
            </a:r>
          </a:p>
        </p:txBody>
      </p:sp>
      <p:sp>
        <p:nvSpPr>
          <p:cNvPr id="68612" name="Slide Number Placeholder 3"/>
          <p:cNvSpPr>
            <a:spLocks noGrp="1"/>
          </p:cNvSpPr>
          <p:nvPr>
            <p:ph type="sldNum" sz="quarter" idx="5"/>
          </p:nvPr>
        </p:nvSpPr>
        <p:spPr>
          <a:noFill/>
        </p:spPr>
        <p:txBody>
          <a:bodyPr/>
          <a:lstStyle/>
          <a:p>
            <a:fld id="{03FCB943-E411-4B51-AA29-16C6E2D95BDD}" type="slidenum">
              <a:rPr lang="nl-NL" altLang="nl-NL" smtClean="0"/>
              <a:pPr/>
              <a:t>20</a:t>
            </a:fld>
            <a:endParaRPr lang="nl-NL" altLang="nl-NL" smtClean="0"/>
          </a:p>
        </p:txBody>
      </p:sp>
    </p:spTree>
    <p:extLst>
      <p:ext uri="{BB962C8B-B14F-4D97-AF65-F5344CB8AC3E}">
        <p14:creationId xmlns:p14="http://schemas.microsoft.com/office/powerpoint/2010/main" val="1029666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3"/>
          <p:cNvSpPr>
            <a:spLocks noGrp="1"/>
          </p:cNvSpPr>
          <p:nvPr>
            <p:ph type="dt" sz="half" idx="10"/>
          </p:nvPr>
        </p:nvSpPr>
        <p:spPr/>
        <p:txBody>
          <a:bodyPr/>
          <a:lstStyle>
            <a:lvl1pPr>
              <a:defRPr/>
            </a:lvl1pPr>
          </a:lstStyle>
          <a:p>
            <a:pPr>
              <a:defRPr/>
            </a:pPr>
            <a:fld id="{A1754F0F-ED97-4ACA-8803-3948611E85A2}" type="datetimeFigureOut">
              <a:rPr lang="nl-NL"/>
              <a:pPr>
                <a:defRPr/>
              </a:pPr>
              <a:t>4-6-2017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CD730D4F-47E3-4B4E-91F3-C87847BF2952}" type="slidenum">
              <a:rPr lang="nl-NL"/>
              <a:pPr>
                <a:defRPr/>
              </a:pPr>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3"/>
          <p:cNvSpPr>
            <a:spLocks noGrp="1"/>
          </p:cNvSpPr>
          <p:nvPr>
            <p:ph type="dt" sz="half" idx="10"/>
          </p:nvPr>
        </p:nvSpPr>
        <p:spPr/>
        <p:txBody>
          <a:bodyPr/>
          <a:lstStyle>
            <a:lvl1pPr>
              <a:defRPr/>
            </a:lvl1pPr>
          </a:lstStyle>
          <a:p>
            <a:pPr>
              <a:defRPr/>
            </a:pPr>
            <a:fld id="{8A1FE0CD-4E30-49A3-A1E4-2CB3389B9D6C}" type="datetimeFigureOut">
              <a:rPr lang="nl-NL"/>
              <a:pPr>
                <a:defRPr/>
              </a:pPr>
              <a:t>4-6-2017</a:t>
            </a:fld>
            <a:endParaRPr lang="nl-NL"/>
          </a:p>
        </p:txBody>
      </p:sp>
      <p:sp>
        <p:nvSpPr>
          <p:cNvPr id="8" name="Tijdelijke aanduiding voor voettekst 4"/>
          <p:cNvSpPr>
            <a:spLocks noGrp="1"/>
          </p:cNvSpPr>
          <p:nvPr>
            <p:ph type="ftr" sz="quarter" idx="11"/>
          </p:nvPr>
        </p:nvSpPr>
        <p:spPr/>
        <p:txBody>
          <a:bodyPr/>
          <a:lstStyle>
            <a:lvl1pPr>
              <a:defRPr/>
            </a:lvl1pPr>
          </a:lstStyle>
          <a:p>
            <a:pPr>
              <a:defRPr/>
            </a:pPr>
            <a:endParaRPr lang="nl-NL"/>
          </a:p>
        </p:txBody>
      </p:sp>
      <p:sp>
        <p:nvSpPr>
          <p:cNvPr id="9" name="Tijdelijke aanduiding voor dianummer 5"/>
          <p:cNvSpPr>
            <a:spLocks noGrp="1"/>
          </p:cNvSpPr>
          <p:nvPr>
            <p:ph type="sldNum" sz="quarter" idx="12"/>
          </p:nvPr>
        </p:nvSpPr>
        <p:spPr/>
        <p:txBody>
          <a:bodyPr/>
          <a:lstStyle>
            <a:lvl1pPr>
              <a:defRPr/>
            </a:lvl1pPr>
          </a:lstStyle>
          <a:p>
            <a:pPr>
              <a:defRPr/>
            </a:pPr>
            <a:fld id="{E5E33C5C-17E0-4077-91B6-9A7A4AF960A8}" type="slidenum">
              <a:rPr lang="nl-NL"/>
              <a:pPr>
                <a:defRPr/>
              </a:pPr>
              <a:t>‹nr.›</a:t>
            </a:fld>
            <a:endParaRPr lang="nl-N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3"/>
          <p:cNvSpPr>
            <a:spLocks noGrp="1"/>
          </p:cNvSpPr>
          <p:nvPr>
            <p:ph type="dt" sz="half" idx="10"/>
          </p:nvPr>
        </p:nvSpPr>
        <p:spPr/>
        <p:txBody>
          <a:bodyPr/>
          <a:lstStyle>
            <a:lvl1pPr>
              <a:defRPr/>
            </a:lvl1pPr>
          </a:lstStyle>
          <a:p>
            <a:pPr>
              <a:defRPr/>
            </a:pPr>
            <a:fld id="{0EC1D8BE-D295-44CD-89EF-47C07F35407D}" type="datetimeFigureOut">
              <a:rPr lang="nl-NL"/>
              <a:pPr>
                <a:defRPr/>
              </a:pPr>
              <a:t>4-6-2017</a:t>
            </a:fld>
            <a:endParaRPr lang="nl-NL"/>
          </a:p>
        </p:txBody>
      </p:sp>
      <p:sp>
        <p:nvSpPr>
          <p:cNvPr id="4" name="Tijdelijke aanduiding voor voettekst 4"/>
          <p:cNvSpPr>
            <a:spLocks noGrp="1"/>
          </p:cNvSpPr>
          <p:nvPr>
            <p:ph type="ftr" sz="quarter" idx="11"/>
          </p:nvPr>
        </p:nvSpPr>
        <p:spPr/>
        <p:txBody>
          <a:bodyPr/>
          <a:lstStyle>
            <a:lvl1pPr>
              <a:defRPr/>
            </a:lvl1pPr>
          </a:lstStyle>
          <a:p>
            <a:pPr>
              <a:defRPr/>
            </a:pPr>
            <a:endParaRPr lang="nl-NL"/>
          </a:p>
        </p:txBody>
      </p:sp>
      <p:sp>
        <p:nvSpPr>
          <p:cNvPr id="5" name="Tijdelijke aanduiding voor dianummer 5"/>
          <p:cNvSpPr>
            <a:spLocks noGrp="1"/>
          </p:cNvSpPr>
          <p:nvPr>
            <p:ph type="sldNum" sz="quarter" idx="12"/>
          </p:nvPr>
        </p:nvSpPr>
        <p:spPr/>
        <p:txBody>
          <a:bodyPr/>
          <a:lstStyle>
            <a:lvl1pPr>
              <a:defRPr/>
            </a:lvl1pPr>
          </a:lstStyle>
          <a:p>
            <a:pPr>
              <a:defRPr/>
            </a:pPr>
            <a:fld id="{14AB1F5B-F909-4C3D-A993-B98C7BB1D331}" type="slidenum">
              <a:rPr lang="nl-NL"/>
              <a:pPr>
                <a:defRPr/>
              </a:pPr>
              <a:t>‹nr.›</a:t>
            </a:fld>
            <a:endParaRPr lang="nl-NL"/>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fld id="{0E21168C-09B0-4D70-BB94-0B923B255276}" type="datetimeFigureOut">
              <a:rPr lang="nl-NL"/>
              <a:pPr>
                <a:defRPr/>
              </a:pPr>
              <a:t>4-6-2017</a:t>
            </a:fld>
            <a:endParaRPr lang="nl-NL"/>
          </a:p>
        </p:txBody>
      </p:sp>
      <p:sp>
        <p:nvSpPr>
          <p:cNvPr id="3" name="Tijdelijke aanduiding voor voettekst 4"/>
          <p:cNvSpPr>
            <a:spLocks noGrp="1"/>
          </p:cNvSpPr>
          <p:nvPr>
            <p:ph type="ftr" sz="quarter" idx="11"/>
          </p:nvPr>
        </p:nvSpPr>
        <p:spPr/>
        <p:txBody>
          <a:bodyPr/>
          <a:lstStyle>
            <a:lvl1pPr>
              <a:defRPr/>
            </a:lvl1pPr>
          </a:lstStyle>
          <a:p>
            <a:pPr>
              <a:defRPr/>
            </a:pPr>
            <a:endParaRPr lang="nl-NL"/>
          </a:p>
        </p:txBody>
      </p:sp>
      <p:sp>
        <p:nvSpPr>
          <p:cNvPr id="4" name="Tijdelijke aanduiding voor dianummer 5"/>
          <p:cNvSpPr>
            <a:spLocks noGrp="1"/>
          </p:cNvSpPr>
          <p:nvPr>
            <p:ph type="sldNum" sz="quarter" idx="12"/>
          </p:nvPr>
        </p:nvSpPr>
        <p:spPr/>
        <p:txBody>
          <a:bodyPr/>
          <a:lstStyle>
            <a:lvl1pPr>
              <a:defRPr/>
            </a:lvl1pPr>
          </a:lstStyle>
          <a:p>
            <a:pPr>
              <a:defRPr/>
            </a:pPr>
            <a:fld id="{FD358808-9AFC-4AD1-98F5-700348108993}" type="slidenum">
              <a:rPr lang="nl-NL"/>
              <a:pPr>
                <a:defRPr/>
              </a:pPr>
              <a:t>‹nr.›</a:t>
            </a:fld>
            <a:endParaRPr lang="nl-NL"/>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fld id="{3EEC9A29-344C-4F79-81C5-4884024EEDEB}" type="datetimeFigureOut">
              <a:rPr lang="nl-NL"/>
              <a:pPr>
                <a:defRPr/>
              </a:pPr>
              <a:t>4-6-2017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0C896A3E-5F83-4871-9C69-6FCD0F1313B3}" type="slidenum">
              <a:rPr lang="nl-NL"/>
              <a:pPr>
                <a:defRPr/>
              </a:pPr>
              <a:t>‹nr.›</a:t>
            </a:fld>
            <a:endParaRPr lang="nl-NL"/>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fld id="{EAA53CCD-3ABF-4628-AE9A-B6DD5BDEF02A}" type="datetimeFigureOut">
              <a:rPr lang="nl-NL"/>
              <a:pPr>
                <a:defRPr/>
              </a:pPr>
              <a:t>4-6-2017</a:t>
            </a:fld>
            <a:endParaRPr lang="nl-NL"/>
          </a:p>
        </p:txBody>
      </p:sp>
      <p:sp>
        <p:nvSpPr>
          <p:cNvPr id="6" name="Tijdelijke aanduiding voor voettekst 4"/>
          <p:cNvSpPr>
            <a:spLocks noGrp="1"/>
          </p:cNvSpPr>
          <p:nvPr>
            <p:ph type="ftr" sz="quarter" idx="11"/>
          </p:nvPr>
        </p:nvSpPr>
        <p:spPr/>
        <p:txBody>
          <a:bodyPr/>
          <a:lstStyle>
            <a:lvl1pPr>
              <a:defRPr/>
            </a:lvl1pPr>
          </a:lstStyle>
          <a:p>
            <a:pPr>
              <a:defRPr/>
            </a:pPr>
            <a:endParaRPr lang="nl-NL"/>
          </a:p>
        </p:txBody>
      </p:sp>
      <p:sp>
        <p:nvSpPr>
          <p:cNvPr id="7" name="Tijdelijke aanduiding voor dianummer 5"/>
          <p:cNvSpPr>
            <a:spLocks noGrp="1"/>
          </p:cNvSpPr>
          <p:nvPr>
            <p:ph type="sldNum" sz="quarter" idx="12"/>
          </p:nvPr>
        </p:nvSpPr>
        <p:spPr/>
        <p:txBody>
          <a:bodyPr/>
          <a:lstStyle>
            <a:lvl1pPr>
              <a:defRPr/>
            </a:lvl1pPr>
          </a:lstStyle>
          <a:p>
            <a:pPr>
              <a:defRPr/>
            </a:pPr>
            <a:fld id="{C97A22EE-ACB3-4525-A973-0F10DB27F2C1}" type="slidenum">
              <a:rPr lang="nl-NL"/>
              <a:pPr>
                <a:defRPr/>
              </a:pPr>
              <a:t>‹nr.›</a:t>
            </a:fld>
            <a:endParaRPr lang="nl-NL"/>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1BF66527-C14C-48BB-ABEB-BEADC3673178}" type="datetimeFigureOut">
              <a:rPr lang="nl-NL"/>
              <a:pPr>
                <a:defRPr/>
              </a:pPr>
              <a:t>4-6-2017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167A1E7C-120F-4601-BC00-D3857580F67A}" type="slidenum">
              <a:rPr lang="nl-NL"/>
              <a:pPr>
                <a:defRPr/>
              </a:pPr>
              <a:t>‹nr.›</a:t>
            </a:fld>
            <a:endParaRPr lang="nl-NL"/>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479D1690-0F5C-492F-824C-BF6AC907A2F4}" type="datetimeFigureOut">
              <a:rPr lang="nl-NL"/>
              <a:pPr>
                <a:defRPr/>
              </a:pPr>
              <a:t>4-6-2017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952150BD-C50E-4112-B055-960C130A28A5}" type="slidenum">
              <a:rPr lang="nl-NL"/>
              <a:pPr>
                <a:defRPr/>
              </a:pPr>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4" name="Rechthoek 3"/>
          <p:cNvSpPr/>
          <p:nvPr/>
        </p:nvSpPr>
        <p:spPr>
          <a:xfrm>
            <a:off x="0" y="0"/>
            <a:ext cx="9144000" cy="785813"/>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nl-NL" sz="1800"/>
          </a:p>
        </p:txBody>
      </p:sp>
      <p:pic>
        <p:nvPicPr>
          <p:cNvPr id="5" name="Picture 4" descr="http://mail.google.com/mail/?attid=0.1&amp;disp=emb&amp;view=att&amp;th=11ecfebf3cf534cf"/>
          <p:cNvPicPr>
            <a:picLocks noChangeAspect="1" noChangeArrowheads="1"/>
          </p:cNvPicPr>
          <p:nvPr/>
        </p:nvPicPr>
        <p:blipFill>
          <a:blip r:embed="rId3" cstate="print"/>
          <a:srcRect/>
          <a:stretch>
            <a:fillRect/>
          </a:stretch>
        </p:blipFill>
        <p:spPr bwMode="auto">
          <a:xfrm>
            <a:off x="7429500" y="58738"/>
            <a:ext cx="1643063" cy="655637"/>
          </a:xfrm>
          <a:prstGeom prst="rect">
            <a:avLst/>
          </a:prstGeom>
          <a:noFill/>
          <a:ln w="9525">
            <a:noFill/>
            <a:miter lim="800000"/>
            <a:headEnd/>
            <a:tailEnd/>
          </a:ln>
        </p:spPr>
      </p:pic>
      <p:sp>
        <p:nvSpPr>
          <p:cNvPr id="2" name="Titel 1"/>
          <p:cNvSpPr>
            <a:spLocks noGrp="1"/>
          </p:cNvSpPr>
          <p:nvPr>
            <p:ph type="ctrTitle"/>
          </p:nvPr>
        </p:nvSpPr>
        <p:spPr>
          <a:xfrm>
            <a:off x="142844" y="71415"/>
            <a:ext cx="7286676" cy="642942"/>
          </a:xfrm>
        </p:spPr>
        <p:txBody>
          <a:bodyPr/>
          <a:lstStyle/>
          <a:p>
            <a:r>
              <a:rPr lang="nl-NL" dirty="0" smtClean="0"/>
              <a:t>Klik om de stijl te bewerken</a:t>
            </a:r>
            <a:endParaRPr lang="nl-NL" dirty="0"/>
          </a:p>
        </p:txBody>
      </p:sp>
      <p:sp>
        <p:nvSpPr>
          <p:cNvPr id="3" name="Ondertitel 2"/>
          <p:cNvSpPr>
            <a:spLocks noGrp="1"/>
          </p:cNvSpPr>
          <p:nvPr>
            <p:ph type="subTitle" idx="1"/>
          </p:nvPr>
        </p:nvSpPr>
        <p:spPr>
          <a:xfrm>
            <a:off x="142844" y="857232"/>
            <a:ext cx="8858312" cy="5715040"/>
          </a:xfrm>
        </p:spPr>
        <p:txBody>
          <a:bodyPr/>
          <a:lstStyle>
            <a:lvl1pPr marL="0" indent="0" algn="l">
              <a:buNone/>
              <a:defRPr>
                <a:solidFill>
                  <a:srgbClr val="37441C"/>
                </a:solidFill>
                <a:latin typeface="Trebuchet M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om het opmaakprofiel van de modelondertitel te bewerken</a:t>
            </a:r>
            <a:endParaRPr lang="nl-NL"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142844" y="928670"/>
            <a:ext cx="4352956" cy="56436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inhoud 3"/>
          <p:cNvSpPr>
            <a:spLocks noGrp="1"/>
          </p:cNvSpPr>
          <p:nvPr>
            <p:ph sz="half" idx="2"/>
          </p:nvPr>
        </p:nvSpPr>
        <p:spPr>
          <a:xfrm>
            <a:off x="4648200" y="928670"/>
            <a:ext cx="4352956" cy="56436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142844" y="857232"/>
            <a:ext cx="435454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dirty="0" smtClean="0"/>
              <a:t>Klik om de modelstijlen te bewerken</a:t>
            </a:r>
          </a:p>
        </p:txBody>
      </p:sp>
      <p:sp>
        <p:nvSpPr>
          <p:cNvPr id="4" name="Tijdelijke aanduiding voor inhoud 3"/>
          <p:cNvSpPr>
            <a:spLocks noGrp="1"/>
          </p:cNvSpPr>
          <p:nvPr>
            <p:ph sz="half" idx="2"/>
          </p:nvPr>
        </p:nvSpPr>
        <p:spPr>
          <a:xfrm>
            <a:off x="142844" y="1500174"/>
            <a:ext cx="4354544" cy="50720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857232"/>
            <a:ext cx="43561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1500174"/>
            <a:ext cx="4356131" cy="50720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het opmaakprofiel van de modelondertitel te bewerken</a:t>
            </a:r>
            <a:endParaRPr lang="nl-NL"/>
          </a:p>
        </p:txBody>
      </p:sp>
      <p:sp>
        <p:nvSpPr>
          <p:cNvPr id="4" name="Tijdelijke aanduiding voor datum 3"/>
          <p:cNvSpPr>
            <a:spLocks noGrp="1"/>
          </p:cNvSpPr>
          <p:nvPr>
            <p:ph type="dt" sz="half" idx="10"/>
          </p:nvPr>
        </p:nvSpPr>
        <p:spPr/>
        <p:txBody>
          <a:bodyPr/>
          <a:lstStyle>
            <a:lvl1pPr>
              <a:defRPr/>
            </a:lvl1pPr>
          </a:lstStyle>
          <a:p>
            <a:pPr>
              <a:defRPr/>
            </a:pPr>
            <a:fld id="{1367B27E-9A93-4421-AF10-860973BAE025}" type="datetimeFigureOut">
              <a:rPr lang="nl-NL"/>
              <a:pPr>
                <a:defRPr/>
              </a:pPr>
              <a:t>4-6-2017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205CD0F8-1541-4682-AB88-CFF55145FDD0}" type="slidenum">
              <a:rPr lang="nl-NL"/>
              <a:pPr>
                <a:defRPr/>
              </a:pPr>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fld id="{6631B27B-170B-44AD-88D5-383098460B71}" type="datetimeFigureOut">
              <a:rPr lang="nl-NL"/>
              <a:pPr>
                <a:defRPr/>
              </a:pPr>
              <a:t>4-6-2017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9CC356C6-9D31-4AC9-BC77-F2075485F740}" type="slidenum">
              <a:rPr lang="nl-NL"/>
              <a:pPr>
                <a:defRPr/>
              </a:pPr>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lvl1pPr>
              <a:defRPr/>
            </a:lvl1pPr>
          </a:lstStyle>
          <a:p>
            <a:pPr>
              <a:defRPr/>
            </a:pPr>
            <a:fld id="{D0B6A9AD-8C69-4451-ADFF-5853BC0CB031}" type="datetimeFigureOut">
              <a:rPr lang="nl-NL"/>
              <a:pPr>
                <a:defRPr/>
              </a:pPr>
              <a:t>4-6-2017</a:t>
            </a:fld>
            <a:endParaRPr lang="nl-NL"/>
          </a:p>
        </p:txBody>
      </p:sp>
      <p:sp>
        <p:nvSpPr>
          <p:cNvPr id="5" name="Tijdelijke aanduiding voor voettekst 4"/>
          <p:cNvSpPr>
            <a:spLocks noGrp="1"/>
          </p:cNvSpPr>
          <p:nvPr>
            <p:ph type="ftr" sz="quarter" idx="11"/>
          </p:nvPr>
        </p:nvSpPr>
        <p:spPr/>
        <p:txBody>
          <a:bodyPr/>
          <a:lstStyle>
            <a:lvl1pPr>
              <a:defRPr/>
            </a:lvl1pPr>
          </a:lstStyle>
          <a:p>
            <a:pPr>
              <a:defRPr/>
            </a:pPr>
            <a:endParaRPr lang="nl-NL"/>
          </a:p>
        </p:txBody>
      </p:sp>
      <p:sp>
        <p:nvSpPr>
          <p:cNvPr id="6" name="Tijdelijke aanduiding voor dianummer 5"/>
          <p:cNvSpPr>
            <a:spLocks noGrp="1"/>
          </p:cNvSpPr>
          <p:nvPr>
            <p:ph type="sldNum" sz="quarter" idx="12"/>
          </p:nvPr>
        </p:nvSpPr>
        <p:spPr/>
        <p:txBody>
          <a:bodyPr/>
          <a:lstStyle>
            <a:lvl1pPr>
              <a:defRPr/>
            </a:lvl1pPr>
          </a:lstStyle>
          <a:p>
            <a:pPr>
              <a:defRPr/>
            </a:pPr>
            <a:fld id="{59FD6014-A2DE-4380-9C74-42BAA87D50F3}" type="slidenum">
              <a:rPr lang="nl-NL"/>
              <a:pPr>
                <a:defRPr/>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hthoek 6"/>
          <p:cNvSpPr/>
          <p:nvPr/>
        </p:nvSpPr>
        <p:spPr>
          <a:xfrm>
            <a:off x="0" y="0"/>
            <a:ext cx="9144000" cy="785813"/>
          </a:xfrm>
          <a:prstGeom prst="rect">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nl-NL" sz="1800"/>
          </a:p>
        </p:txBody>
      </p:sp>
      <p:sp>
        <p:nvSpPr>
          <p:cNvPr id="1027" name="Tijdelijke aanduiding voor titel 1"/>
          <p:cNvSpPr>
            <a:spLocks noGrp="1"/>
          </p:cNvSpPr>
          <p:nvPr>
            <p:ph type="title"/>
          </p:nvPr>
        </p:nvSpPr>
        <p:spPr bwMode="auto">
          <a:xfrm>
            <a:off x="142875" y="71438"/>
            <a:ext cx="7215188" cy="642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altLang="nl-NL" smtClean="0"/>
              <a:t>Klik om de stijl te bewerken</a:t>
            </a:r>
          </a:p>
        </p:txBody>
      </p:sp>
      <p:sp>
        <p:nvSpPr>
          <p:cNvPr id="1028" name="Tijdelijke aanduiding voor tekst 2"/>
          <p:cNvSpPr>
            <a:spLocks noGrp="1"/>
          </p:cNvSpPr>
          <p:nvPr>
            <p:ph type="body" idx="1"/>
          </p:nvPr>
        </p:nvSpPr>
        <p:spPr bwMode="auto">
          <a:xfrm>
            <a:off x="142875" y="857250"/>
            <a:ext cx="8858250" cy="5715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ltLang="nl-NL" smtClean="0"/>
              <a:t>Klik om de modelstijlen te bewerken</a:t>
            </a:r>
          </a:p>
          <a:p>
            <a:pPr lvl="1"/>
            <a:r>
              <a:rPr lang="nl-NL" altLang="nl-NL" smtClean="0"/>
              <a:t>Tweede niveau</a:t>
            </a:r>
          </a:p>
          <a:p>
            <a:pPr lvl="2"/>
            <a:r>
              <a:rPr lang="nl-NL" altLang="nl-NL" smtClean="0"/>
              <a:t>Derde niveau</a:t>
            </a:r>
          </a:p>
          <a:p>
            <a:pPr lvl="3"/>
            <a:r>
              <a:rPr lang="nl-NL" altLang="nl-NL" smtClean="0"/>
              <a:t>Vierde niveau</a:t>
            </a:r>
          </a:p>
          <a:p>
            <a:pPr lvl="4"/>
            <a:r>
              <a:rPr lang="nl-NL" altLang="nl-NL" smtClean="0"/>
              <a:t>Vijfde niveau</a:t>
            </a:r>
          </a:p>
        </p:txBody>
      </p:sp>
      <p:pic>
        <p:nvPicPr>
          <p:cNvPr id="1029" name="Picture 4" descr="http://mail.google.com/mail/?attid=0.1&amp;disp=emb&amp;view=att&amp;th=11ecfebf3cf534cf"/>
          <p:cNvPicPr>
            <a:picLocks noChangeAspect="1" noChangeArrowheads="1"/>
          </p:cNvPicPr>
          <p:nvPr/>
        </p:nvPicPr>
        <p:blipFill>
          <a:blip r:embed="rId8" cstate="print"/>
          <a:srcRect/>
          <a:stretch>
            <a:fillRect/>
          </a:stretch>
        </p:blipFill>
        <p:spPr bwMode="auto">
          <a:xfrm>
            <a:off x="7429500" y="58738"/>
            <a:ext cx="1643063" cy="655637"/>
          </a:xfrm>
          <a:prstGeom prst="rect">
            <a:avLst/>
          </a:prstGeom>
          <a:noFill/>
          <a:ln w="9525">
            <a:noFill/>
            <a:miter lim="800000"/>
            <a:headEnd/>
            <a:tailEnd/>
          </a:ln>
        </p:spPr>
      </p:pic>
      <p:sp>
        <p:nvSpPr>
          <p:cNvPr id="9" name="Tijdelijke aanduiding voor dianummer 5"/>
          <p:cNvSpPr txBox="1">
            <a:spLocks/>
          </p:cNvSpPr>
          <p:nvPr/>
        </p:nvSpPr>
        <p:spPr>
          <a:xfrm>
            <a:off x="7296150" y="6564313"/>
            <a:ext cx="1776413" cy="293687"/>
          </a:xfrm>
          <a:prstGeom prst="rect">
            <a:avLst/>
          </a:prstGeom>
        </p:spPr>
        <p:txBody>
          <a:bodyPr anchor="ctr"/>
          <a:lstStyle>
            <a:lvl1pPr algn="r">
              <a:defRPr sz="1200" b="1">
                <a:solidFill>
                  <a:schemeClr val="tx1">
                    <a:tint val="75000"/>
                  </a:schemeClr>
                </a:solidFill>
              </a:defRPr>
            </a:lvl1pPr>
          </a:lstStyle>
          <a:p>
            <a:pPr fontAlgn="auto">
              <a:spcBef>
                <a:spcPts val="0"/>
              </a:spcBef>
              <a:spcAft>
                <a:spcPts val="0"/>
              </a:spcAft>
              <a:defRPr/>
            </a:pPr>
            <a:r>
              <a:rPr lang="nl-NL" sz="800" dirty="0" smtClean="0">
                <a:solidFill>
                  <a:srgbClr val="37441C"/>
                </a:solidFill>
                <a:latin typeface="+mn-lt"/>
                <a:cs typeface="+mn-cs"/>
              </a:rPr>
              <a:t>© 2009 </a:t>
            </a:r>
            <a:r>
              <a:rPr lang="nl-NL" sz="800" dirty="0" err="1" smtClean="0">
                <a:solidFill>
                  <a:srgbClr val="37441C"/>
                </a:solidFill>
                <a:latin typeface="+mn-lt"/>
                <a:cs typeface="+mn-cs"/>
              </a:rPr>
              <a:t>Biosoft</a:t>
            </a:r>
            <a:r>
              <a:rPr lang="nl-NL" sz="800" dirty="0" smtClean="0">
                <a:solidFill>
                  <a:srgbClr val="37441C"/>
                </a:solidFill>
                <a:latin typeface="+mn-lt"/>
                <a:cs typeface="+mn-cs"/>
              </a:rPr>
              <a:t>  TCC - Lyceumstraat</a:t>
            </a:r>
          </a:p>
        </p:txBody>
      </p:sp>
    </p:spTree>
  </p:cSld>
  <p:clrMap bg1="lt1" tx1="dk1" bg2="lt2" tx2="dk2" accent1="accent1" accent2="accent2" accent3="accent3" accent4="accent4" accent5="accent5" accent6="accent6" hlink="hlink" folHlink="folHlink"/>
  <p:sldLayoutIdLst>
    <p:sldLayoutId id="2147483693" r:id="rId1"/>
    <p:sldLayoutId id="2147483709" r:id="rId2"/>
    <p:sldLayoutId id="2147483694" r:id="rId3"/>
    <p:sldLayoutId id="2147483695" r:id="rId4"/>
    <p:sldLayoutId id="2147483696" r:id="rId5"/>
    <p:sldLayoutId id="2147483697" r:id="rId6"/>
  </p:sldLayoutIdLst>
  <p:txStyles>
    <p:titleStyle>
      <a:lvl1pPr algn="l" rtl="0" eaLnBrk="0" fontAlgn="base" hangingPunct="0">
        <a:spcBef>
          <a:spcPct val="0"/>
        </a:spcBef>
        <a:spcAft>
          <a:spcPct val="0"/>
        </a:spcAft>
        <a:defRPr sz="2800" b="1" kern="1200">
          <a:solidFill>
            <a:srgbClr val="003300"/>
          </a:solidFill>
          <a:latin typeface="Trebuchet MS" pitchFamily="34" charset="0"/>
          <a:ea typeface="+mj-ea"/>
          <a:cs typeface="+mj-cs"/>
        </a:defRPr>
      </a:lvl1pPr>
      <a:lvl2pPr algn="l" rtl="0" eaLnBrk="0" fontAlgn="base" hangingPunct="0">
        <a:spcBef>
          <a:spcPct val="0"/>
        </a:spcBef>
        <a:spcAft>
          <a:spcPct val="0"/>
        </a:spcAft>
        <a:defRPr sz="2800" b="1">
          <a:solidFill>
            <a:srgbClr val="003300"/>
          </a:solidFill>
          <a:latin typeface="Trebuchet MS" pitchFamily="34" charset="0"/>
        </a:defRPr>
      </a:lvl2pPr>
      <a:lvl3pPr algn="l" rtl="0" eaLnBrk="0" fontAlgn="base" hangingPunct="0">
        <a:spcBef>
          <a:spcPct val="0"/>
        </a:spcBef>
        <a:spcAft>
          <a:spcPct val="0"/>
        </a:spcAft>
        <a:defRPr sz="2800" b="1">
          <a:solidFill>
            <a:srgbClr val="003300"/>
          </a:solidFill>
          <a:latin typeface="Trebuchet MS" pitchFamily="34" charset="0"/>
        </a:defRPr>
      </a:lvl3pPr>
      <a:lvl4pPr algn="l" rtl="0" eaLnBrk="0" fontAlgn="base" hangingPunct="0">
        <a:spcBef>
          <a:spcPct val="0"/>
        </a:spcBef>
        <a:spcAft>
          <a:spcPct val="0"/>
        </a:spcAft>
        <a:defRPr sz="2800" b="1">
          <a:solidFill>
            <a:srgbClr val="003300"/>
          </a:solidFill>
          <a:latin typeface="Trebuchet MS" pitchFamily="34" charset="0"/>
        </a:defRPr>
      </a:lvl4pPr>
      <a:lvl5pPr algn="l" rtl="0" eaLnBrk="0" fontAlgn="base" hangingPunct="0">
        <a:spcBef>
          <a:spcPct val="0"/>
        </a:spcBef>
        <a:spcAft>
          <a:spcPct val="0"/>
        </a:spcAft>
        <a:defRPr sz="2800" b="1">
          <a:solidFill>
            <a:srgbClr val="003300"/>
          </a:solidFill>
          <a:latin typeface="Trebuchet MS" pitchFamily="34" charset="0"/>
        </a:defRPr>
      </a:lvl5pPr>
      <a:lvl6pPr marL="457200" algn="l" rtl="0" fontAlgn="base">
        <a:spcBef>
          <a:spcPct val="0"/>
        </a:spcBef>
        <a:spcAft>
          <a:spcPct val="0"/>
        </a:spcAft>
        <a:defRPr sz="2800" b="1">
          <a:solidFill>
            <a:srgbClr val="003300"/>
          </a:solidFill>
          <a:latin typeface="Trebuchet MS" pitchFamily="34" charset="0"/>
        </a:defRPr>
      </a:lvl6pPr>
      <a:lvl7pPr marL="914400" algn="l" rtl="0" fontAlgn="base">
        <a:spcBef>
          <a:spcPct val="0"/>
        </a:spcBef>
        <a:spcAft>
          <a:spcPct val="0"/>
        </a:spcAft>
        <a:defRPr sz="2800" b="1">
          <a:solidFill>
            <a:srgbClr val="003300"/>
          </a:solidFill>
          <a:latin typeface="Trebuchet MS" pitchFamily="34" charset="0"/>
        </a:defRPr>
      </a:lvl7pPr>
      <a:lvl8pPr marL="1371600" algn="l" rtl="0" fontAlgn="base">
        <a:spcBef>
          <a:spcPct val="0"/>
        </a:spcBef>
        <a:spcAft>
          <a:spcPct val="0"/>
        </a:spcAft>
        <a:defRPr sz="2800" b="1">
          <a:solidFill>
            <a:srgbClr val="003300"/>
          </a:solidFill>
          <a:latin typeface="Trebuchet MS" pitchFamily="34" charset="0"/>
        </a:defRPr>
      </a:lvl8pPr>
      <a:lvl9pPr marL="1828800" algn="l" rtl="0" fontAlgn="base">
        <a:spcBef>
          <a:spcPct val="0"/>
        </a:spcBef>
        <a:spcAft>
          <a:spcPct val="0"/>
        </a:spcAft>
        <a:defRPr sz="2800" b="1">
          <a:solidFill>
            <a:srgbClr val="003300"/>
          </a:solidFill>
          <a:latin typeface="Trebuchet MS" pitchFamily="34" charset="0"/>
        </a:defRPr>
      </a:lvl9pPr>
    </p:titleStyle>
    <p:bodyStyle>
      <a:lvl1pPr marL="342900" indent="-342900" algn="l" rtl="0" eaLnBrk="0" fontAlgn="base" hangingPunct="0">
        <a:spcBef>
          <a:spcPct val="20000"/>
        </a:spcBef>
        <a:spcAft>
          <a:spcPct val="0"/>
        </a:spcAft>
        <a:buFont typeface="Arial" charset="0"/>
        <a:buChar char="•"/>
        <a:defRPr sz="2800" kern="1200">
          <a:solidFill>
            <a:schemeClr val="tx1"/>
          </a:solidFill>
          <a:latin typeface="Trebuchet MS"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Trebuchet MS" pitchFamily="34" charset="0"/>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Trebuchet MS"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Trebuchet MS" pitchFamily="34" charset="0"/>
          <a:ea typeface="+mn-ea"/>
          <a:cs typeface="+mn-cs"/>
        </a:defRPr>
      </a:lvl4pPr>
      <a:lvl5pPr marL="2057400" indent="-228600" algn="l" rtl="0" eaLnBrk="0" fontAlgn="base" hangingPunct="0">
        <a:spcBef>
          <a:spcPct val="20000"/>
        </a:spcBef>
        <a:spcAft>
          <a:spcPct val="0"/>
        </a:spcAft>
        <a:buFont typeface="Arial" charset="0"/>
        <a:buChar char="»"/>
        <a:defRPr kern="1200">
          <a:solidFill>
            <a:schemeClr val="tx1"/>
          </a:solidFill>
          <a:latin typeface="Trebuchet MS"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jdelijke aanduiding voor titel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altLang="nl-NL" smtClean="0"/>
              <a:t>Klik om de stijl te bewerken</a:t>
            </a:r>
          </a:p>
        </p:txBody>
      </p:sp>
      <p:sp>
        <p:nvSpPr>
          <p:cNvPr id="2051" name="Tijdelijke aanduiding voor tekst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ltLang="nl-NL" smtClean="0"/>
              <a:t>Klik om de modelstijlen te bewerken</a:t>
            </a:r>
          </a:p>
          <a:p>
            <a:pPr lvl="1"/>
            <a:r>
              <a:rPr lang="nl-NL" altLang="nl-NL" smtClean="0"/>
              <a:t>Tweede niveau</a:t>
            </a:r>
          </a:p>
          <a:p>
            <a:pPr lvl="2"/>
            <a:r>
              <a:rPr lang="nl-NL" altLang="nl-NL" smtClean="0"/>
              <a:t>Derde niveau</a:t>
            </a:r>
          </a:p>
          <a:p>
            <a:pPr lvl="3"/>
            <a:r>
              <a:rPr lang="nl-NL" altLang="nl-NL" smtClean="0"/>
              <a:t>Vierde niveau</a:t>
            </a:r>
          </a:p>
          <a:p>
            <a:pPr lvl="4"/>
            <a:r>
              <a:rPr lang="nl-NL" altLang="nl-NL" smtClean="0"/>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F8A3AE1-236B-4C7D-AA25-6D33007A9240}" type="datetimeFigureOut">
              <a:rPr lang="nl-NL"/>
              <a:pPr>
                <a:defRPr/>
              </a:pPr>
              <a:t>4-6-2017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E0D4469-25E2-44B2-B4BF-63CBA1B8521A}" type="slidenum">
              <a:rPr lang="nl-NL"/>
              <a:pPr>
                <a:defRPr/>
              </a:pPr>
              <a:t>‹nr.›</a:t>
            </a:fld>
            <a:endParaRPr lang="nl-NL"/>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hyperlink" Target="http://www.fotoplatforma.pl/nl/fotos/134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8" Type="http://schemas.openxmlformats.org/officeDocument/2006/relationships/hyperlink" Target="http://www.schooltv.nl/beeldbank/clip/20030108_courgette01" TargetMode="External"/><Relationship Id="rId13" Type="http://schemas.openxmlformats.org/officeDocument/2006/relationships/image" Target="../media/image41.jpe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hyperlink" Target="http://www.teleblik.nl/fragment/13571" TargetMode="External"/><Relationship Id="rId2" Type="http://schemas.openxmlformats.org/officeDocument/2006/relationships/slide" Target="slide18.xml"/><Relationship Id="rId1" Type="http://schemas.openxmlformats.org/officeDocument/2006/relationships/slideLayout" Target="../slideLayouts/slideLayout13.xml"/><Relationship Id="rId6" Type="http://schemas.openxmlformats.org/officeDocument/2006/relationships/hyperlink" Target="http://vakken.tcc-lyceumstraat.nl/bi1/Video%20biologie/1CD/th.%207%20bloemenvruchten.swf" TargetMode="External"/><Relationship Id="rId11" Type="http://schemas.openxmlformats.org/officeDocument/2006/relationships/image" Target="../media/image40.png"/><Relationship Id="rId5" Type="http://schemas.openxmlformats.org/officeDocument/2006/relationships/image" Target="../media/image38.jpeg"/><Relationship Id="rId15" Type="http://schemas.openxmlformats.org/officeDocument/2006/relationships/image" Target="../media/image43.jpeg"/><Relationship Id="rId10" Type="http://schemas.openxmlformats.org/officeDocument/2006/relationships/hyperlink" Target="http://www.teleblik.nl/fragment/13560" TargetMode="External"/><Relationship Id="rId4" Type="http://schemas.openxmlformats.org/officeDocument/2006/relationships/hyperlink" Target="http://www2.malmberg.nl/VO_Online/localplayer/page.html?sco=../BvJ/241507_1/1561_hv/chapter07/parag02/ch07_p02.flo" TargetMode="External"/><Relationship Id="rId9" Type="http://schemas.openxmlformats.org/officeDocument/2006/relationships/image" Target="../media/image39.png"/><Relationship Id="rId14" Type="http://schemas.openxmlformats.org/officeDocument/2006/relationships/image" Target="../media/image42.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8.xml"/><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hyperlink" Target="https://www.youtube.com/watch?v=CxGeWaQd1eI"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8" Type="http://schemas.openxmlformats.org/officeDocument/2006/relationships/hyperlink" Target="http://www.schooltv.nl/beeldbank/clip/2001127_cndpclipsb42_erwt02" TargetMode="External"/><Relationship Id="rId13" Type="http://schemas.openxmlformats.org/officeDocument/2006/relationships/image" Target="../media/image61.jpeg"/><Relationship Id="rId3" Type="http://schemas.openxmlformats.org/officeDocument/2006/relationships/image" Target="../media/image12.jpeg"/><Relationship Id="rId7" Type="http://schemas.openxmlformats.org/officeDocument/2006/relationships/image" Target="../media/image39.png"/><Relationship Id="rId12" Type="http://schemas.openxmlformats.org/officeDocument/2006/relationships/hyperlink" Target="http://www.schooltv.nl/beeldbank/clip/20030108_tomaten01" TargetMode="External"/><Relationship Id="rId2" Type="http://schemas.openxmlformats.org/officeDocument/2006/relationships/slide" Target="slide18.xml"/><Relationship Id="rId16" Type="http://schemas.openxmlformats.org/officeDocument/2006/relationships/image" Target="../media/image64.jpeg"/><Relationship Id="rId1" Type="http://schemas.openxmlformats.org/officeDocument/2006/relationships/slideLayout" Target="../slideLayouts/slideLayout13.xml"/><Relationship Id="rId6" Type="http://schemas.openxmlformats.org/officeDocument/2006/relationships/hyperlink" Target="http://www.schooltv.nl/beeldbank/clip/20030108_bloemkool01" TargetMode="External"/><Relationship Id="rId11" Type="http://schemas.openxmlformats.org/officeDocument/2006/relationships/hyperlink" Target="http://www.schooltv.nl/beeldbank/clip/2001127_cndpclipsb39_pkast02" TargetMode="External"/><Relationship Id="rId5" Type="http://schemas.openxmlformats.org/officeDocument/2006/relationships/image" Target="../media/image40.png"/><Relationship Id="rId15" Type="http://schemas.openxmlformats.org/officeDocument/2006/relationships/image" Target="../media/image63.jpeg"/><Relationship Id="rId10" Type="http://schemas.openxmlformats.org/officeDocument/2006/relationships/hyperlink" Target="http://www.schooltv.nl/beeldbank/clip/20030108_mais02" TargetMode="External"/><Relationship Id="rId4" Type="http://schemas.openxmlformats.org/officeDocument/2006/relationships/hyperlink" Target="http://www.teleblik.nl/fragment/13572" TargetMode="External"/><Relationship Id="rId9" Type="http://schemas.openxmlformats.org/officeDocument/2006/relationships/hyperlink" Target="http://www.schooltv.nl/beeldbank/clip/20030623_asperges02" TargetMode="External"/><Relationship Id="rId14" Type="http://schemas.openxmlformats.org/officeDocument/2006/relationships/image" Target="../media/image62.jpeg"/></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hyperlink" Target="http://www.calendarpedia.com/" TargetMode="Externa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8.xml"/><Relationship Id="rId4" Type="http://schemas.openxmlformats.org/officeDocument/2006/relationships/image" Target="../media/image77.jpeg"/></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79.jpeg"/></Relationships>
</file>

<file path=ppt/slides/_rels/slide4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86.png"/><Relationship Id="rId5" Type="http://schemas.openxmlformats.org/officeDocument/2006/relationships/image" Target="../media/image85.png"/><Relationship Id="rId10" Type="http://schemas.openxmlformats.org/officeDocument/2006/relationships/image" Target="../media/image89.png"/><Relationship Id="rId4" Type="http://schemas.openxmlformats.org/officeDocument/2006/relationships/image" Target="../media/image84.png"/><Relationship Id="rId9" Type="http://schemas.openxmlformats.org/officeDocument/2006/relationships/image" Target="../media/image88.png"/></Relationships>
</file>

<file path=ppt/slides/_rels/slide4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www.schooltv.nl/beeldbank/clip/20030623_uien01" TargetMode="External"/><Relationship Id="rId2" Type="http://schemas.openxmlformats.org/officeDocument/2006/relationships/slide" Target="slide18.xml"/><Relationship Id="rId1" Type="http://schemas.openxmlformats.org/officeDocument/2006/relationships/slideLayout" Target="../slideLayouts/slideLayout13.xml"/><Relationship Id="rId6" Type="http://schemas.openxmlformats.org/officeDocument/2006/relationships/hyperlink" Target="http://www.schooltv.nl/beeldbank/clip/20030623_aardappelen02" TargetMode="External"/><Relationship Id="rId5" Type="http://schemas.openxmlformats.org/officeDocument/2006/relationships/image" Target="../media/image39.png"/><Relationship Id="rId4" Type="http://schemas.openxmlformats.org/officeDocument/2006/relationships/hyperlink" Target="http://www.schooltv.nl/beeldbank/clip/20030108_aardbeien01"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jpeg"/><Relationship Id="rId4" Type="http://schemas.openxmlformats.org/officeDocument/2006/relationships/image" Target="../media/image9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5" Type="http://schemas.openxmlformats.org/officeDocument/2006/relationships/image" Target="../media/image100.png"/><Relationship Id="rId4" Type="http://schemas.openxmlformats.org/officeDocument/2006/relationships/image" Target="../media/image99.png"/></Relationships>
</file>

<file path=ppt/slides/_rels/slide5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03.jpeg"/></Relationships>
</file>

<file path=ppt/slides/_rels/slide5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2LA-YsGdqHs"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8.xml"/><Relationship Id="rId4" Type="http://schemas.openxmlformats.org/officeDocument/2006/relationships/image" Target="../media/image110.png"/></Relationships>
</file>

<file path=ppt/slides/_rels/slide6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113.png"/></Relationships>
</file>

<file path=ppt/slides/_rels/slide6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8" Type="http://schemas.openxmlformats.org/officeDocument/2006/relationships/hyperlink" Target="https://www.youtube.com/watch?v=ip5a3WCg5cg" TargetMode="External"/><Relationship Id="rId3" Type="http://schemas.openxmlformats.org/officeDocument/2006/relationships/hyperlink" Target="https://www.youtube.com/watch?v=cUkzMiYL9vI" TargetMode="External"/><Relationship Id="rId7" Type="http://schemas.openxmlformats.org/officeDocument/2006/relationships/hyperlink" Target="https://www.youtube.com/watch?v=F0Q74GWRuf4" TargetMode="External"/><Relationship Id="rId2" Type="http://schemas.openxmlformats.org/officeDocument/2006/relationships/hyperlink" Target="https://www.youtube.com/watch?v=7rGbiJLa3-c" TargetMode="External"/><Relationship Id="rId1" Type="http://schemas.openxmlformats.org/officeDocument/2006/relationships/slideLayout" Target="../slideLayouts/slideLayout8.xml"/><Relationship Id="rId6" Type="http://schemas.openxmlformats.org/officeDocument/2006/relationships/hyperlink" Target="https://www.youtube.com/watch?v=RnABwV6Ol3k" TargetMode="External"/><Relationship Id="rId5" Type="http://schemas.openxmlformats.org/officeDocument/2006/relationships/hyperlink" Target="https://www.youtube.com/watch?v=3Lmqmj6dtSg" TargetMode="External"/><Relationship Id="rId4" Type="http://schemas.openxmlformats.org/officeDocument/2006/relationships/hyperlink" Target="https://www.youtube.com/watch?v=rjsGFuo4VCI"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20.jpeg"/></Relationships>
</file>

<file path=ppt/slides/_rels/slide8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2.jpeg"/><Relationship Id="rId7" Type="http://schemas.openxmlformats.org/officeDocument/2006/relationships/hyperlink" Target="http://biodesk.nl/planten/quiz-bloem.php" TargetMode="External"/><Relationship Id="rId12" Type="http://schemas.openxmlformats.org/officeDocument/2006/relationships/image" Target="../media/image18.jpeg"/><Relationship Id="rId2" Type="http://schemas.openxmlformats.org/officeDocument/2006/relationships/slide" Target="slide18.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7.jpeg"/><Relationship Id="rId5" Type="http://schemas.openxmlformats.org/officeDocument/2006/relationships/hyperlink" Target="http://www.bioplek.org/animaties/planten_dieren/bloem.html" TargetMode="External"/><Relationship Id="rId10" Type="http://schemas.openxmlformats.org/officeDocument/2006/relationships/image" Target="../media/image16.jpeg"/><Relationship Id="rId4" Type="http://schemas.openxmlformats.org/officeDocument/2006/relationships/image" Target="../media/image13.jpeg"/><Relationship Id="rId9" Type="http://schemas.openxmlformats.org/officeDocument/2006/relationships/hyperlink" Target="http://vakken.tcc-lyceumstraat.nl/bi1/Video%20biologie/1CD/th.%207%20bouw%20bloem.sw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p:txBody>
          <a:bodyPr/>
          <a:lstStyle/>
          <a:p>
            <a:pPr eaLnBrk="1" hangingPunct="1"/>
            <a:r>
              <a:rPr lang="nl-NL" altLang="nl-NL" smtClean="0"/>
              <a:t>Bloemen, vruchten, zaden</a:t>
            </a:r>
          </a:p>
        </p:txBody>
      </p:sp>
      <p:sp>
        <p:nvSpPr>
          <p:cNvPr id="4099" name="Subtitle 2"/>
          <p:cNvSpPr>
            <a:spLocks noGrp="1"/>
          </p:cNvSpPr>
          <p:nvPr>
            <p:ph type="subTitle" idx="1"/>
          </p:nvPr>
        </p:nvSpPr>
        <p:spPr/>
        <p:txBody>
          <a:bodyPr/>
          <a:lstStyle/>
          <a:p>
            <a:pPr eaLnBrk="1" hangingPunct="1"/>
            <a:r>
              <a:rPr lang="nl-NL" altLang="nl-NL" smtClean="0">
                <a:solidFill>
                  <a:srgbClr val="898989"/>
                </a:solidFill>
              </a:rPr>
              <a:t>Biologie voor jou </a:t>
            </a:r>
          </a:p>
          <a:p>
            <a:pPr eaLnBrk="1" hangingPunct="1"/>
            <a:r>
              <a:rPr lang="nl-NL" altLang="nl-NL" smtClean="0">
                <a:solidFill>
                  <a:srgbClr val="898989"/>
                </a:solidFill>
              </a:rPr>
              <a:t>Klas 1 Thema 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nl-NL" altLang="nl-NL" dirty="0" smtClean="0"/>
              <a:t>B1: Bloemen</a:t>
            </a:r>
          </a:p>
        </p:txBody>
      </p:sp>
      <p:sp>
        <p:nvSpPr>
          <p:cNvPr id="9219" name="Content Placeholder 2"/>
          <p:cNvSpPr>
            <a:spLocks noGrp="1"/>
          </p:cNvSpPr>
          <p:nvPr>
            <p:ph idx="1"/>
          </p:nvPr>
        </p:nvSpPr>
        <p:spPr/>
        <p:txBody>
          <a:bodyPr/>
          <a:lstStyle/>
          <a:p>
            <a:pPr eaLnBrk="1" hangingPunct="1"/>
            <a:endParaRPr lang="nl-NL" altLang="nl-NL" smtClean="0"/>
          </a:p>
        </p:txBody>
      </p:sp>
      <p:pic>
        <p:nvPicPr>
          <p:cNvPr id="9220" name="Picture 3"/>
          <p:cNvPicPr>
            <a:picLocks noChangeAspect="1" noChangeArrowheads="1"/>
          </p:cNvPicPr>
          <p:nvPr/>
        </p:nvPicPr>
        <p:blipFill>
          <a:blip r:embed="rId3" cstate="print"/>
          <a:srcRect/>
          <a:stretch>
            <a:fillRect/>
          </a:stretch>
        </p:blipFill>
        <p:spPr bwMode="auto">
          <a:xfrm>
            <a:off x="457200" y="1600200"/>
            <a:ext cx="8108950" cy="4084638"/>
          </a:xfrm>
          <a:prstGeom prst="rect">
            <a:avLst/>
          </a:prstGeom>
          <a:noFill/>
          <a:ln w="9525">
            <a:noFill/>
            <a:miter lim="800000"/>
            <a:headEnd/>
            <a:tailEnd/>
          </a:ln>
        </p:spPr>
      </p:pic>
      <p:sp>
        <p:nvSpPr>
          <p:cNvPr id="6" name="Rectangle 5"/>
          <p:cNvSpPr/>
          <p:nvPr/>
        </p:nvSpPr>
        <p:spPr>
          <a:xfrm>
            <a:off x="6715125" y="2143125"/>
            <a:ext cx="785813"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7" name="Rectangle 6"/>
          <p:cNvSpPr/>
          <p:nvPr/>
        </p:nvSpPr>
        <p:spPr>
          <a:xfrm>
            <a:off x="7704348" y="3000375"/>
            <a:ext cx="785812"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8" name="Rectangle 7"/>
          <p:cNvSpPr/>
          <p:nvPr/>
        </p:nvSpPr>
        <p:spPr>
          <a:xfrm>
            <a:off x="6715125" y="2786063"/>
            <a:ext cx="500063"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9" name="Rectangle 8"/>
          <p:cNvSpPr/>
          <p:nvPr/>
        </p:nvSpPr>
        <p:spPr>
          <a:xfrm>
            <a:off x="6072188" y="4005064"/>
            <a:ext cx="1428750" cy="214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0" name="Rectangle 9"/>
          <p:cNvSpPr/>
          <p:nvPr/>
        </p:nvSpPr>
        <p:spPr>
          <a:xfrm>
            <a:off x="6143625" y="4761148"/>
            <a:ext cx="1071563"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1" name="Rectangle 10"/>
          <p:cNvSpPr/>
          <p:nvPr/>
        </p:nvSpPr>
        <p:spPr>
          <a:xfrm>
            <a:off x="1627659" y="2143125"/>
            <a:ext cx="1000125"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2" name="Rectangle 11"/>
          <p:cNvSpPr/>
          <p:nvPr/>
        </p:nvSpPr>
        <p:spPr>
          <a:xfrm>
            <a:off x="1699096" y="2571750"/>
            <a:ext cx="928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3" name="Rectangle 12"/>
          <p:cNvSpPr/>
          <p:nvPr/>
        </p:nvSpPr>
        <p:spPr>
          <a:xfrm>
            <a:off x="1628230" y="3032956"/>
            <a:ext cx="1071562" cy="214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4" name="Rectangle 13"/>
          <p:cNvSpPr/>
          <p:nvPr/>
        </p:nvSpPr>
        <p:spPr>
          <a:xfrm>
            <a:off x="1841972" y="4293096"/>
            <a:ext cx="785812" cy="214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5" name="Rectangle 14"/>
          <p:cNvSpPr/>
          <p:nvPr/>
        </p:nvSpPr>
        <p:spPr>
          <a:xfrm>
            <a:off x="404094" y="2857500"/>
            <a:ext cx="1071562"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333375"/>
            <a:ext cx="8229600" cy="1008063"/>
          </a:xfrm>
        </p:spPr>
        <p:txBody>
          <a:bodyPr/>
          <a:lstStyle/>
          <a:p>
            <a:pPr eaLnBrk="1" hangingPunct="1"/>
            <a:r>
              <a:rPr lang="nl-NL" altLang="nl-NL" sz="4800" dirty="0" smtClean="0"/>
              <a:t>Bs1: De bouw van bloemen.</a:t>
            </a:r>
          </a:p>
        </p:txBody>
      </p:sp>
      <p:sp>
        <p:nvSpPr>
          <p:cNvPr id="7171" name="Rectangle 3"/>
          <p:cNvSpPr>
            <a:spLocks noGrp="1" noChangeArrowheads="1"/>
          </p:cNvSpPr>
          <p:nvPr>
            <p:ph idx="1"/>
          </p:nvPr>
        </p:nvSpPr>
        <p:spPr>
          <a:xfrm>
            <a:off x="88900" y="1363663"/>
            <a:ext cx="8966200" cy="4525962"/>
          </a:xfrm>
        </p:spPr>
        <p:txBody>
          <a:bodyPr/>
          <a:lstStyle/>
          <a:p>
            <a:pPr eaLnBrk="1" hangingPunct="1">
              <a:lnSpc>
                <a:spcPct val="90000"/>
              </a:lnSpc>
            </a:pPr>
            <a:r>
              <a:rPr lang="nl-NL" altLang="nl-NL" sz="2800" smtClean="0"/>
              <a:t>Een bloem bestaat uit verschillende onderdelen:</a:t>
            </a:r>
          </a:p>
          <a:p>
            <a:pPr lvl="1" eaLnBrk="1" hangingPunct="1">
              <a:lnSpc>
                <a:spcPct val="90000"/>
              </a:lnSpc>
            </a:pPr>
            <a:r>
              <a:rPr lang="nl-NL" altLang="nl-NL" smtClean="0"/>
              <a:t>De kroonbladeren </a:t>
            </a:r>
          </a:p>
          <a:p>
            <a:pPr lvl="1" eaLnBrk="1" hangingPunct="1">
              <a:lnSpc>
                <a:spcPct val="90000"/>
              </a:lnSpc>
            </a:pPr>
            <a:r>
              <a:rPr lang="nl-NL" altLang="nl-NL" smtClean="0"/>
              <a:t>De stamper (het vrouwelijke deel van de bloem).</a:t>
            </a:r>
          </a:p>
          <a:p>
            <a:pPr lvl="1" eaLnBrk="1" hangingPunct="1">
              <a:lnSpc>
                <a:spcPct val="90000"/>
              </a:lnSpc>
            </a:pPr>
            <a:r>
              <a:rPr lang="nl-NL" altLang="nl-NL" smtClean="0"/>
              <a:t>De meeldraden (het mannelijk deel van de bloem).</a:t>
            </a:r>
          </a:p>
          <a:p>
            <a:pPr lvl="1" eaLnBrk="1" hangingPunct="1">
              <a:lnSpc>
                <a:spcPct val="90000"/>
              </a:lnSpc>
            </a:pPr>
            <a:r>
              <a:rPr lang="nl-NL" altLang="nl-NL" smtClean="0"/>
              <a:t>De kelkbladeren (de kleine groene blaadjes onder de bloemkroon).</a:t>
            </a:r>
          </a:p>
        </p:txBody>
      </p:sp>
      <p:pic>
        <p:nvPicPr>
          <p:cNvPr id="7172" name="Afbeelding 3" descr="bloem1.jpg"/>
          <p:cNvPicPr>
            <a:picLocks noChangeAspect="1"/>
          </p:cNvPicPr>
          <p:nvPr/>
        </p:nvPicPr>
        <p:blipFill>
          <a:blip r:embed="rId2" cstate="print"/>
          <a:srcRect/>
          <a:stretch>
            <a:fillRect/>
          </a:stretch>
        </p:blipFill>
        <p:spPr bwMode="auto">
          <a:xfrm>
            <a:off x="611188" y="4292600"/>
            <a:ext cx="2447925" cy="1871663"/>
          </a:xfrm>
          <a:prstGeom prst="rect">
            <a:avLst/>
          </a:prstGeom>
          <a:noFill/>
          <a:ln w="9525">
            <a:noFill/>
            <a:miter lim="800000"/>
            <a:headEnd/>
            <a:tailEnd/>
          </a:ln>
        </p:spPr>
      </p:pic>
      <p:pic>
        <p:nvPicPr>
          <p:cNvPr id="5" name="Afbeelding 4" descr="stamper.jpg"/>
          <p:cNvPicPr>
            <a:picLocks noChangeAspect="1"/>
          </p:cNvPicPr>
          <p:nvPr/>
        </p:nvPicPr>
        <p:blipFill>
          <a:blip r:embed="rId3" cstate="print"/>
          <a:srcRect/>
          <a:stretch>
            <a:fillRect/>
          </a:stretch>
        </p:blipFill>
        <p:spPr bwMode="auto">
          <a:xfrm>
            <a:off x="3435350" y="4678363"/>
            <a:ext cx="1038225" cy="1285875"/>
          </a:xfrm>
          <a:prstGeom prst="rect">
            <a:avLst/>
          </a:prstGeom>
          <a:noFill/>
          <a:ln w="9525">
            <a:noFill/>
            <a:miter lim="800000"/>
            <a:headEnd/>
            <a:tailEnd/>
          </a:ln>
        </p:spPr>
      </p:pic>
      <p:pic>
        <p:nvPicPr>
          <p:cNvPr id="6" name="Afbeelding 5" descr="meeldraden.jpg"/>
          <p:cNvPicPr>
            <a:picLocks noChangeAspect="1"/>
          </p:cNvPicPr>
          <p:nvPr/>
        </p:nvPicPr>
        <p:blipFill>
          <a:blip r:embed="rId4" cstate="print"/>
          <a:srcRect/>
          <a:stretch>
            <a:fillRect/>
          </a:stretch>
        </p:blipFill>
        <p:spPr bwMode="auto">
          <a:xfrm>
            <a:off x="4572000" y="4106863"/>
            <a:ext cx="1584325" cy="1120775"/>
          </a:xfrm>
          <a:prstGeom prst="rect">
            <a:avLst/>
          </a:prstGeom>
          <a:noFill/>
          <a:ln w="9525">
            <a:noFill/>
            <a:miter lim="800000"/>
            <a:headEnd/>
            <a:tailEnd/>
          </a:ln>
        </p:spPr>
      </p:pic>
      <p:pic>
        <p:nvPicPr>
          <p:cNvPr id="8" name="Afbeelding 7" descr="kelkbladeren.png"/>
          <p:cNvPicPr>
            <a:picLocks noChangeAspect="1"/>
          </p:cNvPicPr>
          <p:nvPr/>
        </p:nvPicPr>
        <p:blipFill>
          <a:blip r:embed="rId5" cstate="print"/>
          <a:srcRect/>
          <a:stretch>
            <a:fillRect/>
          </a:stretch>
        </p:blipFill>
        <p:spPr bwMode="auto">
          <a:xfrm>
            <a:off x="6443663" y="3868738"/>
            <a:ext cx="1990725" cy="2295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172"/>
                                        </p:tgtEl>
                                        <p:attrNameLst>
                                          <p:attrName>style.visibility</p:attrName>
                                        </p:attrNameLst>
                                      </p:cBhvr>
                                      <p:to>
                                        <p:strVal val="visible"/>
                                      </p:to>
                                    </p:set>
                                    <p:anim calcmode="lin" valueType="num">
                                      <p:cBhvr additive="base">
                                        <p:cTn id="23" dur="500" fill="hold"/>
                                        <p:tgtEl>
                                          <p:spTgt spid="7172"/>
                                        </p:tgtEl>
                                        <p:attrNameLst>
                                          <p:attrName>ppt_x</p:attrName>
                                        </p:attrNameLst>
                                      </p:cBhvr>
                                      <p:tavLst>
                                        <p:tav tm="0">
                                          <p:val>
                                            <p:strVal val="#ppt_x"/>
                                          </p:val>
                                        </p:tav>
                                        <p:tav tm="100000">
                                          <p:val>
                                            <p:strVal val="#ppt_x"/>
                                          </p:val>
                                        </p:tav>
                                      </p:tavLst>
                                    </p:anim>
                                    <p:anim calcmode="lin" valueType="num">
                                      <p:cBhvr additive="base">
                                        <p:cTn id="24" dur="500" fill="hold"/>
                                        <p:tgtEl>
                                          <p:spTgt spid="717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7171">
                                            <p:txEl>
                                              <p:pRg st="3" end="3"/>
                                            </p:txEl>
                                          </p:spTgt>
                                        </p:tgtEl>
                                        <p:attrNameLst>
                                          <p:attrName>style.visibility</p:attrName>
                                        </p:attrNameLst>
                                      </p:cBhvr>
                                      <p:to>
                                        <p:strVal val="visible"/>
                                      </p:to>
                                    </p:set>
                                    <p:anim calcmode="lin" valueType="num">
                                      <p:cBhvr additive="base">
                                        <p:cTn id="33"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171">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7171">
                                            <p:txEl>
                                              <p:pRg st="4" end="4"/>
                                            </p:txEl>
                                          </p:spTgt>
                                        </p:tgtEl>
                                        <p:attrNameLst>
                                          <p:attrName>style.visibility</p:attrName>
                                        </p:attrNameLst>
                                      </p:cBhvr>
                                      <p:to>
                                        <p:strVal val="visible"/>
                                      </p:to>
                                    </p:set>
                                    <p:anim calcmode="lin" valueType="num">
                                      <p:cBhvr additive="base">
                                        <p:cTn id="4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71">
                                            <p:txEl>
                                              <p:pRg st="4" end="4"/>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nl-NL" altLang="nl-NL" dirty="0" smtClean="0"/>
              <a:t>B1: De kroonbladeren.</a:t>
            </a:r>
          </a:p>
        </p:txBody>
      </p:sp>
      <p:sp>
        <p:nvSpPr>
          <p:cNvPr id="8195" name="Rectangle 3"/>
          <p:cNvSpPr>
            <a:spLocks noGrp="1" noChangeArrowheads="1"/>
          </p:cNvSpPr>
          <p:nvPr>
            <p:ph idx="1"/>
          </p:nvPr>
        </p:nvSpPr>
        <p:spPr/>
        <p:txBody>
          <a:bodyPr/>
          <a:lstStyle/>
          <a:p>
            <a:pPr eaLnBrk="1" hangingPunct="1"/>
            <a:r>
              <a:rPr lang="nl-NL" altLang="nl-NL" smtClean="0"/>
              <a:t>Zijn meestal groot en mooi gekleurd om insecten te lokken (voor de bestuiving).</a:t>
            </a:r>
          </a:p>
          <a:p>
            <a:pPr eaLnBrk="1" hangingPunct="1"/>
            <a:r>
              <a:rPr lang="nl-NL" altLang="nl-NL" smtClean="0"/>
              <a:t>Soms zijn deze kroonbladeren juist erg klein en groen gekleurd (bijv. bij gras).</a:t>
            </a:r>
          </a:p>
        </p:txBody>
      </p:sp>
      <p:pic>
        <p:nvPicPr>
          <p:cNvPr id="11268" name="Picture 2"/>
          <p:cNvPicPr>
            <a:picLocks noChangeAspect="1" noChangeArrowheads="1"/>
          </p:cNvPicPr>
          <p:nvPr/>
        </p:nvPicPr>
        <p:blipFill>
          <a:blip r:embed="rId2" cstate="print"/>
          <a:srcRect/>
          <a:stretch>
            <a:fillRect/>
          </a:stretch>
        </p:blipFill>
        <p:spPr bwMode="auto">
          <a:xfrm>
            <a:off x="4535488" y="4154488"/>
            <a:ext cx="3187700" cy="1839912"/>
          </a:xfrm>
          <a:prstGeom prst="rect">
            <a:avLst/>
          </a:prstGeom>
          <a:noFill/>
          <a:ln w="9525">
            <a:noFill/>
            <a:miter lim="800000"/>
            <a:headEnd/>
            <a:tailEnd/>
          </a:ln>
        </p:spPr>
      </p:pic>
      <p:pic>
        <p:nvPicPr>
          <p:cNvPr id="11269" name="Picture 4" descr="http://www.cruydthoeck.nl/upload_tmp/Centaurea-cyanus.jpg"/>
          <p:cNvPicPr>
            <a:picLocks noChangeAspect="1" noChangeArrowheads="1"/>
          </p:cNvPicPr>
          <p:nvPr/>
        </p:nvPicPr>
        <p:blipFill>
          <a:blip r:embed="rId3" cstate="print"/>
          <a:srcRect/>
          <a:stretch>
            <a:fillRect/>
          </a:stretch>
        </p:blipFill>
        <p:spPr bwMode="auto">
          <a:xfrm>
            <a:off x="611188" y="4011613"/>
            <a:ext cx="3184525" cy="21256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ctrTitle"/>
          </p:nvPr>
        </p:nvSpPr>
        <p:spPr>
          <a:xfrm>
            <a:off x="692150" y="188640"/>
            <a:ext cx="7772400" cy="1470026"/>
          </a:xfrm>
        </p:spPr>
        <p:txBody>
          <a:bodyPr/>
          <a:lstStyle/>
          <a:p>
            <a:pPr eaLnBrk="1" hangingPunct="1"/>
            <a:r>
              <a:rPr lang="nl-NL" dirty="0" smtClean="0"/>
              <a:t>B1: Bloemknoppen</a:t>
            </a:r>
          </a:p>
        </p:txBody>
      </p:sp>
      <p:pic>
        <p:nvPicPr>
          <p:cNvPr id="12291" name="Picture 4" descr="Bloemknop van klaproos"/>
          <p:cNvPicPr>
            <a:picLocks noChangeAspect="1" noChangeArrowheads="1"/>
          </p:cNvPicPr>
          <p:nvPr/>
        </p:nvPicPr>
        <p:blipFill>
          <a:blip r:embed="rId3" cstate="print"/>
          <a:srcRect/>
          <a:stretch>
            <a:fillRect/>
          </a:stretch>
        </p:blipFill>
        <p:spPr bwMode="auto">
          <a:xfrm>
            <a:off x="1259632" y="1909763"/>
            <a:ext cx="2320925" cy="3492500"/>
          </a:xfrm>
          <a:prstGeom prst="rect">
            <a:avLst/>
          </a:prstGeom>
          <a:noFill/>
          <a:ln w="9525">
            <a:noFill/>
            <a:miter lim="800000"/>
            <a:headEnd/>
            <a:tailEnd/>
          </a:ln>
        </p:spPr>
      </p:pic>
      <p:pic>
        <p:nvPicPr>
          <p:cNvPr id="12292" name="Picture 6" descr="http://www.fotoplatforma.pl/foto_galeria/1342_DSCN4385x370.jpg">
            <a:hlinkClick r:id="rId4"/>
          </p:cNvPr>
          <p:cNvPicPr>
            <a:picLocks noChangeAspect="1" noChangeArrowheads="1"/>
          </p:cNvPicPr>
          <p:nvPr/>
        </p:nvPicPr>
        <p:blipFill>
          <a:blip r:embed="rId5" cstate="print"/>
          <a:srcRect/>
          <a:stretch>
            <a:fillRect/>
          </a:stretch>
        </p:blipFill>
        <p:spPr bwMode="auto">
          <a:xfrm>
            <a:off x="4367213" y="1433513"/>
            <a:ext cx="2193925" cy="1647825"/>
          </a:xfrm>
          <a:prstGeom prst="rect">
            <a:avLst/>
          </a:prstGeom>
          <a:noFill/>
          <a:ln w="9525">
            <a:noFill/>
            <a:miter lim="800000"/>
            <a:headEnd/>
            <a:tailEnd/>
          </a:ln>
        </p:spPr>
      </p:pic>
      <p:pic>
        <p:nvPicPr>
          <p:cNvPr id="12293" name="Picture 7"/>
          <p:cNvPicPr>
            <a:picLocks noChangeAspect="1" noChangeArrowheads="1"/>
          </p:cNvPicPr>
          <p:nvPr/>
        </p:nvPicPr>
        <p:blipFill>
          <a:blip r:embed="rId6" cstate="print"/>
          <a:srcRect/>
          <a:stretch>
            <a:fillRect/>
          </a:stretch>
        </p:blipFill>
        <p:spPr bwMode="auto">
          <a:xfrm>
            <a:off x="4367213" y="3609020"/>
            <a:ext cx="3013075" cy="2189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404813"/>
            <a:ext cx="8229601" cy="1143000"/>
          </a:xfrm>
        </p:spPr>
        <p:txBody>
          <a:bodyPr/>
          <a:lstStyle/>
          <a:p>
            <a:pPr eaLnBrk="1" hangingPunct="1"/>
            <a:r>
              <a:rPr lang="nl-NL" altLang="nl-NL" dirty="0" err="1" smtClean="0"/>
              <a:t>Bs</a:t>
            </a:r>
            <a:r>
              <a:rPr lang="nl-NL" altLang="nl-NL" dirty="0" smtClean="0"/>
              <a:t> 1: De meeldraden</a:t>
            </a:r>
            <a:br>
              <a:rPr lang="nl-NL" altLang="nl-NL" dirty="0" smtClean="0"/>
            </a:br>
            <a:r>
              <a:rPr lang="nl-NL" altLang="nl-NL" sz="1800" dirty="0" smtClean="0"/>
              <a:t>(mannelijke voortplantingsorganen van een plant)</a:t>
            </a:r>
          </a:p>
        </p:txBody>
      </p:sp>
      <p:sp>
        <p:nvSpPr>
          <p:cNvPr id="9219" name="Rectangle 3"/>
          <p:cNvSpPr>
            <a:spLocks noGrp="1" noChangeArrowheads="1"/>
          </p:cNvSpPr>
          <p:nvPr>
            <p:ph idx="1"/>
          </p:nvPr>
        </p:nvSpPr>
        <p:spPr>
          <a:xfrm>
            <a:off x="682625" y="2133600"/>
            <a:ext cx="6348412" cy="4389438"/>
          </a:xfrm>
        </p:spPr>
        <p:txBody>
          <a:bodyPr/>
          <a:lstStyle/>
          <a:p>
            <a:pPr eaLnBrk="1" hangingPunct="1">
              <a:buNone/>
            </a:pPr>
            <a:r>
              <a:rPr lang="nl-NL" altLang="nl-NL" sz="2800" dirty="0" smtClean="0"/>
              <a:t>	</a:t>
            </a:r>
            <a:r>
              <a:rPr lang="nl-NL" altLang="nl-NL" dirty="0" smtClean="0"/>
              <a:t>De meeldraden bestaan uit twee onderdelen:</a:t>
            </a:r>
          </a:p>
          <a:p>
            <a:pPr lvl="1" eaLnBrk="1" hangingPunct="1"/>
            <a:r>
              <a:rPr lang="nl-NL" altLang="nl-NL" dirty="0" smtClean="0"/>
              <a:t>Helmdraad (een soort stengeltje)</a:t>
            </a:r>
          </a:p>
          <a:p>
            <a:pPr lvl="1" eaLnBrk="1" hangingPunct="1"/>
            <a:r>
              <a:rPr lang="nl-NL" altLang="nl-NL" dirty="0" smtClean="0"/>
              <a:t>Helmknop (hierin worden de </a:t>
            </a:r>
            <a:r>
              <a:rPr lang="nl-NL" altLang="nl-NL" dirty="0" smtClean="0">
                <a:solidFill>
                  <a:srgbClr val="0070C0"/>
                </a:solidFill>
              </a:rPr>
              <a:t>stuifmeelkorrels</a:t>
            </a:r>
            <a:r>
              <a:rPr lang="nl-NL" altLang="nl-NL" dirty="0" smtClean="0"/>
              <a:t> gemaakt)</a:t>
            </a:r>
          </a:p>
          <a:p>
            <a:pPr lvl="1" eaLnBrk="1" hangingPunct="1"/>
            <a:endParaRPr lang="nl-NL" altLang="nl-NL" dirty="0"/>
          </a:p>
          <a:p>
            <a:pPr lvl="1" eaLnBrk="1" hangingPunct="1"/>
            <a:r>
              <a:rPr lang="nl-NL" altLang="nl-NL" dirty="0" smtClean="0"/>
              <a:t>Stuifmeelkorrels zijn de mannelijke geslachtscellen van een plant</a:t>
            </a:r>
          </a:p>
          <a:p>
            <a:pPr lvl="1" eaLnBrk="1" hangingPunct="1"/>
            <a:r>
              <a:rPr lang="nl-NL" altLang="nl-NL" dirty="0" smtClean="0"/>
              <a:t>Stuifmeelkorrels = pollen</a:t>
            </a:r>
          </a:p>
        </p:txBody>
      </p:sp>
      <p:pic>
        <p:nvPicPr>
          <p:cNvPr id="9220" name="Afbeelding 3" descr="meeldraden.jpg"/>
          <p:cNvPicPr>
            <a:picLocks noChangeAspect="1"/>
          </p:cNvPicPr>
          <p:nvPr/>
        </p:nvPicPr>
        <p:blipFill>
          <a:blip r:embed="rId2" cstate="print"/>
          <a:srcRect/>
          <a:stretch>
            <a:fillRect/>
          </a:stretch>
        </p:blipFill>
        <p:spPr bwMode="auto">
          <a:xfrm>
            <a:off x="6743700" y="260350"/>
            <a:ext cx="1943100" cy="1368425"/>
          </a:xfrm>
          <a:prstGeom prst="rect">
            <a:avLst/>
          </a:prstGeom>
          <a:noFill/>
          <a:ln w="9525">
            <a:noFill/>
            <a:miter lim="800000"/>
            <a:headEnd/>
            <a:tailEnd/>
          </a:ln>
        </p:spPr>
      </p:pic>
      <p:pic>
        <p:nvPicPr>
          <p:cNvPr id="9221" name="Afbeelding 4" descr="meeldraad onderdelen.jpg"/>
          <p:cNvPicPr>
            <a:picLocks noChangeAspect="1"/>
          </p:cNvPicPr>
          <p:nvPr/>
        </p:nvPicPr>
        <p:blipFill>
          <a:blip r:embed="rId3" cstate="print"/>
          <a:srcRect/>
          <a:stretch>
            <a:fillRect/>
          </a:stretch>
        </p:blipFill>
        <p:spPr bwMode="auto">
          <a:xfrm>
            <a:off x="7031037" y="1952625"/>
            <a:ext cx="1655763" cy="367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 calcmode="lin" valueType="num">
                                      <p:cBhvr additive="base">
                                        <p:cTn id="13"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221"/>
                                        </p:tgtEl>
                                        <p:attrNameLst>
                                          <p:attrName>style.visibility</p:attrName>
                                        </p:attrNameLst>
                                      </p:cBhvr>
                                      <p:to>
                                        <p:strVal val="visible"/>
                                      </p:to>
                                    </p:set>
                                    <p:anim calcmode="lin" valueType="num">
                                      <p:cBhvr additive="base">
                                        <p:cTn id="17" dur="500" fill="hold"/>
                                        <p:tgtEl>
                                          <p:spTgt spid="9221"/>
                                        </p:tgtEl>
                                        <p:attrNameLst>
                                          <p:attrName>ppt_x</p:attrName>
                                        </p:attrNameLst>
                                      </p:cBhvr>
                                      <p:tavLst>
                                        <p:tav tm="0">
                                          <p:val>
                                            <p:strVal val="#ppt_x"/>
                                          </p:val>
                                        </p:tav>
                                        <p:tav tm="100000">
                                          <p:val>
                                            <p:strVal val="#ppt_x"/>
                                          </p:val>
                                        </p:tav>
                                      </p:tavLst>
                                    </p:anim>
                                    <p:anim calcmode="lin" valueType="num">
                                      <p:cBhvr additive="base">
                                        <p:cTn id="1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9219">
                                            <p:txEl>
                                              <p:pRg st="1" end="1"/>
                                            </p:txEl>
                                          </p:spTgt>
                                        </p:tgtEl>
                                        <p:attrNameLst>
                                          <p:attrName>style.visibility</p:attrName>
                                        </p:attrNameLst>
                                      </p:cBhvr>
                                      <p:to>
                                        <p:strVal val="visible"/>
                                      </p:to>
                                    </p:set>
                                    <p:anim calcmode="lin" valueType="num">
                                      <p:cBhvr additive="base">
                                        <p:cTn id="23"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9219">
                                            <p:txEl>
                                              <p:pRg st="2" end="2"/>
                                            </p:txEl>
                                          </p:spTgt>
                                        </p:tgtEl>
                                        <p:attrNameLst>
                                          <p:attrName>style.visibility</p:attrName>
                                        </p:attrNameLst>
                                      </p:cBhvr>
                                      <p:to>
                                        <p:strVal val="visible"/>
                                      </p:to>
                                    </p:set>
                                    <p:anim calcmode="lin" valueType="num">
                                      <p:cBhvr additive="base">
                                        <p:cTn id="29"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219">
                                            <p:txEl>
                                              <p:pRg st="4" end="4"/>
                                            </p:txEl>
                                          </p:spTgt>
                                        </p:tgtEl>
                                        <p:attrNameLst>
                                          <p:attrName>style.visibility</p:attrName>
                                        </p:attrNameLst>
                                      </p:cBhvr>
                                      <p:to>
                                        <p:strVal val="visible"/>
                                      </p:to>
                                    </p:set>
                                    <p:anim calcmode="lin" valueType="num">
                                      <p:cBhvr additive="base">
                                        <p:cTn id="35"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9219">
                                            <p:txEl>
                                              <p:pRg st="5" end="5"/>
                                            </p:txEl>
                                          </p:spTgt>
                                        </p:tgtEl>
                                        <p:attrNameLst>
                                          <p:attrName>style.visibility</p:attrName>
                                        </p:attrNameLst>
                                      </p:cBhvr>
                                      <p:to>
                                        <p:strVal val="visible"/>
                                      </p:to>
                                    </p:set>
                                    <p:anim calcmode="lin" valueType="num">
                                      <p:cBhvr additive="base">
                                        <p:cTn id="41"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35596" y="512763"/>
            <a:ext cx="6588125" cy="1143000"/>
          </a:xfrm>
        </p:spPr>
        <p:txBody>
          <a:bodyPr/>
          <a:lstStyle/>
          <a:p>
            <a:pPr eaLnBrk="1" hangingPunct="1"/>
            <a:r>
              <a:rPr lang="nl-NL" altLang="nl-NL" dirty="0" err="1" smtClean="0"/>
              <a:t>Bs</a:t>
            </a:r>
            <a:r>
              <a:rPr lang="nl-NL" altLang="nl-NL" dirty="0" smtClean="0"/>
              <a:t> 1: De stamper.</a:t>
            </a:r>
            <a:br>
              <a:rPr lang="nl-NL" altLang="nl-NL" dirty="0" smtClean="0"/>
            </a:br>
            <a:r>
              <a:rPr lang="nl-NL" altLang="nl-NL" sz="1800" dirty="0" smtClean="0"/>
              <a:t>(vrouwelijke voortplantingsorganen van een plant)</a:t>
            </a:r>
          </a:p>
        </p:txBody>
      </p:sp>
      <p:sp>
        <p:nvSpPr>
          <p:cNvPr id="10244" name="Rectangle 3"/>
          <p:cNvSpPr>
            <a:spLocks noGrp="1" noChangeArrowheads="1"/>
          </p:cNvSpPr>
          <p:nvPr>
            <p:ph idx="1"/>
          </p:nvPr>
        </p:nvSpPr>
        <p:spPr>
          <a:xfrm>
            <a:off x="611188" y="1460500"/>
            <a:ext cx="6130925" cy="4792663"/>
          </a:xfrm>
        </p:spPr>
        <p:txBody>
          <a:bodyPr/>
          <a:lstStyle/>
          <a:p>
            <a:pPr marL="0" indent="0" eaLnBrk="1" hangingPunct="1">
              <a:lnSpc>
                <a:spcPct val="90000"/>
              </a:lnSpc>
              <a:buFont typeface="Arial" charset="0"/>
              <a:buNone/>
              <a:defRPr/>
            </a:pPr>
            <a:endParaRPr lang="nl-NL" altLang="nl-NL" sz="1600" dirty="0" smtClean="0">
              <a:solidFill>
                <a:srgbClr val="0070C0"/>
              </a:solidFill>
            </a:endParaRPr>
          </a:p>
          <a:p>
            <a:pPr eaLnBrk="1" hangingPunct="1">
              <a:lnSpc>
                <a:spcPct val="90000"/>
              </a:lnSpc>
              <a:buNone/>
              <a:defRPr/>
            </a:pPr>
            <a:r>
              <a:rPr lang="nl-NL" altLang="nl-NL" sz="1600" dirty="0" smtClean="0">
                <a:solidFill>
                  <a:srgbClr val="0070C0"/>
                </a:solidFill>
              </a:rPr>
              <a:t>	</a:t>
            </a:r>
            <a:r>
              <a:rPr lang="nl-NL" altLang="nl-NL" dirty="0" smtClean="0"/>
              <a:t>De stamper bestaat uit drie onderdelen:</a:t>
            </a:r>
          </a:p>
          <a:p>
            <a:pPr lvl="1" eaLnBrk="1" hangingPunct="1">
              <a:lnSpc>
                <a:spcPct val="90000"/>
              </a:lnSpc>
              <a:defRPr/>
            </a:pPr>
            <a:r>
              <a:rPr lang="nl-NL" altLang="nl-NL" dirty="0" smtClean="0"/>
              <a:t>De stempel (een plakkerig uiteinde van de stamper voor het opvangen van de stuifmeelkorrels).</a:t>
            </a:r>
          </a:p>
          <a:p>
            <a:pPr lvl="1" eaLnBrk="1" hangingPunct="1">
              <a:lnSpc>
                <a:spcPct val="90000"/>
              </a:lnSpc>
              <a:defRPr/>
            </a:pPr>
            <a:r>
              <a:rPr lang="nl-NL" altLang="nl-NL" dirty="0" smtClean="0"/>
              <a:t>De stijl </a:t>
            </a:r>
          </a:p>
          <a:p>
            <a:pPr lvl="1" eaLnBrk="1" hangingPunct="1">
              <a:lnSpc>
                <a:spcPct val="90000"/>
              </a:lnSpc>
              <a:defRPr/>
            </a:pPr>
            <a:r>
              <a:rPr lang="nl-NL" altLang="nl-NL" dirty="0" smtClean="0"/>
              <a:t>Het vruchtbeginsel (hierin zitten de </a:t>
            </a:r>
            <a:r>
              <a:rPr lang="nl-NL" altLang="nl-NL" dirty="0" smtClean="0">
                <a:solidFill>
                  <a:srgbClr val="0070C0"/>
                </a:solidFill>
              </a:rPr>
              <a:t>eicellen </a:t>
            </a:r>
            <a:r>
              <a:rPr lang="nl-NL" altLang="nl-NL" dirty="0" smtClean="0"/>
              <a:t>(zaadbeginsels) die bij bevruchting uitgroeien tot zaad).</a:t>
            </a:r>
          </a:p>
        </p:txBody>
      </p:sp>
      <p:pic>
        <p:nvPicPr>
          <p:cNvPr id="10245" name="Afbeelding 3" descr="stamper.jpg"/>
          <p:cNvPicPr>
            <a:picLocks noChangeAspect="1"/>
          </p:cNvPicPr>
          <p:nvPr/>
        </p:nvPicPr>
        <p:blipFill>
          <a:blip r:embed="rId2" cstate="print"/>
          <a:srcRect/>
          <a:stretch>
            <a:fillRect/>
          </a:stretch>
        </p:blipFill>
        <p:spPr bwMode="auto">
          <a:xfrm>
            <a:off x="7234238" y="369888"/>
            <a:ext cx="1038225" cy="1285875"/>
          </a:xfrm>
          <a:prstGeom prst="rect">
            <a:avLst/>
          </a:prstGeom>
          <a:noFill/>
          <a:ln w="9525">
            <a:noFill/>
            <a:miter lim="800000"/>
            <a:headEnd/>
            <a:tailEnd/>
          </a:ln>
        </p:spPr>
      </p:pic>
      <p:pic>
        <p:nvPicPr>
          <p:cNvPr id="14341" name="Picture 1"/>
          <p:cNvPicPr>
            <a:picLocks noChangeAspect="1" noChangeArrowheads="1"/>
          </p:cNvPicPr>
          <p:nvPr/>
        </p:nvPicPr>
        <p:blipFill>
          <a:blip r:embed="rId3" cstate="print"/>
          <a:srcRect/>
          <a:stretch>
            <a:fillRect/>
          </a:stretch>
        </p:blipFill>
        <p:spPr bwMode="auto">
          <a:xfrm>
            <a:off x="6819900" y="2744788"/>
            <a:ext cx="1866900" cy="2571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4">
                                            <p:txEl>
                                              <p:pRg st="1" end="1"/>
                                            </p:txEl>
                                          </p:spTgt>
                                        </p:tgtEl>
                                        <p:attrNameLst>
                                          <p:attrName>style.visibility</p:attrName>
                                        </p:attrNameLst>
                                      </p:cBhvr>
                                      <p:to>
                                        <p:strVal val="visible"/>
                                      </p:to>
                                    </p:set>
                                    <p:anim calcmode="lin" valueType="num">
                                      <p:cBhvr additive="base">
                                        <p:cTn id="7" dur="500" fill="hold"/>
                                        <p:tgtEl>
                                          <p:spTgt spid="1024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5"/>
                                        </p:tgtEl>
                                        <p:attrNameLst>
                                          <p:attrName>style.visibility</p:attrName>
                                        </p:attrNameLst>
                                      </p:cBhvr>
                                      <p:to>
                                        <p:strVal val="visible"/>
                                      </p:to>
                                    </p:set>
                                    <p:anim calcmode="lin" valueType="num">
                                      <p:cBhvr additive="base">
                                        <p:cTn id="11" dur="500" fill="hold"/>
                                        <p:tgtEl>
                                          <p:spTgt spid="10245"/>
                                        </p:tgtEl>
                                        <p:attrNameLst>
                                          <p:attrName>ppt_x</p:attrName>
                                        </p:attrNameLst>
                                      </p:cBhvr>
                                      <p:tavLst>
                                        <p:tav tm="0">
                                          <p:val>
                                            <p:strVal val="#ppt_x"/>
                                          </p:val>
                                        </p:tav>
                                        <p:tav tm="100000">
                                          <p:val>
                                            <p:strVal val="#ppt_x"/>
                                          </p:val>
                                        </p:tav>
                                      </p:tavLst>
                                    </p:anim>
                                    <p:anim calcmode="lin" valueType="num">
                                      <p:cBhvr additive="base">
                                        <p:cTn id="12"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244">
                                            <p:txEl>
                                              <p:pRg st="2" end="2"/>
                                            </p:txEl>
                                          </p:spTgt>
                                        </p:tgtEl>
                                        <p:attrNameLst>
                                          <p:attrName>style.visibility</p:attrName>
                                        </p:attrNameLst>
                                      </p:cBhvr>
                                      <p:to>
                                        <p:strVal val="visible"/>
                                      </p:to>
                                    </p:set>
                                    <p:anim calcmode="lin" valueType="num">
                                      <p:cBhvr additive="base">
                                        <p:cTn id="17" dur="500" fill="hold"/>
                                        <p:tgtEl>
                                          <p:spTgt spid="1024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0244">
                                            <p:txEl>
                                              <p:pRg st="3" end="3"/>
                                            </p:txEl>
                                          </p:spTgt>
                                        </p:tgtEl>
                                        <p:attrNameLst>
                                          <p:attrName>style.visibility</p:attrName>
                                        </p:attrNameLst>
                                      </p:cBhvr>
                                      <p:to>
                                        <p:strVal val="visible"/>
                                      </p:to>
                                    </p:set>
                                    <p:anim calcmode="lin" valueType="num">
                                      <p:cBhvr additive="base">
                                        <p:cTn id="23" dur="500" fill="hold"/>
                                        <p:tgtEl>
                                          <p:spTgt spid="1024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44">
                                            <p:txEl>
                                              <p:pRg st="4" end="4"/>
                                            </p:txEl>
                                          </p:spTgt>
                                        </p:tgtEl>
                                        <p:attrNameLst>
                                          <p:attrName>style.visibility</p:attrName>
                                        </p:attrNameLst>
                                      </p:cBhvr>
                                      <p:to>
                                        <p:strVal val="visible"/>
                                      </p:to>
                                    </p:set>
                                    <p:anim calcmode="lin" valueType="num">
                                      <p:cBhvr additive="base">
                                        <p:cTn id="29" dur="500" fill="hold"/>
                                        <p:tgtEl>
                                          <p:spTgt spid="1024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nl-NL" altLang="nl-NL" smtClean="0"/>
              <a:t>B2: Bestuiving</a:t>
            </a:r>
          </a:p>
        </p:txBody>
      </p:sp>
      <p:sp>
        <p:nvSpPr>
          <p:cNvPr id="15363" name="Content Placeholder 2"/>
          <p:cNvSpPr>
            <a:spLocks noGrp="1"/>
          </p:cNvSpPr>
          <p:nvPr>
            <p:ph idx="1"/>
          </p:nvPr>
        </p:nvSpPr>
        <p:spPr>
          <a:xfrm>
            <a:off x="457200" y="1600200"/>
            <a:ext cx="8229600" cy="3305175"/>
          </a:xfrm>
        </p:spPr>
        <p:txBody>
          <a:bodyPr/>
          <a:lstStyle/>
          <a:p>
            <a:pPr eaLnBrk="1" hangingPunct="1"/>
            <a:endParaRPr lang="nl-NL" altLang="nl-NL" smtClean="0"/>
          </a:p>
        </p:txBody>
      </p:sp>
      <p:pic>
        <p:nvPicPr>
          <p:cNvPr id="15364" name="Picture 2"/>
          <p:cNvPicPr>
            <a:picLocks noChangeAspect="1" noChangeArrowheads="1"/>
          </p:cNvPicPr>
          <p:nvPr/>
        </p:nvPicPr>
        <p:blipFill>
          <a:blip r:embed="rId3" cstate="print"/>
          <a:srcRect/>
          <a:stretch>
            <a:fillRect/>
          </a:stretch>
        </p:blipFill>
        <p:spPr bwMode="auto">
          <a:xfrm>
            <a:off x="4433888" y="3305175"/>
            <a:ext cx="274637" cy="247650"/>
          </a:xfrm>
          <a:prstGeom prst="rect">
            <a:avLst/>
          </a:prstGeom>
          <a:noFill/>
          <a:ln w="9525">
            <a:noFill/>
            <a:miter lim="800000"/>
            <a:headEnd/>
            <a:tailEnd/>
          </a:ln>
        </p:spPr>
      </p:pic>
      <p:pic>
        <p:nvPicPr>
          <p:cNvPr id="15365" name="Picture 3"/>
          <p:cNvPicPr>
            <a:picLocks noChangeAspect="1" noChangeArrowheads="1"/>
          </p:cNvPicPr>
          <p:nvPr/>
        </p:nvPicPr>
        <p:blipFill>
          <a:blip r:embed="rId4" cstate="print"/>
          <a:srcRect/>
          <a:stretch>
            <a:fillRect/>
          </a:stretch>
        </p:blipFill>
        <p:spPr bwMode="auto">
          <a:xfrm>
            <a:off x="830263" y="1160748"/>
            <a:ext cx="7480300" cy="3406775"/>
          </a:xfrm>
          <a:prstGeom prst="rect">
            <a:avLst/>
          </a:prstGeom>
          <a:noFill/>
          <a:ln w="9525">
            <a:noFill/>
            <a:miter lim="800000"/>
            <a:headEnd/>
            <a:tailEnd/>
          </a:ln>
        </p:spPr>
      </p:pic>
      <p:sp>
        <p:nvSpPr>
          <p:cNvPr id="2" name="Tekstvak 1"/>
          <p:cNvSpPr txBox="1">
            <a:spLocks noChangeArrowheads="1"/>
          </p:cNvSpPr>
          <p:nvPr/>
        </p:nvSpPr>
        <p:spPr bwMode="auto">
          <a:xfrm>
            <a:off x="584200" y="4748213"/>
            <a:ext cx="8248650" cy="2062103"/>
          </a:xfrm>
          <a:prstGeom prst="rect">
            <a:avLst/>
          </a:prstGeom>
          <a:noFill/>
          <a:ln w="9525">
            <a:noFill/>
            <a:miter lim="800000"/>
            <a:headEnd/>
            <a:tailEnd/>
          </a:ln>
        </p:spPr>
        <p:txBody>
          <a:bodyPr wrap="square">
            <a:spAutoFit/>
          </a:bodyPr>
          <a:lstStyle/>
          <a:p>
            <a:r>
              <a:rPr lang="nl-NL" sz="2400" dirty="0"/>
              <a:t>Bestuiving is de overdracht van stuifmeelkorrels (uit de helmhokjes van de meeldraad) naar de stempel van de stamper.</a:t>
            </a:r>
          </a:p>
          <a:p>
            <a:r>
              <a:rPr lang="nl-NL" altLang="nl-NL" sz="2400" dirty="0"/>
              <a:t>Let op: Dit kan alleen als de planten van dezelfde soort </a:t>
            </a:r>
            <a:r>
              <a:rPr lang="nl-NL" altLang="nl-NL" sz="2400" dirty="0" smtClean="0"/>
              <a:t>zijn.</a:t>
            </a:r>
            <a:endParaRPr lang="nl-NL" sz="2400" dirty="0"/>
          </a:p>
          <a:p>
            <a:endParaRPr lang="nl-N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nl-NL" altLang="nl-NL" smtClean="0"/>
              <a:t>B2: bestuiving</a:t>
            </a:r>
          </a:p>
        </p:txBody>
      </p:sp>
      <p:sp>
        <p:nvSpPr>
          <p:cNvPr id="16387" name="TextBox 4"/>
          <p:cNvSpPr txBox="1">
            <a:spLocks noChangeArrowheads="1"/>
          </p:cNvSpPr>
          <p:nvPr/>
        </p:nvSpPr>
        <p:spPr bwMode="auto">
          <a:xfrm>
            <a:off x="5357813" y="5429250"/>
            <a:ext cx="3000375" cy="584200"/>
          </a:xfrm>
          <a:prstGeom prst="rect">
            <a:avLst/>
          </a:prstGeom>
          <a:noFill/>
          <a:ln w="9525">
            <a:noFill/>
            <a:miter lim="800000"/>
            <a:headEnd/>
            <a:tailEnd/>
          </a:ln>
        </p:spPr>
        <p:txBody>
          <a:bodyPr>
            <a:spAutoFit/>
          </a:bodyPr>
          <a:lstStyle/>
          <a:p>
            <a:r>
              <a:rPr lang="nl-NL" altLang="nl-NL" sz="3200">
                <a:latin typeface="Calibri" pitchFamily="34" charset="0"/>
              </a:rPr>
              <a:t>windbloem</a:t>
            </a:r>
          </a:p>
        </p:txBody>
      </p:sp>
      <p:sp>
        <p:nvSpPr>
          <p:cNvPr id="16388" name="TextBox 5"/>
          <p:cNvSpPr txBox="1">
            <a:spLocks noChangeArrowheads="1"/>
          </p:cNvSpPr>
          <p:nvPr/>
        </p:nvSpPr>
        <p:spPr bwMode="auto">
          <a:xfrm>
            <a:off x="500063" y="5429250"/>
            <a:ext cx="3000375" cy="584200"/>
          </a:xfrm>
          <a:prstGeom prst="rect">
            <a:avLst/>
          </a:prstGeom>
          <a:noFill/>
          <a:ln w="9525">
            <a:noFill/>
            <a:miter lim="800000"/>
            <a:headEnd/>
            <a:tailEnd/>
          </a:ln>
        </p:spPr>
        <p:txBody>
          <a:bodyPr>
            <a:spAutoFit/>
          </a:bodyPr>
          <a:lstStyle/>
          <a:p>
            <a:r>
              <a:rPr lang="nl-NL" altLang="nl-NL" sz="3200">
                <a:latin typeface="Calibri" pitchFamily="34" charset="0"/>
              </a:rPr>
              <a:t>insectenbloem</a:t>
            </a:r>
          </a:p>
        </p:txBody>
      </p:sp>
      <p:pic>
        <p:nvPicPr>
          <p:cNvPr id="16389" name="Picture 3"/>
          <p:cNvPicPr>
            <a:picLocks noChangeAspect="1" noChangeArrowheads="1"/>
          </p:cNvPicPr>
          <p:nvPr/>
        </p:nvPicPr>
        <p:blipFill>
          <a:blip r:embed="rId3" cstate="print"/>
          <a:srcRect/>
          <a:stretch>
            <a:fillRect/>
          </a:stretch>
        </p:blipFill>
        <p:spPr bwMode="auto">
          <a:xfrm>
            <a:off x="5357813" y="2435225"/>
            <a:ext cx="3254375" cy="3000375"/>
          </a:xfrm>
          <a:prstGeom prst="rect">
            <a:avLst/>
          </a:prstGeom>
          <a:noFill/>
          <a:ln w="9525">
            <a:noFill/>
            <a:miter lim="800000"/>
            <a:headEnd/>
            <a:tailEnd/>
          </a:ln>
        </p:spPr>
      </p:pic>
      <p:pic>
        <p:nvPicPr>
          <p:cNvPr id="16390" name="Picture 4"/>
          <p:cNvPicPr>
            <a:picLocks noChangeAspect="1" noChangeArrowheads="1"/>
          </p:cNvPicPr>
          <p:nvPr/>
        </p:nvPicPr>
        <p:blipFill>
          <a:blip r:embed="rId4" cstate="print"/>
          <a:srcRect/>
          <a:stretch>
            <a:fillRect/>
          </a:stretch>
        </p:blipFill>
        <p:spPr bwMode="auto">
          <a:xfrm>
            <a:off x="325438" y="2349500"/>
            <a:ext cx="4460875"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nl-NL" altLang="nl-NL" smtClean="0"/>
              <a:t>Bs 2: Hoe lok je een insect?</a:t>
            </a:r>
          </a:p>
        </p:txBody>
      </p:sp>
      <p:sp>
        <p:nvSpPr>
          <p:cNvPr id="11267" name="Rectangle 3"/>
          <p:cNvSpPr>
            <a:spLocks noGrp="1" noChangeArrowheads="1"/>
          </p:cNvSpPr>
          <p:nvPr>
            <p:ph idx="1"/>
          </p:nvPr>
        </p:nvSpPr>
        <p:spPr/>
        <p:txBody>
          <a:bodyPr/>
          <a:lstStyle/>
          <a:p>
            <a:pPr eaLnBrk="1" hangingPunct="1"/>
            <a:r>
              <a:rPr lang="nl-NL" altLang="nl-NL" dirty="0" smtClean="0"/>
              <a:t>Grote, gekleurde bloemen.</a:t>
            </a:r>
          </a:p>
          <a:p>
            <a:pPr eaLnBrk="1" hangingPunct="1"/>
            <a:r>
              <a:rPr lang="nl-NL" altLang="nl-NL" dirty="0" smtClean="0"/>
              <a:t>Een lekkere geur maken.</a:t>
            </a:r>
          </a:p>
          <a:p>
            <a:pPr eaLnBrk="1" hangingPunct="1"/>
            <a:r>
              <a:rPr lang="nl-NL" altLang="nl-NL" dirty="0" smtClean="0"/>
              <a:t>Nectar (= zoet sap) maken.</a:t>
            </a:r>
          </a:p>
        </p:txBody>
      </p:sp>
      <p:pic>
        <p:nvPicPr>
          <p:cNvPr id="11268" name="Afbeelding 3" descr="bloem1.jpg"/>
          <p:cNvPicPr>
            <a:picLocks noChangeAspect="1"/>
          </p:cNvPicPr>
          <p:nvPr/>
        </p:nvPicPr>
        <p:blipFill>
          <a:blip r:embed="rId3" cstate="print"/>
          <a:srcRect/>
          <a:stretch>
            <a:fillRect/>
          </a:stretch>
        </p:blipFill>
        <p:spPr bwMode="auto">
          <a:xfrm>
            <a:off x="7343775" y="1590675"/>
            <a:ext cx="1209675" cy="1047750"/>
          </a:xfrm>
          <a:prstGeom prst="rect">
            <a:avLst/>
          </a:prstGeom>
          <a:noFill/>
          <a:ln w="9525">
            <a:noFill/>
            <a:miter lim="800000"/>
            <a:headEnd/>
            <a:tailEnd/>
          </a:ln>
        </p:spPr>
      </p:pic>
      <p:pic>
        <p:nvPicPr>
          <p:cNvPr id="11269" name="Afbeelding 4" descr="parfum.jpg"/>
          <p:cNvPicPr>
            <a:picLocks noChangeAspect="1"/>
          </p:cNvPicPr>
          <p:nvPr/>
        </p:nvPicPr>
        <p:blipFill>
          <a:blip r:embed="rId4" cstate="print"/>
          <a:srcRect/>
          <a:stretch>
            <a:fillRect/>
          </a:stretch>
        </p:blipFill>
        <p:spPr bwMode="auto">
          <a:xfrm>
            <a:off x="5472113" y="2565400"/>
            <a:ext cx="1728787" cy="1727200"/>
          </a:xfrm>
          <a:prstGeom prst="rect">
            <a:avLst/>
          </a:prstGeom>
          <a:noFill/>
          <a:ln w="9525">
            <a:noFill/>
            <a:miter lim="800000"/>
            <a:headEnd/>
            <a:tailEnd/>
          </a:ln>
        </p:spPr>
      </p:pic>
      <p:pic>
        <p:nvPicPr>
          <p:cNvPr id="11270" name="Afbeelding 5" descr="honing.png"/>
          <p:cNvPicPr>
            <a:picLocks noChangeAspect="1"/>
          </p:cNvPicPr>
          <p:nvPr/>
        </p:nvPicPr>
        <p:blipFill>
          <a:blip r:embed="rId5" cstate="print"/>
          <a:srcRect/>
          <a:stretch>
            <a:fillRect/>
          </a:stretch>
        </p:blipFill>
        <p:spPr bwMode="auto">
          <a:xfrm>
            <a:off x="2443163" y="4246563"/>
            <a:ext cx="3028950" cy="1504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8"/>
                                        </p:tgtEl>
                                        <p:attrNameLst>
                                          <p:attrName>style.visibility</p:attrName>
                                        </p:attrNameLst>
                                      </p:cBhvr>
                                      <p:to>
                                        <p:strVal val="visible"/>
                                      </p:to>
                                    </p:set>
                                    <p:anim calcmode="lin" valueType="num">
                                      <p:cBhvr additive="base">
                                        <p:cTn id="11" dur="500" fill="hold"/>
                                        <p:tgtEl>
                                          <p:spTgt spid="11268"/>
                                        </p:tgtEl>
                                        <p:attrNameLst>
                                          <p:attrName>ppt_x</p:attrName>
                                        </p:attrNameLst>
                                      </p:cBhvr>
                                      <p:tavLst>
                                        <p:tav tm="0">
                                          <p:val>
                                            <p:strVal val="#ppt_x"/>
                                          </p:val>
                                        </p:tav>
                                        <p:tav tm="100000">
                                          <p:val>
                                            <p:strVal val="#ppt_x"/>
                                          </p:val>
                                        </p:tav>
                                      </p:tavLst>
                                    </p:anim>
                                    <p:anim calcmode="lin" valueType="num">
                                      <p:cBhvr additive="base">
                                        <p:cTn id="12"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267">
                                            <p:txEl>
                                              <p:pRg st="1" end="1"/>
                                            </p:txEl>
                                          </p:spTgt>
                                        </p:tgtEl>
                                        <p:attrNameLst>
                                          <p:attrName>style.visibility</p:attrName>
                                        </p:attrNameLst>
                                      </p:cBhvr>
                                      <p:to>
                                        <p:strVal val="visible"/>
                                      </p:to>
                                    </p:set>
                                    <p:anim calcmode="lin" valueType="num">
                                      <p:cBhvr additive="base">
                                        <p:cTn id="17"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6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269"/>
                                        </p:tgtEl>
                                        <p:attrNameLst>
                                          <p:attrName>style.visibility</p:attrName>
                                        </p:attrNameLst>
                                      </p:cBhvr>
                                      <p:to>
                                        <p:strVal val="visible"/>
                                      </p:to>
                                    </p:set>
                                    <p:anim calcmode="lin" valueType="num">
                                      <p:cBhvr additive="base">
                                        <p:cTn id="21" dur="500" fill="hold"/>
                                        <p:tgtEl>
                                          <p:spTgt spid="11269"/>
                                        </p:tgtEl>
                                        <p:attrNameLst>
                                          <p:attrName>ppt_x</p:attrName>
                                        </p:attrNameLst>
                                      </p:cBhvr>
                                      <p:tavLst>
                                        <p:tav tm="0">
                                          <p:val>
                                            <p:strVal val="#ppt_x"/>
                                          </p:val>
                                        </p:tav>
                                        <p:tav tm="100000">
                                          <p:val>
                                            <p:strVal val="#ppt_x"/>
                                          </p:val>
                                        </p:tav>
                                      </p:tavLst>
                                    </p:anim>
                                    <p:anim calcmode="lin" valueType="num">
                                      <p:cBhvr additive="base">
                                        <p:cTn id="22"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1267">
                                            <p:txEl>
                                              <p:pRg st="2" end="2"/>
                                            </p:txEl>
                                          </p:spTgt>
                                        </p:tgtEl>
                                        <p:attrNameLst>
                                          <p:attrName>style.visibility</p:attrName>
                                        </p:attrNameLst>
                                      </p:cBhvr>
                                      <p:to>
                                        <p:strVal val="visible"/>
                                      </p:to>
                                    </p:set>
                                    <p:anim calcmode="lin" valueType="num">
                                      <p:cBhvr additive="base">
                                        <p:cTn id="27"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267">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270"/>
                                        </p:tgtEl>
                                        <p:attrNameLst>
                                          <p:attrName>style.visibility</p:attrName>
                                        </p:attrNameLst>
                                      </p:cBhvr>
                                      <p:to>
                                        <p:strVal val="visible"/>
                                      </p:to>
                                    </p:set>
                                    <p:anim calcmode="lin" valueType="num">
                                      <p:cBhvr additive="base">
                                        <p:cTn id="31" dur="500" fill="hold"/>
                                        <p:tgtEl>
                                          <p:spTgt spid="11270"/>
                                        </p:tgtEl>
                                        <p:attrNameLst>
                                          <p:attrName>ppt_x</p:attrName>
                                        </p:attrNameLst>
                                      </p:cBhvr>
                                      <p:tavLst>
                                        <p:tav tm="0">
                                          <p:val>
                                            <p:strVal val="#ppt_x"/>
                                          </p:val>
                                        </p:tav>
                                        <p:tav tm="100000">
                                          <p:val>
                                            <p:strVal val="#ppt_x"/>
                                          </p:val>
                                        </p:tav>
                                      </p:tavLst>
                                    </p:anim>
                                    <p:anim calcmode="lin" valueType="num">
                                      <p:cBhvr additive="base">
                                        <p:cTn id="32"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ome_icoon">
            <a:hlinkClick r:id="rId2" action="ppaction://hlinksldjump"/>
          </p:cNvPr>
          <p:cNvPicPr preferRelativeResize="0">
            <a:picLocks noChangeArrowheads="1"/>
          </p:cNvPicPr>
          <p:nvPr/>
        </p:nvPicPr>
        <p:blipFill>
          <a:blip r:embed="rId3" cstate="print"/>
          <a:srcRect/>
          <a:stretch>
            <a:fillRect/>
          </a:stretch>
        </p:blipFill>
        <p:spPr bwMode="auto">
          <a:xfrm>
            <a:off x="6889750" y="476250"/>
            <a:ext cx="252413" cy="252413"/>
          </a:xfrm>
          <a:prstGeom prst="rect">
            <a:avLst/>
          </a:prstGeom>
          <a:noFill/>
          <a:ln w="9525">
            <a:noFill/>
            <a:miter lim="800000"/>
            <a:headEnd/>
            <a:tailEnd/>
          </a:ln>
        </p:spPr>
      </p:pic>
      <p:sp>
        <p:nvSpPr>
          <p:cNvPr id="390147" name="Rectangle 3"/>
          <p:cNvSpPr>
            <a:spLocks noGrp="1"/>
          </p:cNvSpPr>
          <p:nvPr>
            <p:ph type="title" idx="4294967295"/>
          </p:nvPr>
        </p:nvSpPr>
        <p:spPr>
          <a:xfrm>
            <a:off x="2676525" y="407194"/>
            <a:ext cx="3781425" cy="642938"/>
          </a:xfrm>
        </p:spPr>
        <p:txBody>
          <a:bodyPr rtlCol="0">
            <a:normAutofit fontScale="90000"/>
          </a:bodyPr>
          <a:lstStyle/>
          <a:p>
            <a:pPr eaLnBrk="1" fontAlgn="auto" hangingPunct="1">
              <a:spcAft>
                <a:spcPts val="0"/>
              </a:spcAft>
              <a:defRPr/>
            </a:pPr>
            <a:r>
              <a:rPr lang="en-US" dirty="0" smtClean="0">
                <a:solidFill>
                  <a:srgbClr val="37441C"/>
                </a:solidFill>
              </a:rPr>
              <a:t>Bs 2. </a:t>
            </a:r>
            <a:r>
              <a:rPr lang="en-US" dirty="0" err="1" smtClean="0">
                <a:solidFill>
                  <a:srgbClr val="37441C"/>
                </a:solidFill>
              </a:rPr>
              <a:t>Bestuiving</a:t>
            </a:r>
            <a:endParaRPr lang="nl-NL" dirty="0" smtClean="0">
              <a:solidFill>
                <a:srgbClr val="37441C"/>
              </a:solidFill>
            </a:endParaRPr>
          </a:p>
        </p:txBody>
      </p:sp>
      <p:pic>
        <p:nvPicPr>
          <p:cNvPr id="18436" name="Picture 7" descr="malmberg">
            <a:hlinkClick r:id="rId4"/>
          </p:cNvPr>
          <p:cNvPicPr>
            <a:picLocks noChangeAspect="1" noChangeArrowheads="1"/>
          </p:cNvPicPr>
          <p:nvPr/>
        </p:nvPicPr>
        <p:blipFill>
          <a:blip r:embed="rId5" cstate="print"/>
          <a:srcRect/>
          <a:stretch>
            <a:fillRect/>
          </a:stretch>
        </p:blipFill>
        <p:spPr bwMode="auto">
          <a:xfrm>
            <a:off x="434975" y="5476875"/>
            <a:ext cx="595313" cy="219075"/>
          </a:xfrm>
          <a:prstGeom prst="rect">
            <a:avLst/>
          </a:prstGeom>
          <a:noFill/>
          <a:ln w="9525">
            <a:noFill/>
            <a:miter lim="800000"/>
            <a:headEnd/>
            <a:tailEnd/>
          </a:ln>
        </p:spPr>
      </p:pic>
      <p:sp>
        <p:nvSpPr>
          <p:cNvPr id="18437" name="Rectangle 8"/>
          <p:cNvSpPr>
            <a:spLocks noChangeArrowheads="1"/>
          </p:cNvSpPr>
          <p:nvPr/>
        </p:nvSpPr>
        <p:spPr bwMode="auto">
          <a:xfrm>
            <a:off x="1030288" y="5481638"/>
            <a:ext cx="2087562" cy="214312"/>
          </a:xfrm>
          <a:prstGeom prst="rect">
            <a:avLst/>
          </a:prstGeom>
          <a:noFill/>
          <a:ln w="9525">
            <a:noFill/>
            <a:miter lim="800000"/>
            <a:headEnd/>
            <a:tailEnd/>
          </a:ln>
        </p:spPr>
        <p:txBody>
          <a:bodyPr>
            <a:spAutoFit/>
          </a:bodyPr>
          <a:lstStyle/>
          <a:p>
            <a:pPr eaLnBrk="0" hangingPunct="0"/>
            <a:r>
              <a:rPr lang="nl-NL" altLang="nl-NL"/>
              <a:t>Wel of geen bestuiving.</a:t>
            </a:r>
          </a:p>
        </p:txBody>
      </p:sp>
      <p:sp>
        <p:nvSpPr>
          <p:cNvPr id="18438" name="Text Box 9"/>
          <p:cNvSpPr txBox="1">
            <a:spLocks noChangeArrowheads="1"/>
          </p:cNvSpPr>
          <p:nvPr/>
        </p:nvSpPr>
        <p:spPr bwMode="auto">
          <a:xfrm>
            <a:off x="796925" y="5842000"/>
            <a:ext cx="1366838" cy="144463"/>
          </a:xfrm>
          <a:prstGeom prst="rect">
            <a:avLst/>
          </a:prstGeom>
          <a:noFill/>
          <a:ln w="0">
            <a:noFill/>
            <a:miter lim="800000"/>
            <a:headEnd/>
            <a:tailEnd/>
          </a:ln>
        </p:spPr>
        <p:txBody>
          <a:bodyPr wrap="none" lIns="0" tIns="0" rIns="0" bIns="0"/>
          <a:lstStyle/>
          <a:p>
            <a:r>
              <a:rPr lang="nl-NL" altLang="nl-NL">
                <a:solidFill>
                  <a:srgbClr val="003300"/>
                </a:solidFill>
              </a:rPr>
              <a:t>Bloemen en bestuiving</a:t>
            </a:r>
          </a:p>
        </p:txBody>
      </p:sp>
      <p:pic>
        <p:nvPicPr>
          <p:cNvPr id="18439" name="Picture 10" descr="FlashLogo_6">
            <a:hlinkClick r:id="rId6"/>
          </p:cNvPr>
          <p:cNvPicPr>
            <a:picLocks noChangeAspect="1" noChangeArrowheads="1"/>
          </p:cNvPicPr>
          <p:nvPr/>
        </p:nvPicPr>
        <p:blipFill>
          <a:blip r:embed="rId7" cstate="print"/>
          <a:srcRect/>
          <a:stretch>
            <a:fillRect/>
          </a:stretch>
        </p:blipFill>
        <p:spPr bwMode="auto">
          <a:xfrm>
            <a:off x="434975" y="5819775"/>
            <a:ext cx="314325" cy="209550"/>
          </a:xfrm>
          <a:prstGeom prst="rect">
            <a:avLst/>
          </a:prstGeom>
          <a:noFill/>
          <a:ln w="9525">
            <a:noFill/>
            <a:miter lim="800000"/>
            <a:headEnd/>
            <a:tailEnd/>
          </a:ln>
        </p:spPr>
      </p:pic>
      <p:pic>
        <p:nvPicPr>
          <p:cNvPr id="18440" name="Picture 15">
            <a:hlinkClick r:id="rId8"/>
          </p:cNvPr>
          <p:cNvPicPr>
            <a:picLocks noChangeAspect="1" noChangeArrowheads="1"/>
          </p:cNvPicPr>
          <p:nvPr/>
        </p:nvPicPr>
        <p:blipFill>
          <a:blip r:embed="rId9" cstate="print"/>
          <a:srcRect/>
          <a:stretch>
            <a:fillRect/>
          </a:stretch>
        </p:blipFill>
        <p:spPr bwMode="auto">
          <a:xfrm>
            <a:off x="434975" y="4987925"/>
            <a:ext cx="431800" cy="209550"/>
          </a:xfrm>
          <a:prstGeom prst="rect">
            <a:avLst/>
          </a:prstGeom>
          <a:noFill/>
          <a:ln w="9525">
            <a:noFill/>
            <a:miter lim="800000"/>
            <a:headEnd/>
            <a:tailEnd/>
          </a:ln>
        </p:spPr>
      </p:pic>
      <p:sp>
        <p:nvSpPr>
          <p:cNvPr id="18441" name="Rectangle 16"/>
          <p:cNvSpPr>
            <a:spLocks noChangeArrowheads="1"/>
          </p:cNvSpPr>
          <p:nvPr/>
        </p:nvSpPr>
        <p:spPr bwMode="auto">
          <a:xfrm>
            <a:off x="917575" y="4983163"/>
            <a:ext cx="2087563" cy="214312"/>
          </a:xfrm>
          <a:prstGeom prst="rect">
            <a:avLst/>
          </a:prstGeom>
          <a:noFill/>
          <a:ln w="9525">
            <a:noFill/>
            <a:miter lim="800000"/>
            <a:headEnd/>
            <a:tailEnd/>
          </a:ln>
        </p:spPr>
        <p:txBody>
          <a:bodyPr>
            <a:spAutoFit/>
          </a:bodyPr>
          <a:lstStyle/>
          <a:p>
            <a:pPr eaLnBrk="0" hangingPunct="0"/>
            <a:r>
              <a:rPr lang="nl-NL" altLang="nl-NL"/>
              <a:t>Hoe groeit een courgette?</a:t>
            </a:r>
          </a:p>
        </p:txBody>
      </p:sp>
      <p:pic>
        <p:nvPicPr>
          <p:cNvPr id="18442" name="Picture 33" descr="img">
            <a:hlinkClick r:id="rId10"/>
          </p:cNvPr>
          <p:cNvPicPr>
            <a:picLocks noChangeAspect="1" noChangeArrowheads="1"/>
          </p:cNvPicPr>
          <p:nvPr/>
        </p:nvPicPr>
        <p:blipFill>
          <a:blip r:embed="rId11" cstate="print"/>
          <a:srcRect/>
          <a:stretch>
            <a:fillRect/>
          </a:stretch>
        </p:blipFill>
        <p:spPr bwMode="auto">
          <a:xfrm>
            <a:off x="434975" y="4402138"/>
            <a:ext cx="365125" cy="254000"/>
          </a:xfrm>
          <a:prstGeom prst="rect">
            <a:avLst/>
          </a:prstGeom>
          <a:noFill/>
          <a:ln w="9525">
            <a:noFill/>
            <a:miter lim="800000"/>
            <a:headEnd/>
            <a:tailEnd/>
          </a:ln>
        </p:spPr>
      </p:pic>
      <p:sp>
        <p:nvSpPr>
          <p:cNvPr id="18443" name="Text Box 34"/>
          <p:cNvSpPr txBox="1">
            <a:spLocks noChangeArrowheads="1"/>
          </p:cNvSpPr>
          <p:nvPr/>
        </p:nvSpPr>
        <p:spPr bwMode="auto">
          <a:xfrm>
            <a:off x="866775" y="4475163"/>
            <a:ext cx="1366838" cy="144462"/>
          </a:xfrm>
          <a:prstGeom prst="rect">
            <a:avLst/>
          </a:prstGeom>
          <a:noFill/>
          <a:ln w="0">
            <a:noFill/>
            <a:miter lim="800000"/>
            <a:headEnd/>
            <a:tailEnd/>
          </a:ln>
        </p:spPr>
        <p:txBody>
          <a:bodyPr wrap="none" lIns="0" tIns="0" rIns="0" bIns="0"/>
          <a:lstStyle/>
          <a:p>
            <a:r>
              <a:rPr lang="nl-NL" altLang="nl-NL">
                <a:solidFill>
                  <a:srgbClr val="003300"/>
                </a:solidFill>
              </a:rPr>
              <a:t>De bestuiving van een bloem</a:t>
            </a:r>
          </a:p>
        </p:txBody>
      </p:sp>
      <p:pic>
        <p:nvPicPr>
          <p:cNvPr id="18444" name="Picture 35" descr="img">
            <a:hlinkClick r:id="rId12"/>
          </p:cNvPr>
          <p:cNvPicPr>
            <a:picLocks noChangeAspect="1" noChangeArrowheads="1"/>
          </p:cNvPicPr>
          <p:nvPr/>
        </p:nvPicPr>
        <p:blipFill>
          <a:blip r:embed="rId11" cstate="print"/>
          <a:srcRect/>
          <a:stretch>
            <a:fillRect/>
          </a:stretch>
        </p:blipFill>
        <p:spPr bwMode="auto">
          <a:xfrm>
            <a:off x="434975" y="3860800"/>
            <a:ext cx="365125" cy="254000"/>
          </a:xfrm>
          <a:prstGeom prst="rect">
            <a:avLst/>
          </a:prstGeom>
          <a:noFill/>
          <a:ln w="9525">
            <a:noFill/>
            <a:miter lim="800000"/>
            <a:headEnd/>
            <a:tailEnd/>
          </a:ln>
        </p:spPr>
      </p:pic>
      <p:sp>
        <p:nvSpPr>
          <p:cNvPr id="18445" name="Text Box 36"/>
          <p:cNvSpPr txBox="1">
            <a:spLocks noChangeArrowheads="1"/>
          </p:cNvSpPr>
          <p:nvPr/>
        </p:nvSpPr>
        <p:spPr bwMode="auto">
          <a:xfrm>
            <a:off x="866775" y="3933825"/>
            <a:ext cx="1366838" cy="144463"/>
          </a:xfrm>
          <a:prstGeom prst="rect">
            <a:avLst/>
          </a:prstGeom>
          <a:noFill/>
          <a:ln w="0">
            <a:noFill/>
            <a:miter lim="800000"/>
            <a:headEnd/>
            <a:tailEnd/>
          </a:ln>
        </p:spPr>
        <p:txBody>
          <a:bodyPr wrap="none" lIns="0" tIns="0" rIns="0" bIns="0"/>
          <a:lstStyle/>
          <a:p>
            <a:r>
              <a:rPr lang="nl-NL" altLang="nl-NL">
                <a:solidFill>
                  <a:srgbClr val="003300"/>
                </a:solidFill>
              </a:rPr>
              <a:t>Windbestuiving</a:t>
            </a:r>
          </a:p>
        </p:txBody>
      </p:sp>
      <p:pic>
        <p:nvPicPr>
          <p:cNvPr id="18446" name="Picture 38" descr="Tomaat"/>
          <p:cNvPicPr>
            <a:picLocks noChangeAspect="1" noChangeArrowheads="1"/>
          </p:cNvPicPr>
          <p:nvPr/>
        </p:nvPicPr>
        <p:blipFill>
          <a:blip r:embed="rId13" cstate="print"/>
          <a:srcRect/>
          <a:stretch>
            <a:fillRect/>
          </a:stretch>
        </p:blipFill>
        <p:spPr bwMode="auto">
          <a:xfrm>
            <a:off x="5664200" y="977900"/>
            <a:ext cx="2955925" cy="2955925"/>
          </a:xfrm>
          <a:prstGeom prst="rect">
            <a:avLst/>
          </a:prstGeom>
          <a:noFill/>
          <a:ln w="9525">
            <a:noFill/>
            <a:miter lim="800000"/>
            <a:headEnd/>
            <a:tailEnd/>
          </a:ln>
        </p:spPr>
      </p:pic>
      <p:pic>
        <p:nvPicPr>
          <p:cNvPr id="18447" name="Picture 40" descr="Alnusxspaethii"/>
          <p:cNvPicPr>
            <a:picLocks noChangeAspect="1" noChangeArrowheads="1"/>
          </p:cNvPicPr>
          <p:nvPr/>
        </p:nvPicPr>
        <p:blipFill>
          <a:blip r:embed="rId14" cstate="print"/>
          <a:srcRect/>
          <a:stretch>
            <a:fillRect/>
          </a:stretch>
        </p:blipFill>
        <p:spPr bwMode="auto">
          <a:xfrm>
            <a:off x="434975" y="1196975"/>
            <a:ext cx="2381250" cy="1790700"/>
          </a:xfrm>
          <a:prstGeom prst="rect">
            <a:avLst/>
          </a:prstGeom>
          <a:noFill/>
          <a:ln w="9525">
            <a:noFill/>
            <a:miter lim="800000"/>
            <a:headEnd/>
            <a:tailEnd/>
          </a:ln>
        </p:spPr>
      </p:pic>
      <p:pic>
        <p:nvPicPr>
          <p:cNvPr id="18448" name="Picture 42" descr="BESTUIVING%20EN%20BEVRUCHTING"/>
          <p:cNvPicPr>
            <a:picLocks noChangeAspect="1" noChangeArrowheads="1"/>
          </p:cNvPicPr>
          <p:nvPr/>
        </p:nvPicPr>
        <p:blipFill>
          <a:blip r:embed="rId15" cstate="print"/>
          <a:srcRect/>
          <a:stretch>
            <a:fillRect/>
          </a:stretch>
        </p:blipFill>
        <p:spPr bwMode="auto">
          <a:xfrm>
            <a:off x="2676525" y="1611313"/>
            <a:ext cx="3295650" cy="464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Zeg het met bloemen.</a:t>
            </a:r>
            <a:endParaRPr lang="nl-NL" dirty="0"/>
          </a:p>
        </p:txBody>
      </p:sp>
      <p:pic>
        <p:nvPicPr>
          <p:cNvPr id="2052" name="Picture 4" descr="http://www.salaba.nl/media/bloeme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776" y="1988840"/>
            <a:ext cx="4320480" cy="3424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418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nl-NL" altLang="nl-NL" dirty="0" err="1" smtClean="0"/>
              <a:t>Bs</a:t>
            </a:r>
            <a:r>
              <a:rPr lang="nl-NL" altLang="nl-NL" dirty="0" smtClean="0"/>
              <a:t> 2: bestuiving</a:t>
            </a:r>
          </a:p>
        </p:txBody>
      </p:sp>
      <p:sp>
        <p:nvSpPr>
          <p:cNvPr id="19459" name="TextBox 4"/>
          <p:cNvSpPr txBox="1">
            <a:spLocks noChangeArrowheads="1"/>
          </p:cNvSpPr>
          <p:nvPr/>
        </p:nvSpPr>
        <p:spPr bwMode="auto">
          <a:xfrm>
            <a:off x="5357813" y="5429250"/>
            <a:ext cx="3000375" cy="584200"/>
          </a:xfrm>
          <a:prstGeom prst="rect">
            <a:avLst/>
          </a:prstGeom>
          <a:noFill/>
          <a:ln w="9525">
            <a:noFill/>
            <a:miter lim="800000"/>
            <a:headEnd/>
            <a:tailEnd/>
          </a:ln>
        </p:spPr>
        <p:txBody>
          <a:bodyPr>
            <a:spAutoFit/>
          </a:bodyPr>
          <a:lstStyle/>
          <a:p>
            <a:r>
              <a:rPr lang="nl-NL" altLang="nl-NL" sz="3200">
                <a:latin typeface="Calibri" pitchFamily="34" charset="0"/>
              </a:rPr>
              <a:t>windbloem</a:t>
            </a:r>
          </a:p>
        </p:txBody>
      </p:sp>
      <p:sp>
        <p:nvSpPr>
          <p:cNvPr id="19460" name="TextBox 5"/>
          <p:cNvSpPr txBox="1">
            <a:spLocks noChangeArrowheads="1"/>
          </p:cNvSpPr>
          <p:nvPr/>
        </p:nvSpPr>
        <p:spPr bwMode="auto">
          <a:xfrm>
            <a:off x="928688" y="5429250"/>
            <a:ext cx="3000375" cy="584200"/>
          </a:xfrm>
          <a:prstGeom prst="rect">
            <a:avLst/>
          </a:prstGeom>
          <a:noFill/>
          <a:ln w="9525">
            <a:noFill/>
            <a:miter lim="800000"/>
            <a:headEnd/>
            <a:tailEnd/>
          </a:ln>
        </p:spPr>
        <p:txBody>
          <a:bodyPr>
            <a:spAutoFit/>
          </a:bodyPr>
          <a:lstStyle/>
          <a:p>
            <a:r>
              <a:rPr lang="nl-NL" altLang="nl-NL" sz="3200">
                <a:latin typeface="Calibri" pitchFamily="34" charset="0"/>
              </a:rPr>
              <a:t>insectenbloem</a:t>
            </a:r>
          </a:p>
        </p:txBody>
      </p:sp>
      <p:pic>
        <p:nvPicPr>
          <p:cNvPr id="19461" name="Picture 2"/>
          <p:cNvPicPr>
            <a:picLocks noChangeAspect="1" noChangeArrowheads="1"/>
          </p:cNvPicPr>
          <p:nvPr/>
        </p:nvPicPr>
        <p:blipFill>
          <a:blip r:embed="rId3" cstate="print"/>
          <a:srcRect/>
          <a:stretch>
            <a:fillRect/>
          </a:stretch>
        </p:blipFill>
        <p:spPr bwMode="auto">
          <a:xfrm>
            <a:off x="4500563" y="2000250"/>
            <a:ext cx="3827462" cy="3214688"/>
          </a:xfrm>
          <a:prstGeom prst="rect">
            <a:avLst/>
          </a:prstGeom>
          <a:noFill/>
          <a:ln w="9525">
            <a:noFill/>
            <a:miter lim="800000"/>
            <a:headEnd/>
            <a:tailEnd/>
          </a:ln>
        </p:spPr>
      </p:pic>
      <p:pic>
        <p:nvPicPr>
          <p:cNvPr id="19462" name="Picture 2"/>
          <p:cNvPicPr>
            <a:picLocks noChangeAspect="1" noChangeArrowheads="1"/>
          </p:cNvPicPr>
          <p:nvPr/>
        </p:nvPicPr>
        <p:blipFill>
          <a:blip r:embed="rId4" cstate="print"/>
          <a:srcRect/>
          <a:stretch>
            <a:fillRect/>
          </a:stretch>
        </p:blipFill>
        <p:spPr bwMode="auto">
          <a:xfrm>
            <a:off x="785813" y="2214563"/>
            <a:ext cx="3125787"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23850" y="274638"/>
            <a:ext cx="8569325" cy="1143000"/>
          </a:xfrm>
        </p:spPr>
        <p:txBody>
          <a:bodyPr/>
          <a:lstStyle/>
          <a:p>
            <a:pPr eaLnBrk="1" hangingPunct="1"/>
            <a:r>
              <a:rPr lang="nl-NL" altLang="nl-NL" dirty="0" smtClean="0"/>
              <a:t>Kenmerken insectenbloemen.</a:t>
            </a:r>
          </a:p>
        </p:txBody>
      </p:sp>
      <p:sp>
        <p:nvSpPr>
          <p:cNvPr id="13315" name="Rectangle 3"/>
          <p:cNvSpPr>
            <a:spLocks noGrp="1" noChangeArrowheads="1"/>
          </p:cNvSpPr>
          <p:nvPr>
            <p:ph idx="1"/>
          </p:nvPr>
        </p:nvSpPr>
        <p:spPr/>
        <p:txBody>
          <a:bodyPr/>
          <a:lstStyle/>
          <a:p>
            <a:pPr lvl="1" eaLnBrk="1" hangingPunct="1"/>
            <a:r>
              <a:rPr lang="nl-NL" altLang="nl-NL" dirty="0" smtClean="0"/>
              <a:t>Grote bloemen.</a:t>
            </a:r>
          </a:p>
          <a:p>
            <a:pPr lvl="1" eaLnBrk="1" hangingPunct="1"/>
            <a:r>
              <a:rPr lang="nl-NL" altLang="nl-NL" dirty="0" smtClean="0"/>
              <a:t>Gekleurde bloemen.</a:t>
            </a:r>
          </a:p>
          <a:p>
            <a:pPr lvl="1" eaLnBrk="1" hangingPunct="1"/>
            <a:r>
              <a:rPr lang="nl-NL" altLang="nl-NL" dirty="0" smtClean="0"/>
              <a:t>Ruiken lekker. (maken geurstoffen)</a:t>
            </a:r>
          </a:p>
          <a:p>
            <a:pPr lvl="1" eaLnBrk="1" hangingPunct="1"/>
            <a:r>
              <a:rPr lang="nl-NL" altLang="nl-NL" dirty="0" smtClean="0"/>
              <a:t>Maken nectar.</a:t>
            </a:r>
          </a:p>
          <a:p>
            <a:pPr lvl="1" eaLnBrk="1" hangingPunct="1"/>
            <a:r>
              <a:rPr lang="nl-NL" altLang="nl-NL" dirty="0" smtClean="0"/>
              <a:t>De stuifmeelkorrels zijn ruw en plakkerig   (hierdoor plakken ze beter aan insecten vast)</a:t>
            </a:r>
          </a:p>
          <a:p>
            <a:pPr lvl="1" eaLnBrk="1" hangingPunct="1">
              <a:buFontTx/>
              <a:buNone/>
            </a:pPr>
            <a:endParaRPr lang="nl-NL" altLang="nl-NL" dirty="0" smtClean="0"/>
          </a:p>
        </p:txBody>
      </p:sp>
      <p:pic>
        <p:nvPicPr>
          <p:cNvPr id="20484" name="Picture 2" descr="http://images.forwallpaper.com/files/thumbs/preview/84/841643__flower-bumble-wallpapers-computer-backgrounds-desktop-images-back-insects_p.jpg"/>
          <p:cNvPicPr>
            <a:picLocks noChangeAspect="1" noChangeArrowheads="1"/>
          </p:cNvPicPr>
          <p:nvPr/>
        </p:nvPicPr>
        <p:blipFill>
          <a:blip r:embed="rId2" cstate="print"/>
          <a:srcRect/>
          <a:stretch>
            <a:fillRect/>
          </a:stretch>
        </p:blipFill>
        <p:spPr bwMode="auto">
          <a:xfrm>
            <a:off x="6048375" y="1233488"/>
            <a:ext cx="2244725" cy="1403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315">
                                            <p:txEl>
                                              <p:pRg st="4" end="4"/>
                                            </p:txEl>
                                          </p:spTgt>
                                        </p:tgtEl>
                                        <p:attrNameLst>
                                          <p:attrName>style.visibility</p:attrName>
                                        </p:attrNameLst>
                                      </p:cBhvr>
                                      <p:to>
                                        <p:strVal val="visible"/>
                                      </p:to>
                                    </p:set>
                                    <p:anim calcmode="lin" valueType="num">
                                      <p:cBhvr additive="base">
                                        <p:cTn id="31"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3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33375"/>
            <a:ext cx="8229600" cy="1079500"/>
          </a:xfrm>
        </p:spPr>
        <p:txBody>
          <a:bodyPr/>
          <a:lstStyle/>
          <a:p>
            <a:pPr eaLnBrk="1" hangingPunct="1"/>
            <a:r>
              <a:rPr lang="nl-NL" altLang="nl-NL" dirty="0" smtClean="0"/>
              <a:t>Kenmerken windbloemen.</a:t>
            </a:r>
          </a:p>
        </p:txBody>
      </p:sp>
      <p:sp>
        <p:nvSpPr>
          <p:cNvPr id="14339" name="Rectangle 3"/>
          <p:cNvSpPr>
            <a:spLocks noGrp="1" noChangeArrowheads="1"/>
          </p:cNvSpPr>
          <p:nvPr>
            <p:ph idx="1"/>
          </p:nvPr>
        </p:nvSpPr>
        <p:spPr>
          <a:xfrm>
            <a:off x="215900" y="1412875"/>
            <a:ext cx="6659563" cy="4911725"/>
          </a:xfrm>
        </p:spPr>
        <p:txBody>
          <a:bodyPr/>
          <a:lstStyle/>
          <a:p>
            <a:pPr lvl="1" eaLnBrk="1" hangingPunct="1">
              <a:lnSpc>
                <a:spcPct val="80000"/>
              </a:lnSpc>
            </a:pPr>
            <a:r>
              <a:rPr lang="nl-NL" altLang="nl-NL" dirty="0" smtClean="0"/>
              <a:t>Kleine bloemen.</a:t>
            </a:r>
          </a:p>
          <a:p>
            <a:pPr lvl="1" eaLnBrk="1" hangingPunct="1">
              <a:lnSpc>
                <a:spcPct val="80000"/>
              </a:lnSpc>
            </a:pPr>
            <a:r>
              <a:rPr lang="nl-NL" altLang="nl-NL" dirty="0" smtClean="0"/>
              <a:t>Meestal groene bloemen</a:t>
            </a:r>
          </a:p>
          <a:p>
            <a:pPr lvl="1" eaLnBrk="1" hangingPunct="1">
              <a:lnSpc>
                <a:spcPct val="80000"/>
              </a:lnSpc>
            </a:pPr>
            <a:r>
              <a:rPr lang="nl-NL" altLang="nl-NL" dirty="0" smtClean="0"/>
              <a:t>Geen lekkere geur.</a:t>
            </a:r>
          </a:p>
          <a:p>
            <a:pPr lvl="1" eaLnBrk="1" hangingPunct="1">
              <a:lnSpc>
                <a:spcPct val="80000"/>
              </a:lnSpc>
            </a:pPr>
            <a:r>
              <a:rPr lang="nl-NL" altLang="nl-NL" dirty="0" smtClean="0"/>
              <a:t>Geen nectar.</a:t>
            </a:r>
          </a:p>
          <a:p>
            <a:pPr lvl="1" eaLnBrk="1" hangingPunct="1">
              <a:lnSpc>
                <a:spcPct val="80000"/>
              </a:lnSpc>
            </a:pPr>
            <a:r>
              <a:rPr lang="nl-NL" altLang="nl-NL" dirty="0" smtClean="0"/>
              <a:t>Hele lange meeldraden.</a:t>
            </a:r>
          </a:p>
          <a:p>
            <a:pPr lvl="1" eaLnBrk="1" hangingPunct="1">
              <a:lnSpc>
                <a:spcPct val="80000"/>
              </a:lnSpc>
            </a:pPr>
            <a:r>
              <a:rPr lang="nl-NL" altLang="nl-NL" dirty="0" smtClean="0"/>
              <a:t>Maken heel veel stuifmeelkorrels.</a:t>
            </a:r>
          </a:p>
          <a:p>
            <a:pPr lvl="1" eaLnBrk="1" hangingPunct="1">
              <a:lnSpc>
                <a:spcPct val="80000"/>
              </a:lnSpc>
            </a:pPr>
            <a:r>
              <a:rPr lang="nl-NL" altLang="nl-NL" dirty="0" smtClean="0"/>
              <a:t>De stuifmeelkorrels zijn glad en licht zodat ze gemakkelijk met de wind mee zweven.</a:t>
            </a:r>
          </a:p>
          <a:p>
            <a:pPr lvl="1" eaLnBrk="1" hangingPunct="1">
              <a:lnSpc>
                <a:spcPct val="80000"/>
              </a:lnSpc>
            </a:pPr>
            <a:r>
              <a:rPr lang="nl-NL" altLang="nl-NL" dirty="0" smtClean="0"/>
              <a:t>De stempel is vaak erg groot (een soort handschoen/veer voor het opvangen van de stuifmeelkorrels)</a:t>
            </a:r>
          </a:p>
        </p:txBody>
      </p:sp>
      <p:pic>
        <p:nvPicPr>
          <p:cNvPr id="14341" name="Afbeelding 5" descr="bloeiend gras.png"/>
          <p:cNvPicPr>
            <a:picLocks noChangeAspect="1"/>
          </p:cNvPicPr>
          <p:nvPr/>
        </p:nvPicPr>
        <p:blipFill>
          <a:blip r:embed="rId2" cstate="print"/>
          <a:srcRect/>
          <a:stretch>
            <a:fillRect/>
          </a:stretch>
        </p:blipFill>
        <p:spPr bwMode="auto">
          <a:xfrm>
            <a:off x="6794500" y="3141663"/>
            <a:ext cx="2068513" cy="1781175"/>
          </a:xfrm>
          <a:prstGeom prst="rect">
            <a:avLst/>
          </a:prstGeom>
          <a:noFill/>
          <a:ln w="9525">
            <a:noFill/>
            <a:miter lim="800000"/>
            <a:headEnd/>
            <a:tailEnd/>
          </a:ln>
        </p:spPr>
      </p:pic>
      <p:pic>
        <p:nvPicPr>
          <p:cNvPr id="14342" name="Afbeelding 6" descr="bloem gras.jpg"/>
          <p:cNvPicPr>
            <a:picLocks noChangeAspect="1"/>
          </p:cNvPicPr>
          <p:nvPr/>
        </p:nvPicPr>
        <p:blipFill>
          <a:blip r:embed="rId3" cstate="print"/>
          <a:srcRect/>
          <a:stretch>
            <a:fillRect/>
          </a:stretch>
        </p:blipFill>
        <p:spPr bwMode="auto">
          <a:xfrm>
            <a:off x="7539038" y="5445125"/>
            <a:ext cx="1266825" cy="1136650"/>
          </a:xfrm>
          <a:prstGeom prst="rect">
            <a:avLst/>
          </a:prstGeom>
          <a:noFill/>
          <a:ln w="9525">
            <a:noFill/>
            <a:miter lim="800000"/>
            <a:headEnd/>
            <a:tailEnd/>
          </a:ln>
        </p:spPr>
      </p:pic>
      <p:pic>
        <p:nvPicPr>
          <p:cNvPr id="14343" name="Afbeelding 7" descr="windbloem stuifmeel bestuiving.jpg"/>
          <p:cNvPicPr>
            <a:picLocks noChangeAspect="1"/>
          </p:cNvPicPr>
          <p:nvPr/>
        </p:nvPicPr>
        <p:blipFill>
          <a:blip r:embed="rId4" cstate="print"/>
          <a:srcRect/>
          <a:stretch>
            <a:fillRect/>
          </a:stretch>
        </p:blipFill>
        <p:spPr bwMode="auto">
          <a:xfrm>
            <a:off x="5907088" y="1592263"/>
            <a:ext cx="2228850" cy="1223962"/>
          </a:xfrm>
          <a:prstGeom prst="rect">
            <a:avLst/>
          </a:prstGeom>
          <a:noFill/>
          <a:ln w="9525">
            <a:noFill/>
            <a:miter lim="800000"/>
            <a:headEnd/>
            <a:tailEnd/>
          </a:ln>
        </p:spPr>
      </p:pic>
      <p:pic>
        <p:nvPicPr>
          <p:cNvPr id="21511" name="Picture 1"/>
          <p:cNvPicPr>
            <a:picLocks noChangeAspect="1" noChangeArrowheads="1"/>
          </p:cNvPicPr>
          <p:nvPr/>
        </p:nvPicPr>
        <p:blipFill>
          <a:blip r:embed="rId5" cstate="print"/>
          <a:srcRect/>
          <a:stretch>
            <a:fillRect/>
          </a:stretch>
        </p:blipFill>
        <p:spPr bwMode="auto">
          <a:xfrm>
            <a:off x="6567488" y="5445125"/>
            <a:ext cx="895350" cy="1230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341"/>
                                        </p:tgtEl>
                                        <p:attrNameLst>
                                          <p:attrName>style.visibility</p:attrName>
                                        </p:attrNameLst>
                                      </p:cBhvr>
                                      <p:to>
                                        <p:strVal val="visible"/>
                                      </p:to>
                                    </p:set>
                                    <p:anim calcmode="lin" valueType="num">
                                      <p:cBhvr additive="base">
                                        <p:cTn id="17" dur="500" fill="hold"/>
                                        <p:tgtEl>
                                          <p:spTgt spid="14341"/>
                                        </p:tgtEl>
                                        <p:attrNameLst>
                                          <p:attrName>ppt_x</p:attrName>
                                        </p:attrNameLst>
                                      </p:cBhvr>
                                      <p:tavLst>
                                        <p:tav tm="0">
                                          <p:val>
                                            <p:strVal val="#ppt_x"/>
                                          </p:val>
                                        </p:tav>
                                        <p:tav tm="100000">
                                          <p:val>
                                            <p:strVal val="#ppt_x"/>
                                          </p:val>
                                        </p:tav>
                                      </p:tavLst>
                                    </p:anim>
                                    <p:anim calcmode="lin" valueType="num">
                                      <p:cBhvr additive="base">
                                        <p:cTn id="18"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4339">
                                            <p:txEl>
                                              <p:pRg st="2" end="2"/>
                                            </p:txEl>
                                          </p:spTgt>
                                        </p:tgtEl>
                                        <p:attrNameLst>
                                          <p:attrName>style.visibility</p:attrName>
                                        </p:attrNameLst>
                                      </p:cBhvr>
                                      <p:to>
                                        <p:strVal val="visible"/>
                                      </p:to>
                                    </p:set>
                                    <p:anim calcmode="lin" valueType="num">
                                      <p:cBhvr additive="base">
                                        <p:cTn id="23"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4339">
                                            <p:txEl>
                                              <p:pRg st="3" end="3"/>
                                            </p:txEl>
                                          </p:spTgt>
                                        </p:tgtEl>
                                        <p:attrNameLst>
                                          <p:attrName>style.visibility</p:attrName>
                                        </p:attrNameLst>
                                      </p:cBhvr>
                                      <p:to>
                                        <p:strVal val="visible"/>
                                      </p:to>
                                    </p:set>
                                    <p:anim calcmode="lin" valueType="num">
                                      <p:cBhvr additive="base">
                                        <p:cTn id="29"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4339">
                                            <p:txEl>
                                              <p:pRg st="4" end="4"/>
                                            </p:txEl>
                                          </p:spTgt>
                                        </p:tgtEl>
                                        <p:attrNameLst>
                                          <p:attrName>style.visibility</p:attrName>
                                        </p:attrNameLst>
                                      </p:cBhvr>
                                      <p:to>
                                        <p:strVal val="visible"/>
                                      </p:to>
                                    </p:set>
                                    <p:anim calcmode="lin" valueType="num">
                                      <p:cBhvr additive="base">
                                        <p:cTn id="35"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9">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342"/>
                                        </p:tgtEl>
                                        <p:attrNameLst>
                                          <p:attrName>style.visibility</p:attrName>
                                        </p:attrNameLst>
                                      </p:cBhvr>
                                      <p:to>
                                        <p:strVal val="visible"/>
                                      </p:to>
                                    </p:set>
                                    <p:anim calcmode="lin" valueType="num">
                                      <p:cBhvr additive="base">
                                        <p:cTn id="39" dur="500" fill="hold"/>
                                        <p:tgtEl>
                                          <p:spTgt spid="14342"/>
                                        </p:tgtEl>
                                        <p:attrNameLst>
                                          <p:attrName>ppt_x</p:attrName>
                                        </p:attrNameLst>
                                      </p:cBhvr>
                                      <p:tavLst>
                                        <p:tav tm="0">
                                          <p:val>
                                            <p:strVal val="#ppt_x"/>
                                          </p:val>
                                        </p:tav>
                                        <p:tav tm="100000">
                                          <p:val>
                                            <p:strVal val="#ppt_x"/>
                                          </p:val>
                                        </p:tav>
                                      </p:tavLst>
                                    </p:anim>
                                    <p:anim calcmode="lin" valueType="num">
                                      <p:cBhvr additive="base">
                                        <p:cTn id="40"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4339">
                                            <p:txEl>
                                              <p:pRg st="5" end="5"/>
                                            </p:txEl>
                                          </p:spTgt>
                                        </p:tgtEl>
                                        <p:attrNameLst>
                                          <p:attrName>style.visibility</p:attrName>
                                        </p:attrNameLst>
                                      </p:cBhvr>
                                      <p:to>
                                        <p:strVal val="visible"/>
                                      </p:to>
                                    </p:set>
                                    <p:anim calcmode="lin" valueType="num">
                                      <p:cBhvr additive="base">
                                        <p:cTn id="45"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4339">
                                            <p:txEl>
                                              <p:pRg st="5" end="5"/>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4343"/>
                                        </p:tgtEl>
                                        <p:attrNameLst>
                                          <p:attrName>style.visibility</p:attrName>
                                        </p:attrNameLst>
                                      </p:cBhvr>
                                      <p:to>
                                        <p:strVal val="visible"/>
                                      </p:to>
                                    </p:set>
                                    <p:anim calcmode="lin" valueType="num">
                                      <p:cBhvr additive="base">
                                        <p:cTn id="49" dur="500" fill="hold"/>
                                        <p:tgtEl>
                                          <p:spTgt spid="14343"/>
                                        </p:tgtEl>
                                        <p:attrNameLst>
                                          <p:attrName>ppt_x</p:attrName>
                                        </p:attrNameLst>
                                      </p:cBhvr>
                                      <p:tavLst>
                                        <p:tav tm="0">
                                          <p:val>
                                            <p:strVal val="#ppt_x"/>
                                          </p:val>
                                        </p:tav>
                                        <p:tav tm="100000">
                                          <p:val>
                                            <p:strVal val="#ppt_x"/>
                                          </p:val>
                                        </p:tav>
                                      </p:tavLst>
                                    </p:anim>
                                    <p:anim calcmode="lin" valueType="num">
                                      <p:cBhvr additive="base">
                                        <p:cTn id="50" dur="500" fill="hold"/>
                                        <p:tgtEl>
                                          <p:spTgt spid="1434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4339">
                                            <p:txEl>
                                              <p:pRg st="6" end="6"/>
                                            </p:txEl>
                                          </p:spTgt>
                                        </p:tgtEl>
                                        <p:attrNameLst>
                                          <p:attrName>style.visibility</p:attrName>
                                        </p:attrNameLst>
                                      </p:cBhvr>
                                      <p:to>
                                        <p:strVal val="visible"/>
                                      </p:to>
                                    </p:set>
                                    <p:anim calcmode="lin" valueType="num">
                                      <p:cBhvr additive="base">
                                        <p:cTn id="55"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433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4339">
                                            <p:txEl>
                                              <p:pRg st="7" end="7"/>
                                            </p:txEl>
                                          </p:spTgt>
                                        </p:tgtEl>
                                        <p:attrNameLst>
                                          <p:attrName>style.visibility</p:attrName>
                                        </p:attrNameLst>
                                      </p:cBhvr>
                                      <p:to>
                                        <p:strVal val="visible"/>
                                      </p:to>
                                    </p:set>
                                    <p:anim calcmode="lin" valueType="num">
                                      <p:cBhvr additive="base">
                                        <p:cTn id="61"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33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511288"/>
          </a:xfrm>
        </p:spPr>
        <p:txBody>
          <a:bodyPr/>
          <a:lstStyle/>
          <a:p>
            <a:r>
              <a:rPr lang="nl-NL" dirty="0" smtClean="0"/>
              <a:t/>
            </a:r>
            <a:br>
              <a:rPr lang="nl-NL" dirty="0" smtClean="0"/>
            </a:br>
            <a:r>
              <a:rPr lang="nl-NL" dirty="0" smtClean="0"/>
              <a:t>Stuifmeel van een insectenbloem en een windbloem</a:t>
            </a:r>
            <a:endParaRPr lang="nl-NL" dirty="0"/>
          </a:p>
        </p:txBody>
      </p:sp>
      <p:pic>
        <p:nvPicPr>
          <p:cNvPr id="1027" name="Picture 3"/>
          <p:cNvPicPr>
            <a:picLocks noChangeAspect="1" noChangeArrowheads="1"/>
          </p:cNvPicPr>
          <p:nvPr/>
        </p:nvPicPr>
        <p:blipFill>
          <a:blip r:embed="rId3" cstate="print"/>
          <a:srcRect/>
          <a:stretch>
            <a:fillRect/>
          </a:stretch>
        </p:blipFill>
        <p:spPr bwMode="auto">
          <a:xfrm>
            <a:off x="714348" y="2143116"/>
            <a:ext cx="7500990" cy="3519187"/>
          </a:xfrm>
          <a:prstGeom prst="rect">
            <a:avLst/>
          </a:prstGeom>
          <a:noFill/>
          <a:ln w="9525">
            <a:noFill/>
            <a:miter lim="800000"/>
            <a:headEnd/>
            <a:tailEnd/>
          </a:ln>
          <a:effectLst/>
        </p:spPr>
      </p:pic>
      <p:sp>
        <p:nvSpPr>
          <p:cNvPr id="7" name="Tekstvak 6"/>
          <p:cNvSpPr txBox="1"/>
          <p:nvPr/>
        </p:nvSpPr>
        <p:spPr>
          <a:xfrm>
            <a:off x="2143108" y="6287650"/>
            <a:ext cx="4929222" cy="338554"/>
          </a:xfrm>
          <a:prstGeom prst="rect">
            <a:avLst/>
          </a:prstGeom>
          <a:noFill/>
        </p:spPr>
        <p:txBody>
          <a:bodyPr wrap="square" rtlCol="0">
            <a:spAutoFit/>
          </a:bodyPr>
          <a:lstStyle/>
          <a:p>
            <a:r>
              <a:rPr lang="nl-NL" sz="1600" dirty="0" smtClean="0"/>
              <a:t>Opdracht 11 BVJ HAVO/VWO werkboek blz.188</a:t>
            </a:r>
            <a:endParaRPr lang="nl-NL"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846138"/>
            <a:ext cx="8229600" cy="1143000"/>
          </a:xfrm>
        </p:spPr>
        <p:txBody>
          <a:bodyPr/>
          <a:lstStyle/>
          <a:p>
            <a:r>
              <a:rPr lang="nl-NL" dirty="0" smtClean="0"/>
              <a:t>Stuifmeel windbloemen en insectenbloemen</a:t>
            </a:r>
            <a:endParaRPr lang="nl-NL" dirty="0"/>
          </a:p>
        </p:txBody>
      </p:sp>
      <p:pic>
        <p:nvPicPr>
          <p:cNvPr id="2050" name="Picture 2"/>
          <p:cNvPicPr>
            <a:picLocks noChangeAspect="1" noChangeArrowheads="1"/>
          </p:cNvPicPr>
          <p:nvPr/>
        </p:nvPicPr>
        <p:blipFill>
          <a:blip r:embed="rId3" cstate="print"/>
          <a:srcRect/>
          <a:stretch>
            <a:fillRect/>
          </a:stretch>
        </p:blipFill>
        <p:spPr bwMode="auto">
          <a:xfrm>
            <a:off x="1633538" y="2357430"/>
            <a:ext cx="5876925" cy="3076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07963" y="277813"/>
            <a:ext cx="8229600" cy="1143000"/>
          </a:xfrm>
        </p:spPr>
        <p:txBody>
          <a:bodyPr/>
          <a:lstStyle/>
          <a:p>
            <a:pPr eaLnBrk="1" hangingPunct="1"/>
            <a:r>
              <a:rPr lang="nl-NL" altLang="nl-NL" smtClean="0"/>
              <a:t>En nu jullie!</a:t>
            </a:r>
          </a:p>
        </p:txBody>
      </p:sp>
      <p:graphicFrame>
        <p:nvGraphicFramePr>
          <p:cNvPr id="8" name="Content Placeholder 7"/>
          <p:cNvGraphicFramePr>
            <a:graphicFrameLocks noGrp="1"/>
          </p:cNvGraphicFramePr>
          <p:nvPr>
            <p:ph idx="1"/>
          </p:nvPr>
        </p:nvGraphicFramePr>
        <p:xfrm>
          <a:off x="428596" y="1355104"/>
          <a:ext cx="8229600" cy="4074160"/>
        </p:xfrm>
        <a:graphic>
          <a:graphicData uri="http://schemas.openxmlformats.org/drawingml/2006/table">
            <a:tbl>
              <a:tblPr firstRow="1" bandRow="1">
                <a:tableStyleId>{3C2FFA5D-87B4-456A-9821-1D502468CF0F}</a:tableStyleId>
              </a:tblPr>
              <a:tblGrid>
                <a:gridCol w="2743200"/>
                <a:gridCol w="2743200"/>
                <a:gridCol w="2743200"/>
              </a:tblGrid>
              <a:tr h="370840">
                <a:tc>
                  <a:txBody>
                    <a:bodyPr/>
                    <a:lstStyle/>
                    <a:p>
                      <a:endParaRPr lang="nl-NL" dirty="0"/>
                    </a:p>
                  </a:txBody>
                  <a:tcPr/>
                </a:tc>
                <a:tc>
                  <a:txBody>
                    <a:bodyPr/>
                    <a:lstStyle/>
                    <a:p>
                      <a:r>
                        <a:rPr lang="nl-NL" dirty="0" smtClean="0"/>
                        <a:t>Insectenbloemen</a:t>
                      </a:r>
                      <a:endParaRPr lang="nl-NL" dirty="0"/>
                    </a:p>
                  </a:txBody>
                  <a:tcPr/>
                </a:tc>
                <a:tc>
                  <a:txBody>
                    <a:bodyPr/>
                    <a:lstStyle/>
                    <a:p>
                      <a:r>
                        <a:rPr lang="nl-NL" dirty="0" smtClean="0"/>
                        <a:t>Windbloemen</a:t>
                      </a:r>
                      <a:endParaRPr lang="nl-NL"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Bestuiving:</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Insecten</a:t>
                      </a:r>
                    </a:p>
                  </a:txBody>
                  <a:tcPr/>
                </a:tc>
                <a:tc>
                  <a:txBody>
                    <a:bodyPr/>
                    <a:lstStyle/>
                    <a:p>
                      <a:r>
                        <a:rPr lang="nl-NL" dirty="0" smtClean="0"/>
                        <a:t>Wind</a:t>
                      </a:r>
                      <a:endParaRPr lang="nl-NL"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Bloemen:</a:t>
                      </a:r>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Meestal groot</a:t>
                      </a:r>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Meestal klein</a:t>
                      </a:r>
                      <a:endParaRPr lang="nl-NL" dirty="0"/>
                    </a:p>
                  </a:txBody>
                  <a:tcPr/>
                </a:tc>
              </a:tr>
              <a:tr h="370840">
                <a:tc>
                  <a:txBody>
                    <a:bodyPr/>
                    <a:lstStyle/>
                    <a:p>
                      <a:r>
                        <a:rPr lang="nl-NL" dirty="0" smtClean="0"/>
                        <a:t>Kroonbladeren:</a:t>
                      </a:r>
                      <a:endParaRPr lang="nl-NL" dirty="0"/>
                    </a:p>
                  </a:txBody>
                  <a:tcPr/>
                </a:tc>
                <a:tc>
                  <a:txBody>
                    <a:bodyPr/>
                    <a:lstStyle/>
                    <a:p>
                      <a:r>
                        <a:rPr lang="nl-NL" dirty="0" smtClean="0"/>
                        <a:t>Opvallend gekleurd</a:t>
                      </a:r>
                      <a:endParaRPr lang="nl-NL" dirty="0"/>
                    </a:p>
                  </a:txBody>
                  <a:tcPr/>
                </a:tc>
                <a:tc>
                  <a:txBody>
                    <a:bodyPr/>
                    <a:lstStyle/>
                    <a:p>
                      <a:r>
                        <a:rPr lang="nl-NL" dirty="0" smtClean="0"/>
                        <a:t>Meestal groen</a:t>
                      </a:r>
                      <a:endParaRPr lang="nl-NL"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Geur: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Wel</a:t>
                      </a:r>
                    </a:p>
                  </a:txBody>
                  <a:tcPr/>
                </a:tc>
                <a:tc>
                  <a:txBody>
                    <a:bodyPr/>
                    <a:lstStyle/>
                    <a:p>
                      <a:r>
                        <a:rPr lang="nl-NL" dirty="0" smtClean="0"/>
                        <a:t>Niet</a:t>
                      </a:r>
                      <a:endParaRPr lang="nl-NL"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Nectar:</a:t>
                      </a:r>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Wel</a:t>
                      </a:r>
                      <a:endParaRPr lang="nl-NL" dirty="0"/>
                    </a:p>
                  </a:txBody>
                  <a:tcPr/>
                </a:tc>
                <a:tc>
                  <a:txBody>
                    <a:bodyPr/>
                    <a:lstStyle/>
                    <a:p>
                      <a:r>
                        <a:rPr lang="nl-NL" dirty="0" smtClean="0"/>
                        <a:t>Niet</a:t>
                      </a:r>
                      <a:endParaRPr lang="nl-NL" dirty="0"/>
                    </a:p>
                  </a:txBody>
                  <a:tcPr/>
                </a:tc>
              </a:tr>
              <a:tr h="370840">
                <a:tc>
                  <a:txBody>
                    <a:bodyPr/>
                    <a:lstStyle/>
                    <a:p>
                      <a:r>
                        <a:rPr lang="nl-NL" dirty="0" smtClean="0"/>
                        <a:t>Stuifmeelkorrels:</a:t>
                      </a:r>
                      <a:endParaRPr lang="nl-NL" dirty="0"/>
                    </a:p>
                  </a:txBody>
                  <a:tcPr/>
                </a:tc>
                <a:tc>
                  <a:txBody>
                    <a:bodyPr/>
                    <a:lstStyle/>
                    <a:p>
                      <a:r>
                        <a:rPr lang="nl-NL" dirty="0" smtClean="0"/>
                        <a:t>Ruw en kleverig</a:t>
                      </a:r>
                      <a:endParaRPr lang="nl-NL" dirty="0"/>
                    </a:p>
                  </a:txBody>
                  <a:tcPr/>
                </a:tc>
                <a:tc>
                  <a:txBody>
                    <a:bodyPr/>
                    <a:lstStyle/>
                    <a:p>
                      <a:r>
                        <a:rPr lang="nl-NL" dirty="0" smtClean="0"/>
                        <a:t>Licht en glad</a:t>
                      </a:r>
                      <a:endParaRPr lang="nl-NL" dirty="0"/>
                    </a:p>
                  </a:txBody>
                  <a:tcPr/>
                </a:tc>
              </a:tr>
              <a:tr h="370840">
                <a:tc>
                  <a:txBody>
                    <a:bodyPr/>
                    <a:lstStyle/>
                    <a:p>
                      <a:r>
                        <a:rPr lang="nl-NL" dirty="0" smtClean="0"/>
                        <a:t>Hoeveelheid</a:t>
                      </a:r>
                      <a:r>
                        <a:rPr lang="nl-NL" baseline="0" dirty="0" smtClean="0"/>
                        <a:t> stuifmeel:</a:t>
                      </a:r>
                      <a:endParaRPr lang="nl-NL" dirty="0"/>
                    </a:p>
                  </a:txBody>
                  <a:tcPr/>
                </a:tc>
                <a:tc>
                  <a:txBody>
                    <a:bodyPr/>
                    <a:lstStyle/>
                    <a:p>
                      <a:r>
                        <a:rPr lang="nl-NL" dirty="0" smtClean="0"/>
                        <a:t>Weinig</a:t>
                      </a:r>
                      <a:endParaRPr lang="nl-NL" dirty="0"/>
                    </a:p>
                  </a:txBody>
                  <a:tcPr/>
                </a:tc>
                <a:tc>
                  <a:txBody>
                    <a:bodyPr/>
                    <a:lstStyle/>
                    <a:p>
                      <a:r>
                        <a:rPr lang="nl-NL" dirty="0" smtClean="0"/>
                        <a:t>Heel veel</a:t>
                      </a:r>
                      <a:endParaRPr lang="nl-NL" dirty="0"/>
                    </a:p>
                  </a:txBody>
                  <a:tcPr/>
                </a:tc>
              </a:tr>
              <a:tr h="370840">
                <a:tc>
                  <a:txBody>
                    <a:bodyPr/>
                    <a:lstStyle/>
                    <a:p>
                      <a:r>
                        <a:rPr lang="nl-NL" dirty="0" smtClean="0"/>
                        <a:t>Stempels:</a:t>
                      </a:r>
                      <a:endParaRPr lang="nl-NL" dirty="0"/>
                    </a:p>
                  </a:txBody>
                  <a:tcPr/>
                </a:tc>
                <a:tc>
                  <a:txBody>
                    <a:bodyPr/>
                    <a:lstStyle/>
                    <a:p>
                      <a:r>
                        <a:rPr lang="nl-NL" dirty="0" smtClean="0"/>
                        <a:t>Klein</a:t>
                      </a:r>
                      <a:endParaRPr lang="nl-NL" dirty="0"/>
                    </a:p>
                  </a:txBody>
                  <a:tcPr/>
                </a:tc>
                <a:tc>
                  <a:txBody>
                    <a:bodyPr/>
                    <a:lstStyle/>
                    <a:p>
                      <a:r>
                        <a:rPr lang="nl-NL" dirty="0" smtClean="0"/>
                        <a:t>Groot en veervormig</a:t>
                      </a:r>
                      <a:endParaRPr lang="nl-NL" dirty="0"/>
                    </a:p>
                  </a:txBody>
                  <a:tcPr/>
                </a:tc>
              </a:tr>
              <a:tr h="370840">
                <a:tc>
                  <a:txBody>
                    <a:bodyPr/>
                    <a:lstStyle/>
                    <a:p>
                      <a:r>
                        <a:rPr lang="nl-NL" dirty="0" smtClean="0"/>
                        <a:t>Hlemknoppen en Stempels</a:t>
                      </a:r>
                      <a:endParaRPr lang="nl-NL" dirty="0"/>
                    </a:p>
                  </a:txBody>
                  <a:tcPr/>
                </a:tc>
                <a:tc>
                  <a:txBody>
                    <a:bodyPr/>
                    <a:lstStyle/>
                    <a:p>
                      <a:r>
                        <a:rPr lang="nl-NL" dirty="0" smtClean="0"/>
                        <a:t>Binnen de bloem</a:t>
                      </a:r>
                      <a:endParaRPr lang="nl-NL" dirty="0"/>
                    </a:p>
                  </a:txBody>
                  <a:tcPr/>
                </a:tc>
                <a:tc>
                  <a:txBody>
                    <a:bodyPr/>
                    <a:lstStyle/>
                    <a:p>
                      <a:r>
                        <a:rPr lang="nl-NL" dirty="0" smtClean="0"/>
                        <a:t>Buiten de bloem</a:t>
                      </a:r>
                      <a:endParaRPr lang="nl-NL" dirty="0"/>
                    </a:p>
                  </a:txBody>
                  <a:tcPr/>
                </a:tc>
              </a:tr>
              <a:tr h="149252">
                <a:tc gridSpan="3">
                  <a:txBody>
                    <a:bodyPr/>
                    <a:lstStyle/>
                    <a:p>
                      <a:endParaRPr lang="nl-NL" dirty="0"/>
                    </a:p>
                  </a:txBody>
                  <a:tcPr>
                    <a:lnL w="9525" cap="flat" cmpd="sng" algn="ctr">
                      <a:noFill/>
                      <a:prstDash val="solid"/>
                    </a:lnL>
                    <a:lnR w="9525" cap="flat" cmpd="sng" algn="ctr">
                      <a:noFill/>
                      <a:prstDash val="solid"/>
                    </a:lnR>
                    <a:lnB w="9525" cap="flat" cmpd="sng" algn="ctr">
                      <a:noFill/>
                      <a:prstDash val="solid"/>
                    </a:lnB>
                  </a:tcPr>
                </a:tc>
                <a:tc hMerge="1">
                  <a:txBody>
                    <a:bodyPr/>
                    <a:lstStyle/>
                    <a:p>
                      <a:endParaRPr lang="nl-NL" dirty="0"/>
                    </a:p>
                  </a:txBody>
                  <a:tcPr>
                    <a:lnR w="9525" cap="flat" cmpd="sng" algn="ctr">
                      <a:noFill/>
                      <a:prstDash val="solid"/>
                    </a:lnR>
                  </a:tcPr>
                </a:tc>
                <a:tc hMerge="1">
                  <a:txBody>
                    <a:bodyPr/>
                    <a:lstStyle/>
                    <a:p>
                      <a:endParaRPr lang="nl-NL" dirty="0"/>
                    </a:p>
                  </a:txBody>
                  <a:tcPr>
                    <a:lnR w="9525" cap="flat" cmpd="sng" algn="ctr">
                      <a:noFill/>
                      <a:prstDash val="solid"/>
                    </a:lnR>
                  </a:tcPr>
                </a:tc>
              </a:tr>
            </a:tbl>
          </a:graphicData>
        </a:graphic>
      </p:graphicFrame>
      <p:sp>
        <p:nvSpPr>
          <p:cNvPr id="9" name="Rectangle 8"/>
          <p:cNvSpPr/>
          <p:nvPr/>
        </p:nvSpPr>
        <p:spPr>
          <a:xfrm>
            <a:off x="3286125" y="178593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0" name="Rectangle 9"/>
          <p:cNvSpPr/>
          <p:nvPr/>
        </p:nvSpPr>
        <p:spPr>
          <a:xfrm>
            <a:off x="6000750" y="178593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1" name="Rectangle 10"/>
          <p:cNvSpPr/>
          <p:nvPr/>
        </p:nvSpPr>
        <p:spPr>
          <a:xfrm>
            <a:off x="3286125" y="214312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2" name="Rectangle 11"/>
          <p:cNvSpPr/>
          <p:nvPr/>
        </p:nvSpPr>
        <p:spPr>
          <a:xfrm>
            <a:off x="6000750" y="214312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3" name="Rectangle 12"/>
          <p:cNvSpPr/>
          <p:nvPr/>
        </p:nvSpPr>
        <p:spPr>
          <a:xfrm>
            <a:off x="3286125" y="2500313"/>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4" name="Rectangle 13"/>
          <p:cNvSpPr/>
          <p:nvPr/>
        </p:nvSpPr>
        <p:spPr>
          <a:xfrm>
            <a:off x="6000750" y="2500313"/>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5" name="Rectangle 14"/>
          <p:cNvSpPr/>
          <p:nvPr/>
        </p:nvSpPr>
        <p:spPr>
          <a:xfrm>
            <a:off x="3286125" y="292893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6" name="Rectangle 15"/>
          <p:cNvSpPr/>
          <p:nvPr/>
        </p:nvSpPr>
        <p:spPr>
          <a:xfrm>
            <a:off x="6000750" y="292893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7" name="Rectangle 16"/>
          <p:cNvSpPr/>
          <p:nvPr/>
        </p:nvSpPr>
        <p:spPr>
          <a:xfrm>
            <a:off x="3286125" y="328612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8" name="Rectangle 17"/>
          <p:cNvSpPr/>
          <p:nvPr/>
        </p:nvSpPr>
        <p:spPr>
          <a:xfrm>
            <a:off x="6000750" y="328612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19" name="Rectangle 18"/>
          <p:cNvSpPr/>
          <p:nvPr/>
        </p:nvSpPr>
        <p:spPr>
          <a:xfrm>
            <a:off x="3286125" y="3643313"/>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0" name="Rectangle 19"/>
          <p:cNvSpPr/>
          <p:nvPr/>
        </p:nvSpPr>
        <p:spPr>
          <a:xfrm>
            <a:off x="6000750" y="3643313"/>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2" name="Rectangle 21"/>
          <p:cNvSpPr/>
          <p:nvPr/>
        </p:nvSpPr>
        <p:spPr>
          <a:xfrm>
            <a:off x="3286125" y="4000500"/>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3" name="Rectangle 22"/>
          <p:cNvSpPr/>
          <p:nvPr/>
        </p:nvSpPr>
        <p:spPr>
          <a:xfrm>
            <a:off x="6000750" y="4000500"/>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4" name="Rectangle 23"/>
          <p:cNvSpPr/>
          <p:nvPr/>
        </p:nvSpPr>
        <p:spPr>
          <a:xfrm>
            <a:off x="3286125" y="435768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5" name="Rectangle 24"/>
          <p:cNvSpPr/>
          <p:nvPr/>
        </p:nvSpPr>
        <p:spPr>
          <a:xfrm>
            <a:off x="6000750" y="4357688"/>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6" name="Rectangle 25"/>
          <p:cNvSpPr/>
          <p:nvPr/>
        </p:nvSpPr>
        <p:spPr>
          <a:xfrm>
            <a:off x="3286125" y="471487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
        <p:nvSpPr>
          <p:cNvPr id="27" name="Rectangle 26"/>
          <p:cNvSpPr/>
          <p:nvPr/>
        </p:nvSpPr>
        <p:spPr>
          <a:xfrm>
            <a:off x="6000750" y="4714875"/>
            <a:ext cx="2071688"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hidden"/>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4"/>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hidden"/>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961636"/>
            <a:ext cx="5328592" cy="1728192"/>
          </a:xfrm>
        </p:spPr>
        <p:txBody>
          <a:bodyPr/>
          <a:lstStyle/>
          <a:p>
            <a:r>
              <a:rPr lang="nl-NL" altLang="nl-NL" sz="3600" dirty="0" smtClean="0"/>
              <a:t>Er </a:t>
            </a:r>
            <a:r>
              <a:rPr lang="nl-NL" altLang="nl-NL" sz="3600" dirty="0"/>
              <a:t>is een duidelijk verschil tussen bestuiving en bevruchting</a:t>
            </a:r>
            <a:r>
              <a:rPr lang="nl-NL" altLang="nl-NL" sz="3600" dirty="0" smtClean="0"/>
              <a:t>!</a:t>
            </a:r>
            <a:br>
              <a:rPr lang="nl-NL" altLang="nl-NL" sz="3600" dirty="0" smtClean="0"/>
            </a:br>
            <a:r>
              <a:rPr lang="nl-NL" altLang="nl-NL" dirty="0"/>
              <a:t/>
            </a:r>
            <a:br>
              <a:rPr lang="nl-NL" altLang="nl-NL" dirty="0"/>
            </a:br>
            <a:endParaRPr lang="nl-NL" dirty="0"/>
          </a:p>
        </p:txBody>
      </p:sp>
      <p:pic>
        <p:nvPicPr>
          <p:cNvPr id="4" name="Afbeelding 4" descr="bevruchting doorsnede stamper.jpg"/>
          <p:cNvPicPr>
            <a:picLocks noChangeAspect="1"/>
          </p:cNvPicPr>
          <p:nvPr/>
        </p:nvPicPr>
        <p:blipFill>
          <a:blip r:embed="rId2" cstate="print"/>
          <a:srcRect/>
          <a:stretch>
            <a:fillRect/>
          </a:stretch>
        </p:blipFill>
        <p:spPr bwMode="auto">
          <a:xfrm>
            <a:off x="6410928" y="1772816"/>
            <a:ext cx="1827529" cy="3773425"/>
          </a:xfrm>
          <a:prstGeom prst="rect">
            <a:avLst/>
          </a:prstGeom>
          <a:noFill/>
          <a:ln w="9525">
            <a:noFill/>
            <a:miter lim="800000"/>
            <a:headEnd/>
            <a:tailEnd/>
          </a:ln>
        </p:spPr>
      </p:pic>
      <p:sp>
        <p:nvSpPr>
          <p:cNvPr id="6" name="Rectangle 2"/>
          <p:cNvSpPr txBox="1">
            <a:spLocks noChangeArrowheads="1"/>
          </p:cNvSpPr>
          <p:nvPr/>
        </p:nvSpPr>
        <p:spPr bwMode="auto">
          <a:xfrm>
            <a:off x="-468560" y="188640"/>
            <a:ext cx="8229600" cy="1223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nl-NL" altLang="nl-NL" sz="4000" dirty="0" err="1" smtClean="0"/>
              <a:t>Bs</a:t>
            </a:r>
            <a:r>
              <a:rPr lang="nl-NL" altLang="nl-NL" sz="4000" dirty="0" smtClean="0"/>
              <a:t> 3: Bevruchting.</a:t>
            </a:r>
          </a:p>
        </p:txBody>
      </p:sp>
    </p:spTree>
    <p:extLst>
      <p:ext uri="{BB962C8B-B14F-4D97-AF65-F5344CB8AC3E}">
        <p14:creationId xmlns:p14="http://schemas.microsoft.com/office/powerpoint/2010/main" val="385373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Afbeelding 4" descr="bevruchting doorsnede stamper.jpg"/>
          <p:cNvPicPr>
            <a:picLocks noChangeAspect="1"/>
          </p:cNvPicPr>
          <p:nvPr/>
        </p:nvPicPr>
        <p:blipFill>
          <a:blip r:embed="rId3" cstate="print"/>
          <a:srcRect/>
          <a:stretch>
            <a:fillRect/>
          </a:stretch>
        </p:blipFill>
        <p:spPr bwMode="auto">
          <a:xfrm>
            <a:off x="6660232" y="1268760"/>
            <a:ext cx="2197100" cy="4536504"/>
          </a:xfrm>
          <a:prstGeom prst="rect">
            <a:avLst/>
          </a:prstGeom>
          <a:noFill/>
          <a:ln w="9525">
            <a:noFill/>
            <a:miter lim="800000"/>
            <a:headEnd/>
            <a:tailEnd/>
          </a:ln>
        </p:spPr>
      </p:pic>
      <p:sp>
        <p:nvSpPr>
          <p:cNvPr id="23554" name="Rectangle 2"/>
          <p:cNvSpPr>
            <a:spLocks noGrp="1" noChangeArrowheads="1"/>
          </p:cNvSpPr>
          <p:nvPr>
            <p:ph type="title"/>
          </p:nvPr>
        </p:nvSpPr>
        <p:spPr>
          <a:xfrm>
            <a:off x="457200" y="260350"/>
            <a:ext cx="8229600" cy="1223963"/>
          </a:xfrm>
        </p:spPr>
        <p:txBody>
          <a:bodyPr/>
          <a:lstStyle/>
          <a:p>
            <a:pPr eaLnBrk="1" hangingPunct="1"/>
            <a:r>
              <a:rPr lang="nl-NL" altLang="nl-NL" sz="4000" dirty="0" err="1" smtClean="0"/>
              <a:t>Bs</a:t>
            </a:r>
            <a:r>
              <a:rPr lang="nl-NL" altLang="nl-NL" sz="4000" dirty="0" smtClean="0"/>
              <a:t> 3: Bevruchting.</a:t>
            </a:r>
          </a:p>
        </p:txBody>
      </p:sp>
      <p:sp>
        <p:nvSpPr>
          <p:cNvPr id="15363" name="Rectangle 3"/>
          <p:cNvSpPr>
            <a:spLocks noGrp="1" noChangeArrowheads="1"/>
          </p:cNvSpPr>
          <p:nvPr>
            <p:ph idx="1"/>
          </p:nvPr>
        </p:nvSpPr>
        <p:spPr>
          <a:xfrm>
            <a:off x="457200" y="1700808"/>
            <a:ext cx="7096400" cy="5687987"/>
          </a:xfrm>
        </p:spPr>
        <p:txBody>
          <a:bodyPr/>
          <a:lstStyle/>
          <a:p>
            <a:pPr eaLnBrk="1" hangingPunct="1"/>
            <a:r>
              <a:rPr lang="nl-NL" altLang="nl-NL" dirty="0" smtClean="0"/>
              <a:t>Bij bevruchting moeten de stuifmeelkorrelkernen met de eicelkernen versmelten.</a:t>
            </a:r>
          </a:p>
          <a:p>
            <a:pPr eaLnBrk="1" hangingPunct="1"/>
            <a:r>
              <a:rPr lang="nl-NL" altLang="nl-NL" dirty="0" smtClean="0"/>
              <a:t>Dit noemen we geslachtelijke voortplanting (de stuifmeelkorrel versmelt met de eicel)</a:t>
            </a:r>
          </a:p>
          <a:p>
            <a:pPr eaLnBrk="1" hangingPunct="1"/>
            <a:endParaRPr lang="nl-NL" altLang="nl-NL"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5364"/>
                                        </p:tgtEl>
                                        <p:attrNameLst>
                                          <p:attrName>style.visibility</p:attrName>
                                        </p:attrNameLst>
                                      </p:cBhvr>
                                      <p:to>
                                        <p:strVal val="visible"/>
                                      </p:to>
                                    </p:set>
                                    <p:anim calcmode="lin" valueType="num">
                                      <p:cBhvr additive="base">
                                        <p:cTn id="17" dur="500" fill="hold"/>
                                        <p:tgtEl>
                                          <p:spTgt spid="15364"/>
                                        </p:tgtEl>
                                        <p:attrNameLst>
                                          <p:attrName>ppt_x</p:attrName>
                                        </p:attrNameLst>
                                      </p:cBhvr>
                                      <p:tavLst>
                                        <p:tav tm="0">
                                          <p:val>
                                            <p:strVal val="#ppt_x"/>
                                          </p:val>
                                        </p:tav>
                                        <p:tav tm="100000">
                                          <p:val>
                                            <p:strVal val="#ppt_x"/>
                                          </p:val>
                                        </p:tav>
                                      </p:tavLst>
                                    </p:anim>
                                    <p:anim calcmode="lin" valueType="num">
                                      <p:cBhvr additive="base">
                                        <p:cTn id="1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3405" y="73411"/>
            <a:ext cx="8229600" cy="1143000"/>
          </a:xfrm>
        </p:spPr>
        <p:txBody>
          <a:bodyPr/>
          <a:lstStyle/>
          <a:p>
            <a:r>
              <a:rPr lang="nl-NL" dirty="0" smtClean="0"/>
              <a:t>Bevruchting</a:t>
            </a:r>
            <a:endParaRPr lang="nl-NL" dirty="0"/>
          </a:p>
        </p:txBody>
      </p:sp>
      <p:pic>
        <p:nvPicPr>
          <p:cNvPr id="6" name="Afbeelding 5"/>
          <p:cNvPicPr>
            <a:picLocks noChangeAspect="1"/>
          </p:cNvPicPr>
          <p:nvPr/>
        </p:nvPicPr>
        <p:blipFill>
          <a:blip r:embed="rId2" cstate="print"/>
          <a:stretch>
            <a:fillRect/>
          </a:stretch>
        </p:blipFill>
        <p:spPr>
          <a:xfrm>
            <a:off x="1547664" y="1190187"/>
            <a:ext cx="4104456" cy="3226858"/>
          </a:xfrm>
          <a:prstGeom prst="rect">
            <a:avLst/>
          </a:prstGeom>
        </p:spPr>
      </p:pic>
      <p:pic>
        <p:nvPicPr>
          <p:cNvPr id="7" name="Afbeelding 6"/>
          <p:cNvPicPr>
            <a:picLocks noChangeAspect="1"/>
          </p:cNvPicPr>
          <p:nvPr/>
        </p:nvPicPr>
        <p:blipFill>
          <a:blip r:embed="rId3" cstate="print"/>
          <a:stretch>
            <a:fillRect/>
          </a:stretch>
        </p:blipFill>
        <p:spPr>
          <a:xfrm>
            <a:off x="1360240" y="4806254"/>
            <a:ext cx="6486525" cy="1575074"/>
          </a:xfrm>
          <a:prstGeom prst="rect">
            <a:avLst/>
          </a:prstGeom>
        </p:spPr>
      </p:pic>
      <p:pic>
        <p:nvPicPr>
          <p:cNvPr id="8" name="Afbeelding 4" descr="bevruchting doorsnede stamper.jpg"/>
          <p:cNvPicPr>
            <a:picLocks noChangeAspect="1"/>
          </p:cNvPicPr>
          <p:nvPr/>
        </p:nvPicPr>
        <p:blipFill>
          <a:blip r:embed="rId4" cstate="print"/>
          <a:srcRect/>
          <a:stretch>
            <a:fillRect/>
          </a:stretch>
        </p:blipFill>
        <p:spPr bwMode="auto">
          <a:xfrm>
            <a:off x="6748215" y="237417"/>
            <a:ext cx="2197100" cy="4536504"/>
          </a:xfrm>
          <a:prstGeom prst="rect">
            <a:avLst/>
          </a:prstGeom>
          <a:noFill/>
          <a:ln w="9525">
            <a:noFill/>
            <a:miter lim="800000"/>
            <a:headEnd/>
            <a:tailEnd/>
          </a:ln>
        </p:spPr>
      </p:pic>
    </p:spTree>
    <p:extLst>
      <p:ext uri="{BB962C8B-B14F-4D97-AF65-F5344CB8AC3E}">
        <p14:creationId xmlns:p14="http://schemas.microsoft.com/office/powerpoint/2010/main" val="405648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ome_icoon">
            <a:hlinkClick r:id="rId3" action="ppaction://hlinksldjump"/>
          </p:cNvPr>
          <p:cNvPicPr preferRelativeResize="0">
            <a:picLocks noChangeArrowheads="1"/>
          </p:cNvPicPr>
          <p:nvPr/>
        </p:nvPicPr>
        <p:blipFill>
          <a:blip r:embed="rId4" cstate="print"/>
          <a:srcRect/>
          <a:stretch>
            <a:fillRect/>
          </a:stretch>
        </p:blipFill>
        <p:spPr bwMode="auto">
          <a:xfrm>
            <a:off x="6889750" y="476250"/>
            <a:ext cx="252413" cy="252413"/>
          </a:xfrm>
          <a:prstGeom prst="rect">
            <a:avLst/>
          </a:prstGeom>
          <a:noFill/>
          <a:ln w="9525">
            <a:noFill/>
            <a:miter lim="800000"/>
            <a:headEnd/>
            <a:tailEnd/>
          </a:ln>
        </p:spPr>
      </p:pic>
      <p:sp>
        <p:nvSpPr>
          <p:cNvPr id="391171" name="Rectangle 3"/>
          <p:cNvSpPr>
            <a:spLocks noGrp="1"/>
          </p:cNvSpPr>
          <p:nvPr>
            <p:ph type="title" idx="4294967295"/>
          </p:nvPr>
        </p:nvSpPr>
        <p:spPr>
          <a:xfrm>
            <a:off x="2735796" y="476250"/>
            <a:ext cx="3781425" cy="642938"/>
          </a:xfrm>
        </p:spPr>
        <p:txBody>
          <a:bodyPr rtlCol="0">
            <a:normAutofit fontScale="90000"/>
          </a:bodyPr>
          <a:lstStyle/>
          <a:p>
            <a:pPr eaLnBrk="1" fontAlgn="auto" hangingPunct="1">
              <a:spcAft>
                <a:spcPts val="0"/>
              </a:spcAft>
              <a:defRPr/>
            </a:pPr>
            <a:r>
              <a:rPr lang="en-US" dirty="0" smtClean="0">
                <a:solidFill>
                  <a:srgbClr val="37441C"/>
                </a:solidFill>
              </a:rPr>
              <a:t>Bs 3. </a:t>
            </a:r>
            <a:r>
              <a:rPr lang="en-US" dirty="0" err="1" smtClean="0">
                <a:solidFill>
                  <a:srgbClr val="37441C"/>
                </a:solidFill>
              </a:rPr>
              <a:t>Bevruchting</a:t>
            </a:r>
            <a:endParaRPr lang="nl-NL" dirty="0" smtClean="0">
              <a:solidFill>
                <a:srgbClr val="37441C"/>
              </a:solidFill>
            </a:endParaRPr>
          </a:p>
        </p:txBody>
      </p:sp>
      <p:pic>
        <p:nvPicPr>
          <p:cNvPr id="24586" name="Picture 15" descr="bord-e---bevruchting"/>
          <p:cNvPicPr>
            <a:picLocks noChangeAspect="1" noChangeArrowheads="1"/>
          </p:cNvPicPr>
          <p:nvPr/>
        </p:nvPicPr>
        <p:blipFill>
          <a:blip r:embed="rId5" cstate="print"/>
          <a:srcRect/>
          <a:stretch>
            <a:fillRect/>
          </a:stretch>
        </p:blipFill>
        <p:spPr bwMode="auto">
          <a:xfrm>
            <a:off x="446088" y="1052513"/>
            <a:ext cx="2538412" cy="3997325"/>
          </a:xfrm>
          <a:prstGeom prst="rect">
            <a:avLst/>
          </a:prstGeom>
          <a:noFill/>
          <a:ln w="9525">
            <a:noFill/>
            <a:miter lim="800000"/>
            <a:headEnd/>
            <a:tailEnd/>
          </a:ln>
        </p:spPr>
      </p:pic>
      <p:pic>
        <p:nvPicPr>
          <p:cNvPr id="24587" name="Picture 17" descr="groenten%20-%20courgette%20plant"/>
          <p:cNvPicPr>
            <a:picLocks noChangeAspect="1" noChangeArrowheads="1"/>
          </p:cNvPicPr>
          <p:nvPr/>
        </p:nvPicPr>
        <p:blipFill>
          <a:blip r:embed="rId6" cstate="print"/>
          <a:srcRect/>
          <a:stretch>
            <a:fillRect/>
          </a:stretch>
        </p:blipFill>
        <p:spPr bwMode="auto">
          <a:xfrm>
            <a:off x="3362325" y="1857364"/>
            <a:ext cx="5259388" cy="3505200"/>
          </a:xfrm>
          <a:prstGeom prst="rect">
            <a:avLst/>
          </a:prstGeom>
          <a:noFill/>
          <a:ln w="9525">
            <a:noFill/>
            <a:miter lim="800000"/>
            <a:headEnd/>
            <a:tailEnd/>
          </a:ln>
        </p:spPr>
      </p:pic>
      <p:sp>
        <p:nvSpPr>
          <p:cNvPr id="2" name="Rechthoek 1"/>
          <p:cNvSpPr/>
          <p:nvPr/>
        </p:nvSpPr>
        <p:spPr>
          <a:xfrm>
            <a:off x="1062764" y="5788014"/>
            <a:ext cx="4445339" cy="338554"/>
          </a:xfrm>
          <a:prstGeom prst="rect">
            <a:avLst/>
          </a:prstGeom>
        </p:spPr>
        <p:txBody>
          <a:bodyPr wrap="square">
            <a:spAutoFit/>
          </a:bodyPr>
          <a:lstStyle/>
          <a:p>
            <a:r>
              <a:rPr lang="nl-NL" dirty="0" smtClean="0"/>
              <a:t>Klokkenhuis 9.00 min.  </a:t>
            </a:r>
            <a:r>
              <a:rPr lang="nl-NL" dirty="0" smtClean="0">
                <a:hlinkClick r:id="rId7"/>
              </a:rPr>
              <a:t>https</a:t>
            </a:r>
            <a:r>
              <a:rPr lang="nl-NL" smtClean="0">
                <a:hlinkClick r:id="rId7"/>
              </a:rPr>
              <a:t>://www.youtube.com/watch?v=CxGeWaQd1eI</a:t>
            </a:r>
            <a:endParaRPr lang="nl-NL" dirty="0" smtClean="0"/>
          </a:p>
          <a:p>
            <a:endParaRPr lang="nl-N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1880" y="1124744"/>
            <a:ext cx="8229600" cy="1143000"/>
          </a:xfrm>
        </p:spPr>
        <p:txBody>
          <a:bodyPr/>
          <a:lstStyle/>
          <a:p>
            <a:r>
              <a:rPr lang="nl-NL" dirty="0" smtClean="0"/>
              <a:t>De bloementeelt is in Nederland een belangrijke bedrijfstak.</a:t>
            </a:r>
            <a:br>
              <a:rPr lang="nl-NL" dirty="0" smtClean="0"/>
            </a:br>
            <a:endParaRPr lang="nl-NL" dirty="0"/>
          </a:p>
        </p:txBody>
      </p:sp>
      <p:pic>
        <p:nvPicPr>
          <p:cNvPr id="1026" name="Picture 2" descr="http://www.diskoflora.nl/images/busreizen.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92820" y="2924944"/>
            <a:ext cx="7671486"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238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nl-NL" altLang="nl-NL" sz="4000" smtClean="0"/>
              <a:t>Wat gebeurt er bij de bevruchting?</a:t>
            </a:r>
          </a:p>
        </p:txBody>
      </p:sp>
      <p:sp>
        <p:nvSpPr>
          <p:cNvPr id="16387" name="Rectangle 3"/>
          <p:cNvSpPr>
            <a:spLocks noGrp="1" noChangeArrowheads="1"/>
          </p:cNvSpPr>
          <p:nvPr>
            <p:ph idx="1"/>
          </p:nvPr>
        </p:nvSpPr>
        <p:spPr>
          <a:xfrm>
            <a:off x="457200" y="1417638"/>
            <a:ext cx="8229600" cy="4925144"/>
          </a:xfrm>
        </p:spPr>
        <p:txBody>
          <a:bodyPr/>
          <a:lstStyle/>
          <a:p>
            <a:pPr eaLnBrk="1" hangingPunct="1">
              <a:lnSpc>
                <a:spcPct val="90000"/>
              </a:lnSpc>
            </a:pPr>
            <a:r>
              <a:rPr lang="nl-NL" altLang="nl-NL" dirty="0" smtClean="0"/>
              <a:t>Een stuifmeelkorrel komt op de stempel terecht (dit is bestuiving).</a:t>
            </a:r>
          </a:p>
          <a:p>
            <a:pPr eaLnBrk="1" hangingPunct="1">
              <a:lnSpc>
                <a:spcPct val="90000"/>
              </a:lnSpc>
            </a:pPr>
            <a:r>
              <a:rPr lang="nl-NL" altLang="nl-NL" dirty="0" smtClean="0"/>
              <a:t>De stuifmeelkorrel maakt een buis door de stijl heen naar de eicellen toe.</a:t>
            </a:r>
          </a:p>
          <a:p>
            <a:pPr eaLnBrk="1" hangingPunct="1">
              <a:lnSpc>
                <a:spcPct val="90000"/>
              </a:lnSpc>
            </a:pPr>
            <a:r>
              <a:rPr lang="nl-NL" altLang="nl-NL" dirty="0" smtClean="0"/>
              <a:t>Als de buis een zaadbeginsel heeft bereikt dan barst de stuifmeelbuis open.</a:t>
            </a:r>
          </a:p>
          <a:p>
            <a:pPr eaLnBrk="1" hangingPunct="1">
              <a:lnSpc>
                <a:spcPct val="90000"/>
              </a:lnSpc>
            </a:pPr>
            <a:r>
              <a:rPr lang="nl-NL" altLang="nl-NL" dirty="0" smtClean="0"/>
              <a:t>De kern van de stuifmeelkorrel en de kern van de eicel gaan samen (dit is bevruchting).</a:t>
            </a:r>
          </a:p>
          <a:p>
            <a:pPr eaLnBrk="1" hangingPunct="1">
              <a:lnSpc>
                <a:spcPct val="90000"/>
              </a:lnSpc>
            </a:pPr>
            <a:r>
              <a:rPr lang="nl-NL" altLang="nl-NL" dirty="0" smtClean="0"/>
              <a:t>Uit de bevruchte eicel ontstaat een zaadje (de baby van de plant).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1" end="1"/>
                                            </p:txEl>
                                          </p:spTgt>
                                        </p:tgtEl>
                                        <p:attrNameLst>
                                          <p:attrName>style.visibility</p:attrName>
                                        </p:attrNameLst>
                                      </p:cBhvr>
                                      <p:to>
                                        <p:strVal val="visible"/>
                                      </p:to>
                                    </p:set>
                                    <p:anim calcmode="lin" valueType="num">
                                      <p:cBhvr additive="base">
                                        <p:cTn id="13"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7">
                                            <p:txEl>
                                              <p:pRg st="2" end="2"/>
                                            </p:txEl>
                                          </p:spTgt>
                                        </p:tgtEl>
                                        <p:attrNameLst>
                                          <p:attrName>style.visibility</p:attrName>
                                        </p:attrNameLst>
                                      </p:cBhvr>
                                      <p:to>
                                        <p:strVal val="visible"/>
                                      </p:to>
                                    </p:set>
                                    <p:anim calcmode="lin" valueType="num">
                                      <p:cBhvr additive="base">
                                        <p:cTn id="19"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387">
                                            <p:txEl>
                                              <p:pRg st="3" end="3"/>
                                            </p:txEl>
                                          </p:spTgt>
                                        </p:tgtEl>
                                        <p:attrNameLst>
                                          <p:attrName>style.visibility</p:attrName>
                                        </p:attrNameLst>
                                      </p:cBhvr>
                                      <p:to>
                                        <p:strVal val="visible"/>
                                      </p:to>
                                    </p:set>
                                    <p:anim calcmode="lin" valueType="num">
                                      <p:cBhvr additive="base">
                                        <p:cTn id="25"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6387">
                                            <p:txEl>
                                              <p:pRg st="4" end="4"/>
                                            </p:txEl>
                                          </p:spTgt>
                                        </p:tgtEl>
                                        <p:attrNameLst>
                                          <p:attrName>style.visibility</p:attrName>
                                        </p:attrNameLst>
                                      </p:cBhvr>
                                      <p:to>
                                        <p:strVal val="visible"/>
                                      </p:to>
                                    </p:set>
                                    <p:anim calcmode="lin" valueType="num">
                                      <p:cBhvr additive="base">
                                        <p:cTn id="31" dur="500" fill="hold"/>
                                        <p:tgtEl>
                                          <p:spTgt spid="1638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457200"/>
            <a:ext cx="8229600" cy="1143000"/>
          </a:xfrm>
        </p:spPr>
        <p:txBody>
          <a:bodyPr/>
          <a:lstStyle/>
          <a:p>
            <a:pPr eaLnBrk="1" hangingPunct="1"/>
            <a:r>
              <a:rPr lang="nl-NL" altLang="nl-NL" dirty="0" smtClean="0"/>
              <a:t>Na de bevruchting.</a:t>
            </a:r>
          </a:p>
        </p:txBody>
      </p:sp>
      <p:sp>
        <p:nvSpPr>
          <p:cNvPr id="19459" name="Rectangle 3"/>
          <p:cNvSpPr>
            <a:spLocks noGrp="1" noChangeArrowheads="1"/>
          </p:cNvSpPr>
          <p:nvPr>
            <p:ph idx="1"/>
          </p:nvPr>
        </p:nvSpPr>
        <p:spPr/>
        <p:txBody>
          <a:bodyPr/>
          <a:lstStyle/>
          <a:p>
            <a:pPr eaLnBrk="1" hangingPunct="1"/>
            <a:r>
              <a:rPr lang="nl-NL" altLang="nl-NL" smtClean="0"/>
              <a:t>De kroonbladeren hebben hun werk gedaan en vallen eraf.</a:t>
            </a:r>
          </a:p>
          <a:p>
            <a:pPr eaLnBrk="1" hangingPunct="1"/>
            <a:r>
              <a:rPr lang="nl-NL" altLang="nl-NL" smtClean="0"/>
              <a:t>Ook de meeldraden en kelkbladeren hoeven niets meer te doen en verschrompelen.</a:t>
            </a:r>
          </a:p>
          <a:p>
            <a:pPr eaLnBrk="1" hangingPunct="1"/>
            <a:r>
              <a:rPr lang="nl-NL" altLang="nl-NL" smtClean="0"/>
              <a:t>Het vruchtbeginsel begint te groeien.</a:t>
            </a:r>
          </a:p>
          <a:p>
            <a:pPr eaLnBrk="1" hangingPunct="1"/>
            <a:r>
              <a:rPr lang="nl-NL" altLang="nl-NL" smtClean="0"/>
              <a:t>In de zaadbeginsels worden zaadjes gemaakt.</a:t>
            </a:r>
          </a:p>
        </p:txBody>
      </p:sp>
      <p:pic>
        <p:nvPicPr>
          <p:cNvPr id="19460" name="Afbeelding 5" descr="bedektzadige.jpg"/>
          <p:cNvPicPr>
            <a:picLocks noChangeAspect="1"/>
          </p:cNvPicPr>
          <p:nvPr/>
        </p:nvPicPr>
        <p:blipFill>
          <a:blip r:embed="rId2" cstate="print"/>
          <a:srcRect/>
          <a:stretch>
            <a:fillRect/>
          </a:stretch>
        </p:blipFill>
        <p:spPr bwMode="auto">
          <a:xfrm>
            <a:off x="3636963" y="4941888"/>
            <a:ext cx="1657350" cy="1331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 calcmode="lin" valueType="num">
                                      <p:cBhvr additive="base">
                                        <p:cTn id="19" dur="5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460"/>
                                        </p:tgtEl>
                                        <p:attrNameLst>
                                          <p:attrName>style.visibility</p:attrName>
                                        </p:attrNameLst>
                                      </p:cBhvr>
                                      <p:to>
                                        <p:strVal val="visible"/>
                                      </p:to>
                                    </p:set>
                                    <p:anim calcmode="lin" valueType="num">
                                      <p:cBhvr additive="base">
                                        <p:cTn id="23" dur="500" fill="hold"/>
                                        <p:tgtEl>
                                          <p:spTgt spid="19460"/>
                                        </p:tgtEl>
                                        <p:attrNameLst>
                                          <p:attrName>ppt_x</p:attrName>
                                        </p:attrNameLst>
                                      </p:cBhvr>
                                      <p:tavLst>
                                        <p:tav tm="0">
                                          <p:val>
                                            <p:strVal val="#ppt_x"/>
                                          </p:val>
                                        </p:tav>
                                        <p:tav tm="100000">
                                          <p:val>
                                            <p:strVal val="#ppt_x"/>
                                          </p:val>
                                        </p:tav>
                                      </p:tavLst>
                                    </p:anim>
                                    <p:anim calcmode="lin" valueType="num">
                                      <p:cBhvr additive="base">
                                        <p:cTn id="24"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9459">
                                            <p:txEl>
                                              <p:pRg st="3" end="3"/>
                                            </p:txEl>
                                          </p:spTgt>
                                        </p:tgtEl>
                                        <p:attrNameLst>
                                          <p:attrName>style.visibility</p:attrName>
                                        </p:attrNameLst>
                                      </p:cBhvr>
                                      <p:to>
                                        <p:strVal val="visible"/>
                                      </p:to>
                                    </p:set>
                                    <p:anim calcmode="lin" valueType="num">
                                      <p:cBhvr additive="base">
                                        <p:cTn id="29" dur="5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333375"/>
            <a:ext cx="8229600" cy="1008063"/>
          </a:xfrm>
        </p:spPr>
        <p:txBody>
          <a:bodyPr/>
          <a:lstStyle/>
          <a:p>
            <a:pPr eaLnBrk="1" hangingPunct="1"/>
            <a:r>
              <a:rPr lang="nl-NL" altLang="nl-NL" sz="4000" smtClean="0"/>
              <a:t>Bs 4: Vruchten en zaden.</a:t>
            </a:r>
          </a:p>
        </p:txBody>
      </p:sp>
      <p:sp>
        <p:nvSpPr>
          <p:cNvPr id="18435" name="Rectangle 3"/>
          <p:cNvSpPr>
            <a:spLocks noGrp="1" noChangeArrowheads="1"/>
          </p:cNvSpPr>
          <p:nvPr>
            <p:ph idx="1"/>
          </p:nvPr>
        </p:nvSpPr>
        <p:spPr>
          <a:xfrm>
            <a:off x="251520" y="1484313"/>
            <a:ext cx="7499176" cy="4389437"/>
          </a:xfrm>
        </p:spPr>
        <p:txBody>
          <a:bodyPr/>
          <a:lstStyle/>
          <a:p>
            <a:pPr eaLnBrk="1" hangingPunct="1">
              <a:lnSpc>
                <a:spcPct val="90000"/>
              </a:lnSpc>
            </a:pPr>
            <a:r>
              <a:rPr lang="nl-NL" altLang="nl-NL" sz="3000" dirty="0" smtClean="0"/>
              <a:t>Een vrucht zit om de zaden heen en</a:t>
            </a:r>
          </a:p>
          <a:p>
            <a:pPr marL="0" indent="0" eaLnBrk="1" hangingPunct="1">
              <a:lnSpc>
                <a:spcPct val="90000"/>
              </a:lnSpc>
              <a:buNone/>
            </a:pPr>
            <a:r>
              <a:rPr lang="nl-NL" altLang="nl-NL" sz="3000" dirty="0"/>
              <a:t> </a:t>
            </a:r>
            <a:r>
              <a:rPr lang="nl-NL" altLang="nl-NL" sz="3000" dirty="0" smtClean="0"/>
              <a:t>   ontstaat uit het vruchtbeginsel.</a:t>
            </a:r>
          </a:p>
          <a:p>
            <a:pPr eaLnBrk="1" hangingPunct="1">
              <a:lnSpc>
                <a:spcPct val="90000"/>
              </a:lnSpc>
            </a:pPr>
            <a:r>
              <a:rPr lang="nl-NL" altLang="nl-NL" sz="3000" dirty="0" smtClean="0"/>
              <a:t>De zaden zijn de baby’s van de plant.</a:t>
            </a:r>
          </a:p>
          <a:p>
            <a:pPr eaLnBrk="1" hangingPunct="1">
              <a:lnSpc>
                <a:spcPct val="90000"/>
              </a:lnSpc>
            </a:pPr>
            <a:r>
              <a:rPr lang="nl-NL" altLang="nl-NL" sz="3000" dirty="0" smtClean="0"/>
              <a:t>Als je een zaad openmaakt zie je </a:t>
            </a:r>
          </a:p>
          <a:p>
            <a:pPr eaLnBrk="1" hangingPunct="1">
              <a:lnSpc>
                <a:spcPct val="90000"/>
              </a:lnSpc>
              <a:buNone/>
            </a:pPr>
            <a:r>
              <a:rPr lang="nl-NL" altLang="nl-NL" sz="3000" dirty="0" smtClean="0"/>
              <a:t>	daarin een heel klein plantje; 		      dit noemen wij de kiem.</a:t>
            </a:r>
          </a:p>
          <a:p>
            <a:pPr eaLnBrk="1" hangingPunct="1">
              <a:lnSpc>
                <a:spcPct val="90000"/>
              </a:lnSpc>
            </a:pPr>
            <a:r>
              <a:rPr lang="nl-NL" altLang="nl-NL" sz="3000" dirty="0" smtClean="0"/>
              <a:t>Verder zie je in het zaad de zaadlobben, dit is het voedsel voor het kiemplantje waardoor het na de kieming van het zaad kan gaan groeien.</a:t>
            </a:r>
          </a:p>
        </p:txBody>
      </p:sp>
      <p:pic>
        <p:nvPicPr>
          <p:cNvPr id="18436" name="Afbeelding 3" descr="kiemplantje1.jpg"/>
          <p:cNvPicPr>
            <a:picLocks noChangeAspect="1"/>
          </p:cNvPicPr>
          <p:nvPr/>
        </p:nvPicPr>
        <p:blipFill>
          <a:blip r:embed="rId2" cstate="print"/>
          <a:srcRect/>
          <a:stretch>
            <a:fillRect/>
          </a:stretch>
        </p:blipFill>
        <p:spPr bwMode="auto">
          <a:xfrm>
            <a:off x="6747522" y="1286815"/>
            <a:ext cx="1939278" cy="29115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435">
                                            <p:txEl>
                                              <p:pRg st="4" end="4"/>
                                            </p:txEl>
                                          </p:spTgt>
                                        </p:tgtEl>
                                        <p:attrNameLst>
                                          <p:attrName>style.visibility</p:attrName>
                                        </p:attrNameLst>
                                      </p:cBhvr>
                                      <p:to>
                                        <p:strVal val="visible"/>
                                      </p:to>
                                    </p:set>
                                    <p:anim calcmode="lin" valueType="num">
                                      <p:cBhvr additive="base">
                                        <p:cTn id="31"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5">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8436"/>
                                        </p:tgtEl>
                                        <p:attrNameLst>
                                          <p:attrName>style.visibility</p:attrName>
                                        </p:attrNameLst>
                                      </p:cBhvr>
                                      <p:to>
                                        <p:strVal val="visible"/>
                                      </p:to>
                                    </p:set>
                                    <p:anim calcmode="lin" valueType="num">
                                      <p:cBhvr additive="base">
                                        <p:cTn id="35" dur="500" fill="hold"/>
                                        <p:tgtEl>
                                          <p:spTgt spid="18436"/>
                                        </p:tgtEl>
                                        <p:attrNameLst>
                                          <p:attrName>ppt_x</p:attrName>
                                        </p:attrNameLst>
                                      </p:cBhvr>
                                      <p:tavLst>
                                        <p:tav tm="0">
                                          <p:val>
                                            <p:strVal val="#ppt_x"/>
                                          </p:val>
                                        </p:tav>
                                        <p:tav tm="100000">
                                          <p:val>
                                            <p:strVal val="#ppt_x"/>
                                          </p:val>
                                        </p:tav>
                                      </p:tavLst>
                                    </p:anim>
                                    <p:anim calcmode="lin" valueType="num">
                                      <p:cBhvr additive="base">
                                        <p:cTn id="36"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8435">
                                            <p:txEl>
                                              <p:pRg st="5" end="5"/>
                                            </p:txEl>
                                          </p:spTgt>
                                        </p:tgtEl>
                                        <p:attrNameLst>
                                          <p:attrName>style.visibility</p:attrName>
                                        </p:attrNameLst>
                                      </p:cBhvr>
                                      <p:to>
                                        <p:strVal val="visible"/>
                                      </p:to>
                                    </p:set>
                                    <p:anim calcmode="lin" valueType="num">
                                      <p:cBhvr additive="base">
                                        <p:cTn id="41"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kiemplantje1.jpg"/>
          <p:cNvPicPr>
            <a:picLocks noChangeAspect="1"/>
          </p:cNvPicPr>
          <p:nvPr/>
        </p:nvPicPr>
        <p:blipFill>
          <a:blip r:embed="rId2" cstate="print"/>
          <a:srcRect/>
          <a:stretch>
            <a:fillRect/>
          </a:stretch>
        </p:blipFill>
        <p:spPr bwMode="auto">
          <a:xfrm>
            <a:off x="2580861" y="476672"/>
            <a:ext cx="3741025" cy="5616624"/>
          </a:xfrm>
          <a:prstGeom prst="rect">
            <a:avLst/>
          </a:prstGeom>
          <a:noFill/>
          <a:ln w="9525">
            <a:noFill/>
            <a:miter lim="800000"/>
            <a:headEnd/>
            <a:tailEnd/>
          </a:ln>
        </p:spPr>
      </p:pic>
    </p:spTree>
    <p:extLst>
      <p:ext uri="{BB962C8B-B14F-4D97-AF65-F5344CB8AC3E}">
        <p14:creationId xmlns:p14="http://schemas.microsoft.com/office/powerpoint/2010/main" val="246794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3" descr="kiemplantje1.jpg"/>
          <p:cNvPicPr>
            <a:picLocks noChangeAspect="1"/>
          </p:cNvPicPr>
          <p:nvPr/>
        </p:nvPicPr>
        <p:blipFill>
          <a:blip r:embed="rId2" cstate="print"/>
          <a:srcRect/>
          <a:stretch>
            <a:fillRect/>
          </a:stretch>
        </p:blipFill>
        <p:spPr bwMode="auto">
          <a:xfrm>
            <a:off x="5076056" y="1267471"/>
            <a:ext cx="3357329" cy="5040560"/>
          </a:xfrm>
          <a:prstGeom prst="rect">
            <a:avLst/>
          </a:prstGeom>
          <a:noFill/>
          <a:ln w="9525">
            <a:noFill/>
            <a:miter lim="800000"/>
            <a:headEnd/>
            <a:tailEnd/>
          </a:ln>
        </p:spPr>
      </p:pic>
      <p:pic>
        <p:nvPicPr>
          <p:cNvPr id="4" name="Afbeelding 3"/>
          <p:cNvPicPr>
            <a:picLocks noChangeAspect="1"/>
          </p:cNvPicPr>
          <p:nvPr/>
        </p:nvPicPr>
        <p:blipFill>
          <a:blip r:embed="rId3" cstate="print"/>
          <a:stretch>
            <a:fillRect/>
          </a:stretch>
        </p:blipFill>
        <p:spPr>
          <a:xfrm>
            <a:off x="1710204" y="3597619"/>
            <a:ext cx="1940384" cy="2664296"/>
          </a:xfrm>
          <a:prstGeom prst="rect">
            <a:avLst/>
          </a:prstGeom>
        </p:spPr>
      </p:pic>
      <p:pic>
        <p:nvPicPr>
          <p:cNvPr id="5" name="Afbeelding 4"/>
          <p:cNvPicPr>
            <a:picLocks noChangeAspect="1"/>
          </p:cNvPicPr>
          <p:nvPr/>
        </p:nvPicPr>
        <p:blipFill>
          <a:blip r:embed="rId4" cstate="print"/>
          <a:stretch>
            <a:fillRect/>
          </a:stretch>
        </p:blipFill>
        <p:spPr>
          <a:xfrm>
            <a:off x="1710204" y="1417637"/>
            <a:ext cx="2285732" cy="1647853"/>
          </a:xfrm>
          <a:prstGeom prst="rect">
            <a:avLst/>
          </a:prstGeom>
        </p:spPr>
      </p:pic>
      <p:sp>
        <p:nvSpPr>
          <p:cNvPr id="6" name="Titel 5"/>
          <p:cNvSpPr>
            <a:spLocks noGrp="1"/>
          </p:cNvSpPr>
          <p:nvPr>
            <p:ph type="title"/>
          </p:nvPr>
        </p:nvSpPr>
        <p:spPr/>
        <p:txBody>
          <a:bodyPr/>
          <a:lstStyle/>
          <a:p>
            <a:r>
              <a:rPr lang="nl-NL" dirty="0" smtClean="0"/>
              <a:t>Boontjes</a:t>
            </a:r>
            <a:endParaRPr lang="nl-NL" dirty="0"/>
          </a:p>
        </p:txBody>
      </p:sp>
    </p:spTree>
    <p:extLst>
      <p:ext uri="{BB962C8B-B14F-4D97-AF65-F5344CB8AC3E}">
        <p14:creationId xmlns:p14="http://schemas.microsoft.com/office/powerpoint/2010/main" val="176524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ome_icoon">
            <a:hlinkClick r:id="rId2" action="ppaction://hlinksldjump"/>
          </p:cNvPr>
          <p:cNvPicPr preferRelativeResize="0">
            <a:picLocks noChangeArrowheads="1"/>
          </p:cNvPicPr>
          <p:nvPr/>
        </p:nvPicPr>
        <p:blipFill>
          <a:blip r:embed="rId3" cstate="print"/>
          <a:srcRect/>
          <a:stretch>
            <a:fillRect/>
          </a:stretch>
        </p:blipFill>
        <p:spPr bwMode="auto">
          <a:xfrm>
            <a:off x="6889750" y="476250"/>
            <a:ext cx="252413" cy="252413"/>
          </a:xfrm>
          <a:prstGeom prst="rect">
            <a:avLst/>
          </a:prstGeom>
          <a:noFill/>
          <a:ln w="9525">
            <a:noFill/>
            <a:miter lim="800000"/>
            <a:headEnd/>
            <a:tailEnd/>
          </a:ln>
        </p:spPr>
      </p:pic>
      <p:sp>
        <p:nvSpPr>
          <p:cNvPr id="28675" name="Rectangle 3"/>
          <p:cNvSpPr>
            <a:spLocks noGrp="1"/>
          </p:cNvSpPr>
          <p:nvPr>
            <p:ph type="title" idx="4294967295"/>
          </p:nvPr>
        </p:nvSpPr>
        <p:spPr>
          <a:xfrm>
            <a:off x="2149475" y="476250"/>
            <a:ext cx="4992688" cy="642938"/>
          </a:xfrm>
        </p:spPr>
        <p:txBody>
          <a:bodyPr/>
          <a:lstStyle/>
          <a:p>
            <a:pPr eaLnBrk="1" hangingPunct="1"/>
            <a:r>
              <a:rPr lang="en-US" altLang="nl-NL" sz="3600" dirty="0" smtClean="0">
                <a:solidFill>
                  <a:srgbClr val="37441C"/>
                </a:solidFill>
              </a:rPr>
              <a:t>B4. </a:t>
            </a:r>
            <a:r>
              <a:rPr lang="en-US" altLang="nl-NL" sz="3600" dirty="0" err="1" smtClean="0">
                <a:solidFill>
                  <a:srgbClr val="37441C"/>
                </a:solidFill>
              </a:rPr>
              <a:t>Vruchten</a:t>
            </a:r>
            <a:r>
              <a:rPr lang="en-US" altLang="nl-NL" sz="3600" dirty="0" smtClean="0">
                <a:solidFill>
                  <a:srgbClr val="37441C"/>
                </a:solidFill>
              </a:rPr>
              <a:t> en </a:t>
            </a:r>
            <a:r>
              <a:rPr lang="en-US" altLang="nl-NL" sz="3600" dirty="0" err="1" smtClean="0">
                <a:solidFill>
                  <a:srgbClr val="37441C"/>
                </a:solidFill>
              </a:rPr>
              <a:t>zaden</a:t>
            </a:r>
            <a:endParaRPr lang="nl-NL" altLang="nl-NL" sz="3600" dirty="0" smtClean="0">
              <a:solidFill>
                <a:srgbClr val="37441C"/>
              </a:solidFill>
            </a:endParaRPr>
          </a:p>
        </p:txBody>
      </p:sp>
      <p:pic>
        <p:nvPicPr>
          <p:cNvPr id="28676" name="Picture 6" descr="img">
            <a:hlinkClick r:id="rId4"/>
          </p:cNvPr>
          <p:cNvPicPr>
            <a:picLocks noChangeAspect="1" noChangeArrowheads="1"/>
          </p:cNvPicPr>
          <p:nvPr/>
        </p:nvPicPr>
        <p:blipFill>
          <a:blip r:embed="rId5" cstate="print"/>
          <a:srcRect/>
          <a:stretch>
            <a:fillRect/>
          </a:stretch>
        </p:blipFill>
        <p:spPr bwMode="auto">
          <a:xfrm>
            <a:off x="6299200" y="5965825"/>
            <a:ext cx="365125" cy="254000"/>
          </a:xfrm>
          <a:prstGeom prst="rect">
            <a:avLst/>
          </a:prstGeom>
          <a:noFill/>
          <a:ln w="9525">
            <a:noFill/>
            <a:miter lim="800000"/>
            <a:headEnd/>
            <a:tailEnd/>
          </a:ln>
        </p:spPr>
      </p:pic>
      <p:sp>
        <p:nvSpPr>
          <p:cNvPr id="28677" name="Text Box 7"/>
          <p:cNvSpPr txBox="1">
            <a:spLocks noChangeArrowheads="1"/>
          </p:cNvSpPr>
          <p:nvPr/>
        </p:nvSpPr>
        <p:spPr bwMode="auto">
          <a:xfrm>
            <a:off x="6731000" y="6092825"/>
            <a:ext cx="2628900" cy="144463"/>
          </a:xfrm>
          <a:prstGeom prst="rect">
            <a:avLst/>
          </a:prstGeom>
          <a:noFill/>
          <a:ln w="0">
            <a:noFill/>
            <a:miter lim="800000"/>
            <a:headEnd/>
            <a:tailEnd/>
          </a:ln>
        </p:spPr>
        <p:txBody>
          <a:bodyPr wrap="none" lIns="0" tIns="0" rIns="0" bIns="0"/>
          <a:lstStyle/>
          <a:p>
            <a:r>
              <a:rPr lang="nl-NL" altLang="nl-NL" dirty="0">
                <a:solidFill>
                  <a:srgbClr val="003300"/>
                </a:solidFill>
              </a:rPr>
              <a:t>Ontwikkeling van zaad tot </a:t>
            </a:r>
            <a:r>
              <a:rPr lang="nl-NL" altLang="nl-NL" dirty="0" err="1" smtClean="0">
                <a:solidFill>
                  <a:srgbClr val="003300"/>
                </a:solidFill>
              </a:rPr>
              <a:t>lant</a:t>
            </a:r>
            <a:r>
              <a:rPr lang="nl-NL" altLang="nl-NL" dirty="0" smtClean="0">
                <a:solidFill>
                  <a:srgbClr val="003300"/>
                </a:solidFill>
              </a:rPr>
              <a:t>  </a:t>
            </a:r>
            <a:r>
              <a:rPr lang="nl-NL" altLang="nl-NL" dirty="0">
                <a:solidFill>
                  <a:srgbClr val="003300"/>
                </a:solidFill>
              </a:rPr>
              <a:t>(</a:t>
            </a:r>
            <a:r>
              <a:rPr lang="nl-NL" altLang="nl-NL" dirty="0" err="1">
                <a:solidFill>
                  <a:srgbClr val="003300"/>
                </a:solidFill>
              </a:rPr>
              <a:t>Paardebloem</a:t>
            </a:r>
            <a:r>
              <a:rPr lang="nl-NL" altLang="nl-NL" dirty="0">
                <a:solidFill>
                  <a:srgbClr val="003300"/>
                </a:solidFill>
              </a:rPr>
              <a:t>)</a:t>
            </a:r>
          </a:p>
        </p:txBody>
      </p:sp>
      <p:pic>
        <p:nvPicPr>
          <p:cNvPr id="28678" name="Picture 8">
            <a:hlinkClick r:id="rId6"/>
          </p:cNvPr>
          <p:cNvPicPr>
            <a:picLocks noChangeAspect="1" noChangeArrowheads="1"/>
          </p:cNvPicPr>
          <p:nvPr/>
        </p:nvPicPr>
        <p:blipFill>
          <a:blip r:embed="rId7" cstate="print"/>
          <a:srcRect/>
          <a:stretch>
            <a:fillRect/>
          </a:stretch>
        </p:blipFill>
        <p:spPr bwMode="auto">
          <a:xfrm>
            <a:off x="6299200" y="4557713"/>
            <a:ext cx="431800" cy="209550"/>
          </a:xfrm>
          <a:prstGeom prst="rect">
            <a:avLst/>
          </a:prstGeom>
          <a:noFill/>
          <a:ln w="9525">
            <a:noFill/>
            <a:miter lim="800000"/>
            <a:headEnd/>
            <a:tailEnd/>
          </a:ln>
        </p:spPr>
      </p:pic>
      <p:sp>
        <p:nvSpPr>
          <p:cNvPr id="28679" name="Rectangle 9"/>
          <p:cNvSpPr>
            <a:spLocks noChangeArrowheads="1"/>
          </p:cNvSpPr>
          <p:nvPr/>
        </p:nvSpPr>
        <p:spPr bwMode="auto">
          <a:xfrm>
            <a:off x="6781800" y="4552950"/>
            <a:ext cx="2087563" cy="214313"/>
          </a:xfrm>
          <a:prstGeom prst="rect">
            <a:avLst/>
          </a:prstGeom>
          <a:noFill/>
          <a:ln w="9525">
            <a:noFill/>
            <a:miter lim="800000"/>
            <a:headEnd/>
            <a:tailEnd/>
          </a:ln>
        </p:spPr>
        <p:txBody>
          <a:bodyPr>
            <a:spAutoFit/>
          </a:bodyPr>
          <a:lstStyle/>
          <a:p>
            <a:pPr eaLnBrk="0" hangingPunct="0"/>
            <a:r>
              <a:rPr lang="nl-NL" altLang="nl-NL"/>
              <a:t>Hoe groeit een bloemkool?</a:t>
            </a:r>
          </a:p>
        </p:txBody>
      </p:sp>
      <p:pic>
        <p:nvPicPr>
          <p:cNvPr id="28680" name="Picture 10">
            <a:hlinkClick r:id="rId8"/>
          </p:cNvPr>
          <p:cNvPicPr>
            <a:picLocks noChangeAspect="1" noChangeArrowheads="1"/>
          </p:cNvPicPr>
          <p:nvPr/>
        </p:nvPicPr>
        <p:blipFill>
          <a:blip r:embed="rId7" cstate="print"/>
          <a:srcRect/>
          <a:stretch>
            <a:fillRect/>
          </a:stretch>
        </p:blipFill>
        <p:spPr bwMode="auto">
          <a:xfrm>
            <a:off x="6299200" y="4991100"/>
            <a:ext cx="431800" cy="209550"/>
          </a:xfrm>
          <a:prstGeom prst="rect">
            <a:avLst/>
          </a:prstGeom>
          <a:noFill/>
          <a:ln w="9525">
            <a:noFill/>
            <a:miter lim="800000"/>
            <a:headEnd/>
            <a:tailEnd/>
          </a:ln>
        </p:spPr>
      </p:pic>
      <p:sp>
        <p:nvSpPr>
          <p:cNvPr id="28681" name="Rectangle 11"/>
          <p:cNvSpPr>
            <a:spLocks noChangeArrowheads="1"/>
          </p:cNvSpPr>
          <p:nvPr/>
        </p:nvSpPr>
        <p:spPr bwMode="auto">
          <a:xfrm>
            <a:off x="6781800" y="4986338"/>
            <a:ext cx="2087563" cy="214312"/>
          </a:xfrm>
          <a:prstGeom prst="rect">
            <a:avLst/>
          </a:prstGeom>
          <a:noFill/>
          <a:ln w="9525">
            <a:noFill/>
            <a:miter lim="800000"/>
            <a:headEnd/>
            <a:tailEnd/>
          </a:ln>
        </p:spPr>
        <p:txBody>
          <a:bodyPr>
            <a:spAutoFit/>
          </a:bodyPr>
          <a:lstStyle/>
          <a:p>
            <a:pPr eaLnBrk="0" hangingPunct="0"/>
            <a:r>
              <a:rPr lang="nl-NL" altLang="nl-NL"/>
              <a:t>Hoe groeit erwt?</a:t>
            </a:r>
          </a:p>
        </p:txBody>
      </p:sp>
      <p:pic>
        <p:nvPicPr>
          <p:cNvPr id="28682" name="Picture 12">
            <a:hlinkClick r:id="rId9"/>
          </p:cNvPr>
          <p:cNvPicPr>
            <a:picLocks noChangeAspect="1" noChangeArrowheads="1"/>
          </p:cNvPicPr>
          <p:nvPr/>
        </p:nvPicPr>
        <p:blipFill>
          <a:blip r:embed="rId7" cstate="print"/>
          <a:srcRect/>
          <a:stretch>
            <a:fillRect/>
          </a:stretch>
        </p:blipFill>
        <p:spPr bwMode="auto">
          <a:xfrm>
            <a:off x="6299200" y="5384800"/>
            <a:ext cx="431800" cy="209550"/>
          </a:xfrm>
          <a:prstGeom prst="rect">
            <a:avLst/>
          </a:prstGeom>
          <a:noFill/>
          <a:ln w="9525">
            <a:noFill/>
            <a:miter lim="800000"/>
            <a:headEnd/>
            <a:tailEnd/>
          </a:ln>
        </p:spPr>
      </p:pic>
      <p:sp>
        <p:nvSpPr>
          <p:cNvPr id="28683" name="Rectangle 13"/>
          <p:cNvSpPr>
            <a:spLocks noChangeArrowheads="1"/>
          </p:cNvSpPr>
          <p:nvPr/>
        </p:nvSpPr>
        <p:spPr bwMode="auto">
          <a:xfrm>
            <a:off x="6781800" y="5380038"/>
            <a:ext cx="2087563" cy="214312"/>
          </a:xfrm>
          <a:prstGeom prst="rect">
            <a:avLst/>
          </a:prstGeom>
          <a:noFill/>
          <a:ln w="9525">
            <a:noFill/>
            <a:miter lim="800000"/>
            <a:headEnd/>
            <a:tailEnd/>
          </a:ln>
        </p:spPr>
        <p:txBody>
          <a:bodyPr>
            <a:spAutoFit/>
          </a:bodyPr>
          <a:lstStyle/>
          <a:p>
            <a:pPr eaLnBrk="0" hangingPunct="0"/>
            <a:r>
              <a:rPr lang="nl-NL" altLang="nl-NL"/>
              <a:t>Hoe groeit een asperge?</a:t>
            </a:r>
          </a:p>
        </p:txBody>
      </p:sp>
      <p:pic>
        <p:nvPicPr>
          <p:cNvPr id="28684" name="Picture 14">
            <a:hlinkClick r:id="rId10"/>
          </p:cNvPr>
          <p:cNvPicPr>
            <a:picLocks noChangeAspect="1" noChangeArrowheads="1"/>
          </p:cNvPicPr>
          <p:nvPr/>
        </p:nvPicPr>
        <p:blipFill>
          <a:blip r:embed="rId7" cstate="print"/>
          <a:srcRect/>
          <a:stretch>
            <a:fillRect/>
          </a:stretch>
        </p:blipFill>
        <p:spPr bwMode="auto">
          <a:xfrm>
            <a:off x="6299200" y="5718175"/>
            <a:ext cx="431800" cy="209550"/>
          </a:xfrm>
          <a:prstGeom prst="rect">
            <a:avLst/>
          </a:prstGeom>
          <a:noFill/>
          <a:ln w="9525">
            <a:noFill/>
            <a:miter lim="800000"/>
            <a:headEnd/>
            <a:tailEnd/>
          </a:ln>
        </p:spPr>
      </p:pic>
      <p:sp>
        <p:nvSpPr>
          <p:cNvPr id="28685" name="Rectangle 15"/>
          <p:cNvSpPr>
            <a:spLocks noChangeArrowheads="1"/>
          </p:cNvSpPr>
          <p:nvPr/>
        </p:nvSpPr>
        <p:spPr bwMode="auto">
          <a:xfrm>
            <a:off x="6781800" y="5713413"/>
            <a:ext cx="2087563" cy="214312"/>
          </a:xfrm>
          <a:prstGeom prst="rect">
            <a:avLst/>
          </a:prstGeom>
          <a:noFill/>
          <a:ln w="9525">
            <a:noFill/>
            <a:miter lim="800000"/>
            <a:headEnd/>
            <a:tailEnd/>
          </a:ln>
        </p:spPr>
        <p:txBody>
          <a:bodyPr>
            <a:spAutoFit/>
          </a:bodyPr>
          <a:lstStyle/>
          <a:p>
            <a:pPr eaLnBrk="0" hangingPunct="0"/>
            <a:r>
              <a:rPr lang="nl-NL" altLang="nl-NL"/>
              <a:t>Hoe groeit mais?</a:t>
            </a:r>
          </a:p>
        </p:txBody>
      </p:sp>
      <p:pic>
        <p:nvPicPr>
          <p:cNvPr id="28686" name="Picture 16">
            <a:hlinkClick r:id="rId11"/>
          </p:cNvPr>
          <p:cNvPicPr>
            <a:picLocks noChangeAspect="1" noChangeArrowheads="1"/>
          </p:cNvPicPr>
          <p:nvPr/>
        </p:nvPicPr>
        <p:blipFill>
          <a:blip r:embed="rId7" cstate="print"/>
          <a:srcRect/>
          <a:stretch>
            <a:fillRect/>
          </a:stretch>
        </p:blipFill>
        <p:spPr bwMode="auto">
          <a:xfrm>
            <a:off x="6299200" y="3767138"/>
            <a:ext cx="431800" cy="209550"/>
          </a:xfrm>
          <a:prstGeom prst="rect">
            <a:avLst/>
          </a:prstGeom>
          <a:noFill/>
          <a:ln w="9525">
            <a:noFill/>
            <a:miter lim="800000"/>
            <a:headEnd/>
            <a:tailEnd/>
          </a:ln>
        </p:spPr>
      </p:pic>
      <p:sp>
        <p:nvSpPr>
          <p:cNvPr id="28687" name="Rectangle 17"/>
          <p:cNvSpPr>
            <a:spLocks noChangeArrowheads="1"/>
          </p:cNvSpPr>
          <p:nvPr/>
        </p:nvSpPr>
        <p:spPr bwMode="auto">
          <a:xfrm>
            <a:off x="6781800" y="3762375"/>
            <a:ext cx="2087563" cy="214313"/>
          </a:xfrm>
          <a:prstGeom prst="rect">
            <a:avLst/>
          </a:prstGeom>
          <a:noFill/>
          <a:ln w="9525">
            <a:noFill/>
            <a:miter lim="800000"/>
            <a:headEnd/>
            <a:tailEnd/>
          </a:ln>
        </p:spPr>
        <p:txBody>
          <a:bodyPr>
            <a:spAutoFit/>
          </a:bodyPr>
          <a:lstStyle/>
          <a:p>
            <a:pPr eaLnBrk="0" hangingPunct="0"/>
            <a:r>
              <a:rPr lang="nl-NL" altLang="nl-NL"/>
              <a:t>Hoe groeit kastanje?</a:t>
            </a:r>
          </a:p>
        </p:txBody>
      </p:sp>
      <p:pic>
        <p:nvPicPr>
          <p:cNvPr id="28688" name="Picture 18">
            <a:hlinkClick r:id="rId12"/>
          </p:cNvPr>
          <p:cNvPicPr>
            <a:picLocks noChangeAspect="1" noChangeArrowheads="1"/>
          </p:cNvPicPr>
          <p:nvPr/>
        </p:nvPicPr>
        <p:blipFill>
          <a:blip r:embed="rId7" cstate="print"/>
          <a:srcRect/>
          <a:stretch>
            <a:fillRect/>
          </a:stretch>
        </p:blipFill>
        <p:spPr bwMode="auto">
          <a:xfrm>
            <a:off x="6299200" y="4162425"/>
            <a:ext cx="431800" cy="209550"/>
          </a:xfrm>
          <a:prstGeom prst="rect">
            <a:avLst/>
          </a:prstGeom>
          <a:noFill/>
          <a:ln w="9525">
            <a:noFill/>
            <a:miter lim="800000"/>
            <a:headEnd/>
            <a:tailEnd/>
          </a:ln>
        </p:spPr>
      </p:pic>
      <p:sp>
        <p:nvSpPr>
          <p:cNvPr id="28689" name="Rectangle 19"/>
          <p:cNvSpPr>
            <a:spLocks noChangeArrowheads="1"/>
          </p:cNvSpPr>
          <p:nvPr/>
        </p:nvSpPr>
        <p:spPr bwMode="auto">
          <a:xfrm>
            <a:off x="6781800" y="4157663"/>
            <a:ext cx="2087563" cy="214312"/>
          </a:xfrm>
          <a:prstGeom prst="rect">
            <a:avLst/>
          </a:prstGeom>
          <a:noFill/>
          <a:ln w="9525">
            <a:noFill/>
            <a:miter lim="800000"/>
            <a:headEnd/>
            <a:tailEnd/>
          </a:ln>
        </p:spPr>
        <p:txBody>
          <a:bodyPr>
            <a:spAutoFit/>
          </a:bodyPr>
          <a:lstStyle/>
          <a:p>
            <a:pPr eaLnBrk="0" hangingPunct="0"/>
            <a:r>
              <a:rPr lang="nl-NL" altLang="nl-NL"/>
              <a:t>Hoe groeit een tomaat?</a:t>
            </a:r>
          </a:p>
        </p:txBody>
      </p:sp>
      <p:pic>
        <p:nvPicPr>
          <p:cNvPr id="28690" name="Picture 21" descr="beuk"/>
          <p:cNvPicPr>
            <a:picLocks noChangeAspect="1" noChangeArrowheads="1"/>
          </p:cNvPicPr>
          <p:nvPr/>
        </p:nvPicPr>
        <p:blipFill>
          <a:blip r:embed="rId13" cstate="print"/>
          <a:srcRect/>
          <a:stretch>
            <a:fillRect/>
          </a:stretch>
        </p:blipFill>
        <p:spPr bwMode="auto">
          <a:xfrm>
            <a:off x="1636713" y="1268413"/>
            <a:ext cx="2597150" cy="1905000"/>
          </a:xfrm>
          <a:prstGeom prst="rect">
            <a:avLst/>
          </a:prstGeom>
          <a:noFill/>
          <a:ln w="9525">
            <a:noFill/>
            <a:miter lim="800000"/>
            <a:headEnd/>
            <a:tailEnd/>
          </a:ln>
        </p:spPr>
      </p:pic>
      <p:pic>
        <p:nvPicPr>
          <p:cNvPr id="28691" name="Picture 23" descr="image031"/>
          <p:cNvPicPr>
            <a:picLocks noChangeAspect="1" noChangeArrowheads="1"/>
          </p:cNvPicPr>
          <p:nvPr/>
        </p:nvPicPr>
        <p:blipFill>
          <a:blip r:embed="rId14" cstate="print"/>
          <a:srcRect/>
          <a:stretch>
            <a:fillRect/>
          </a:stretch>
        </p:blipFill>
        <p:spPr bwMode="auto">
          <a:xfrm>
            <a:off x="2935288" y="3319463"/>
            <a:ext cx="3076575" cy="3133725"/>
          </a:xfrm>
          <a:prstGeom prst="rect">
            <a:avLst/>
          </a:prstGeom>
          <a:noFill/>
          <a:ln w="9525">
            <a:noFill/>
            <a:miter lim="800000"/>
            <a:headEnd/>
            <a:tailEnd/>
          </a:ln>
        </p:spPr>
      </p:pic>
      <p:pic>
        <p:nvPicPr>
          <p:cNvPr id="28692" name="Picture 25" descr="lijsterbes"/>
          <p:cNvPicPr>
            <a:picLocks noChangeAspect="1" noChangeArrowheads="1"/>
          </p:cNvPicPr>
          <p:nvPr/>
        </p:nvPicPr>
        <p:blipFill>
          <a:blip r:embed="rId15" cstate="print"/>
          <a:srcRect/>
          <a:stretch>
            <a:fillRect/>
          </a:stretch>
        </p:blipFill>
        <p:spPr bwMode="auto">
          <a:xfrm>
            <a:off x="5110162" y="1268413"/>
            <a:ext cx="3024817" cy="2269331"/>
          </a:xfrm>
          <a:prstGeom prst="rect">
            <a:avLst/>
          </a:prstGeom>
          <a:noFill/>
          <a:ln w="9525">
            <a:noFill/>
            <a:miter lim="800000"/>
            <a:headEnd/>
            <a:tailEnd/>
          </a:ln>
        </p:spPr>
      </p:pic>
      <p:pic>
        <p:nvPicPr>
          <p:cNvPr id="28693" name="Picture 27" descr="28656_zaden"/>
          <p:cNvPicPr>
            <a:picLocks noChangeAspect="1" noChangeArrowheads="1"/>
          </p:cNvPicPr>
          <p:nvPr/>
        </p:nvPicPr>
        <p:blipFill>
          <a:blip r:embed="rId16" cstate="print"/>
          <a:srcRect/>
          <a:stretch>
            <a:fillRect/>
          </a:stretch>
        </p:blipFill>
        <p:spPr bwMode="auto">
          <a:xfrm>
            <a:off x="358775" y="3400425"/>
            <a:ext cx="2381250"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nl-NL" altLang="nl-NL" smtClean="0"/>
              <a:t>Het zaad.</a:t>
            </a:r>
          </a:p>
        </p:txBody>
      </p:sp>
      <p:sp>
        <p:nvSpPr>
          <p:cNvPr id="17411" name="Rectangle 3"/>
          <p:cNvSpPr>
            <a:spLocks noGrp="1" noChangeArrowheads="1"/>
          </p:cNvSpPr>
          <p:nvPr>
            <p:ph idx="1"/>
          </p:nvPr>
        </p:nvSpPr>
        <p:spPr/>
        <p:txBody>
          <a:bodyPr/>
          <a:lstStyle/>
          <a:p>
            <a:pPr eaLnBrk="1" hangingPunct="1"/>
            <a:r>
              <a:rPr lang="nl-NL" altLang="nl-NL" dirty="0" smtClean="0"/>
              <a:t>In het zaad zit altijd voedsel en een kiemplantje (kiemen = groeien).</a:t>
            </a:r>
          </a:p>
          <a:p>
            <a:pPr eaLnBrk="1" hangingPunct="1"/>
            <a:r>
              <a:rPr lang="nl-NL" altLang="nl-NL" dirty="0" smtClean="0"/>
              <a:t>Het is de bedoeling dat het zaad niet te dicht bij de ouderplant gaat groeien (concurrentie)</a:t>
            </a:r>
          </a:p>
          <a:p>
            <a:pPr eaLnBrk="1" hangingPunct="1"/>
            <a:r>
              <a:rPr lang="nl-NL" altLang="nl-NL" dirty="0" smtClean="0"/>
              <a:t>De ouderplant moet dus een manier bedenken om zijn kinderen zover mogelijk bij hem/haarzelf weg te krijgen.</a:t>
            </a:r>
          </a:p>
        </p:txBody>
      </p:sp>
      <p:pic>
        <p:nvPicPr>
          <p:cNvPr id="29700" name="Afbeelding 4" descr="appel.jpg"/>
          <p:cNvPicPr>
            <a:picLocks noChangeAspect="1"/>
          </p:cNvPicPr>
          <p:nvPr/>
        </p:nvPicPr>
        <p:blipFill>
          <a:blip r:embed="rId3" cstate="print"/>
          <a:srcRect/>
          <a:stretch>
            <a:fillRect/>
          </a:stretch>
        </p:blipFill>
        <p:spPr bwMode="auto">
          <a:xfrm>
            <a:off x="5651500" y="332656"/>
            <a:ext cx="1728788" cy="1439862"/>
          </a:xfrm>
          <a:prstGeom prst="rect">
            <a:avLst/>
          </a:prstGeom>
          <a:noFill/>
          <a:ln w="9525">
            <a:noFill/>
            <a:miter lim="800000"/>
            <a:headEnd/>
            <a:tailEnd/>
          </a:ln>
        </p:spPr>
      </p:pic>
      <p:pic>
        <p:nvPicPr>
          <p:cNvPr id="17413" name="Afbeelding 5" descr="eikel.jpg"/>
          <p:cNvPicPr>
            <a:picLocks noChangeAspect="1"/>
          </p:cNvPicPr>
          <p:nvPr/>
        </p:nvPicPr>
        <p:blipFill>
          <a:blip r:embed="rId4" cstate="print"/>
          <a:srcRect/>
          <a:stretch>
            <a:fillRect/>
          </a:stretch>
        </p:blipFill>
        <p:spPr bwMode="auto">
          <a:xfrm>
            <a:off x="6156325" y="4868863"/>
            <a:ext cx="1800225" cy="1368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413"/>
                                        </p:tgtEl>
                                        <p:attrNameLst>
                                          <p:attrName>style.visibility</p:attrName>
                                        </p:attrNameLst>
                                      </p:cBhvr>
                                      <p:to>
                                        <p:strVal val="visible"/>
                                      </p:to>
                                    </p:set>
                                    <p:anim calcmode="lin" valueType="num">
                                      <p:cBhvr additive="base">
                                        <p:cTn id="23" dur="500" fill="hold"/>
                                        <p:tgtEl>
                                          <p:spTgt spid="17413"/>
                                        </p:tgtEl>
                                        <p:attrNameLst>
                                          <p:attrName>ppt_x</p:attrName>
                                        </p:attrNameLst>
                                      </p:cBhvr>
                                      <p:tavLst>
                                        <p:tav tm="0">
                                          <p:val>
                                            <p:strVal val="#ppt_x"/>
                                          </p:val>
                                        </p:tav>
                                        <p:tav tm="100000">
                                          <p:val>
                                            <p:strVal val="#ppt_x"/>
                                          </p:val>
                                        </p:tav>
                                      </p:tavLst>
                                    </p:anim>
                                    <p:anim calcmode="lin" valueType="num">
                                      <p:cBhvr additive="base">
                                        <p:cTn id="24"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5263" y="512676"/>
            <a:ext cx="8229600" cy="1143000"/>
          </a:xfrm>
        </p:spPr>
        <p:txBody>
          <a:bodyPr/>
          <a:lstStyle/>
          <a:p>
            <a:pPr eaLnBrk="1" hangingPunct="1"/>
            <a:r>
              <a:rPr lang="nl-NL" altLang="nl-NL" dirty="0" smtClean="0"/>
              <a:t>Vruchtbeginsel</a:t>
            </a:r>
          </a:p>
        </p:txBody>
      </p:sp>
      <p:sp>
        <p:nvSpPr>
          <p:cNvPr id="20483" name="Rectangle 3"/>
          <p:cNvSpPr>
            <a:spLocks noGrp="1" noChangeArrowheads="1"/>
          </p:cNvSpPr>
          <p:nvPr>
            <p:ph idx="1"/>
          </p:nvPr>
        </p:nvSpPr>
        <p:spPr>
          <a:xfrm>
            <a:off x="457200" y="1773238"/>
            <a:ext cx="8229600" cy="4352925"/>
          </a:xfrm>
        </p:spPr>
        <p:txBody>
          <a:bodyPr/>
          <a:lstStyle/>
          <a:p>
            <a:pPr eaLnBrk="1" hangingPunct="1"/>
            <a:r>
              <a:rPr lang="nl-NL" altLang="nl-NL" smtClean="0"/>
              <a:t>Het vruchtbeginsel kan er na de bevruchting verschillend uitzien.</a:t>
            </a:r>
          </a:p>
          <a:p>
            <a:pPr eaLnBrk="1" hangingPunct="1"/>
            <a:r>
              <a:rPr lang="nl-NL" altLang="nl-NL" smtClean="0"/>
              <a:t>Dit hangt af van de soort plant.</a:t>
            </a:r>
          </a:p>
          <a:p>
            <a:pPr eaLnBrk="1" hangingPunct="1"/>
            <a:r>
              <a:rPr lang="nl-NL" altLang="nl-NL" smtClean="0"/>
              <a:t>Bij een appel wordt het vruchtbeginsel erg dik (wij eten dit gedeelte op).</a:t>
            </a:r>
          </a:p>
          <a:p>
            <a:pPr eaLnBrk="1" hangingPunct="1"/>
            <a:r>
              <a:rPr lang="nl-NL" altLang="nl-NL" smtClean="0"/>
              <a:t>Bij een boon blijft het vruchtbeginsel veel dunner, het beschermt de zaadjes.</a:t>
            </a:r>
          </a:p>
        </p:txBody>
      </p:sp>
      <p:pic>
        <p:nvPicPr>
          <p:cNvPr id="30724" name="Afbeelding 3" descr="vruchtbeginsel.jpg"/>
          <p:cNvPicPr>
            <a:picLocks noChangeAspect="1"/>
          </p:cNvPicPr>
          <p:nvPr/>
        </p:nvPicPr>
        <p:blipFill>
          <a:blip r:embed="rId2" cstate="print"/>
          <a:srcRect/>
          <a:stretch>
            <a:fillRect/>
          </a:stretch>
        </p:blipFill>
        <p:spPr bwMode="auto">
          <a:xfrm>
            <a:off x="6599238" y="295275"/>
            <a:ext cx="1825625" cy="1187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1" end="1"/>
                                            </p:txEl>
                                          </p:spTgt>
                                        </p:tgtEl>
                                        <p:attrNameLst>
                                          <p:attrName>style.visibility</p:attrName>
                                        </p:attrNameLst>
                                      </p:cBhvr>
                                      <p:to>
                                        <p:strVal val="visible"/>
                                      </p:to>
                                    </p:set>
                                    <p:anim calcmode="lin" valueType="num">
                                      <p:cBhvr additive="base">
                                        <p:cTn id="13"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2" end="2"/>
                                            </p:txEl>
                                          </p:spTgt>
                                        </p:tgtEl>
                                        <p:attrNameLst>
                                          <p:attrName>style.visibility</p:attrName>
                                        </p:attrNameLst>
                                      </p:cBhvr>
                                      <p:to>
                                        <p:strVal val="visible"/>
                                      </p:to>
                                    </p:set>
                                    <p:anim calcmode="lin" valueType="num">
                                      <p:cBhvr additive="base">
                                        <p:cTn id="19"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3" end="3"/>
                                            </p:txEl>
                                          </p:spTgt>
                                        </p:tgtEl>
                                        <p:attrNameLst>
                                          <p:attrName>style.visibility</p:attrName>
                                        </p:attrNameLst>
                                      </p:cBhvr>
                                      <p:to>
                                        <p:strVal val="visible"/>
                                      </p:to>
                                    </p:set>
                                    <p:anim calcmode="lin" valueType="num">
                                      <p:cBhvr additive="base">
                                        <p:cTn id="25"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el 1"/>
          <p:cNvSpPr>
            <a:spLocks noGrp="1"/>
          </p:cNvSpPr>
          <p:nvPr>
            <p:ph type="title"/>
          </p:nvPr>
        </p:nvSpPr>
        <p:spPr/>
        <p:txBody>
          <a:bodyPr/>
          <a:lstStyle/>
          <a:p>
            <a:pPr eaLnBrk="1" hangingPunct="1"/>
            <a:r>
              <a:rPr lang="nl-NL" smtClean="0"/>
              <a:t>Vruchten</a:t>
            </a:r>
          </a:p>
        </p:txBody>
      </p:sp>
      <p:pic>
        <p:nvPicPr>
          <p:cNvPr id="31747" name="Picture 2" descr="http://www.veggipedia.nl/view/courgette%20fleur.jpg"/>
          <p:cNvPicPr>
            <a:picLocks noChangeAspect="1" noChangeArrowheads="1"/>
          </p:cNvPicPr>
          <p:nvPr/>
        </p:nvPicPr>
        <p:blipFill>
          <a:blip r:embed="rId2" cstate="print"/>
          <a:srcRect/>
          <a:stretch>
            <a:fillRect/>
          </a:stretch>
        </p:blipFill>
        <p:spPr bwMode="auto">
          <a:xfrm>
            <a:off x="4183063" y="1088740"/>
            <a:ext cx="4014761" cy="2664110"/>
          </a:xfrm>
          <a:prstGeom prst="rect">
            <a:avLst/>
          </a:prstGeom>
          <a:noFill/>
          <a:ln w="9525">
            <a:noFill/>
            <a:miter lim="800000"/>
            <a:headEnd/>
            <a:tailEnd/>
          </a:ln>
        </p:spPr>
      </p:pic>
      <p:pic>
        <p:nvPicPr>
          <p:cNvPr id="31748" name="Picture 4" descr="http://www.gezondheidinfo.com/files/overig/13-16-tomaat.jpg"/>
          <p:cNvPicPr>
            <a:picLocks noChangeAspect="1" noChangeArrowheads="1"/>
          </p:cNvPicPr>
          <p:nvPr/>
        </p:nvPicPr>
        <p:blipFill>
          <a:blip r:embed="rId3" cstate="print"/>
          <a:srcRect/>
          <a:stretch>
            <a:fillRect/>
          </a:stretch>
        </p:blipFill>
        <p:spPr bwMode="auto">
          <a:xfrm>
            <a:off x="684213" y="1417638"/>
            <a:ext cx="3498850" cy="2628900"/>
          </a:xfrm>
          <a:prstGeom prst="rect">
            <a:avLst/>
          </a:prstGeom>
          <a:noFill/>
          <a:ln w="9525">
            <a:noFill/>
            <a:miter lim="800000"/>
            <a:headEnd/>
            <a:tailEnd/>
          </a:ln>
        </p:spPr>
      </p:pic>
      <p:pic>
        <p:nvPicPr>
          <p:cNvPr id="31749" name="Picture 6" descr="Strawberry"/>
          <p:cNvPicPr>
            <a:picLocks noChangeAspect="1" noChangeArrowheads="1"/>
          </p:cNvPicPr>
          <p:nvPr/>
        </p:nvPicPr>
        <p:blipFill>
          <a:blip r:embed="rId4" cstate="print"/>
          <a:srcRect/>
          <a:stretch>
            <a:fillRect/>
          </a:stretch>
        </p:blipFill>
        <p:spPr bwMode="auto">
          <a:xfrm>
            <a:off x="4401705" y="3362325"/>
            <a:ext cx="1703387" cy="1368425"/>
          </a:xfrm>
          <a:prstGeom prst="rect">
            <a:avLst/>
          </a:prstGeom>
          <a:noFill/>
          <a:ln w="9525">
            <a:noFill/>
            <a:miter lim="800000"/>
            <a:headEnd/>
            <a:tailEnd/>
          </a:ln>
        </p:spPr>
      </p:pic>
      <p:pic>
        <p:nvPicPr>
          <p:cNvPr id="31751" name="Picture 9"/>
          <p:cNvPicPr>
            <a:picLocks noChangeAspect="1" noChangeArrowheads="1"/>
          </p:cNvPicPr>
          <p:nvPr/>
        </p:nvPicPr>
        <p:blipFill>
          <a:blip r:embed="rId5" cstate="print"/>
          <a:srcRect/>
          <a:stretch>
            <a:fillRect/>
          </a:stretch>
        </p:blipFill>
        <p:spPr bwMode="auto">
          <a:xfrm>
            <a:off x="755650" y="4240213"/>
            <a:ext cx="3059113" cy="1671637"/>
          </a:xfrm>
          <a:prstGeom prst="rect">
            <a:avLst/>
          </a:prstGeom>
          <a:noFill/>
          <a:ln w="9525">
            <a:noFill/>
            <a:miter lim="800000"/>
            <a:headEnd/>
            <a:tailEnd/>
          </a:ln>
        </p:spPr>
      </p:pic>
      <p:pic>
        <p:nvPicPr>
          <p:cNvPr id="31750" name="Picture 8" descr="http://thumbs.dreamstime.com/z/verse-aardbei-extreme-close-up-7749902.jpg"/>
          <p:cNvPicPr>
            <a:picLocks noChangeAspect="1" noChangeArrowheads="1"/>
          </p:cNvPicPr>
          <p:nvPr/>
        </p:nvPicPr>
        <p:blipFill>
          <a:blip r:embed="rId6" cstate="print"/>
          <a:srcRect/>
          <a:stretch>
            <a:fillRect/>
          </a:stretch>
        </p:blipFill>
        <p:spPr bwMode="auto">
          <a:xfrm>
            <a:off x="6105092" y="4046538"/>
            <a:ext cx="2581708" cy="25136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521804"/>
            <a:ext cx="8229600" cy="1143000"/>
          </a:xfrm>
        </p:spPr>
        <p:txBody>
          <a:bodyPr/>
          <a:lstStyle/>
          <a:p>
            <a:pPr eaLnBrk="1" hangingPunct="1"/>
            <a:r>
              <a:rPr lang="nl-NL" altLang="nl-NL" sz="4000" dirty="0" err="1" smtClean="0"/>
              <a:t>Bs</a:t>
            </a:r>
            <a:r>
              <a:rPr lang="nl-NL" altLang="nl-NL" sz="4000" dirty="0" smtClean="0"/>
              <a:t> 5:</a:t>
            </a:r>
            <a:br>
              <a:rPr lang="nl-NL" altLang="nl-NL" sz="4000" dirty="0" smtClean="0"/>
            </a:br>
            <a:r>
              <a:rPr lang="nl-NL" altLang="nl-NL" sz="4000" dirty="0" smtClean="0"/>
              <a:t>Verspreiding van vruchten en zaden.</a:t>
            </a:r>
          </a:p>
        </p:txBody>
      </p:sp>
      <p:sp>
        <p:nvSpPr>
          <p:cNvPr id="32771" name="Tijdelijke aanduiding voor inhoud 1"/>
          <p:cNvSpPr>
            <a:spLocks noGrp="1"/>
          </p:cNvSpPr>
          <p:nvPr>
            <p:ph idx="1"/>
          </p:nvPr>
        </p:nvSpPr>
        <p:spPr>
          <a:xfrm>
            <a:off x="457200" y="1999381"/>
            <a:ext cx="8229600" cy="4525963"/>
          </a:xfrm>
        </p:spPr>
        <p:txBody>
          <a:bodyPr/>
          <a:lstStyle/>
          <a:p>
            <a:pPr eaLnBrk="1" hangingPunct="1"/>
            <a:r>
              <a:rPr lang="nl-NL" dirty="0" smtClean="0"/>
              <a:t>Waarom moet vruchten en zaden verspreidt worden?</a:t>
            </a:r>
          </a:p>
          <a:p>
            <a:pPr eaLnBrk="1" hangingPunct="1"/>
            <a:r>
              <a:rPr lang="nl-NL" dirty="0" smtClean="0"/>
              <a:t>Hoe? (3 manieren)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Planning </a:t>
            </a:r>
            <a:endParaRPr lang="nl-NL" dirty="0"/>
          </a:p>
        </p:txBody>
      </p:sp>
      <p:graphicFrame>
        <p:nvGraphicFramePr>
          <p:cNvPr id="4" name="Tijdelijke aanduiding voor inhoud 3"/>
          <p:cNvGraphicFramePr>
            <a:graphicFrameLocks noGrp="1"/>
          </p:cNvGraphicFramePr>
          <p:nvPr>
            <p:ph idx="1"/>
          </p:nvPr>
        </p:nvGraphicFramePr>
        <p:xfrm>
          <a:off x="596900" y="2901156"/>
          <a:ext cx="7950199" cy="1924050"/>
        </p:xfrm>
        <a:graphic>
          <a:graphicData uri="http://schemas.openxmlformats.org/drawingml/2006/table">
            <a:tbl>
              <a:tblPr>
                <a:tableStyleId>{5C22544A-7EE6-4342-B048-85BDC9FD1C3A}</a:tableStyleId>
              </a:tblPr>
              <a:tblGrid>
                <a:gridCol w="532549"/>
                <a:gridCol w="256765"/>
                <a:gridCol w="240915"/>
                <a:gridCol w="218726"/>
                <a:gridCol w="240915"/>
                <a:gridCol w="190196"/>
                <a:gridCol w="228235"/>
                <a:gridCol w="240915"/>
                <a:gridCol w="294804"/>
                <a:gridCol w="329673"/>
                <a:gridCol w="380392"/>
                <a:gridCol w="3055819"/>
                <a:gridCol w="1740295"/>
              </a:tblGrid>
              <a:tr h="209550">
                <a:tc rowSpan="4">
                  <a:txBody>
                    <a:bodyPr/>
                    <a:lstStyle/>
                    <a:p>
                      <a:pPr algn="ctr" fontAlgn="ctr"/>
                      <a:r>
                        <a:rPr lang="nl-NL" sz="1800" u="none" strike="noStrike">
                          <a:effectLst/>
                        </a:rPr>
                        <a:t>Jun</a:t>
                      </a:r>
                      <a:endParaRPr lang="nl-NL" sz="18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nl-NL" sz="800" u="none" strike="noStrike">
                          <a:effectLst/>
                        </a:rPr>
                        <a:t>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3</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th. 7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2</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fr-FR" sz="1100" u="none" strike="noStrike">
                          <a:effectLst/>
                        </a:rPr>
                        <a:t>les 1: dovenetelpracticum les 2 BS1 </a:t>
                      </a:r>
                      <a:endParaRPr lang="fr-FR"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LeSaMa BS 1,2 en 3</a:t>
                      </a:r>
                      <a:endParaRPr lang="nl-NL" sz="1100" b="0" i="0" u="none" strike="noStrike">
                        <a:solidFill>
                          <a:srgbClr val="000000"/>
                        </a:solidFill>
                        <a:effectLst/>
                        <a:latin typeface="Arial Narrow" panose="020B0606020202030204" pitchFamily="34" charset="0"/>
                      </a:endParaRPr>
                    </a:p>
                  </a:txBody>
                  <a:tcPr marL="9525" marR="9525" marT="9525" marB="0" anchor="ctr"/>
                </a:tc>
              </a:tr>
              <a:tr h="209550">
                <a:tc vMerge="1">
                  <a:txBody>
                    <a:bodyPr/>
                    <a:lstStyle/>
                    <a:p>
                      <a:endParaRPr lang="nl-NL"/>
                    </a:p>
                  </a:txBody>
                  <a:tcPr/>
                </a:tc>
                <a:tc>
                  <a:txBody>
                    <a:bodyPr/>
                    <a:lstStyle/>
                    <a:p>
                      <a:pPr algn="ctr" fontAlgn="ctr"/>
                      <a:r>
                        <a:rPr lang="nl-NL" sz="800" u="none" strike="noStrike">
                          <a:effectLst/>
                        </a:rPr>
                        <a:t>11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hlinkClick r:id="rId2"/>
                        </a:rPr>
                        <a:t>17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3</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th. 7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3</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fr-FR" sz="1100" u="none" strike="noStrike">
                          <a:effectLst/>
                        </a:rPr>
                        <a:t>les 1: bs 3  + les 2 bs 4</a:t>
                      </a:r>
                      <a:endParaRPr lang="fr-FR"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LeSaMa BS 4,5 en 6</a:t>
                      </a:r>
                      <a:endParaRPr lang="nl-NL" sz="1100" b="0" i="0" u="none" strike="noStrike">
                        <a:solidFill>
                          <a:srgbClr val="000000"/>
                        </a:solidFill>
                        <a:effectLst/>
                        <a:latin typeface="Arial Narrow" panose="020B0606020202030204" pitchFamily="34" charset="0"/>
                      </a:endParaRPr>
                    </a:p>
                  </a:txBody>
                  <a:tcPr marL="9525" marR="9525" marT="9525" marB="0" anchor="ctr"/>
                </a:tc>
              </a:tr>
              <a:tr h="219075">
                <a:tc vMerge="1">
                  <a:txBody>
                    <a:bodyPr/>
                    <a:lstStyle/>
                    <a:p>
                      <a:endParaRPr lang="nl-NL"/>
                    </a:p>
                  </a:txBody>
                  <a:tcPr/>
                </a:tc>
                <a:tc>
                  <a:txBody>
                    <a:bodyPr/>
                    <a:lstStyle/>
                    <a:p>
                      <a:pPr algn="ctr" fontAlgn="ctr"/>
                      <a:r>
                        <a:rPr lang="nl-NL" sz="800" u="none" strike="noStrike">
                          <a:effectLst/>
                        </a:rPr>
                        <a:t>18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3</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th. 7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4</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fr-FR" sz="1100" u="none" strike="noStrike">
                          <a:effectLst/>
                        </a:rPr>
                        <a:t>les 1: bs 5 en 6  + les 2 bs 7</a:t>
                      </a:r>
                      <a:endParaRPr lang="fr-FR"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LeSaMa BS7, 8 en D toets</a:t>
                      </a:r>
                      <a:endParaRPr lang="nl-NL" sz="1100" b="0" i="0" u="none" strike="noStrike">
                        <a:solidFill>
                          <a:srgbClr val="000000"/>
                        </a:solidFill>
                        <a:effectLst/>
                        <a:latin typeface="Arial Narrow" panose="020B0606020202030204" pitchFamily="34" charset="0"/>
                      </a:endParaRPr>
                    </a:p>
                  </a:txBody>
                  <a:tcPr marL="9525" marR="9525" marT="9525" marB="0" anchor="ctr"/>
                </a:tc>
              </a:tr>
              <a:tr h="219075">
                <a:tc vMerge="1">
                  <a:txBody>
                    <a:bodyPr/>
                    <a:lstStyle/>
                    <a:p>
                      <a:endParaRPr lang="nl-NL"/>
                    </a:p>
                  </a:txBody>
                  <a:tcPr/>
                </a:tc>
                <a:tc>
                  <a:txBody>
                    <a:bodyPr/>
                    <a:lstStyle/>
                    <a:p>
                      <a:pPr algn="ctr" fontAlgn="ctr"/>
                      <a:r>
                        <a:rPr lang="nl-NL" sz="800" u="none" strike="noStrike">
                          <a:effectLst/>
                        </a:rPr>
                        <a:t>25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30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3</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th. 7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5</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fr-FR" sz="1100" u="none" strike="noStrike">
                          <a:effectLst/>
                        </a:rPr>
                        <a:t>les 1 Bs 8 + les 2:extra les.</a:t>
                      </a:r>
                      <a:endParaRPr lang="fr-FR"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leren voor PW</a:t>
                      </a:r>
                      <a:endParaRPr lang="nl-NL" sz="1100" b="0" i="0" u="none" strike="noStrike">
                        <a:solidFill>
                          <a:srgbClr val="000000"/>
                        </a:solidFill>
                        <a:effectLst/>
                        <a:latin typeface="Arial Narrow" panose="020B0606020202030204" pitchFamily="34" charset="0"/>
                      </a:endParaRPr>
                    </a:p>
                  </a:txBody>
                  <a:tcPr marL="9525" marR="9525" marT="9525" marB="0" anchor="ctr"/>
                </a:tc>
              </a:tr>
              <a:tr h="209550">
                <a:tc rowSpan="5">
                  <a:txBody>
                    <a:bodyPr/>
                    <a:lstStyle/>
                    <a:p>
                      <a:pPr algn="ctr" fontAlgn="ctr"/>
                      <a:r>
                        <a:rPr lang="nl-NL" sz="1800" u="none" strike="noStrike">
                          <a:effectLst/>
                        </a:rPr>
                        <a:t>Jul</a:t>
                      </a:r>
                      <a:endParaRPr lang="nl-NL" sz="18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nl-NL" sz="800" u="none" strike="noStrike">
                          <a:effectLst/>
                        </a:rPr>
                        <a:t>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proefwerkweek</a:t>
                      </a:r>
                      <a:endParaRPr lang="nl-NL" sz="1100" b="1" i="0" u="none" strike="noStrike">
                        <a:solidFill>
                          <a:srgbClr val="FF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PW stof: Thema 7 bs 1 t/m 8 </a:t>
                      </a:r>
                      <a:endParaRPr lang="nl-NL" sz="1100" b="0" i="0" u="none" strike="noStrike">
                        <a:solidFill>
                          <a:srgbClr val="000000"/>
                        </a:solidFill>
                        <a:effectLst/>
                        <a:latin typeface="Arial Narrow" panose="020B0606020202030204" pitchFamily="34" charset="0"/>
                      </a:endParaRPr>
                    </a:p>
                  </a:txBody>
                  <a:tcPr marL="9525" marR="9525" marT="9525" marB="0" anchor="ctr"/>
                </a:tc>
              </a:tr>
              <a:tr h="209550">
                <a:tc vMerge="1">
                  <a:txBody>
                    <a:bodyPr/>
                    <a:lstStyle/>
                    <a:p>
                      <a:endParaRPr lang="nl-NL"/>
                    </a:p>
                  </a:txBody>
                  <a:tcPr/>
                </a:tc>
                <a:tc>
                  <a:txBody>
                    <a:bodyPr/>
                    <a:lstStyle/>
                    <a:p>
                      <a:pPr algn="ctr" fontAlgn="ctr"/>
                      <a:r>
                        <a:rPr lang="nl-NL" sz="800" u="none" strike="noStrike">
                          <a:effectLst/>
                        </a:rPr>
                        <a:t>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rapportvergaderingen</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b"/>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b"/>
                </a:tc>
              </a:tr>
              <a:tr h="209550">
                <a:tc vMerge="1">
                  <a:txBody>
                    <a:bodyPr/>
                    <a:lstStyle/>
                    <a:p>
                      <a:endParaRPr lang="nl-NL"/>
                    </a:p>
                  </a:txBody>
                  <a:tcPr/>
                </a:tc>
                <a:tc>
                  <a:txBody>
                    <a:bodyPr/>
                    <a:lstStyle/>
                    <a:p>
                      <a:pPr algn="ctr" fontAlgn="ctr"/>
                      <a:r>
                        <a:rPr lang="nl-NL" sz="800" u="none" strike="noStrike">
                          <a:effectLst/>
                        </a:rPr>
                        <a:t>16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zomervakantie</a:t>
                      </a:r>
                      <a:endParaRPr lang="nl-NL" sz="1100" b="1" i="0" u="none" strike="noStrike">
                        <a:solidFill>
                          <a:srgbClr val="C00000"/>
                        </a:solidFill>
                        <a:effectLst/>
                        <a:latin typeface="Arial Narrow" panose="020B0606020202030204" pitchFamily="34" charset="0"/>
                      </a:endParaRPr>
                    </a:p>
                  </a:txBody>
                  <a:tcPr marL="9525" marR="9525" marT="9525" marB="0" anchor="ctr"/>
                </a:tc>
                <a:tc>
                  <a:txBody>
                    <a:bodyPr/>
                    <a:lstStyle/>
                    <a:p>
                      <a:pPr algn="l" fontAlgn="b"/>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b"/>
                </a:tc>
              </a:tr>
              <a:tr h="219075">
                <a:tc vMerge="1">
                  <a:txBody>
                    <a:bodyPr/>
                    <a:lstStyle/>
                    <a:p>
                      <a:endParaRPr lang="nl-NL"/>
                    </a:p>
                  </a:txBody>
                  <a:tcPr/>
                </a:tc>
                <a:tc>
                  <a:txBody>
                    <a:bodyPr/>
                    <a:lstStyle/>
                    <a:p>
                      <a:pPr algn="ctr" fontAlgn="ctr"/>
                      <a:r>
                        <a:rPr lang="nl-NL" sz="800" u="none" strike="noStrike">
                          <a:effectLst/>
                        </a:rPr>
                        <a:t>23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26</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27</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28</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29</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zomervakantie</a:t>
                      </a:r>
                      <a:endParaRPr lang="nl-NL" sz="1100" b="1" i="0" u="none" strike="noStrike">
                        <a:solidFill>
                          <a:srgbClr val="C00000"/>
                        </a:solidFill>
                        <a:effectLst/>
                        <a:latin typeface="Arial Narrow" panose="020B0606020202030204" pitchFamily="34" charset="0"/>
                      </a:endParaRPr>
                    </a:p>
                  </a:txBody>
                  <a:tcPr marL="9525" marR="9525" marT="9525" marB="0" anchor="ctr"/>
                </a:tc>
                <a:tc>
                  <a:txBody>
                    <a:bodyPr/>
                    <a:lstStyle/>
                    <a:p>
                      <a:pPr algn="l" fontAlgn="b"/>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b"/>
                </a:tc>
              </a:tr>
              <a:tr h="219075">
                <a:tc vMerge="1">
                  <a:txBody>
                    <a:bodyPr/>
                    <a:lstStyle/>
                    <a:p>
                      <a:endParaRPr lang="nl-NL"/>
                    </a:p>
                  </a:txBody>
                  <a:tcPr/>
                </a:tc>
                <a:tc>
                  <a:txBody>
                    <a:bodyPr/>
                    <a:lstStyle/>
                    <a:p>
                      <a:pPr algn="ctr" fontAlgn="ctr"/>
                      <a:r>
                        <a:rPr lang="nl-NL" sz="800" u="none" strike="noStrike">
                          <a:effectLst/>
                        </a:rPr>
                        <a:t>30</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31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1</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2</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3</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4</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800" u="none" strike="noStrike">
                          <a:effectLst/>
                        </a:rPr>
                        <a:t>5</a:t>
                      </a:r>
                      <a:endParaRPr lang="nl-NL" sz="8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1"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ctr" fontAlgn="ctr"/>
                      <a:r>
                        <a:rPr lang="nl-NL" sz="1100" u="none" strike="noStrike">
                          <a:effectLst/>
                        </a:rPr>
                        <a:t> </a:t>
                      </a:r>
                      <a:endParaRPr lang="nl-NL" sz="1100" b="0" i="0" u="none" strike="noStrike">
                        <a:solidFill>
                          <a:srgbClr val="000000"/>
                        </a:solidFill>
                        <a:effectLst/>
                        <a:latin typeface="Arial Narrow" panose="020B0606020202030204" pitchFamily="34" charset="0"/>
                      </a:endParaRPr>
                    </a:p>
                  </a:txBody>
                  <a:tcPr marL="9525" marR="9525" marT="9525" marB="0" anchor="ctr"/>
                </a:tc>
                <a:tc>
                  <a:txBody>
                    <a:bodyPr/>
                    <a:lstStyle/>
                    <a:p>
                      <a:pPr algn="l" fontAlgn="ctr"/>
                      <a:r>
                        <a:rPr lang="nl-NL" sz="1100" u="none" strike="noStrike">
                          <a:effectLst/>
                        </a:rPr>
                        <a:t>zomervakantie</a:t>
                      </a:r>
                      <a:endParaRPr lang="nl-NL" sz="1100" b="1" i="0" u="none" strike="noStrike">
                        <a:solidFill>
                          <a:srgbClr val="C00000"/>
                        </a:solidFill>
                        <a:effectLst/>
                        <a:latin typeface="Arial Narrow" panose="020B0606020202030204" pitchFamily="34" charset="0"/>
                      </a:endParaRPr>
                    </a:p>
                  </a:txBody>
                  <a:tcPr marL="9525" marR="9525" marT="9525" marB="0" anchor="ctr"/>
                </a:tc>
                <a:tc>
                  <a:txBody>
                    <a:bodyPr/>
                    <a:lstStyle/>
                    <a:p>
                      <a:pPr algn="l" fontAlgn="b"/>
                      <a:r>
                        <a:rPr lang="nl-NL" sz="1100" u="none" strike="noStrike" dirty="0">
                          <a:effectLst/>
                        </a:rPr>
                        <a:t> </a:t>
                      </a:r>
                      <a:endParaRPr lang="nl-NL" sz="1100" b="0" i="0" u="none" strike="noStrike" dirty="0">
                        <a:solidFill>
                          <a:srgbClr val="000000"/>
                        </a:solidFill>
                        <a:effectLst/>
                        <a:latin typeface="Arial Narrow" panose="020B0606020202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1189037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Ontwikkeling van een vrucht bij een sperzieboon</a:t>
            </a:r>
            <a:endParaRPr lang="nl-NL" dirty="0"/>
          </a:p>
        </p:txBody>
      </p:sp>
      <p:pic>
        <p:nvPicPr>
          <p:cNvPr id="6" name="Afbeelding 5"/>
          <p:cNvPicPr>
            <a:picLocks noChangeAspect="1"/>
          </p:cNvPicPr>
          <p:nvPr/>
        </p:nvPicPr>
        <p:blipFill>
          <a:blip r:embed="rId2" cstate="print"/>
          <a:stretch>
            <a:fillRect/>
          </a:stretch>
        </p:blipFill>
        <p:spPr>
          <a:xfrm>
            <a:off x="683568" y="2132856"/>
            <a:ext cx="8305397" cy="3007395"/>
          </a:xfrm>
          <a:prstGeom prst="rect">
            <a:avLst/>
          </a:prstGeom>
        </p:spPr>
      </p:pic>
    </p:spTree>
    <p:extLst>
      <p:ext uri="{BB962C8B-B14F-4D97-AF65-F5344CB8AC3E}">
        <p14:creationId xmlns:p14="http://schemas.microsoft.com/office/powerpoint/2010/main" val="21881954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Ontwikkeling van een vrucht bij </a:t>
            </a:r>
            <a:r>
              <a:rPr lang="nl-NL" dirty="0" smtClean="0"/>
              <a:t>een appel (schijnvrucht)</a:t>
            </a:r>
            <a:endParaRPr lang="nl-NL" dirty="0"/>
          </a:p>
        </p:txBody>
      </p:sp>
      <p:pic>
        <p:nvPicPr>
          <p:cNvPr id="3" name="Afbeelding 2"/>
          <p:cNvPicPr>
            <a:picLocks noChangeAspect="1"/>
          </p:cNvPicPr>
          <p:nvPr/>
        </p:nvPicPr>
        <p:blipFill>
          <a:blip r:embed="rId2" cstate="print"/>
          <a:stretch>
            <a:fillRect/>
          </a:stretch>
        </p:blipFill>
        <p:spPr>
          <a:xfrm>
            <a:off x="1403648" y="1862602"/>
            <a:ext cx="7056784" cy="2266950"/>
          </a:xfrm>
          <a:prstGeom prst="rect">
            <a:avLst/>
          </a:prstGeom>
        </p:spPr>
      </p:pic>
      <p:sp>
        <p:nvSpPr>
          <p:cNvPr id="6" name="Tijdelijke aanduiding voor inhoud 1"/>
          <p:cNvSpPr txBox="1">
            <a:spLocks/>
          </p:cNvSpPr>
          <p:nvPr/>
        </p:nvSpPr>
        <p:spPr>
          <a:xfrm>
            <a:off x="243699" y="4574516"/>
            <a:ext cx="8460432" cy="2196244"/>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r>
              <a:rPr lang="nl-NL" dirty="0" smtClean="0"/>
              <a:t>Uit het vruchtbeginsel van een appelbloem ontstaat het klokhuis van de appel</a:t>
            </a:r>
          </a:p>
          <a:p>
            <a:pPr eaLnBrk="1" hangingPunct="1"/>
            <a:r>
              <a:rPr lang="nl-NL" dirty="0" smtClean="0"/>
              <a:t>Hierin zitten de appelpitjes (zaden)</a:t>
            </a:r>
          </a:p>
          <a:p>
            <a:pPr eaLnBrk="1" hangingPunct="1"/>
            <a:r>
              <a:rPr lang="nl-NL" dirty="0" smtClean="0"/>
              <a:t>Uit de bloembodem ontstaat het vruchtvlees</a:t>
            </a:r>
          </a:p>
          <a:p>
            <a:pPr marL="0" indent="0" eaLnBrk="1" hangingPunct="1">
              <a:buNone/>
            </a:pPr>
            <a:endParaRPr lang="nl-NL" dirty="0" smtClean="0"/>
          </a:p>
        </p:txBody>
      </p:sp>
    </p:spTree>
    <p:extLst>
      <p:ext uri="{BB962C8B-B14F-4D97-AF65-F5344CB8AC3E}">
        <p14:creationId xmlns:p14="http://schemas.microsoft.com/office/powerpoint/2010/main" val="9639735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Aardbei (schijnvrucht)</a:t>
            </a:r>
            <a:endParaRPr lang="nl-NL" dirty="0"/>
          </a:p>
        </p:txBody>
      </p:sp>
      <p:sp>
        <p:nvSpPr>
          <p:cNvPr id="4" name="Tijdelijke aanduiding voor inhoud 3"/>
          <p:cNvSpPr>
            <a:spLocks noGrp="1"/>
          </p:cNvSpPr>
          <p:nvPr>
            <p:ph idx="1"/>
          </p:nvPr>
        </p:nvSpPr>
        <p:spPr>
          <a:xfrm>
            <a:off x="745232" y="2564904"/>
            <a:ext cx="4474840" cy="2736305"/>
          </a:xfrm>
        </p:spPr>
        <p:txBody>
          <a:bodyPr/>
          <a:lstStyle/>
          <a:p>
            <a:pPr marL="0" indent="0">
              <a:buNone/>
            </a:pPr>
            <a:endParaRPr lang="nl-NL" dirty="0"/>
          </a:p>
          <a:p>
            <a:pPr marL="0" indent="0">
              <a:buNone/>
            </a:pPr>
            <a:r>
              <a:rPr lang="nl-NL" dirty="0" smtClean="0"/>
              <a:t>Het vruchtvlees niet ontstaan uit het vruchtbeginsel maar uit de bloembodem</a:t>
            </a:r>
            <a:endParaRPr lang="nl-NL" dirty="0"/>
          </a:p>
        </p:txBody>
      </p:sp>
      <p:pic>
        <p:nvPicPr>
          <p:cNvPr id="5" name="Afbeelding 4"/>
          <p:cNvPicPr>
            <a:picLocks noChangeAspect="1"/>
          </p:cNvPicPr>
          <p:nvPr/>
        </p:nvPicPr>
        <p:blipFill>
          <a:blip r:embed="rId3" cstate="print"/>
          <a:stretch>
            <a:fillRect/>
          </a:stretch>
        </p:blipFill>
        <p:spPr>
          <a:xfrm>
            <a:off x="5220072" y="2339162"/>
            <a:ext cx="3227244" cy="2733278"/>
          </a:xfrm>
          <a:prstGeom prst="rect">
            <a:avLst/>
          </a:prstGeom>
        </p:spPr>
      </p:pic>
    </p:spTree>
    <p:extLst>
      <p:ext uri="{BB962C8B-B14F-4D97-AF65-F5344CB8AC3E}">
        <p14:creationId xmlns:p14="http://schemas.microsoft.com/office/powerpoint/2010/main" val="6884938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Ware vruchten</a:t>
            </a:r>
            <a:endParaRPr lang="nl-NL" dirty="0"/>
          </a:p>
        </p:txBody>
      </p:sp>
      <p:pic>
        <p:nvPicPr>
          <p:cNvPr id="6146" name="Picture 2" descr="http://www.bestoffour.nl/wp-content/uploads/2015/02/Kers-297x3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996952"/>
            <a:ext cx="282892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p:cNvPicPr>
            <a:picLocks noChangeAspect="1"/>
          </p:cNvPicPr>
          <p:nvPr/>
        </p:nvPicPr>
        <p:blipFill>
          <a:blip r:embed="rId3" cstate="print"/>
          <a:stretch>
            <a:fillRect/>
          </a:stretch>
        </p:blipFill>
        <p:spPr>
          <a:xfrm>
            <a:off x="3977733" y="1503105"/>
            <a:ext cx="3402580" cy="1959763"/>
          </a:xfrm>
          <a:prstGeom prst="rect">
            <a:avLst/>
          </a:prstGeom>
        </p:spPr>
      </p:pic>
      <p:pic>
        <p:nvPicPr>
          <p:cNvPr id="6150" name="Picture 6" descr="https://upload.wikimedia.org/wikipedia/commons/thumb/4/4e/Tomaat_lengtedoorsnede.jpg/200px-Tomaat_lengtedoorsned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8" y="4251254"/>
            <a:ext cx="1905000" cy="165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9186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nl-NL" altLang="nl-NL" dirty="0" err="1" smtClean="0"/>
              <a:t>Bs</a:t>
            </a:r>
            <a:r>
              <a:rPr lang="nl-NL" altLang="nl-NL" dirty="0" smtClean="0"/>
              <a:t> 5: Manieren van verspreiding</a:t>
            </a:r>
          </a:p>
        </p:txBody>
      </p:sp>
      <p:sp>
        <p:nvSpPr>
          <p:cNvPr id="22531" name="Rectangle 3"/>
          <p:cNvSpPr>
            <a:spLocks noGrp="1" noChangeArrowheads="1"/>
          </p:cNvSpPr>
          <p:nvPr>
            <p:ph idx="1"/>
          </p:nvPr>
        </p:nvSpPr>
        <p:spPr/>
        <p:txBody>
          <a:bodyPr/>
          <a:lstStyle/>
          <a:p>
            <a:pPr lvl="1" eaLnBrk="1" hangingPunct="1"/>
            <a:r>
              <a:rPr lang="nl-NL" altLang="nl-NL" smtClean="0"/>
              <a:t>Door de plant zelf.</a:t>
            </a:r>
          </a:p>
          <a:p>
            <a:pPr lvl="1" eaLnBrk="1" hangingPunct="1"/>
            <a:r>
              <a:rPr lang="nl-NL" altLang="nl-NL" smtClean="0"/>
              <a:t>Door de wind.</a:t>
            </a:r>
          </a:p>
          <a:p>
            <a:pPr lvl="1" eaLnBrk="1" hangingPunct="1"/>
            <a:r>
              <a:rPr lang="nl-NL" altLang="nl-NL" smtClean="0"/>
              <a:t>Door dieren.</a:t>
            </a:r>
          </a:p>
        </p:txBody>
      </p:sp>
      <p:pic>
        <p:nvPicPr>
          <p:cNvPr id="22532" name="Afbeelding 3" descr="zaden wegschieten.jpg"/>
          <p:cNvPicPr>
            <a:picLocks noChangeAspect="1"/>
          </p:cNvPicPr>
          <p:nvPr/>
        </p:nvPicPr>
        <p:blipFill>
          <a:blip r:embed="rId2" cstate="print"/>
          <a:srcRect/>
          <a:stretch>
            <a:fillRect/>
          </a:stretch>
        </p:blipFill>
        <p:spPr bwMode="auto">
          <a:xfrm>
            <a:off x="1331640" y="3528219"/>
            <a:ext cx="1862138" cy="2430462"/>
          </a:xfrm>
          <a:prstGeom prst="rect">
            <a:avLst/>
          </a:prstGeom>
          <a:noFill/>
          <a:ln w="9525">
            <a:noFill/>
            <a:miter lim="800000"/>
            <a:headEnd/>
            <a:tailEnd/>
          </a:ln>
        </p:spPr>
      </p:pic>
      <p:pic>
        <p:nvPicPr>
          <p:cNvPr id="22533" name="Afbeelding 4" descr="paardenbloem uitgebloeid.jpg"/>
          <p:cNvPicPr>
            <a:picLocks noChangeAspect="1"/>
          </p:cNvPicPr>
          <p:nvPr/>
        </p:nvPicPr>
        <p:blipFill>
          <a:blip r:embed="rId3" cstate="print"/>
          <a:srcRect/>
          <a:stretch>
            <a:fillRect/>
          </a:stretch>
        </p:blipFill>
        <p:spPr bwMode="auto">
          <a:xfrm>
            <a:off x="6132513" y="1417638"/>
            <a:ext cx="1873250" cy="2447925"/>
          </a:xfrm>
          <a:prstGeom prst="rect">
            <a:avLst/>
          </a:prstGeom>
          <a:noFill/>
          <a:ln w="9525">
            <a:noFill/>
            <a:miter lim="800000"/>
            <a:headEnd/>
            <a:tailEnd/>
          </a:ln>
        </p:spPr>
      </p:pic>
      <p:pic>
        <p:nvPicPr>
          <p:cNvPr id="22534" name="Afbeelding 6" descr="eekhoorn.jpg"/>
          <p:cNvPicPr>
            <a:picLocks noChangeAspect="1"/>
          </p:cNvPicPr>
          <p:nvPr/>
        </p:nvPicPr>
        <p:blipFill>
          <a:blip r:embed="rId4" cstate="print"/>
          <a:srcRect/>
          <a:stretch>
            <a:fillRect/>
          </a:stretch>
        </p:blipFill>
        <p:spPr bwMode="auto">
          <a:xfrm>
            <a:off x="4870450" y="4316413"/>
            <a:ext cx="2524125" cy="1809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2"/>
                                        </p:tgtEl>
                                        <p:attrNameLst>
                                          <p:attrName>style.visibility</p:attrName>
                                        </p:attrNameLst>
                                      </p:cBhvr>
                                      <p:to>
                                        <p:strVal val="visible"/>
                                      </p:to>
                                    </p:set>
                                    <p:anim calcmode="lin" valueType="num">
                                      <p:cBhvr additive="base">
                                        <p:cTn id="11" dur="500" fill="hold"/>
                                        <p:tgtEl>
                                          <p:spTgt spid="22532"/>
                                        </p:tgtEl>
                                        <p:attrNameLst>
                                          <p:attrName>ppt_x</p:attrName>
                                        </p:attrNameLst>
                                      </p:cBhvr>
                                      <p:tavLst>
                                        <p:tav tm="0">
                                          <p:val>
                                            <p:strVal val="#ppt_x"/>
                                          </p:val>
                                        </p:tav>
                                        <p:tav tm="100000">
                                          <p:val>
                                            <p:strVal val="#ppt_x"/>
                                          </p:val>
                                        </p:tav>
                                      </p:tavLst>
                                    </p:anim>
                                    <p:anim calcmode="lin" valueType="num">
                                      <p:cBhvr additive="base">
                                        <p:cTn id="12"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2531">
                                            <p:txEl>
                                              <p:pRg st="1" end="1"/>
                                            </p:txEl>
                                          </p:spTgt>
                                        </p:tgtEl>
                                        <p:attrNameLst>
                                          <p:attrName>style.visibility</p:attrName>
                                        </p:attrNameLst>
                                      </p:cBhvr>
                                      <p:to>
                                        <p:strVal val="visible"/>
                                      </p:to>
                                    </p:set>
                                    <p:anim calcmode="lin" valueType="num">
                                      <p:cBhvr additive="base">
                                        <p:cTn id="17"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2531">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533"/>
                                        </p:tgtEl>
                                        <p:attrNameLst>
                                          <p:attrName>style.visibility</p:attrName>
                                        </p:attrNameLst>
                                      </p:cBhvr>
                                      <p:to>
                                        <p:strVal val="visible"/>
                                      </p:to>
                                    </p:set>
                                    <p:anim calcmode="lin" valueType="num">
                                      <p:cBhvr additive="base">
                                        <p:cTn id="21" dur="500" fill="hold"/>
                                        <p:tgtEl>
                                          <p:spTgt spid="22533"/>
                                        </p:tgtEl>
                                        <p:attrNameLst>
                                          <p:attrName>ppt_x</p:attrName>
                                        </p:attrNameLst>
                                      </p:cBhvr>
                                      <p:tavLst>
                                        <p:tav tm="0">
                                          <p:val>
                                            <p:strVal val="#ppt_x"/>
                                          </p:val>
                                        </p:tav>
                                        <p:tav tm="100000">
                                          <p:val>
                                            <p:strVal val="#ppt_x"/>
                                          </p:val>
                                        </p:tav>
                                      </p:tavLst>
                                    </p:anim>
                                    <p:anim calcmode="lin" valueType="num">
                                      <p:cBhvr additive="base">
                                        <p:cTn id="22"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2531">
                                            <p:txEl>
                                              <p:pRg st="2" end="2"/>
                                            </p:txEl>
                                          </p:spTgt>
                                        </p:tgtEl>
                                        <p:attrNameLst>
                                          <p:attrName>style.visibility</p:attrName>
                                        </p:attrNameLst>
                                      </p:cBhvr>
                                      <p:to>
                                        <p:strVal val="visible"/>
                                      </p:to>
                                    </p:set>
                                    <p:anim calcmode="lin" valueType="num">
                                      <p:cBhvr additive="base">
                                        <p:cTn id="27"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2531">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534"/>
                                        </p:tgtEl>
                                        <p:attrNameLst>
                                          <p:attrName>style.visibility</p:attrName>
                                        </p:attrNameLst>
                                      </p:cBhvr>
                                      <p:to>
                                        <p:strVal val="visible"/>
                                      </p:to>
                                    </p:set>
                                    <p:anim calcmode="lin" valueType="num">
                                      <p:cBhvr additive="base">
                                        <p:cTn id="31" dur="500" fill="hold"/>
                                        <p:tgtEl>
                                          <p:spTgt spid="22534"/>
                                        </p:tgtEl>
                                        <p:attrNameLst>
                                          <p:attrName>ppt_x</p:attrName>
                                        </p:attrNameLst>
                                      </p:cBhvr>
                                      <p:tavLst>
                                        <p:tav tm="0">
                                          <p:val>
                                            <p:strVal val="#ppt_x"/>
                                          </p:val>
                                        </p:tav>
                                        <p:tav tm="100000">
                                          <p:val>
                                            <p:strVal val="#ppt_x"/>
                                          </p:val>
                                        </p:tav>
                                      </p:tavLst>
                                    </p:anim>
                                    <p:anim calcmode="lin" valueType="num">
                                      <p:cBhvr additive="base">
                                        <p:cTn id="32"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07504" y="457200"/>
            <a:ext cx="8579296" cy="1143000"/>
          </a:xfrm>
        </p:spPr>
        <p:txBody>
          <a:bodyPr/>
          <a:lstStyle/>
          <a:p>
            <a:pPr eaLnBrk="1" hangingPunct="1"/>
            <a:r>
              <a:rPr lang="nl-NL" altLang="nl-NL" dirty="0" err="1" smtClean="0"/>
              <a:t>Bs</a:t>
            </a:r>
            <a:r>
              <a:rPr lang="nl-NL" altLang="nl-NL" dirty="0" smtClean="0"/>
              <a:t> 5: Verspreiding door de plant zelf</a:t>
            </a:r>
          </a:p>
        </p:txBody>
      </p:sp>
      <p:sp>
        <p:nvSpPr>
          <p:cNvPr id="23555" name="Rectangle 3"/>
          <p:cNvSpPr>
            <a:spLocks noGrp="1" noChangeArrowheads="1"/>
          </p:cNvSpPr>
          <p:nvPr>
            <p:ph idx="1"/>
          </p:nvPr>
        </p:nvSpPr>
        <p:spPr>
          <a:xfrm>
            <a:off x="457200" y="1886743"/>
            <a:ext cx="8229600" cy="4525963"/>
          </a:xfrm>
        </p:spPr>
        <p:txBody>
          <a:bodyPr/>
          <a:lstStyle/>
          <a:p>
            <a:pPr eaLnBrk="1" hangingPunct="1"/>
            <a:r>
              <a:rPr lang="nl-NL" altLang="nl-NL" dirty="0" smtClean="0"/>
              <a:t>Sommige planten schieten hun zaadjes weg.</a:t>
            </a:r>
          </a:p>
          <a:p>
            <a:pPr eaLnBrk="1" hangingPunct="1"/>
            <a:r>
              <a:rPr lang="nl-NL" altLang="nl-NL" dirty="0" smtClean="0"/>
              <a:t>Bijvoorbeeld de klaproos. De naam zegt het al de roos klapt open en gooit dan zijn zaadjes weg.</a:t>
            </a:r>
          </a:p>
          <a:p>
            <a:pPr eaLnBrk="1" hangingPunct="1"/>
            <a:endParaRPr lang="nl-NL" altLang="nl-NL" dirty="0" smtClean="0">
              <a:solidFill>
                <a:srgbClr val="FF0000"/>
              </a:solidFill>
            </a:endParaRPr>
          </a:p>
          <a:p>
            <a:pPr eaLnBrk="1" hangingPunct="1"/>
            <a:endParaRPr lang="nl-NL" altLang="nl-NL" dirty="0" smtClean="0">
              <a:solidFill>
                <a:srgbClr val="FF0000"/>
              </a:solidFill>
            </a:endParaRPr>
          </a:p>
        </p:txBody>
      </p:sp>
      <p:pic>
        <p:nvPicPr>
          <p:cNvPr id="23556" name="Afbeelding 3" descr="klaproos zaad.jpg"/>
          <p:cNvPicPr>
            <a:picLocks noChangeAspect="1"/>
          </p:cNvPicPr>
          <p:nvPr/>
        </p:nvPicPr>
        <p:blipFill>
          <a:blip r:embed="rId2" cstate="print"/>
          <a:srcRect/>
          <a:stretch>
            <a:fillRect/>
          </a:stretch>
        </p:blipFill>
        <p:spPr bwMode="auto">
          <a:xfrm>
            <a:off x="1529028" y="4365104"/>
            <a:ext cx="1954212" cy="1379538"/>
          </a:xfrm>
          <a:prstGeom prst="rect">
            <a:avLst/>
          </a:prstGeom>
          <a:noFill/>
          <a:ln w="9525">
            <a:noFill/>
            <a:miter lim="800000"/>
            <a:headEnd/>
            <a:tailEnd/>
          </a:ln>
        </p:spPr>
      </p:pic>
      <p:pic>
        <p:nvPicPr>
          <p:cNvPr id="23557" name="Afbeelding 4" descr="klaproos zaaddoos.jpg"/>
          <p:cNvPicPr>
            <a:picLocks noChangeAspect="1"/>
          </p:cNvPicPr>
          <p:nvPr/>
        </p:nvPicPr>
        <p:blipFill>
          <a:blip r:embed="rId3" cstate="print"/>
          <a:srcRect/>
          <a:stretch>
            <a:fillRect/>
          </a:stretch>
        </p:blipFill>
        <p:spPr bwMode="auto">
          <a:xfrm>
            <a:off x="4571581" y="3861048"/>
            <a:ext cx="3418190" cy="20163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3556"/>
                                        </p:tgtEl>
                                        <p:attrNameLst>
                                          <p:attrName>style.visibility</p:attrName>
                                        </p:attrNameLst>
                                      </p:cBhvr>
                                      <p:to>
                                        <p:strVal val="visible"/>
                                      </p:to>
                                    </p:set>
                                    <p:anim calcmode="lin" valueType="num">
                                      <p:cBhvr additive="base">
                                        <p:cTn id="17" dur="500" fill="hold"/>
                                        <p:tgtEl>
                                          <p:spTgt spid="23556"/>
                                        </p:tgtEl>
                                        <p:attrNameLst>
                                          <p:attrName>ppt_x</p:attrName>
                                        </p:attrNameLst>
                                      </p:cBhvr>
                                      <p:tavLst>
                                        <p:tav tm="0">
                                          <p:val>
                                            <p:strVal val="#ppt_x"/>
                                          </p:val>
                                        </p:tav>
                                        <p:tav tm="100000">
                                          <p:val>
                                            <p:strVal val="#ppt_x"/>
                                          </p:val>
                                        </p:tav>
                                      </p:tavLst>
                                    </p:anim>
                                    <p:anim calcmode="lin" valueType="num">
                                      <p:cBhvr additive="base">
                                        <p:cTn id="18" dur="500" fill="hold"/>
                                        <p:tgtEl>
                                          <p:spTgt spid="2355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557"/>
                                        </p:tgtEl>
                                        <p:attrNameLst>
                                          <p:attrName>style.visibility</p:attrName>
                                        </p:attrNameLst>
                                      </p:cBhvr>
                                      <p:to>
                                        <p:strVal val="visible"/>
                                      </p:to>
                                    </p:set>
                                    <p:anim calcmode="lin" valueType="num">
                                      <p:cBhvr additive="base">
                                        <p:cTn id="21" dur="500" fill="hold"/>
                                        <p:tgtEl>
                                          <p:spTgt spid="23557"/>
                                        </p:tgtEl>
                                        <p:attrNameLst>
                                          <p:attrName>ppt_x</p:attrName>
                                        </p:attrNameLst>
                                      </p:cBhvr>
                                      <p:tavLst>
                                        <p:tav tm="0">
                                          <p:val>
                                            <p:strVal val="#ppt_x"/>
                                          </p:val>
                                        </p:tav>
                                        <p:tav tm="100000">
                                          <p:val>
                                            <p:strVal val="#ppt_x"/>
                                          </p:val>
                                        </p:tav>
                                      </p:tavLst>
                                    </p:anim>
                                    <p:anim calcmode="lin" valueType="num">
                                      <p:cBhvr additive="base">
                                        <p:cTn id="22"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199" y="457200"/>
            <a:ext cx="8397875" cy="1143000"/>
          </a:xfrm>
        </p:spPr>
        <p:txBody>
          <a:bodyPr/>
          <a:lstStyle/>
          <a:p>
            <a:pPr eaLnBrk="1" hangingPunct="1"/>
            <a:r>
              <a:rPr lang="nl-NL" altLang="nl-NL" dirty="0" err="1" smtClean="0"/>
              <a:t>Bs</a:t>
            </a:r>
            <a:r>
              <a:rPr lang="nl-NL" altLang="nl-NL" dirty="0" smtClean="0"/>
              <a:t> 5: Verspreiding door de wind</a:t>
            </a:r>
          </a:p>
        </p:txBody>
      </p:sp>
      <p:sp>
        <p:nvSpPr>
          <p:cNvPr id="24579" name="Rectangle 3"/>
          <p:cNvSpPr>
            <a:spLocks noGrp="1" noChangeArrowheads="1"/>
          </p:cNvSpPr>
          <p:nvPr>
            <p:ph idx="1"/>
          </p:nvPr>
        </p:nvSpPr>
        <p:spPr/>
        <p:txBody>
          <a:bodyPr/>
          <a:lstStyle/>
          <a:p>
            <a:pPr eaLnBrk="1" hangingPunct="1"/>
            <a:r>
              <a:rPr lang="nl-NL" altLang="nl-NL" smtClean="0"/>
              <a:t>Dit lijkt hetzelfde als bij wind</a:t>
            </a:r>
            <a:r>
              <a:rPr lang="nl-NL" altLang="nl-NL" u="sng" smtClean="0"/>
              <a:t>bestuiving</a:t>
            </a:r>
            <a:r>
              <a:rPr lang="nl-NL" altLang="nl-NL" smtClean="0"/>
              <a:t> maar toen werden de </a:t>
            </a:r>
            <a:r>
              <a:rPr lang="nl-NL" altLang="nl-NL" b="1" i="1" smtClean="0"/>
              <a:t>stuifmeelkorrels</a:t>
            </a:r>
            <a:r>
              <a:rPr lang="nl-NL" altLang="nl-NL" smtClean="0"/>
              <a:t> door de wind vervoert.</a:t>
            </a:r>
          </a:p>
          <a:p>
            <a:pPr eaLnBrk="1" hangingPunct="1"/>
            <a:r>
              <a:rPr lang="nl-NL" altLang="nl-NL" smtClean="0"/>
              <a:t>Je kunt de wind dus ook gebruiken voor het verspreiden van zaadjes.</a:t>
            </a:r>
          </a:p>
          <a:p>
            <a:pPr eaLnBrk="1" hangingPunct="1"/>
            <a:r>
              <a:rPr lang="nl-NL" altLang="nl-NL" smtClean="0"/>
              <a:t>Een goed voorbeeld hiervan is de paardenbloem met zijn pluisjes.</a:t>
            </a:r>
          </a:p>
        </p:txBody>
      </p:sp>
      <p:pic>
        <p:nvPicPr>
          <p:cNvPr id="24580" name="Afbeelding 3" descr="paardenbloem pluis.png"/>
          <p:cNvPicPr>
            <a:picLocks noChangeAspect="1"/>
          </p:cNvPicPr>
          <p:nvPr/>
        </p:nvPicPr>
        <p:blipFill>
          <a:blip r:embed="rId2" cstate="print"/>
          <a:srcRect/>
          <a:stretch>
            <a:fillRect/>
          </a:stretch>
        </p:blipFill>
        <p:spPr bwMode="auto">
          <a:xfrm>
            <a:off x="6624638" y="3897313"/>
            <a:ext cx="2230437" cy="1511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additive="base">
                                        <p:cTn id="19"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580"/>
                                        </p:tgtEl>
                                        <p:attrNameLst>
                                          <p:attrName>style.visibility</p:attrName>
                                        </p:attrNameLst>
                                      </p:cBhvr>
                                      <p:to>
                                        <p:strVal val="visible"/>
                                      </p:to>
                                    </p:set>
                                    <p:anim calcmode="lin" valueType="num">
                                      <p:cBhvr additive="base">
                                        <p:cTn id="23" dur="500" fill="hold"/>
                                        <p:tgtEl>
                                          <p:spTgt spid="24580"/>
                                        </p:tgtEl>
                                        <p:attrNameLst>
                                          <p:attrName>ppt_x</p:attrName>
                                        </p:attrNameLst>
                                      </p:cBhvr>
                                      <p:tavLst>
                                        <p:tav tm="0">
                                          <p:val>
                                            <p:strVal val="#ppt_x"/>
                                          </p:val>
                                        </p:tav>
                                        <p:tav tm="100000">
                                          <p:val>
                                            <p:strVal val="#ppt_x"/>
                                          </p:val>
                                        </p:tav>
                                      </p:tavLst>
                                    </p:anim>
                                    <p:anim calcmode="lin" valueType="num">
                                      <p:cBhvr additive="base">
                                        <p:cTn id="24"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457200"/>
            <a:ext cx="8229600" cy="1143000"/>
          </a:xfrm>
        </p:spPr>
        <p:txBody>
          <a:bodyPr/>
          <a:lstStyle/>
          <a:p>
            <a:pPr eaLnBrk="1" hangingPunct="1"/>
            <a:r>
              <a:rPr lang="nl-NL" altLang="nl-NL" dirty="0" err="1" smtClean="0"/>
              <a:t>Bs</a:t>
            </a:r>
            <a:r>
              <a:rPr lang="nl-NL" altLang="nl-NL" dirty="0" smtClean="0"/>
              <a:t> 5: Verspreiding door dieren</a:t>
            </a:r>
          </a:p>
        </p:txBody>
      </p:sp>
      <p:sp>
        <p:nvSpPr>
          <p:cNvPr id="25603" name="Rectangle 3"/>
          <p:cNvSpPr>
            <a:spLocks noGrp="1" noChangeArrowheads="1"/>
          </p:cNvSpPr>
          <p:nvPr>
            <p:ph idx="1"/>
          </p:nvPr>
        </p:nvSpPr>
        <p:spPr/>
        <p:txBody>
          <a:bodyPr/>
          <a:lstStyle/>
          <a:p>
            <a:pPr eaLnBrk="1" hangingPunct="1"/>
            <a:r>
              <a:rPr lang="nl-NL" altLang="nl-NL" dirty="0" smtClean="0"/>
              <a:t>Dieren eten de zaden op en poepen                ze later weer uit. (bijv. besjes)</a:t>
            </a:r>
          </a:p>
          <a:p>
            <a:pPr eaLnBrk="1" hangingPunct="1"/>
            <a:r>
              <a:rPr lang="nl-NL" altLang="nl-NL" dirty="0" smtClean="0"/>
              <a:t>De zaadjes kunnen aan de dieren              blijven plakken (bijv. kleefkruid)</a:t>
            </a:r>
          </a:p>
          <a:p>
            <a:pPr eaLnBrk="1" hangingPunct="1"/>
            <a:r>
              <a:rPr lang="nl-NL" altLang="nl-NL" dirty="0" smtClean="0"/>
              <a:t>Dieren nemen ze mee omdat er mierenbroodjes aan zitten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 calcmode="lin" valueType="num">
                                      <p:cBhvr additive="base">
                                        <p:cTn id="13"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603">
                                            <p:txEl>
                                              <p:pRg st="2" end="2"/>
                                            </p:txEl>
                                          </p:spTgt>
                                        </p:tgtEl>
                                        <p:attrNameLst>
                                          <p:attrName>style.visibility</p:attrName>
                                        </p:attrNameLst>
                                      </p:cBhvr>
                                      <p:to>
                                        <p:strVal val="visible"/>
                                      </p:to>
                                    </p:set>
                                    <p:anim calcmode="lin" valueType="num">
                                      <p:cBhvr additive="base">
                                        <p:cTn id="19"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Afbeelding 14"/>
          <p:cNvPicPr>
            <a:picLocks noChangeAspect="1"/>
          </p:cNvPicPr>
          <p:nvPr/>
        </p:nvPicPr>
        <p:blipFill>
          <a:blip r:embed="rId3" cstate="print"/>
          <a:stretch>
            <a:fillRect/>
          </a:stretch>
        </p:blipFill>
        <p:spPr>
          <a:xfrm>
            <a:off x="1427795" y="993128"/>
            <a:ext cx="6255367" cy="5048565"/>
          </a:xfrm>
          <a:prstGeom prst="rect">
            <a:avLst/>
          </a:prstGeom>
        </p:spPr>
      </p:pic>
      <p:pic>
        <p:nvPicPr>
          <p:cNvPr id="4" name="Afbeelding 3"/>
          <p:cNvPicPr>
            <a:picLocks noChangeAspect="1"/>
          </p:cNvPicPr>
          <p:nvPr/>
        </p:nvPicPr>
        <p:blipFill>
          <a:blip r:embed="rId4" cstate="print"/>
          <a:stretch>
            <a:fillRect/>
          </a:stretch>
        </p:blipFill>
        <p:spPr>
          <a:xfrm>
            <a:off x="971600" y="846138"/>
            <a:ext cx="6623543" cy="3806998"/>
          </a:xfrm>
          <a:prstGeom prst="rect">
            <a:avLst/>
          </a:prstGeom>
        </p:spPr>
      </p:pic>
      <p:pic>
        <p:nvPicPr>
          <p:cNvPr id="5" name="Afbeelding 4"/>
          <p:cNvPicPr>
            <a:picLocks noChangeAspect="1"/>
          </p:cNvPicPr>
          <p:nvPr/>
        </p:nvPicPr>
        <p:blipFill>
          <a:blip r:embed="rId5" cstate="print"/>
          <a:stretch>
            <a:fillRect/>
          </a:stretch>
        </p:blipFill>
        <p:spPr>
          <a:xfrm>
            <a:off x="989336" y="846138"/>
            <a:ext cx="6246960" cy="5292013"/>
          </a:xfrm>
          <a:prstGeom prst="rect">
            <a:avLst/>
          </a:prstGeom>
        </p:spPr>
      </p:pic>
      <p:pic>
        <p:nvPicPr>
          <p:cNvPr id="7" name="Picture 2"/>
          <p:cNvPicPr>
            <a:picLocks noChangeAspect="1" noChangeArrowheads="1"/>
          </p:cNvPicPr>
          <p:nvPr/>
        </p:nvPicPr>
        <p:blipFill>
          <a:blip r:embed="rId6" cstate="print"/>
          <a:srcRect/>
          <a:stretch>
            <a:fillRect/>
          </a:stretch>
        </p:blipFill>
        <p:spPr bwMode="auto">
          <a:xfrm>
            <a:off x="1506486" y="669185"/>
            <a:ext cx="5710360" cy="5834093"/>
          </a:xfrm>
          <a:prstGeom prst="rect">
            <a:avLst/>
          </a:prstGeom>
          <a:noFill/>
          <a:ln w="9525">
            <a:noFill/>
            <a:miter lim="800000"/>
            <a:headEnd/>
            <a:tailEnd/>
          </a:ln>
        </p:spPr>
      </p:pic>
      <p:pic>
        <p:nvPicPr>
          <p:cNvPr id="8" name="Picture 1"/>
          <p:cNvPicPr>
            <a:picLocks noChangeAspect="1" noChangeArrowheads="1"/>
          </p:cNvPicPr>
          <p:nvPr/>
        </p:nvPicPr>
        <p:blipFill>
          <a:blip r:embed="rId7" cstate="print"/>
          <a:srcRect/>
          <a:stretch>
            <a:fillRect/>
          </a:stretch>
        </p:blipFill>
        <p:spPr bwMode="auto">
          <a:xfrm>
            <a:off x="1877390" y="495345"/>
            <a:ext cx="4968552" cy="5992552"/>
          </a:xfrm>
          <a:prstGeom prst="rect">
            <a:avLst/>
          </a:prstGeom>
          <a:noFill/>
          <a:ln w="9525">
            <a:noFill/>
            <a:miter lim="800000"/>
            <a:headEnd/>
            <a:tailEnd/>
          </a:ln>
        </p:spPr>
      </p:pic>
      <p:pic>
        <p:nvPicPr>
          <p:cNvPr id="9" name="Afbeelding 3" descr="paardenbloem pluis.png"/>
          <p:cNvPicPr>
            <a:picLocks noChangeAspect="1"/>
          </p:cNvPicPr>
          <p:nvPr/>
        </p:nvPicPr>
        <p:blipFill>
          <a:blip r:embed="rId8" cstate="print"/>
          <a:srcRect/>
          <a:stretch>
            <a:fillRect/>
          </a:stretch>
        </p:blipFill>
        <p:spPr bwMode="auto">
          <a:xfrm>
            <a:off x="1696746" y="1224375"/>
            <a:ext cx="5378026" cy="3644044"/>
          </a:xfrm>
          <a:prstGeom prst="rect">
            <a:avLst/>
          </a:prstGeom>
          <a:noFill/>
          <a:ln w="9525">
            <a:noFill/>
            <a:miter lim="800000"/>
            <a:headEnd/>
            <a:tailEnd/>
          </a:ln>
        </p:spPr>
      </p:pic>
      <p:pic>
        <p:nvPicPr>
          <p:cNvPr id="12" name="Afbeelding 11"/>
          <p:cNvPicPr>
            <a:picLocks noChangeAspect="1"/>
          </p:cNvPicPr>
          <p:nvPr/>
        </p:nvPicPr>
        <p:blipFill>
          <a:blip r:embed="rId9" cstate="print"/>
          <a:stretch>
            <a:fillRect/>
          </a:stretch>
        </p:blipFill>
        <p:spPr>
          <a:xfrm>
            <a:off x="1765155" y="1008509"/>
            <a:ext cx="5380654" cy="5136079"/>
          </a:xfrm>
          <a:prstGeom prst="rect">
            <a:avLst/>
          </a:prstGeom>
        </p:spPr>
      </p:pic>
      <p:pic>
        <p:nvPicPr>
          <p:cNvPr id="14" name="Afbeelding 13"/>
          <p:cNvPicPr>
            <a:picLocks noChangeAspect="1"/>
          </p:cNvPicPr>
          <p:nvPr/>
        </p:nvPicPr>
        <p:blipFill>
          <a:blip r:embed="rId10" cstate="print"/>
          <a:stretch>
            <a:fillRect/>
          </a:stretch>
        </p:blipFill>
        <p:spPr>
          <a:xfrm>
            <a:off x="2957954" y="1596889"/>
            <a:ext cx="5172075" cy="4067175"/>
          </a:xfrm>
          <a:prstGeom prst="rect">
            <a:avLst/>
          </a:prstGeom>
        </p:spPr>
      </p:pic>
    </p:spTree>
    <p:extLst>
      <p:ext uri="{BB962C8B-B14F-4D97-AF65-F5344CB8AC3E}">
        <p14:creationId xmlns:p14="http://schemas.microsoft.com/office/powerpoint/2010/main" val="167786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ctrTitle"/>
          </p:nvPr>
        </p:nvSpPr>
        <p:spPr>
          <a:xfrm>
            <a:off x="676833" y="548680"/>
            <a:ext cx="7772400" cy="1470025"/>
          </a:xfrm>
        </p:spPr>
        <p:txBody>
          <a:bodyPr/>
          <a:lstStyle/>
          <a:p>
            <a:r>
              <a:rPr lang="nl-NL" dirty="0" err="1"/>
              <a:t>Plantago</a:t>
            </a:r>
            <a:r>
              <a:rPr lang="nl-NL" dirty="0"/>
              <a:t> </a:t>
            </a:r>
            <a:r>
              <a:rPr lang="nl-NL" dirty="0" smtClean="0"/>
              <a:t>major (grote weegbree)</a:t>
            </a:r>
            <a:br>
              <a:rPr lang="nl-NL" dirty="0" smtClean="0"/>
            </a:br>
            <a:r>
              <a:rPr lang="nl-NL" dirty="0" smtClean="0"/>
              <a:t>Verspreiding via..?</a:t>
            </a:r>
            <a:r>
              <a:rPr lang="nl-NL" dirty="0"/>
              <a:t/>
            </a:r>
            <a:br>
              <a:rPr lang="nl-NL" dirty="0"/>
            </a:b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5463" y="2002484"/>
            <a:ext cx="3795139" cy="3554780"/>
          </a:xfrm>
          <a:prstGeom prst="rect">
            <a:avLst/>
          </a:prstGeom>
        </p:spPr>
      </p:pic>
      <p:sp>
        <p:nvSpPr>
          <p:cNvPr id="9" name="Rechthoek 8"/>
          <p:cNvSpPr/>
          <p:nvPr/>
        </p:nvSpPr>
        <p:spPr>
          <a:xfrm>
            <a:off x="2411760" y="5934471"/>
            <a:ext cx="5184576" cy="461665"/>
          </a:xfrm>
          <a:prstGeom prst="rect">
            <a:avLst/>
          </a:prstGeom>
        </p:spPr>
        <p:txBody>
          <a:bodyPr wrap="square">
            <a:spAutoFit/>
          </a:bodyPr>
          <a:lstStyle/>
          <a:p>
            <a:r>
              <a:rPr lang="nl-NL" sz="2400" dirty="0"/>
              <a:t>" </a:t>
            </a:r>
            <a:r>
              <a:rPr lang="nl-NL" sz="2400" dirty="0" err="1"/>
              <a:t>white</a:t>
            </a:r>
            <a:r>
              <a:rPr lang="nl-NL" sz="2400" dirty="0"/>
              <a:t> </a:t>
            </a:r>
            <a:r>
              <a:rPr lang="nl-NL" sz="2400" dirty="0" err="1"/>
              <a:t>man's</a:t>
            </a:r>
            <a:r>
              <a:rPr lang="nl-NL" sz="2400" dirty="0"/>
              <a:t> footprint"</a:t>
            </a:r>
          </a:p>
        </p:txBody>
      </p:sp>
    </p:spTree>
    <p:extLst>
      <p:ext uri="{BB962C8B-B14F-4D97-AF65-F5344CB8AC3E}">
        <p14:creationId xmlns:p14="http://schemas.microsoft.com/office/powerpoint/2010/main" val="26126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Bloemen zijn de voortplantingsorganen van planten</a:t>
            </a:r>
            <a:endParaRPr lang="nl-NL" dirty="0"/>
          </a:p>
        </p:txBody>
      </p:sp>
      <p:pic>
        <p:nvPicPr>
          <p:cNvPr id="3074" name="Picture 2" descr="http://www.vcbio.science.ru.nl/images/pollen/pollen-floweranim-bloem.gi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767681"/>
            <a:ext cx="474345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1063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ome_icoon">
            <a:hlinkClick r:id="rId2" action="ppaction://hlinksldjump"/>
          </p:cNvPr>
          <p:cNvPicPr preferRelativeResize="0">
            <a:picLocks noChangeArrowheads="1"/>
          </p:cNvPicPr>
          <p:nvPr/>
        </p:nvPicPr>
        <p:blipFill>
          <a:blip r:embed="rId3" cstate="print"/>
          <a:srcRect/>
          <a:stretch>
            <a:fillRect/>
          </a:stretch>
        </p:blipFill>
        <p:spPr bwMode="auto">
          <a:xfrm>
            <a:off x="6889750" y="476250"/>
            <a:ext cx="252413" cy="252413"/>
          </a:xfrm>
          <a:prstGeom prst="rect">
            <a:avLst/>
          </a:prstGeom>
          <a:noFill/>
          <a:ln w="9525">
            <a:noFill/>
            <a:miter lim="800000"/>
            <a:headEnd/>
            <a:tailEnd/>
          </a:ln>
        </p:spPr>
      </p:pic>
      <p:sp>
        <p:nvSpPr>
          <p:cNvPr id="37891" name="Rectangle 3"/>
          <p:cNvSpPr>
            <a:spLocks noGrp="1"/>
          </p:cNvSpPr>
          <p:nvPr>
            <p:ph type="title" idx="4294967295"/>
          </p:nvPr>
        </p:nvSpPr>
        <p:spPr>
          <a:xfrm>
            <a:off x="0" y="368300"/>
            <a:ext cx="9144000" cy="1584325"/>
          </a:xfrm>
        </p:spPr>
        <p:txBody>
          <a:bodyPr/>
          <a:lstStyle/>
          <a:p>
            <a:pPr eaLnBrk="1" hangingPunct="1"/>
            <a:r>
              <a:rPr lang="en-US" dirty="0" smtClean="0">
                <a:solidFill>
                  <a:srgbClr val="37441C"/>
                </a:solidFill>
              </a:rPr>
              <a:t>Bs 6. </a:t>
            </a:r>
            <a:r>
              <a:rPr lang="en-US" dirty="0" err="1" smtClean="0">
                <a:solidFill>
                  <a:srgbClr val="37441C"/>
                </a:solidFill>
              </a:rPr>
              <a:t>Ongeslachtelijke</a:t>
            </a:r>
            <a:r>
              <a:rPr lang="en-US" dirty="0" smtClean="0">
                <a:solidFill>
                  <a:srgbClr val="37441C"/>
                </a:solidFill>
              </a:rPr>
              <a:t> </a:t>
            </a:r>
            <a:r>
              <a:rPr lang="en-US" dirty="0" err="1" smtClean="0">
                <a:solidFill>
                  <a:srgbClr val="37441C"/>
                </a:solidFill>
              </a:rPr>
              <a:t>voortplanting</a:t>
            </a:r>
            <a:endParaRPr lang="nl-NL" dirty="0" smtClean="0">
              <a:solidFill>
                <a:srgbClr val="37441C"/>
              </a:solidFill>
            </a:endParaRPr>
          </a:p>
        </p:txBody>
      </p:sp>
      <p:pic>
        <p:nvPicPr>
          <p:cNvPr id="37892" name="Picture 6">
            <a:hlinkClick r:id="rId4"/>
          </p:cNvPr>
          <p:cNvPicPr>
            <a:picLocks noChangeAspect="1" noChangeArrowheads="1"/>
          </p:cNvPicPr>
          <p:nvPr/>
        </p:nvPicPr>
        <p:blipFill>
          <a:blip r:embed="rId5" cstate="print"/>
          <a:srcRect/>
          <a:stretch>
            <a:fillRect/>
          </a:stretch>
        </p:blipFill>
        <p:spPr bwMode="auto">
          <a:xfrm>
            <a:off x="2592388" y="3717925"/>
            <a:ext cx="431800" cy="209550"/>
          </a:xfrm>
          <a:prstGeom prst="rect">
            <a:avLst/>
          </a:prstGeom>
          <a:noFill/>
          <a:ln w="9525">
            <a:noFill/>
            <a:miter lim="800000"/>
            <a:headEnd/>
            <a:tailEnd/>
          </a:ln>
        </p:spPr>
      </p:pic>
      <p:sp>
        <p:nvSpPr>
          <p:cNvPr id="37893" name="Rectangle 7"/>
          <p:cNvSpPr>
            <a:spLocks noChangeArrowheads="1"/>
          </p:cNvSpPr>
          <p:nvPr/>
        </p:nvSpPr>
        <p:spPr bwMode="auto">
          <a:xfrm>
            <a:off x="3452813" y="3608388"/>
            <a:ext cx="2087562" cy="214312"/>
          </a:xfrm>
          <a:prstGeom prst="rect">
            <a:avLst/>
          </a:prstGeom>
          <a:noFill/>
          <a:ln w="9525">
            <a:noFill/>
            <a:miter lim="800000"/>
            <a:headEnd/>
            <a:tailEnd/>
          </a:ln>
        </p:spPr>
        <p:txBody>
          <a:bodyPr>
            <a:spAutoFit/>
          </a:bodyPr>
          <a:lstStyle/>
          <a:p>
            <a:pPr eaLnBrk="0" hangingPunct="0"/>
            <a:r>
              <a:rPr lang="nl-NL" altLang="nl-NL"/>
              <a:t>Ongelslachtelijke voortplanting Aarbei</a:t>
            </a:r>
          </a:p>
        </p:txBody>
      </p:sp>
      <p:pic>
        <p:nvPicPr>
          <p:cNvPr id="37894" name="Picture 8">
            <a:hlinkClick r:id="rId6"/>
          </p:cNvPr>
          <p:cNvPicPr>
            <a:picLocks noChangeAspect="1" noChangeArrowheads="1"/>
          </p:cNvPicPr>
          <p:nvPr/>
        </p:nvPicPr>
        <p:blipFill>
          <a:blip r:embed="rId5" cstate="print"/>
          <a:srcRect/>
          <a:stretch>
            <a:fillRect/>
          </a:stretch>
        </p:blipFill>
        <p:spPr bwMode="auto">
          <a:xfrm>
            <a:off x="2592388" y="4259263"/>
            <a:ext cx="431800" cy="209550"/>
          </a:xfrm>
          <a:prstGeom prst="rect">
            <a:avLst/>
          </a:prstGeom>
          <a:noFill/>
          <a:ln w="9525">
            <a:noFill/>
            <a:miter lim="800000"/>
            <a:headEnd/>
            <a:tailEnd/>
          </a:ln>
        </p:spPr>
      </p:pic>
      <p:sp>
        <p:nvSpPr>
          <p:cNvPr id="37895" name="Rectangle 9"/>
          <p:cNvSpPr>
            <a:spLocks noChangeArrowheads="1"/>
          </p:cNvSpPr>
          <p:nvPr/>
        </p:nvSpPr>
        <p:spPr bwMode="auto">
          <a:xfrm>
            <a:off x="3455988" y="4149725"/>
            <a:ext cx="2087562" cy="214313"/>
          </a:xfrm>
          <a:prstGeom prst="rect">
            <a:avLst/>
          </a:prstGeom>
          <a:noFill/>
          <a:ln w="9525">
            <a:noFill/>
            <a:miter lim="800000"/>
            <a:headEnd/>
            <a:tailEnd/>
          </a:ln>
        </p:spPr>
        <p:txBody>
          <a:bodyPr>
            <a:spAutoFit/>
          </a:bodyPr>
          <a:lstStyle/>
          <a:p>
            <a:pPr eaLnBrk="0" hangingPunct="0"/>
            <a:r>
              <a:rPr lang="nl-NL" altLang="nl-NL"/>
              <a:t>Hoe groeit een aardappel?</a:t>
            </a:r>
          </a:p>
        </p:txBody>
      </p:sp>
      <p:pic>
        <p:nvPicPr>
          <p:cNvPr id="37896" name="Picture 10">
            <a:hlinkClick r:id="rId7"/>
          </p:cNvPr>
          <p:cNvPicPr>
            <a:picLocks noChangeAspect="1" noChangeArrowheads="1"/>
          </p:cNvPicPr>
          <p:nvPr/>
        </p:nvPicPr>
        <p:blipFill>
          <a:blip r:embed="rId5" cstate="print"/>
          <a:srcRect/>
          <a:stretch>
            <a:fillRect/>
          </a:stretch>
        </p:blipFill>
        <p:spPr bwMode="auto">
          <a:xfrm>
            <a:off x="2592388" y="3290888"/>
            <a:ext cx="431800" cy="209550"/>
          </a:xfrm>
          <a:prstGeom prst="rect">
            <a:avLst/>
          </a:prstGeom>
          <a:noFill/>
          <a:ln w="9525">
            <a:noFill/>
            <a:miter lim="800000"/>
            <a:headEnd/>
            <a:tailEnd/>
          </a:ln>
        </p:spPr>
      </p:pic>
      <p:sp>
        <p:nvSpPr>
          <p:cNvPr id="37897" name="Rectangle 11"/>
          <p:cNvSpPr>
            <a:spLocks noChangeArrowheads="1"/>
          </p:cNvSpPr>
          <p:nvPr/>
        </p:nvSpPr>
        <p:spPr bwMode="auto">
          <a:xfrm>
            <a:off x="3455988" y="3213100"/>
            <a:ext cx="2087562" cy="214313"/>
          </a:xfrm>
          <a:prstGeom prst="rect">
            <a:avLst/>
          </a:prstGeom>
          <a:noFill/>
          <a:ln w="9525">
            <a:noFill/>
            <a:miter lim="800000"/>
            <a:headEnd/>
            <a:tailEnd/>
          </a:ln>
        </p:spPr>
        <p:txBody>
          <a:bodyPr>
            <a:spAutoFit/>
          </a:bodyPr>
          <a:lstStyle/>
          <a:p>
            <a:pPr eaLnBrk="0" hangingPunct="0"/>
            <a:r>
              <a:rPr lang="nl-NL" altLang="nl-NL"/>
              <a:t>Hoe groeien uien?</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827088" y="1160748"/>
            <a:ext cx="7849368" cy="4787900"/>
          </a:xfrm>
        </p:spPr>
        <p:txBody>
          <a:bodyPr/>
          <a:lstStyle/>
          <a:p>
            <a:pPr marL="457200" indent="-457200" algn="l" eaLnBrk="1" hangingPunct="1">
              <a:buFont typeface="Arial" panose="020B0604020202020204" pitchFamily="34" charset="0"/>
              <a:buChar char="•"/>
              <a:defRPr/>
            </a:pPr>
            <a:r>
              <a:rPr lang="nl-NL" dirty="0" smtClean="0">
                <a:solidFill>
                  <a:schemeClr val="tx1"/>
                </a:solidFill>
              </a:rPr>
              <a:t>Bij ongeslachtelijke voortplanting zijn </a:t>
            </a:r>
            <a:r>
              <a:rPr lang="nl-NL" dirty="0" smtClean="0">
                <a:solidFill>
                  <a:schemeClr val="accent1"/>
                </a:solidFill>
              </a:rPr>
              <a:t>geen/wel</a:t>
            </a:r>
            <a:r>
              <a:rPr lang="nl-NL" dirty="0" smtClean="0">
                <a:solidFill>
                  <a:schemeClr val="tx1"/>
                </a:solidFill>
              </a:rPr>
              <a:t> geslachtscellen betrokken en vindt </a:t>
            </a:r>
            <a:r>
              <a:rPr lang="nl-NL" dirty="0" smtClean="0">
                <a:solidFill>
                  <a:schemeClr val="accent1"/>
                </a:solidFill>
              </a:rPr>
              <a:t>wel/geen</a:t>
            </a:r>
            <a:r>
              <a:rPr lang="nl-NL" dirty="0" smtClean="0">
                <a:solidFill>
                  <a:schemeClr val="tx1"/>
                </a:solidFill>
              </a:rPr>
              <a:t> bevruchting plaats.</a:t>
            </a:r>
          </a:p>
          <a:p>
            <a:pPr algn="l" eaLnBrk="1" hangingPunct="1">
              <a:defRPr/>
            </a:pPr>
            <a:endParaRPr lang="nl-NL" dirty="0">
              <a:solidFill>
                <a:schemeClr val="tx1"/>
              </a:solidFill>
            </a:endParaRPr>
          </a:p>
          <a:p>
            <a:pPr marL="457200" indent="-457200" algn="l" eaLnBrk="1" hangingPunct="1">
              <a:buFont typeface="Arial" panose="020B0604020202020204" pitchFamily="34" charset="0"/>
              <a:buChar char="•"/>
              <a:defRPr/>
            </a:pPr>
            <a:r>
              <a:rPr lang="nl-NL" dirty="0" smtClean="0">
                <a:solidFill>
                  <a:schemeClr val="tx1"/>
                </a:solidFill>
              </a:rPr>
              <a:t>Bij ongeslachtelijke voortplanting bij zaadplanten wordt gebruik gemaakt van</a:t>
            </a:r>
          </a:p>
          <a:p>
            <a:pPr algn="l" eaLnBrk="1" hangingPunct="1">
              <a:defRPr/>
            </a:pPr>
            <a:r>
              <a:rPr lang="nl-NL" dirty="0" smtClean="0">
                <a:solidFill>
                  <a:schemeClr val="accent1"/>
                </a:solidFill>
              </a:rPr>
              <a:t>     Knollen, bollen, uitlopers en wortelstokken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p:cNvSpPr>
            <a:spLocks noGrp="1"/>
          </p:cNvSpPr>
          <p:nvPr>
            <p:ph type="title"/>
          </p:nvPr>
        </p:nvSpPr>
        <p:spPr/>
        <p:txBody>
          <a:bodyPr/>
          <a:lstStyle/>
          <a:p>
            <a:pPr eaLnBrk="1" hangingPunct="1"/>
            <a:r>
              <a:rPr lang="nl-NL" dirty="0" err="1" smtClean="0"/>
              <a:t>Bs</a:t>
            </a:r>
            <a:r>
              <a:rPr lang="nl-NL" dirty="0" smtClean="0"/>
              <a:t> 6: Stekken</a:t>
            </a:r>
          </a:p>
        </p:txBody>
      </p:sp>
      <p:pic>
        <p:nvPicPr>
          <p:cNvPr id="39939" name="Picture 3"/>
          <p:cNvPicPr>
            <a:picLocks noChangeAspect="1" noChangeArrowheads="1"/>
          </p:cNvPicPr>
          <p:nvPr/>
        </p:nvPicPr>
        <p:blipFill>
          <a:blip r:embed="rId2" cstate="print"/>
          <a:srcRect/>
          <a:stretch>
            <a:fillRect/>
          </a:stretch>
        </p:blipFill>
        <p:spPr bwMode="auto">
          <a:xfrm>
            <a:off x="1079500" y="1412875"/>
            <a:ext cx="6445250" cy="4687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el 1"/>
          <p:cNvSpPr>
            <a:spLocks noGrp="1"/>
          </p:cNvSpPr>
          <p:nvPr>
            <p:ph type="ctrTitle"/>
          </p:nvPr>
        </p:nvSpPr>
        <p:spPr>
          <a:xfrm>
            <a:off x="779463" y="476250"/>
            <a:ext cx="7772400" cy="1470025"/>
          </a:xfrm>
        </p:spPr>
        <p:txBody>
          <a:bodyPr/>
          <a:lstStyle/>
          <a:p>
            <a:pPr eaLnBrk="1" hangingPunct="1"/>
            <a:r>
              <a:rPr lang="nl-NL" dirty="0" err="1" smtClean="0"/>
              <a:t>Bs</a:t>
            </a:r>
            <a:r>
              <a:rPr lang="nl-NL" dirty="0" smtClean="0"/>
              <a:t> 6: Knollen </a:t>
            </a:r>
          </a:p>
        </p:txBody>
      </p:sp>
      <p:pic>
        <p:nvPicPr>
          <p:cNvPr id="40964" name="Picture 2"/>
          <p:cNvPicPr>
            <a:picLocks noChangeAspect="1" noChangeArrowheads="1"/>
          </p:cNvPicPr>
          <p:nvPr/>
        </p:nvPicPr>
        <p:blipFill>
          <a:blip r:embed="rId3" cstate="print"/>
          <a:srcRect/>
          <a:stretch>
            <a:fillRect/>
          </a:stretch>
        </p:blipFill>
        <p:spPr bwMode="auto">
          <a:xfrm>
            <a:off x="755650" y="2276475"/>
            <a:ext cx="2638425" cy="1733550"/>
          </a:xfrm>
          <a:prstGeom prst="rect">
            <a:avLst/>
          </a:prstGeom>
          <a:noFill/>
          <a:ln w="9525">
            <a:noFill/>
            <a:miter lim="800000"/>
            <a:headEnd/>
            <a:tailEnd/>
          </a:ln>
        </p:spPr>
      </p:pic>
      <p:pic>
        <p:nvPicPr>
          <p:cNvPr id="40965" name="Picture 3"/>
          <p:cNvPicPr>
            <a:picLocks noChangeAspect="1" noChangeArrowheads="1"/>
          </p:cNvPicPr>
          <p:nvPr/>
        </p:nvPicPr>
        <p:blipFill>
          <a:blip r:embed="rId4" cstate="print"/>
          <a:srcRect/>
          <a:stretch>
            <a:fillRect/>
          </a:stretch>
        </p:blipFill>
        <p:spPr bwMode="auto">
          <a:xfrm>
            <a:off x="1116013" y="4689475"/>
            <a:ext cx="2133600" cy="1428750"/>
          </a:xfrm>
          <a:prstGeom prst="rect">
            <a:avLst/>
          </a:prstGeom>
          <a:noFill/>
          <a:ln w="9525">
            <a:noFill/>
            <a:miter lim="800000"/>
            <a:headEnd/>
            <a:tailEnd/>
          </a:ln>
        </p:spPr>
      </p:pic>
      <p:pic>
        <p:nvPicPr>
          <p:cNvPr id="40966" name="Picture 6" descr="http://www.kgplant.nl/images/produkten/groot/visi89910.jpg"/>
          <p:cNvPicPr>
            <a:picLocks noChangeAspect="1" noChangeArrowheads="1"/>
          </p:cNvPicPr>
          <p:nvPr/>
        </p:nvPicPr>
        <p:blipFill>
          <a:blip r:embed="rId5" cstate="print"/>
          <a:srcRect/>
          <a:stretch>
            <a:fillRect/>
          </a:stretch>
        </p:blipFill>
        <p:spPr bwMode="auto">
          <a:xfrm>
            <a:off x="6427788" y="1052513"/>
            <a:ext cx="2185987" cy="2185987"/>
          </a:xfrm>
          <a:prstGeom prst="rect">
            <a:avLst/>
          </a:prstGeom>
          <a:noFill/>
          <a:ln w="9525">
            <a:noFill/>
            <a:miter lim="800000"/>
            <a:headEnd/>
            <a:tailEnd/>
          </a:ln>
        </p:spPr>
      </p:pic>
      <p:pic>
        <p:nvPicPr>
          <p:cNvPr id="40967" name="Picture 7"/>
          <p:cNvPicPr>
            <a:picLocks noChangeAspect="1" noChangeArrowheads="1"/>
          </p:cNvPicPr>
          <p:nvPr/>
        </p:nvPicPr>
        <p:blipFill>
          <a:blip r:embed="rId6" cstate="print"/>
          <a:srcRect/>
          <a:stretch>
            <a:fillRect/>
          </a:stretch>
        </p:blipFill>
        <p:spPr bwMode="auto">
          <a:xfrm>
            <a:off x="6427788" y="3892550"/>
            <a:ext cx="2220912" cy="2047875"/>
          </a:xfrm>
          <a:prstGeom prst="rect">
            <a:avLst/>
          </a:prstGeom>
          <a:noFill/>
          <a:ln w="9525">
            <a:noFill/>
            <a:miter lim="800000"/>
            <a:headEnd/>
            <a:tailEnd/>
          </a:ln>
        </p:spPr>
      </p:pic>
      <p:pic>
        <p:nvPicPr>
          <p:cNvPr id="40968" name="Picture 10"/>
          <p:cNvPicPr>
            <a:picLocks noChangeAspect="1" noChangeArrowheads="1"/>
          </p:cNvPicPr>
          <p:nvPr/>
        </p:nvPicPr>
        <p:blipFill>
          <a:blip r:embed="rId7" cstate="print"/>
          <a:srcRect/>
          <a:stretch>
            <a:fillRect/>
          </a:stretch>
        </p:blipFill>
        <p:spPr bwMode="auto">
          <a:xfrm>
            <a:off x="3563938" y="3254375"/>
            <a:ext cx="2273300" cy="128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p:cNvSpPr>
            <a:spLocks noGrp="1"/>
          </p:cNvSpPr>
          <p:nvPr>
            <p:ph type="ctrTitle"/>
          </p:nvPr>
        </p:nvSpPr>
        <p:spPr>
          <a:xfrm>
            <a:off x="674688" y="800708"/>
            <a:ext cx="7772400" cy="1260475"/>
          </a:xfrm>
        </p:spPr>
        <p:txBody>
          <a:bodyPr/>
          <a:lstStyle/>
          <a:p>
            <a:pPr eaLnBrk="1" hangingPunct="1"/>
            <a:r>
              <a:rPr lang="nl-NL" dirty="0" err="1" smtClean="0"/>
              <a:t>Bs</a:t>
            </a:r>
            <a:r>
              <a:rPr lang="nl-NL" dirty="0" smtClean="0"/>
              <a:t> 6: Wat zijn knollen?</a:t>
            </a:r>
          </a:p>
        </p:txBody>
      </p:sp>
      <p:sp>
        <p:nvSpPr>
          <p:cNvPr id="3" name="Ondertitel 2"/>
          <p:cNvSpPr>
            <a:spLocks noGrp="1"/>
          </p:cNvSpPr>
          <p:nvPr>
            <p:ph type="subTitle" idx="1"/>
          </p:nvPr>
        </p:nvSpPr>
        <p:spPr>
          <a:xfrm>
            <a:off x="1371600" y="2240868"/>
            <a:ext cx="6400800" cy="2663825"/>
          </a:xfrm>
        </p:spPr>
        <p:txBody>
          <a:bodyPr/>
          <a:lstStyle/>
          <a:p>
            <a:pPr algn="l" eaLnBrk="1" hangingPunct="1"/>
            <a:r>
              <a:rPr lang="nl-NL" dirty="0" smtClean="0">
                <a:solidFill>
                  <a:schemeClr val="tx1"/>
                </a:solidFill>
              </a:rPr>
              <a:t>Knollen zijn verdikte ondergrondse stengels. Hierin wordt reservevoedsel opgeslagen.</a:t>
            </a:r>
          </a:p>
          <a:p>
            <a:pPr algn="l" eaLnBrk="1" hangingPunct="1"/>
            <a:r>
              <a:rPr lang="nl-NL" dirty="0" smtClean="0">
                <a:solidFill>
                  <a:schemeClr val="tx1"/>
                </a:solidFill>
              </a:rPr>
              <a:t>Een knol heeft knoppen (ogen) die in het voorjaar uitlopen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a:spLocks noGrp="1"/>
          </p:cNvSpPr>
          <p:nvPr>
            <p:ph type="ctrTitle"/>
          </p:nvPr>
        </p:nvSpPr>
        <p:spPr>
          <a:xfrm>
            <a:off x="685800" y="854075"/>
            <a:ext cx="7772400" cy="1117600"/>
          </a:xfrm>
        </p:spPr>
        <p:txBody>
          <a:bodyPr/>
          <a:lstStyle/>
          <a:p>
            <a:pPr eaLnBrk="1" hangingPunct="1"/>
            <a:r>
              <a:rPr lang="nl-NL" dirty="0" err="1" smtClean="0"/>
              <a:t>Bs</a:t>
            </a:r>
            <a:r>
              <a:rPr lang="nl-NL" dirty="0" smtClean="0"/>
              <a:t> 6: Wat zijn bollen?</a:t>
            </a:r>
          </a:p>
        </p:txBody>
      </p:sp>
      <p:sp>
        <p:nvSpPr>
          <p:cNvPr id="3" name="Ondertitel 2"/>
          <p:cNvSpPr>
            <a:spLocks noGrp="1"/>
          </p:cNvSpPr>
          <p:nvPr>
            <p:ph type="subTitle" idx="1"/>
          </p:nvPr>
        </p:nvSpPr>
        <p:spPr>
          <a:xfrm>
            <a:off x="904875" y="2097088"/>
            <a:ext cx="6719888" cy="2209800"/>
          </a:xfrm>
        </p:spPr>
        <p:txBody>
          <a:bodyPr/>
          <a:lstStyle/>
          <a:p>
            <a:pPr marL="457200" indent="-457200" algn="l" eaLnBrk="1" hangingPunct="1">
              <a:buFont typeface="Arial" charset="0"/>
              <a:buChar char="•"/>
            </a:pPr>
            <a:r>
              <a:rPr lang="nl-NL" dirty="0" smtClean="0">
                <a:solidFill>
                  <a:schemeClr val="tx1"/>
                </a:solidFill>
              </a:rPr>
              <a:t>Een bol bestaat uit een bolschijf met rokken.</a:t>
            </a:r>
          </a:p>
          <a:p>
            <a:pPr marL="457200" indent="-457200" algn="l" eaLnBrk="1" hangingPunct="1">
              <a:buFont typeface="Arial" charset="0"/>
              <a:buChar char="•"/>
            </a:pPr>
            <a:r>
              <a:rPr lang="nl-NL" dirty="0" smtClean="0">
                <a:solidFill>
                  <a:schemeClr val="tx1"/>
                </a:solidFill>
              </a:rPr>
              <a:t>Rokken zijn verdikte bladeren met veel reservevoedsel.</a:t>
            </a:r>
          </a:p>
          <a:p>
            <a:pPr marL="457200" indent="-457200" algn="l" eaLnBrk="1" hangingPunct="1">
              <a:buFont typeface="Arial" charset="0"/>
              <a:buChar char="•"/>
            </a:pPr>
            <a:r>
              <a:rPr lang="nl-NL" dirty="0" smtClean="0">
                <a:solidFill>
                  <a:schemeClr val="tx1"/>
                </a:solidFill>
              </a:rPr>
              <a:t>Tussen de rokken bevinden zijn knoppen.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4" name="Picture 5"/>
          <p:cNvPicPr>
            <a:picLocks noChangeAspect="1" noChangeArrowheads="1"/>
          </p:cNvPicPr>
          <p:nvPr/>
        </p:nvPicPr>
        <p:blipFill>
          <a:blip r:embed="rId2" cstate="print"/>
          <a:srcRect/>
          <a:stretch>
            <a:fillRect/>
          </a:stretch>
        </p:blipFill>
        <p:spPr bwMode="auto">
          <a:xfrm>
            <a:off x="3383868" y="3250236"/>
            <a:ext cx="2376264" cy="2110452"/>
          </a:xfrm>
          <a:prstGeom prst="rect">
            <a:avLst/>
          </a:prstGeom>
          <a:noFill/>
          <a:ln w="9525">
            <a:noFill/>
            <a:miter lim="800000"/>
            <a:headEnd/>
            <a:tailEnd/>
          </a:ln>
        </p:spPr>
      </p:pic>
      <p:sp>
        <p:nvSpPr>
          <p:cNvPr id="43010" name="Titel 1"/>
          <p:cNvSpPr>
            <a:spLocks noGrp="1"/>
          </p:cNvSpPr>
          <p:nvPr>
            <p:ph type="ctrTitle"/>
          </p:nvPr>
        </p:nvSpPr>
        <p:spPr>
          <a:xfrm>
            <a:off x="3184197" y="591655"/>
            <a:ext cx="2775606" cy="1470025"/>
          </a:xfrm>
        </p:spPr>
        <p:txBody>
          <a:bodyPr/>
          <a:lstStyle/>
          <a:p>
            <a:pPr eaLnBrk="1" hangingPunct="1"/>
            <a:r>
              <a:rPr lang="nl-NL" dirty="0" err="1" smtClean="0"/>
              <a:t>Bs</a:t>
            </a:r>
            <a:r>
              <a:rPr lang="nl-NL" dirty="0" smtClean="0"/>
              <a:t> 6: Bollen </a:t>
            </a:r>
          </a:p>
        </p:txBody>
      </p:sp>
      <p:pic>
        <p:nvPicPr>
          <p:cNvPr id="43011" name="Picture 2"/>
          <p:cNvPicPr>
            <a:picLocks noChangeAspect="1" noChangeArrowheads="1"/>
          </p:cNvPicPr>
          <p:nvPr/>
        </p:nvPicPr>
        <p:blipFill>
          <a:blip r:embed="rId3" cstate="print"/>
          <a:srcRect/>
          <a:stretch>
            <a:fillRect/>
          </a:stretch>
        </p:blipFill>
        <p:spPr bwMode="auto">
          <a:xfrm>
            <a:off x="0" y="873125"/>
            <a:ext cx="3564074" cy="5231767"/>
          </a:xfrm>
          <a:prstGeom prst="rect">
            <a:avLst/>
          </a:prstGeom>
          <a:noFill/>
          <a:ln w="9525">
            <a:noFill/>
            <a:miter lim="800000"/>
            <a:headEnd/>
            <a:tailEnd/>
          </a:ln>
        </p:spPr>
      </p:pic>
      <p:pic>
        <p:nvPicPr>
          <p:cNvPr id="43012" name="Picture 3"/>
          <p:cNvPicPr>
            <a:picLocks noChangeAspect="1" noChangeArrowheads="1"/>
          </p:cNvPicPr>
          <p:nvPr/>
        </p:nvPicPr>
        <p:blipFill>
          <a:blip r:embed="rId4" cstate="print"/>
          <a:srcRect/>
          <a:stretch>
            <a:fillRect/>
          </a:stretch>
        </p:blipFill>
        <p:spPr bwMode="auto">
          <a:xfrm>
            <a:off x="5760132" y="3681028"/>
            <a:ext cx="2840037" cy="2181225"/>
          </a:xfrm>
          <a:prstGeom prst="rect">
            <a:avLst/>
          </a:prstGeom>
          <a:noFill/>
          <a:ln w="9525">
            <a:noFill/>
            <a:miter lim="800000"/>
            <a:headEnd/>
            <a:tailEnd/>
          </a:ln>
        </p:spPr>
      </p:pic>
      <p:pic>
        <p:nvPicPr>
          <p:cNvPr id="43013" name="Picture 4"/>
          <p:cNvPicPr>
            <a:picLocks noChangeAspect="1" noChangeArrowheads="1"/>
          </p:cNvPicPr>
          <p:nvPr/>
        </p:nvPicPr>
        <p:blipFill>
          <a:blip r:embed="rId5" cstate="print"/>
          <a:srcRect/>
          <a:stretch>
            <a:fillRect/>
          </a:stretch>
        </p:blipFill>
        <p:spPr bwMode="auto">
          <a:xfrm>
            <a:off x="6410324" y="512676"/>
            <a:ext cx="1906091" cy="2890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ecogeschenkengids.nl/thumb/430x430/media/images/Zakje%20met%20klavertje%204%20kweekset%201.JPG"/>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476672"/>
            <a:ext cx="6768752" cy="5688632"/>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txBox="1">
            <a:spLocks/>
          </p:cNvSpPr>
          <p:nvPr/>
        </p:nvSpPr>
        <p:spPr>
          <a:xfrm>
            <a:off x="3184197" y="591655"/>
            <a:ext cx="2775606" cy="1470025"/>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nl-NL" smtClean="0"/>
              <a:t>Bs 6: Bollen </a:t>
            </a:r>
            <a:endParaRPr lang="nl-NL" dirty="0" smtClean="0"/>
          </a:p>
        </p:txBody>
      </p:sp>
    </p:spTree>
    <p:extLst>
      <p:ext uri="{BB962C8B-B14F-4D97-AF65-F5344CB8AC3E}">
        <p14:creationId xmlns:p14="http://schemas.microsoft.com/office/powerpoint/2010/main" val="36910313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p:cNvSpPr>
            <a:spLocks noGrp="1"/>
          </p:cNvSpPr>
          <p:nvPr>
            <p:ph type="title"/>
          </p:nvPr>
        </p:nvSpPr>
        <p:spPr>
          <a:xfrm>
            <a:off x="312738" y="656692"/>
            <a:ext cx="8229600" cy="3240088"/>
          </a:xfrm>
        </p:spPr>
        <p:txBody>
          <a:bodyPr/>
          <a:lstStyle/>
          <a:p>
            <a:pPr eaLnBrk="1" hangingPunct="1"/>
            <a:r>
              <a:rPr lang="nl-NL" dirty="0" err="1" smtClean="0"/>
              <a:t>Bs</a:t>
            </a:r>
            <a:r>
              <a:rPr lang="nl-NL" dirty="0" smtClean="0"/>
              <a:t> 6: Uitlopers </a:t>
            </a:r>
            <a:br>
              <a:rPr lang="nl-NL" dirty="0" smtClean="0"/>
            </a:br>
            <a:r>
              <a:rPr lang="nl-NL" dirty="0" smtClean="0"/>
              <a:t/>
            </a:r>
            <a:br>
              <a:rPr lang="nl-NL" dirty="0" smtClean="0"/>
            </a:br>
            <a:r>
              <a:rPr lang="nl-NL" sz="3200" dirty="0" err="1" smtClean="0"/>
              <a:t>Uitlopers</a:t>
            </a:r>
            <a:r>
              <a:rPr lang="nl-NL" sz="3200" dirty="0" smtClean="0"/>
              <a:t> zijn </a:t>
            </a:r>
            <a:r>
              <a:rPr lang="nl-NL" sz="3200" dirty="0" smtClean="0">
                <a:solidFill>
                  <a:schemeClr val="accent1"/>
                </a:solidFill>
              </a:rPr>
              <a:t>bovengrondse</a:t>
            </a:r>
            <a:r>
              <a:rPr lang="nl-NL" sz="3200" dirty="0" smtClean="0"/>
              <a:t> stengels waaraan op bepaalde plaatsen jonge planten ontstaan</a:t>
            </a:r>
            <a:endParaRPr lang="nl-NL" sz="3600" dirty="0" smtClean="0"/>
          </a:p>
        </p:txBody>
      </p:sp>
      <p:pic>
        <p:nvPicPr>
          <p:cNvPr id="45059" name="Picture 2"/>
          <p:cNvPicPr>
            <a:picLocks noGrp="1" noChangeAspect="1" noChangeArrowheads="1"/>
          </p:cNvPicPr>
          <p:nvPr>
            <p:ph idx="1"/>
          </p:nvPr>
        </p:nvPicPr>
        <p:blipFill>
          <a:blip r:embed="rId3" cstate="print"/>
          <a:srcRect/>
          <a:stretch>
            <a:fillRect/>
          </a:stretch>
        </p:blipFill>
        <p:spPr>
          <a:xfrm>
            <a:off x="6443663" y="377825"/>
            <a:ext cx="1982787" cy="1435100"/>
          </a:xfrm>
          <a:noFill/>
        </p:spPr>
      </p:pic>
      <p:pic>
        <p:nvPicPr>
          <p:cNvPr id="45060" name="Picture 4" descr="http://upload.wikimedia.org/wikipedia/commons/9/9a/Aardbei_uitlopers_Lambada.jpg"/>
          <p:cNvPicPr>
            <a:picLocks noChangeAspect="1" noChangeArrowheads="1"/>
          </p:cNvPicPr>
          <p:nvPr/>
        </p:nvPicPr>
        <p:blipFill>
          <a:blip r:embed="rId4" cstate="print"/>
          <a:srcRect/>
          <a:stretch>
            <a:fillRect/>
          </a:stretch>
        </p:blipFill>
        <p:spPr bwMode="auto">
          <a:xfrm>
            <a:off x="877888" y="4149725"/>
            <a:ext cx="7127875" cy="2071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p:cNvSpPr>
            <a:spLocks noGrp="1"/>
          </p:cNvSpPr>
          <p:nvPr>
            <p:ph type="ctrTitle"/>
          </p:nvPr>
        </p:nvSpPr>
        <p:spPr>
          <a:xfrm>
            <a:off x="681038" y="638175"/>
            <a:ext cx="7772400" cy="3438897"/>
          </a:xfrm>
        </p:spPr>
        <p:txBody>
          <a:bodyPr/>
          <a:lstStyle/>
          <a:p>
            <a:pPr eaLnBrk="1" hangingPunct="1"/>
            <a:r>
              <a:rPr lang="nl-NL" dirty="0" err="1" smtClean="0"/>
              <a:t>Bs</a:t>
            </a:r>
            <a:r>
              <a:rPr lang="nl-NL" dirty="0" smtClean="0"/>
              <a:t> 6: Wortelstokken</a:t>
            </a:r>
            <a:br>
              <a:rPr lang="nl-NL" dirty="0" smtClean="0"/>
            </a:br>
            <a:r>
              <a:rPr lang="nl-NL" dirty="0" smtClean="0"/>
              <a:t/>
            </a:r>
            <a:br>
              <a:rPr lang="nl-NL" dirty="0" smtClean="0"/>
            </a:br>
            <a:r>
              <a:rPr lang="nl-NL" sz="3200" dirty="0" err="1" smtClean="0"/>
              <a:t>wortelstokken</a:t>
            </a:r>
            <a:r>
              <a:rPr lang="nl-NL" sz="3200" dirty="0" smtClean="0"/>
              <a:t> zijn </a:t>
            </a:r>
            <a:r>
              <a:rPr lang="nl-NL" sz="3200" dirty="0" smtClean="0">
                <a:solidFill>
                  <a:schemeClr val="accent1"/>
                </a:solidFill>
              </a:rPr>
              <a:t>ondergrondse</a:t>
            </a:r>
            <a:r>
              <a:rPr lang="nl-NL" sz="3200" dirty="0" smtClean="0"/>
              <a:t> stengels waaraan op bepaalde plaatsen jonge planten ontstaan.</a:t>
            </a:r>
            <a:endParaRPr lang="nl-NL" sz="4000" dirty="0" smtClean="0"/>
          </a:p>
        </p:txBody>
      </p:sp>
      <p:pic>
        <p:nvPicPr>
          <p:cNvPr id="46083" name="Picture 1"/>
          <p:cNvPicPr>
            <a:picLocks noChangeAspect="1" noChangeArrowheads="1"/>
          </p:cNvPicPr>
          <p:nvPr/>
        </p:nvPicPr>
        <p:blipFill>
          <a:blip r:embed="rId3" cstate="print"/>
          <a:srcRect/>
          <a:stretch>
            <a:fillRect/>
          </a:stretch>
        </p:blipFill>
        <p:spPr bwMode="auto">
          <a:xfrm>
            <a:off x="5760132" y="3825044"/>
            <a:ext cx="3084513" cy="2700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ctrTitle"/>
          </p:nvPr>
        </p:nvSpPr>
        <p:spPr>
          <a:xfrm>
            <a:off x="811213" y="604838"/>
            <a:ext cx="7772400" cy="1901825"/>
          </a:xfrm>
        </p:spPr>
        <p:txBody>
          <a:bodyPr/>
          <a:lstStyle/>
          <a:p>
            <a:pPr eaLnBrk="1" hangingPunct="1"/>
            <a:r>
              <a:rPr lang="nl-NL" dirty="0" smtClean="0"/>
              <a:t>Filmpje: Samenvatting Thema 7 basisstof 2 (eerste 2 min.)</a:t>
            </a:r>
          </a:p>
        </p:txBody>
      </p:sp>
      <p:sp>
        <p:nvSpPr>
          <p:cNvPr id="3" name="Ondertitel 2"/>
          <p:cNvSpPr>
            <a:spLocks noGrp="1"/>
          </p:cNvSpPr>
          <p:nvPr>
            <p:ph type="subTitle" idx="1"/>
          </p:nvPr>
        </p:nvSpPr>
        <p:spPr>
          <a:xfrm>
            <a:off x="1295400" y="2913063"/>
            <a:ext cx="6400800" cy="1752600"/>
          </a:xfrm>
        </p:spPr>
        <p:txBody>
          <a:bodyPr/>
          <a:lstStyle/>
          <a:p>
            <a:pPr eaLnBrk="1" hangingPunct="1">
              <a:defRPr/>
            </a:pPr>
            <a:r>
              <a:rPr lang="nl-NL" dirty="0">
                <a:hlinkClick r:id="rId2"/>
              </a:rPr>
              <a:t>https://</a:t>
            </a:r>
            <a:r>
              <a:rPr lang="nl-NL" dirty="0" smtClean="0">
                <a:hlinkClick r:id="rId2"/>
              </a:rPr>
              <a:t>www.youtube.com/watch?v=2LA-YsGdqHs</a:t>
            </a:r>
            <a:endParaRPr lang="nl-NL" dirty="0" smtClean="0"/>
          </a:p>
          <a:p>
            <a:pPr eaLnBrk="1" hangingPunct="1">
              <a:defRPr/>
            </a:pPr>
            <a:endParaRPr lang="nl-NL" dirty="0"/>
          </a:p>
        </p:txBody>
      </p:sp>
      <p:pic>
        <p:nvPicPr>
          <p:cNvPr id="5124" name="Picture 2"/>
          <p:cNvPicPr>
            <a:picLocks noChangeAspect="1" noChangeArrowheads="1"/>
          </p:cNvPicPr>
          <p:nvPr/>
        </p:nvPicPr>
        <p:blipFill>
          <a:blip r:embed="rId3" cstate="print"/>
          <a:srcRect/>
          <a:stretch>
            <a:fillRect/>
          </a:stretch>
        </p:blipFill>
        <p:spPr bwMode="auto">
          <a:xfrm>
            <a:off x="5843588" y="3789363"/>
            <a:ext cx="2381250" cy="2381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p:cNvSpPr>
            <a:spLocks noGrp="1"/>
          </p:cNvSpPr>
          <p:nvPr>
            <p:ph type="ctrTitle"/>
          </p:nvPr>
        </p:nvSpPr>
        <p:spPr>
          <a:xfrm>
            <a:off x="682942" y="0"/>
            <a:ext cx="7772400" cy="1470025"/>
          </a:xfrm>
        </p:spPr>
        <p:txBody>
          <a:bodyPr/>
          <a:lstStyle/>
          <a:p>
            <a:pPr eaLnBrk="1" hangingPunct="1"/>
            <a:r>
              <a:rPr lang="nl-NL" dirty="0" smtClean="0"/>
              <a:t>BS 6 Weefselkweek</a:t>
            </a:r>
          </a:p>
        </p:txBody>
      </p:sp>
      <p:sp>
        <p:nvSpPr>
          <p:cNvPr id="3" name="Ondertitel 2"/>
          <p:cNvSpPr>
            <a:spLocks noGrp="1"/>
          </p:cNvSpPr>
          <p:nvPr>
            <p:ph type="subTitle" idx="1"/>
          </p:nvPr>
        </p:nvSpPr>
        <p:spPr>
          <a:xfrm>
            <a:off x="0" y="1428574"/>
            <a:ext cx="8892480" cy="4664722"/>
          </a:xfrm>
        </p:spPr>
        <p:txBody>
          <a:bodyPr/>
          <a:lstStyle/>
          <a:p>
            <a:pPr marL="457200" indent="-457200" algn="l" eaLnBrk="1" hangingPunct="1">
              <a:buFont typeface="Arial" panose="020B0604020202020204" pitchFamily="34" charset="0"/>
              <a:buChar char="•"/>
              <a:defRPr/>
            </a:pPr>
            <a:r>
              <a:rPr lang="nl-NL" sz="2800" dirty="0" smtClean="0">
                <a:solidFill>
                  <a:schemeClr val="tx1"/>
                </a:solidFill>
              </a:rPr>
              <a:t>De groeipunten (okselknoppen) worden afgesneden en in een buisje met speciale voedingsbodem geplaatst.</a:t>
            </a:r>
          </a:p>
          <a:p>
            <a:pPr marL="457200" indent="-457200" algn="l" eaLnBrk="1" hangingPunct="1">
              <a:buFont typeface="Arial" panose="020B0604020202020204" pitchFamily="34" charset="0"/>
              <a:buChar char="•"/>
              <a:defRPr/>
            </a:pPr>
            <a:r>
              <a:rPr lang="nl-NL" sz="2800" dirty="0" smtClean="0">
                <a:solidFill>
                  <a:schemeClr val="tx1"/>
                </a:solidFill>
              </a:rPr>
              <a:t>Deze voedingsbodem bevat alle stoffen die de kleine plantjes nodig hebben om heel snel te kunnen groeien.</a:t>
            </a:r>
          </a:p>
          <a:p>
            <a:pPr marL="457200" indent="-457200" algn="l" eaLnBrk="1" hangingPunct="1">
              <a:buFont typeface="Arial" panose="020B0604020202020204" pitchFamily="34" charset="0"/>
              <a:buChar char="•"/>
              <a:defRPr/>
            </a:pPr>
            <a:r>
              <a:rPr lang="nl-NL" sz="2800" dirty="0" smtClean="0">
                <a:solidFill>
                  <a:schemeClr val="tx1"/>
                </a:solidFill>
              </a:rPr>
              <a:t>Uit elke groeipunt groeit een nieuw plantje. </a:t>
            </a:r>
          </a:p>
          <a:p>
            <a:pPr marL="457200" indent="-457200" algn="l" eaLnBrk="1" hangingPunct="1">
              <a:buFont typeface="Arial" panose="020B0604020202020204" pitchFamily="34" charset="0"/>
              <a:buChar char="•"/>
              <a:defRPr/>
            </a:pPr>
            <a:r>
              <a:rPr lang="nl-NL" sz="2800" dirty="0" smtClean="0">
                <a:solidFill>
                  <a:schemeClr val="tx1"/>
                </a:solidFill>
              </a:rPr>
              <a:t>Hierdoor kunnen snel heel veel planten worden verkregen </a:t>
            </a:r>
          </a:p>
          <a:p>
            <a:pPr marL="457200" indent="-457200" algn="l" eaLnBrk="1" hangingPunct="1">
              <a:buFont typeface="Arial" panose="020B0604020202020204" pitchFamily="34" charset="0"/>
              <a:buChar char="•"/>
              <a:defRPr/>
            </a:pPr>
            <a:r>
              <a:rPr lang="nl-NL" sz="2800" dirty="0" smtClean="0">
                <a:solidFill>
                  <a:schemeClr val="tx1"/>
                </a:solidFill>
              </a:rPr>
              <a:t>Uit 1 plant na 1 jaar wel 50.000 nieuwe plantjes ontstaan</a:t>
            </a:r>
          </a:p>
          <a:p>
            <a:pPr algn="l" eaLnBrk="1" hangingPunct="1">
              <a:defRPr/>
            </a:pPr>
            <a:endParaRPr lang="nl-NL" sz="1800" dirty="0" smtClean="0">
              <a:solidFill>
                <a:schemeClr val="tx1"/>
              </a:solidFill>
            </a:endParaRPr>
          </a:p>
          <a:p>
            <a:pPr algn="l" eaLnBrk="1" hangingPunct="1">
              <a:defRPr/>
            </a:pPr>
            <a:endParaRPr lang="nl-NL" sz="1800" dirty="0">
              <a:solidFill>
                <a:schemeClr val="tx1"/>
              </a:solidFill>
            </a:endParaRPr>
          </a:p>
          <a:p>
            <a:pPr algn="l" eaLnBrk="1" hangingPunct="1">
              <a:defRPr/>
            </a:pPr>
            <a:endParaRPr lang="nl-NL" sz="1800" dirty="0" smtClean="0">
              <a:solidFill>
                <a:schemeClr val="tx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4834880" cy="1143000"/>
          </a:xfrm>
        </p:spPr>
        <p:txBody>
          <a:bodyPr/>
          <a:lstStyle/>
          <a:p>
            <a:r>
              <a:rPr lang="nl-NL" dirty="0" smtClean="0"/>
              <a:t>Vraag:</a:t>
            </a:r>
            <a:endParaRPr lang="nl-NL" dirty="0"/>
          </a:p>
        </p:txBody>
      </p:sp>
      <p:sp>
        <p:nvSpPr>
          <p:cNvPr id="6" name="Ondertitel 5"/>
          <p:cNvSpPr>
            <a:spLocks noGrp="1"/>
          </p:cNvSpPr>
          <p:nvPr>
            <p:ph type="subTitle" idx="4294967295"/>
          </p:nvPr>
        </p:nvSpPr>
        <p:spPr>
          <a:xfrm>
            <a:off x="179512" y="1495448"/>
            <a:ext cx="4932040" cy="2565400"/>
          </a:xfrm>
        </p:spPr>
        <p:txBody>
          <a:bodyPr/>
          <a:lstStyle/>
          <a:p>
            <a:pPr algn="l" eaLnBrk="1" hangingPunct="1">
              <a:defRPr/>
            </a:pPr>
            <a:endParaRPr lang="nl-NL" sz="2800" dirty="0">
              <a:solidFill>
                <a:schemeClr val="tx1"/>
              </a:solidFill>
            </a:endParaRPr>
          </a:p>
          <a:p>
            <a:pPr algn="l" eaLnBrk="1" hangingPunct="1">
              <a:defRPr/>
            </a:pPr>
            <a:r>
              <a:rPr lang="nl-NL" sz="2400" dirty="0">
                <a:solidFill>
                  <a:schemeClr val="tx1"/>
                </a:solidFill>
              </a:rPr>
              <a:t>Is </a:t>
            </a:r>
            <a:r>
              <a:rPr lang="nl-NL" sz="2400" dirty="0" smtClean="0">
                <a:solidFill>
                  <a:schemeClr val="tx1"/>
                </a:solidFill>
              </a:rPr>
              <a:t>weefselkweek </a:t>
            </a:r>
            <a:r>
              <a:rPr lang="nl-NL" sz="2400" dirty="0">
                <a:solidFill>
                  <a:schemeClr val="tx1"/>
                </a:solidFill>
              </a:rPr>
              <a:t>een vorm </a:t>
            </a:r>
            <a:r>
              <a:rPr lang="nl-NL" sz="2400" dirty="0" smtClean="0">
                <a:solidFill>
                  <a:schemeClr val="tx1"/>
                </a:solidFill>
              </a:rPr>
              <a:t>van </a:t>
            </a:r>
            <a:r>
              <a:rPr lang="nl-NL" sz="2400" dirty="0">
                <a:solidFill>
                  <a:schemeClr val="tx1"/>
                </a:solidFill>
              </a:rPr>
              <a:t>geslachtelijke of  ongeslachtelijke voortplanting?</a:t>
            </a:r>
          </a:p>
          <a:p>
            <a:pPr marL="0" indent="0">
              <a:buNone/>
            </a:pPr>
            <a:endParaRPr lang="nl-NL" dirty="0"/>
          </a:p>
        </p:txBody>
      </p:sp>
      <p:pic>
        <p:nvPicPr>
          <p:cNvPr id="4" name="Tijdelijke aanduiding voor inhoud 3"/>
          <p:cNvPicPr>
            <a:picLocks noGrp="1" noChangeAspect="1"/>
          </p:cNvPicPr>
          <p:nvPr>
            <p:ph idx="4294967295"/>
          </p:nvPr>
        </p:nvPicPr>
        <p:blipFill>
          <a:blip r:embed="rId2" cstate="print"/>
          <a:stretch>
            <a:fillRect/>
          </a:stretch>
        </p:blipFill>
        <p:spPr>
          <a:xfrm>
            <a:off x="5697538" y="620713"/>
            <a:ext cx="3446462" cy="5337175"/>
          </a:xfrm>
          <a:prstGeom prst="rect">
            <a:avLst/>
          </a:prstGeom>
        </p:spPr>
      </p:pic>
    </p:spTree>
    <p:extLst>
      <p:ext uri="{BB962C8B-B14F-4D97-AF65-F5344CB8AC3E}">
        <p14:creationId xmlns:p14="http://schemas.microsoft.com/office/powerpoint/2010/main" val="31634725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539552" y="908720"/>
            <a:ext cx="8229600" cy="4525963"/>
          </a:xfrm>
        </p:spPr>
        <p:txBody>
          <a:bodyPr/>
          <a:lstStyle/>
          <a:p>
            <a:r>
              <a:rPr lang="nl-NL" dirty="0" smtClean="0"/>
              <a:t>Noem 4 manieren  natuurlijke manieren van ongeslachtelijke voortplanting?</a:t>
            </a:r>
          </a:p>
          <a:p>
            <a:r>
              <a:rPr lang="nl-NL" dirty="0" smtClean="0">
                <a:solidFill>
                  <a:schemeClr val="accent1"/>
                </a:solidFill>
              </a:rPr>
              <a:t>Bollen – Knollen – Uitlopers - Wortelstokken</a:t>
            </a:r>
          </a:p>
          <a:p>
            <a:endParaRPr lang="nl-NL" dirty="0"/>
          </a:p>
          <a:p>
            <a:r>
              <a:rPr lang="nl-NL" dirty="0" smtClean="0"/>
              <a:t>Noem 2 manieren van kunstmatige ongeslachtelijke voortplant</a:t>
            </a:r>
            <a:r>
              <a:rPr lang="nl-NL" i="1" dirty="0" smtClean="0"/>
              <a:t>in</a:t>
            </a:r>
            <a:r>
              <a:rPr lang="nl-NL" dirty="0" smtClean="0"/>
              <a:t>g</a:t>
            </a:r>
          </a:p>
          <a:p>
            <a:r>
              <a:rPr lang="nl-NL" dirty="0" smtClean="0">
                <a:solidFill>
                  <a:schemeClr val="accent1"/>
                </a:solidFill>
              </a:rPr>
              <a:t>Stekken – Weefselkweek  </a:t>
            </a:r>
            <a:endParaRPr lang="nl-NL" dirty="0">
              <a:solidFill>
                <a:schemeClr val="accent1"/>
              </a:solidFill>
            </a:endParaRPr>
          </a:p>
        </p:txBody>
      </p:sp>
    </p:spTree>
    <p:extLst>
      <p:ext uri="{BB962C8B-B14F-4D97-AF65-F5344CB8AC3E}">
        <p14:creationId xmlns:p14="http://schemas.microsoft.com/office/powerpoint/2010/main" val="165661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nl-NL" dirty="0" err="1" smtClean="0"/>
              <a:t>Bs</a:t>
            </a:r>
            <a:r>
              <a:rPr lang="nl-NL" dirty="0" smtClean="0"/>
              <a:t> 7: Mannelijke en vrouwelijke bloemen</a:t>
            </a:r>
          </a:p>
        </p:txBody>
      </p:sp>
      <p:pic>
        <p:nvPicPr>
          <p:cNvPr id="48132" name="Picture 2"/>
          <p:cNvPicPr>
            <a:picLocks noChangeAspect="1" noChangeArrowheads="1"/>
          </p:cNvPicPr>
          <p:nvPr/>
        </p:nvPicPr>
        <p:blipFill>
          <a:blip r:embed="rId3" cstate="print"/>
          <a:srcRect/>
          <a:stretch>
            <a:fillRect/>
          </a:stretch>
        </p:blipFill>
        <p:spPr bwMode="auto">
          <a:xfrm>
            <a:off x="1423092" y="1951416"/>
            <a:ext cx="5783263" cy="3286125"/>
          </a:xfrm>
          <a:prstGeom prst="rect">
            <a:avLst/>
          </a:prstGeom>
          <a:noFill/>
          <a:ln w="9525">
            <a:noFill/>
            <a:miter lim="800000"/>
            <a:headEnd/>
            <a:tailEnd/>
          </a:ln>
        </p:spPr>
      </p:pic>
      <p:sp>
        <p:nvSpPr>
          <p:cNvPr id="3" name="Rechthoek 2"/>
          <p:cNvSpPr/>
          <p:nvPr/>
        </p:nvSpPr>
        <p:spPr>
          <a:xfrm>
            <a:off x="1177130" y="5790490"/>
            <a:ext cx="6275189" cy="590931"/>
          </a:xfrm>
          <a:prstGeom prst="rect">
            <a:avLst/>
          </a:prstGeom>
        </p:spPr>
        <p:txBody>
          <a:bodyPr wrap="square">
            <a:spAutoFit/>
          </a:bodyPr>
          <a:lstStyle/>
          <a:p>
            <a:pPr eaLnBrk="1" hangingPunct="1">
              <a:lnSpc>
                <a:spcPct val="90000"/>
              </a:lnSpc>
            </a:pPr>
            <a:r>
              <a:rPr lang="nl-NL" altLang="nl-NL" sz="1800" dirty="0"/>
              <a:t>Zelfbestuiving:	bestuiving van bloem op zelfde plant</a:t>
            </a:r>
          </a:p>
          <a:p>
            <a:pPr eaLnBrk="1" hangingPunct="1">
              <a:lnSpc>
                <a:spcPct val="90000"/>
              </a:lnSpc>
            </a:pPr>
            <a:r>
              <a:rPr lang="nl-NL" altLang="nl-NL" sz="1800" dirty="0"/>
              <a:t>Kruisbestuiving: 	bestuiving van bloem op andere plant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cstate="print"/>
          <a:srcRect/>
          <a:stretch>
            <a:fillRect/>
          </a:stretch>
        </p:blipFill>
        <p:spPr bwMode="auto">
          <a:xfrm>
            <a:off x="755649" y="908050"/>
            <a:ext cx="4871601" cy="4573178"/>
          </a:xfrm>
          <a:prstGeom prst="rect">
            <a:avLst/>
          </a:prstGeom>
          <a:noFill/>
          <a:ln w="9525">
            <a:noFill/>
            <a:miter lim="800000"/>
            <a:headEnd/>
            <a:tailEnd/>
          </a:ln>
        </p:spPr>
      </p:pic>
      <p:sp>
        <p:nvSpPr>
          <p:cNvPr id="4" name="Tekstvak 3"/>
          <p:cNvSpPr txBox="1"/>
          <p:nvPr/>
        </p:nvSpPr>
        <p:spPr>
          <a:xfrm>
            <a:off x="5940152" y="1196752"/>
            <a:ext cx="2664296" cy="1477328"/>
          </a:xfrm>
          <a:prstGeom prst="rect">
            <a:avLst/>
          </a:prstGeom>
          <a:noFill/>
        </p:spPr>
        <p:txBody>
          <a:bodyPr wrap="square" rtlCol="0">
            <a:spAutoFit/>
          </a:bodyPr>
          <a:lstStyle/>
          <a:p>
            <a:pPr marL="228600" indent="-228600">
              <a:buAutoNum type="arabicPeriod"/>
            </a:pPr>
            <a:r>
              <a:rPr lang="nl-NL" sz="1800" dirty="0" smtClean="0"/>
              <a:t>Zelfbestuiving</a:t>
            </a:r>
          </a:p>
          <a:p>
            <a:pPr marL="228600" indent="-228600">
              <a:buAutoNum type="arabicPeriod"/>
            </a:pPr>
            <a:r>
              <a:rPr lang="nl-NL" sz="1800" dirty="0" err="1" smtClean="0"/>
              <a:t>Kruisbestuiviing</a:t>
            </a:r>
            <a:endParaRPr lang="nl-NL" sz="1800" dirty="0" smtClean="0"/>
          </a:p>
          <a:p>
            <a:pPr marL="228600" indent="-228600">
              <a:buAutoNum type="arabicPeriod"/>
            </a:pPr>
            <a:r>
              <a:rPr lang="nl-NL" sz="1800" dirty="0" smtClean="0"/>
              <a:t>Zelfbestuiving</a:t>
            </a:r>
          </a:p>
          <a:p>
            <a:pPr marL="228600" indent="-228600">
              <a:buAutoNum type="arabicPeriod"/>
            </a:pPr>
            <a:r>
              <a:rPr lang="nl-NL" sz="1800" dirty="0" smtClean="0"/>
              <a:t>Geen bestuiving</a:t>
            </a:r>
          </a:p>
          <a:p>
            <a:pPr marL="228600" indent="-228600">
              <a:buAutoNum type="arabicPeriod"/>
            </a:pPr>
            <a:endParaRPr lang="nl-NL" sz="1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eenslachtig/tweeslachtig</a:t>
            </a:r>
            <a:endParaRPr lang="nl-NL" dirty="0"/>
          </a:p>
        </p:txBody>
      </p:sp>
      <p:sp>
        <p:nvSpPr>
          <p:cNvPr id="4" name="Rechthoek 3"/>
          <p:cNvSpPr/>
          <p:nvPr/>
        </p:nvSpPr>
        <p:spPr>
          <a:xfrm>
            <a:off x="457200" y="1417638"/>
            <a:ext cx="8229600" cy="3582519"/>
          </a:xfrm>
          <a:prstGeom prst="rect">
            <a:avLst/>
          </a:prstGeom>
        </p:spPr>
        <p:txBody>
          <a:bodyPr wrap="square">
            <a:spAutoFit/>
          </a:bodyPr>
          <a:lstStyle/>
          <a:p>
            <a:pPr eaLnBrk="1" hangingPunct="1">
              <a:lnSpc>
                <a:spcPct val="90000"/>
              </a:lnSpc>
            </a:pPr>
            <a:r>
              <a:rPr lang="nl-NL" altLang="nl-NL" sz="3600" dirty="0" smtClean="0"/>
              <a:t>Eenslachtig: 	</a:t>
            </a:r>
          </a:p>
          <a:p>
            <a:pPr eaLnBrk="1" hangingPunct="1">
              <a:lnSpc>
                <a:spcPct val="90000"/>
              </a:lnSpc>
            </a:pPr>
            <a:r>
              <a:rPr lang="nl-NL" altLang="nl-NL" sz="3600" u="sng" dirty="0" smtClean="0"/>
              <a:t>bloemen</a:t>
            </a:r>
            <a:r>
              <a:rPr lang="nl-NL" altLang="nl-NL" sz="3600" dirty="0" smtClean="0"/>
              <a:t> met stampers </a:t>
            </a:r>
            <a:r>
              <a:rPr lang="nl-NL" altLang="nl-NL" sz="3600" b="1" dirty="0" smtClean="0"/>
              <a:t>of</a:t>
            </a:r>
            <a:r>
              <a:rPr lang="nl-NL" altLang="nl-NL" sz="3600" dirty="0" smtClean="0"/>
              <a:t> meeldraden</a:t>
            </a:r>
          </a:p>
          <a:p>
            <a:pPr eaLnBrk="1" hangingPunct="1">
              <a:lnSpc>
                <a:spcPct val="90000"/>
              </a:lnSpc>
            </a:pPr>
            <a:endParaRPr lang="nl-NL" altLang="nl-NL" sz="3600" dirty="0" smtClean="0"/>
          </a:p>
          <a:p>
            <a:pPr eaLnBrk="1" hangingPunct="1">
              <a:lnSpc>
                <a:spcPct val="90000"/>
              </a:lnSpc>
            </a:pPr>
            <a:endParaRPr lang="nl-NL" altLang="nl-NL" sz="3600" dirty="0" smtClean="0"/>
          </a:p>
          <a:p>
            <a:pPr eaLnBrk="1" hangingPunct="1">
              <a:lnSpc>
                <a:spcPct val="90000"/>
              </a:lnSpc>
            </a:pPr>
            <a:endParaRPr lang="nl-NL" altLang="nl-NL" sz="3600" dirty="0" smtClean="0"/>
          </a:p>
          <a:p>
            <a:pPr eaLnBrk="1" hangingPunct="1">
              <a:lnSpc>
                <a:spcPct val="90000"/>
              </a:lnSpc>
            </a:pPr>
            <a:r>
              <a:rPr lang="nl-NL" altLang="nl-NL" sz="3600" dirty="0" smtClean="0"/>
              <a:t>Tweeslachtig: </a:t>
            </a:r>
          </a:p>
          <a:p>
            <a:pPr eaLnBrk="1" hangingPunct="1">
              <a:lnSpc>
                <a:spcPct val="90000"/>
              </a:lnSpc>
            </a:pPr>
            <a:r>
              <a:rPr lang="nl-NL" altLang="nl-NL" sz="3600" u="sng" dirty="0" smtClean="0"/>
              <a:t>bloemen</a:t>
            </a:r>
            <a:r>
              <a:rPr lang="nl-NL" altLang="nl-NL" sz="3600" dirty="0" smtClean="0"/>
              <a:t> met stampers </a:t>
            </a:r>
            <a:r>
              <a:rPr lang="nl-NL" altLang="nl-NL" sz="3600" b="1" dirty="0" smtClean="0"/>
              <a:t>en</a:t>
            </a:r>
            <a:r>
              <a:rPr lang="nl-NL" altLang="nl-NL" sz="3600" dirty="0" smtClean="0"/>
              <a:t> meeldraden</a:t>
            </a:r>
          </a:p>
        </p:txBody>
      </p:sp>
      <p:pic>
        <p:nvPicPr>
          <p:cNvPr id="3" name="Afbeelding 2"/>
          <p:cNvPicPr>
            <a:picLocks noChangeAspect="1"/>
          </p:cNvPicPr>
          <p:nvPr/>
        </p:nvPicPr>
        <p:blipFill>
          <a:blip r:embed="rId2" cstate="print"/>
          <a:stretch>
            <a:fillRect/>
          </a:stretch>
        </p:blipFill>
        <p:spPr>
          <a:xfrm>
            <a:off x="3491880" y="2560638"/>
            <a:ext cx="1718261" cy="1677350"/>
          </a:xfrm>
          <a:prstGeom prst="rect">
            <a:avLst/>
          </a:prstGeom>
        </p:spPr>
      </p:pic>
      <p:pic>
        <p:nvPicPr>
          <p:cNvPr id="5" name="Afbeelding 4"/>
          <p:cNvPicPr>
            <a:picLocks noChangeAspect="1"/>
          </p:cNvPicPr>
          <p:nvPr/>
        </p:nvPicPr>
        <p:blipFill>
          <a:blip r:embed="rId3" cstate="print"/>
          <a:stretch>
            <a:fillRect/>
          </a:stretch>
        </p:blipFill>
        <p:spPr>
          <a:xfrm>
            <a:off x="6142260" y="2560638"/>
            <a:ext cx="1992749" cy="1677350"/>
          </a:xfrm>
          <a:prstGeom prst="rect">
            <a:avLst/>
          </a:prstGeom>
        </p:spPr>
      </p:pic>
      <p:pic>
        <p:nvPicPr>
          <p:cNvPr id="6" name="Afbeelding 5"/>
          <p:cNvPicPr>
            <a:picLocks noChangeAspect="1"/>
          </p:cNvPicPr>
          <p:nvPr/>
        </p:nvPicPr>
        <p:blipFill>
          <a:blip r:embed="rId4" cstate="print"/>
          <a:stretch>
            <a:fillRect/>
          </a:stretch>
        </p:blipFill>
        <p:spPr>
          <a:xfrm>
            <a:off x="4887830" y="5022538"/>
            <a:ext cx="1933051" cy="1603383"/>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 calcmode="lin" valueType="num">
                                      <p:cBhvr additive="base">
                                        <p:cTn id="1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eenhuizig/tweehuizig</a:t>
            </a:r>
            <a:endParaRPr lang="nl-NL" dirty="0"/>
          </a:p>
        </p:txBody>
      </p:sp>
      <p:sp>
        <p:nvSpPr>
          <p:cNvPr id="4" name="Rechthoek 3"/>
          <p:cNvSpPr/>
          <p:nvPr/>
        </p:nvSpPr>
        <p:spPr>
          <a:xfrm>
            <a:off x="457200" y="1289767"/>
            <a:ext cx="8686800" cy="2363724"/>
          </a:xfrm>
          <a:prstGeom prst="rect">
            <a:avLst/>
          </a:prstGeom>
        </p:spPr>
        <p:txBody>
          <a:bodyPr wrap="square">
            <a:spAutoFit/>
          </a:bodyPr>
          <a:lstStyle/>
          <a:p>
            <a:pPr eaLnBrk="1" hangingPunct="1">
              <a:lnSpc>
                <a:spcPct val="90000"/>
              </a:lnSpc>
            </a:pPr>
            <a:r>
              <a:rPr lang="nl-NL" altLang="nl-NL" sz="4000" b="1" dirty="0" smtClean="0"/>
              <a:t>Eenhuizig:    </a:t>
            </a:r>
          </a:p>
          <a:p>
            <a:pPr eaLnBrk="1" hangingPunct="1">
              <a:lnSpc>
                <a:spcPct val="90000"/>
              </a:lnSpc>
            </a:pPr>
            <a:r>
              <a:rPr lang="nl-NL" altLang="nl-NL" sz="2800" dirty="0" smtClean="0"/>
              <a:t>Plant met mannelijke </a:t>
            </a:r>
            <a:r>
              <a:rPr lang="nl-NL" altLang="nl-NL" sz="2800" b="1" dirty="0" smtClean="0"/>
              <a:t>EN</a:t>
            </a:r>
            <a:r>
              <a:rPr lang="nl-NL" altLang="nl-NL" sz="2800" dirty="0" smtClean="0"/>
              <a:t> vrouwelijke bloemen</a:t>
            </a:r>
          </a:p>
          <a:p>
            <a:pPr eaLnBrk="1" hangingPunct="1">
              <a:lnSpc>
                <a:spcPct val="90000"/>
              </a:lnSpc>
            </a:pPr>
            <a:endParaRPr lang="nl-NL" altLang="nl-NL" sz="2800" dirty="0" smtClean="0"/>
          </a:p>
          <a:p>
            <a:pPr eaLnBrk="1" hangingPunct="1">
              <a:lnSpc>
                <a:spcPct val="90000"/>
              </a:lnSpc>
            </a:pPr>
            <a:r>
              <a:rPr lang="nl-NL" altLang="nl-NL" sz="4000" b="1" dirty="0" smtClean="0"/>
              <a:t>Tweehuizig:  </a:t>
            </a:r>
          </a:p>
          <a:p>
            <a:pPr eaLnBrk="1" hangingPunct="1">
              <a:lnSpc>
                <a:spcPct val="90000"/>
              </a:lnSpc>
            </a:pPr>
            <a:r>
              <a:rPr lang="nl-NL" altLang="nl-NL" sz="2800" dirty="0" smtClean="0"/>
              <a:t>Plant met mannelijke </a:t>
            </a:r>
            <a:r>
              <a:rPr lang="nl-NL" altLang="nl-NL" sz="2800" b="1" dirty="0" smtClean="0"/>
              <a:t>OF </a:t>
            </a:r>
            <a:r>
              <a:rPr lang="nl-NL" altLang="nl-NL" sz="2800" dirty="0" smtClean="0"/>
              <a:t>vrouwelijke bloemen  </a:t>
            </a:r>
          </a:p>
        </p:txBody>
      </p:sp>
      <p:pic>
        <p:nvPicPr>
          <p:cNvPr id="5122" name="Picture 2"/>
          <p:cNvPicPr>
            <a:picLocks noChangeAspect="1" noChangeArrowheads="1"/>
          </p:cNvPicPr>
          <p:nvPr/>
        </p:nvPicPr>
        <p:blipFill>
          <a:blip r:embed="rId3" cstate="print"/>
          <a:srcRect/>
          <a:stretch>
            <a:fillRect/>
          </a:stretch>
        </p:blipFill>
        <p:spPr bwMode="auto">
          <a:xfrm>
            <a:off x="2417832" y="4710983"/>
            <a:ext cx="4248472" cy="1955108"/>
          </a:xfrm>
          <a:prstGeom prst="rect">
            <a:avLst/>
          </a:prstGeom>
          <a:noFill/>
          <a:ln w="9525">
            <a:noFill/>
            <a:miter lim="800000"/>
            <a:headEnd/>
            <a:tailEnd/>
          </a:ln>
          <a:effectLst/>
        </p:spPr>
      </p:pic>
      <p:sp>
        <p:nvSpPr>
          <p:cNvPr id="3" name="Tekstvak 2"/>
          <p:cNvSpPr txBox="1"/>
          <p:nvPr/>
        </p:nvSpPr>
        <p:spPr>
          <a:xfrm>
            <a:off x="3167843" y="4187763"/>
            <a:ext cx="2808312" cy="523220"/>
          </a:xfrm>
          <a:prstGeom prst="rect">
            <a:avLst/>
          </a:prstGeom>
          <a:noFill/>
        </p:spPr>
        <p:txBody>
          <a:bodyPr wrap="square" rtlCol="0">
            <a:spAutoFit/>
          </a:bodyPr>
          <a:lstStyle/>
          <a:p>
            <a:r>
              <a:rPr lang="nl-NL" sz="2800" dirty="0" smtClean="0"/>
              <a:t>Plantensoort </a:t>
            </a:r>
            <a:r>
              <a:rPr lang="nl-NL" dirty="0" smtClean="0"/>
              <a:t> </a:t>
            </a:r>
            <a:endParaRPr lang="nl-NL"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Content Placeholder 2"/>
          <p:cNvSpPr>
            <a:spLocks noGrp="1"/>
          </p:cNvSpPr>
          <p:nvPr>
            <p:ph idx="1"/>
          </p:nvPr>
        </p:nvSpPr>
        <p:spPr>
          <a:xfrm>
            <a:off x="0" y="1196752"/>
            <a:ext cx="9144000" cy="4232498"/>
          </a:xfrm>
        </p:spPr>
        <p:txBody>
          <a:bodyPr/>
          <a:lstStyle/>
          <a:p>
            <a:pPr eaLnBrk="1" hangingPunct="1">
              <a:lnSpc>
                <a:spcPct val="90000"/>
              </a:lnSpc>
            </a:pPr>
            <a:r>
              <a:rPr lang="nl-NL" altLang="nl-NL" sz="2700" b="1" dirty="0" smtClean="0"/>
              <a:t>Bloemen zijn:</a:t>
            </a:r>
          </a:p>
          <a:p>
            <a:pPr eaLnBrk="1" hangingPunct="1">
              <a:lnSpc>
                <a:spcPct val="90000"/>
              </a:lnSpc>
            </a:pPr>
            <a:r>
              <a:rPr lang="nl-NL" altLang="nl-NL" sz="2700" dirty="0" smtClean="0"/>
              <a:t>Eenslachtig: 	bloemen met stampers </a:t>
            </a:r>
            <a:r>
              <a:rPr lang="nl-NL" altLang="nl-NL" b="1" dirty="0" smtClean="0"/>
              <a:t>of</a:t>
            </a:r>
            <a:r>
              <a:rPr lang="nl-NL" altLang="nl-NL" sz="2700" dirty="0" smtClean="0"/>
              <a:t> meeldraden</a:t>
            </a:r>
          </a:p>
          <a:p>
            <a:pPr eaLnBrk="1" hangingPunct="1">
              <a:lnSpc>
                <a:spcPct val="90000"/>
              </a:lnSpc>
            </a:pPr>
            <a:r>
              <a:rPr lang="nl-NL" altLang="nl-NL" sz="2700" dirty="0" smtClean="0"/>
              <a:t>Tweeslachtig: 	bloemen met stampers </a:t>
            </a:r>
            <a:r>
              <a:rPr lang="nl-NL" altLang="nl-NL" b="1" dirty="0" smtClean="0"/>
              <a:t>en</a:t>
            </a:r>
            <a:r>
              <a:rPr lang="nl-NL" altLang="nl-NL" sz="2700" dirty="0" smtClean="0"/>
              <a:t> meeldraden</a:t>
            </a:r>
          </a:p>
          <a:p>
            <a:pPr marL="0" indent="0" eaLnBrk="1" hangingPunct="1">
              <a:lnSpc>
                <a:spcPct val="90000"/>
              </a:lnSpc>
              <a:buNone/>
            </a:pPr>
            <a:endParaRPr lang="nl-NL" altLang="nl-NL" sz="2700" dirty="0" smtClean="0"/>
          </a:p>
          <a:p>
            <a:pPr marL="0" indent="0" eaLnBrk="1" hangingPunct="1">
              <a:lnSpc>
                <a:spcPct val="90000"/>
              </a:lnSpc>
              <a:buNone/>
            </a:pPr>
            <a:endParaRPr lang="nl-NL" altLang="nl-NL" sz="2700" dirty="0" smtClean="0"/>
          </a:p>
          <a:p>
            <a:pPr eaLnBrk="1" hangingPunct="1">
              <a:lnSpc>
                <a:spcPct val="90000"/>
              </a:lnSpc>
            </a:pPr>
            <a:r>
              <a:rPr lang="nl-NL" altLang="nl-NL" sz="2700" b="1" dirty="0" smtClean="0"/>
              <a:t>De plant is: </a:t>
            </a:r>
          </a:p>
          <a:p>
            <a:pPr eaLnBrk="1" hangingPunct="1">
              <a:lnSpc>
                <a:spcPct val="90000"/>
              </a:lnSpc>
            </a:pPr>
            <a:r>
              <a:rPr lang="nl-NL" altLang="nl-NL" sz="2700" dirty="0" smtClean="0"/>
              <a:t>Eenhuizig:    planten met mannelijke </a:t>
            </a:r>
            <a:r>
              <a:rPr lang="nl-NL" altLang="nl-NL" b="1" dirty="0" smtClean="0"/>
              <a:t>en</a:t>
            </a:r>
            <a:r>
              <a:rPr lang="nl-NL" altLang="nl-NL" sz="2700" dirty="0" smtClean="0"/>
              <a:t> vrouwelijke bloemen</a:t>
            </a:r>
          </a:p>
          <a:p>
            <a:pPr eaLnBrk="1" hangingPunct="1">
              <a:lnSpc>
                <a:spcPct val="90000"/>
              </a:lnSpc>
            </a:pPr>
            <a:r>
              <a:rPr lang="nl-NL" altLang="nl-NL" sz="2700" dirty="0" smtClean="0"/>
              <a:t>Tweehuizig: planten met mannelijke  </a:t>
            </a:r>
            <a:r>
              <a:rPr lang="nl-NL" altLang="nl-NL" b="1" dirty="0" smtClean="0"/>
              <a:t>of</a:t>
            </a:r>
            <a:r>
              <a:rPr lang="nl-NL" altLang="nl-NL" dirty="0" smtClean="0"/>
              <a:t> </a:t>
            </a:r>
            <a:r>
              <a:rPr lang="nl-NL" altLang="nl-NL" sz="2700" dirty="0" smtClean="0"/>
              <a:t>vrouwelijke bloemen  </a:t>
            </a:r>
          </a:p>
          <a:p>
            <a:pPr eaLnBrk="1" hangingPunct="1">
              <a:lnSpc>
                <a:spcPct val="90000"/>
              </a:lnSpc>
            </a:pPr>
            <a:endParaRPr lang="nl-NL" altLang="nl-NL" sz="2700" dirty="0" smtClean="0">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29862" y="457200"/>
            <a:ext cx="8229600" cy="1143000"/>
          </a:xfrm>
        </p:spPr>
        <p:txBody>
          <a:bodyPr/>
          <a:lstStyle/>
          <a:p>
            <a:r>
              <a:rPr lang="nl-NL" dirty="0" smtClean="0"/>
              <a:t>Ezelsbruggetje</a:t>
            </a:r>
            <a:br>
              <a:rPr lang="nl-NL" dirty="0" smtClean="0"/>
            </a:br>
            <a:r>
              <a:rPr lang="nl-NL" dirty="0" smtClean="0"/>
              <a:t>De soort is………</a:t>
            </a:r>
            <a:endParaRPr lang="nl-NL" dirty="0"/>
          </a:p>
        </p:txBody>
      </p:sp>
      <p:sp>
        <p:nvSpPr>
          <p:cNvPr id="3" name="Tijdelijke aanduiding voor inhoud 2"/>
          <p:cNvSpPr>
            <a:spLocks noGrp="1"/>
          </p:cNvSpPr>
          <p:nvPr>
            <p:ph idx="1"/>
          </p:nvPr>
        </p:nvSpPr>
        <p:spPr>
          <a:xfrm>
            <a:off x="457200" y="1600200"/>
            <a:ext cx="6563072" cy="4525963"/>
          </a:xfrm>
        </p:spPr>
        <p:txBody>
          <a:bodyPr/>
          <a:lstStyle/>
          <a:p>
            <a:pPr marL="0" indent="0">
              <a:buNone/>
            </a:pPr>
            <a:endParaRPr lang="nl-NL" b="1" dirty="0"/>
          </a:p>
          <a:p>
            <a:r>
              <a:rPr lang="nl-NL" dirty="0"/>
              <a:t>Eenhuizig = 2 geslachten op 1 plant.</a:t>
            </a:r>
            <a:br>
              <a:rPr lang="nl-NL" dirty="0"/>
            </a:br>
            <a:r>
              <a:rPr lang="nl-NL" dirty="0" smtClean="0"/>
              <a:t>Je </a:t>
            </a:r>
            <a:r>
              <a:rPr lang="nl-NL" dirty="0"/>
              <a:t>kan het zien als </a:t>
            </a:r>
            <a:r>
              <a:rPr lang="nl-NL" dirty="0" smtClean="0"/>
              <a:t>samenwonen. Man </a:t>
            </a:r>
            <a:r>
              <a:rPr lang="nl-NL" dirty="0"/>
              <a:t>+ Vrouw </a:t>
            </a:r>
            <a:r>
              <a:rPr lang="nl-NL" dirty="0" smtClean="0"/>
              <a:t>wonen in 1 huis.</a:t>
            </a:r>
          </a:p>
          <a:p>
            <a:endParaRPr lang="nl-NL" dirty="0" smtClean="0"/>
          </a:p>
          <a:p>
            <a:r>
              <a:rPr lang="nl-NL" dirty="0" smtClean="0"/>
              <a:t>Tweehuizig </a:t>
            </a:r>
            <a:r>
              <a:rPr lang="nl-NL" dirty="0"/>
              <a:t>= Man en een Vrouw die apart wonen. (Dus in 2 huizen)</a:t>
            </a:r>
          </a:p>
          <a:p>
            <a:endParaRPr lang="nl-NL" dirty="0"/>
          </a:p>
        </p:txBody>
      </p:sp>
      <p:pic>
        <p:nvPicPr>
          <p:cNvPr id="4" name="Afbeelding 3"/>
          <p:cNvPicPr>
            <a:picLocks noChangeAspect="1"/>
          </p:cNvPicPr>
          <p:nvPr/>
        </p:nvPicPr>
        <p:blipFill>
          <a:blip r:embed="rId3" cstate="print"/>
          <a:stretch>
            <a:fillRect/>
          </a:stretch>
        </p:blipFill>
        <p:spPr>
          <a:xfrm>
            <a:off x="7163592" y="1988840"/>
            <a:ext cx="1352550" cy="1581150"/>
          </a:xfrm>
          <a:prstGeom prst="rect">
            <a:avLst/>
          </a:prstGeom>
        </p:spPr>
      </p:pic>
      <p:pic>
        <p:nvPicPr>
          <p:cNvPr id="5" name="Afbeelding 4"/>
          <p:cNvPicPr>
            <a:picLocks noChangeAspect="1"/>
          </p:cNvPicPr>
          <p:nvPr/>
        </p:nvPicPr>
        <p:blipFill>
          <a:blip r:embed="rId4" cstate="print"/>
          <a:stretch>
            <a:fillRect/>
          </a:stretch>
        </p:blipFill>
        <p:spPr>
          <a:xfrm>
            <a:off x="7183087" y="4293096"/>
            <a:ext cx="1476375" cy="1562100"/>
          </a:xfrm>
          <a:prstGeom prst="rect">
            <a:avLst/>
          </a:prstGeom>
        </p:spPr>
      </p:pic>
    </p:spTree>
    <p:extLst>
      <p:ext uri="{BB962C8B-B14F-4D97-AF65-F5344CB8AC3E}">
        <p14:creationId xmlns:p14="http://schemas.microsoft.com/office/powerpoint/2010/main" val="238397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875" y="336324"/>
            <a:ext cx="8229600" cy="1143000"/>
          </a:xfrm>
        </p:spPr>
        <p:txBody>
          <a:bodyPr/>
          <a:lstStyle/>
          <a:p>
            <a:r>
              <a:rPr lang="nl-NL" dirty="0" smtClean="0"/>
              <a:t>Vraag</a:t>
            </a:r>
            <a:endParaRPr lang="nl-NL" dirty="0"/>
          </a:p>
        </p:txBody>
      </p:sp>
      <p:sp>
        <p:nvSpPr>
          <p:cNvPr id="6" name="Tijdelijke aanduiding voor inhoud 5"/>
          <p:cNvSpPr>
            <a:spLocks noGrp="1"/>
          </p:cNvSpPr>
          <p:nvPr>
            <p:ph idx="1"/>
          </p:nvPr>
        </p:nvSpPr>
        <p:spPr/>
        <p:txBody>
          <a:bodyPr/>
          <a:lstStyle/>
          <a:p>
            <a:r>
              <a:rPr lang="nl-NL" dirty="0" smtClean="0"/>
              <a:t>Tweehuizige planten hebben altijd :</a:t>
            </a:r>
          </a:p>
          <a:p>
            <a:r>
              <a:rPr lang="nl-NL" dirty="0" smtClean="0"/>
              <a:t>A. eenslachtige bloemen</a:t>
            </a:r>
          </a:p>
          <a:p>
            <a:r>
              <a:rPr lang="nl-NL" dirty="0" smtClean="0"/>
              <a:t>B. tweeslachtige bloemen</a:t>
            </a:r>
          </a:p>
          <a:p>
            <a:r>
              <a:rPr lang="nl-NL" dirty="0" smtClean="0"/>
              <a:t>C. kan allebei</a:t>
            </a:r>
            <a:endParaRPr lang="nl-NL" dirty="0"/>
          </a:p>
        </p:txBody>
      </p:sp>
      <p:pic>
        <p:nvPicPr>
          <p:cNvPr id="8" name="Afbeelding 7"/>
          <p:cNvPicPr>
            <a:picLocks noChangeAspect="1"/>
          </p:cNvPicPr>
          <p:nvPr/>
        </p:nvPicPr>
        <p:blipFill>
          <a:blip r:embed="rId3" cstate="print"/>
          <a:stretch>
            <a:fillRect/>
          </a:stretch>
        </p:blipFill>
        <p:spPr>
          <a:xfrm>
            <a:off x="5868144" y="2831169"/>
            <a:ext cx="2606713" cy="2758071"/>
          </a:xfrm>
          <a:prstGeom prst="rect">
            <a:avLst/>
          </a:prstGeom>
        </p:spPr>
      </p:pic>
    </p:spTree>
    <p:extLst>
      <p:ext uri="{BB962C8B-B14F-4D97-AF65-F5344CB8AC3E}">
        <p14:creationId xmlns:p14="http://schemas.microsoft.com/office/powerpoint/2010/main" val="12589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normAutofit fontScale="90000"/>
          </a:bodyPr>
          <a:lstStyle/>
          <a:p>
            <a:pPr eaLnBrk="1" fontAlgn="auto" hangingPunct="1">
              <a:spcAft>
                <a:spcPts val="0"/>
              </a:spcAft>
              <a:defRPr/>
            </a:pPr>
            <a:r>
              <a:rPr lang="nl-NL" dirty="0" smtClean="0"/>
              <a:t>Dovenetel (</a:t>
            </a:r>
            <a:r>
              <a:rPr lang="nl-NL" i="1" dirty="0" err="1" smtClean="0"/>
              <a:t>Lamium</a:t>
            </a:r>
            <a:r>
              <a:rPr lang="nl-NL" i="1" dirty="0" smtClean="0"/>
              <a:t> album</a:t>
            </a:r>
            <a:r>
              <a:rPr lang="nl-NL" dirty="0" smtClean="0"/>
              <a:t>)</a:t>
            </a:r>
            <a:br>
              <a:rPr lang="nl-NL" dirty="0" smtClean="0"/>
            </a:br>
            <a:r>
              <a:rPr lang="nl-NL" dirty="0" smtClean="0"/>
              <a:t>practicum</a:t>
            </a:r>
          </a:p>
        </p:txBody>
      </p:sp>
      <p:pic>
        <p:nvPicPr>
          <p:cNvPr id="6147" name="Picture 2" descr="WitteDovenetelOvz-kl.jpg"/>
          <p:cNvPicPr>
            <a:picLocks noChangeAspect="1" noChangeArrowheads="1"/>
          </p:cNvPicPr>
          <p:nvPr/>
        </p:nvPicPr>
        <p:blipFill>
          <a:blip r:embed="rId3" cstate="print"/>
          <a:srcRect/>
          <a:stretch>
            <a:fillRect/>
          </a:stretch>
        </p:blipFill>
        <p:spPr bwMode="auto">
          <a:xfrm>
            <a:off x="4791075" y="1858963"/>
            <a:ext cx="2933700" cy="3905250"/>
          </a:xfrm>
          <a:prstGeom prst="rect">
            <a:avLst/>
          </a:prstGeom>
          <a:noFill/>
          <a:ln w="9525">
            <a:noFill/>
            <a:miter lim="800000"/>
            <a:headEnd/>
            <a:tailEnd/>
          </a:ln>
        </p:spPr>
      </p:pic>
      <p:pic>
        <p:nvPicPr>
          <p:cNvPr id="6148" name="Picture 6" descr="http://upload.wikimedia.org/wikipedia/commons/5/56/Witte_dovenetel_closeup.jpg"/>
          <p:cNvPicPr>
            <a:picLocks noChangeAspect="1" noChangeArrowheads="1"/>
          </p:cNvPicPr>
          <p:nvPr/>
        </p:nvPicPr>
        <p:blipFill>
          <a:blip r:embed="rId4" cstate="print"/>
          <a:srcRect/>
          <a:stretch>
            <a:fillRect/>
          </a:stretch>
        </p:blipFill>
        <p:spPr bwMode="auto">
          <a:xfrm>
            <a:off x="592138" y="2406650"/>
            <a:ext cx="3624262" cy="2706688"/>
          </a:xfrm>
          <a:prstGeom prst="rect">
            <a:avLst/>
          </a:prstGeom>
          <a:noFill/>
          <a:ln w="9525">
            <a:noFill/>
            <a:miter lim="800000"/>
            <a:headEnd/>
            <a:tailEnd/>
          </a:ln>
        </p:spPr>
      </p:pic>
      <p:sp>
        <p:nvSpPr>
          <p:cNvPr id="6149" name="Tekstvak 2"/>
          <p:cNvSpPr txBox="1">
            <a:spLocks noChangeArrowheads="1"/>
          </p:cNvSpPr>
          <p:nvPr/>
        </p:nvSpPr>
        <p:spPr bwMode="auto">
          <a:xfrm>
            <a:off x="250825" y="5300663"/>
            <a:ext cx="4284663" cy="954087"/>
          </a:xfrm>
          <a:prstGeom prst="rect">
            <a:avLst/>
          </a:prstGeom>
          <a:noFill/>
          <a:ln w="9525">
            <a:noFill/>
            <a:miter lim="800000"/>
            <a:headEnd/>
            <a:tailEnd/>
          </a:ln>
        </p:spPr>
        <p:txBody>
          <a:bodyPr>
            <a:spAutoFit/>
          </a:bodyPr>
          <a:lstStyle/>
          <a:p>
            <a:r>
              <a:rPr lang="nl-NL" sz="1400"/>
              <a:t>Opdracht: maak opdracht 1 en 3 (blz 180 t/m 183)</a:t>
            </a:r>
          </a:p>
          <a:p>
            <a:r>
              <a:rPr lang="nl-NL" sz="1400"/>
              <a:t>Extra opdracht: Beschrijf zoveel mogelijke zichtbare kenmerken van deze plant en schrijf deze kenmerken op.</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875" y="336324"/>
            <a:ext cx="8229600" cy="1143000"/>
          </a:xfrm>
        </p:spPr>
        <p:txBody>
          <a:bodyPr/>
          <a:lstStyle/>
          <a:p>
            <a:r>
              <a:rPr lang="nl-NL" dirty="0" smtClean="0"/>
              <a:t>Vraag</a:t>
            </a:r>
            <a:endParaRPr lang="nl-NL" dirty="0"/>
          </a:p>
        </p:txBody>
      </p:sp>
      <p:sp>
        <p:nvSpPr>
          <p:cNvPr id="6" name="Tijdelijke aanduiding voor inhoud 5"/>
          <p:cNvSpPr>
            <a:spLocks noGrp="1"/>
          </p:cNvSpPr>
          <p:nvPr>
            <p:ph idx="1"/>
          </p:nvPr>
        </p:nvSpPr>
        <p:spPr/>
        <p:txBody>
          <a:bodyPr/>
          <a:lstStyle/>
          <a:p>
            <a:r>
              <a:rPr lang="nl-NL" dirty="0" smtClean="0"/>
              <a:t>Eenhuizige planten hebben altijd :</a:t>
            </a:r>
          </a:p>
          <a:p>
            <a:r>
              <a:rPr lang="nl-NL" dirty="0" smtClean="0"/>
              <a:t>A. eenslachtige bloemen</a:t>
            </a:r>
          </a:p>
          <a:p>
            <a:r>
              <a:rPr lang="nl-NL" dirty="0" smtClean="0"/>
              <a:t>B. tweeslachtige bloemen</a:t>
            </a:r>
          </a:p>
          <a:p>
            <a:r>
              <a:rPr lang="nl-NL" dirty="0" smtClean="0"/>
              <a:t>C. kan allebei</a:t>
            </a:r>
          </a:p>
          <a:p>
            <a:endParaRPr lang="nl-NL" dirty="0" smtClean="0"/>
          </a:p>
          <a:p>
            <a:endParaRPr lang="nl-NL" dirty="0"/>
          </a:p>
        </p:txBody>
      </p:sp>
      <p:pic>
        <p:nvPicPr>
          <p:cNvPr id="5" name="Afbeelding 4"/>
          <p:cNvPicPr>
            <a:picLocks noChangeAspect="1"/>
          </p:cNvPicPr>
          <p:nvPr/>
        </p:nvPicPr>
        <p:blipFill>
          <a:blip r:embed="rId3" cstate="print"/>
          <a:stretch>
            <a:fillRect/>
          </a:stretch>
        </p:blipFill>
        <p:spPr>
          <a:xfrm>
            <a:off x="6120815" y="2564904"/>
            <a:ext cx="2399172" cy="2804666"/>
          </a:xfrm>
          <a:prstGeom prst="rect">
            <a:avLst/>
          </a:prstGeom>
        </p:spPr>
      </p:pic>
    </p:spTree>
    <p:extLst>
      <p:ext uri="{BB962C8B-B14F-4D97-AF65-F5344CB8AC3E}">
        <p14:creationId xmlns:p14="http://schemas.microsoft.com/office/powerpoint/2010/main" val="192637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211684"/>
            <a:ext cx="7772400" cy="1470025"/>
          </a:xfrm>
        </p:spPr>
        <p:txBody>
          <a:bodyPr/>
          <a:lstStyle/>
          <a:p>
            <a:r>
              <a:rPr lang="nl-NL" dirty="0" smtClean="0"/>
              <a:t>BS 8 Mitose en Meiose </a:t>
            </a:r>
            <a:br>
              <a:rPr lang="nl-NL" dirty="0" smtClean="0"/>
            </a:br>
            <a:r>
              <a:rPr lang="nl-NL" dirty="0" smtClean="0"/>
              <a:t>bij planten</a:t>
            </a:r>
            <a:endParaRPr lang="nl-NL" dirty="0"/>
          </a:p>
        </p:txBody>
      </p:sp>
    </p:spTree>
    <p:extLst>
      <p:ext uri="{BB962C8B-B14F-4D97-AF65-F5344CB8AC3E}">
        <p14:creationId xmlns:p14="http://schemas.microsoft.com/office/powerpoint/2010/main" val="276678987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72083" y="58390"/>
            <a:ext cx="7772400" cy="1470025"/>
          </a:xfrm>
        </p:spPr>
        <p:txBody>
          <a:bodyPr/>
          <a:lstStyle/>
          <a:p>
            <a:r>
              <a:rPr lang="nl-NL" dirty="0" smtClean="0"/>
              <a:t>Mitose (=gewone celdeling)</a:t>
            </a:r>
            <a:endParaRPr lang="nl-NL" dirty="0"/>
          </a:p>
        </p:txBody>
      </p:sp>
      <p:sp>
        <p:nvSpPr>
          <p:cNvPr id="3" name="Ondertitel 2"/>
          <p:cNvSpPr>
            <a:spLocks noGrp="1"/>
          </p:cNvSpPr>
          <p:nvPr>
            <p:ph type="subTitle" idx="1"/>
          </p:nvPr>
        </p:nvSpPr>
        <p:spPr>
          <a:xfrm>
            <a:off x="186586" y="1255110"/>
            <a:ext cx="8743393" cy="4320480"/>
          </a:xfrm>
        </p:spPr>
        <p:txBody>
          <a:bodyPr/>
          <a:lstStyle/>
          <a:p>
            <a:pPr marL="457200" indent="-457200" algn="l">
              <a:buFont typeface="Arial" panose="020B0604020202020204" pitchFamily="34" charset="0"/>
              <a:buChar char="•"/>
            </a:pPr>
            <a:r>
              <a:rPr lang="nl-NL" sz="2800" dirty="0">
                <a:solidFill>
                  <a:schemeClr val="tx1"/>
                </a:solidFill>
              </a:rPr>
              <a:t>De </a:t>
            </a:r>
            <a:r>
              <a:rPr lang="nl-NL" sz="2800" dirty="0" smtClean="0">
                <a:solidFill>
                  <a:schemeClr val="tx1"/>
                </a:solidFill>
              </a:rPr>
              <a:t>mitose vindt plaats in de meeste cellen van een plant. </a:t>
            </a:r>
          </a:p>
          <a:p>
            <a:pPr marL="457200" indent="-457200" algn="l">
              <a:buFont typeface="Arial" panose="020B0604020202020204" pitchFamily="34" charset="0"/>
              <a:buChar char="•"/>
            </a:pPr>
            <a:r>
              <a:rPr lang="nl-NL" sz="2800" dirty="0" smtClean="0">
                <a:solidFill>
                  <a:schemeClr val="tx1"/>
                </a:solidFill>
              </a:rPr>
              <a:t>Ongeslachtelijke voortplanting </a:t>
            </a:r>
            <a:r>
              <a:rPr lang="nl-NL" sz="2800" dirty="0">
                <a:solidFill>
                  <a:schemeClr val="tx1"/>
                </a:solidFill>
              </a:rPr>
              <a:t>vindt plaats door </a:t>
            </a:r>
            <a:r>
              <a:rPr lang="nl-NL" sz="2800" dirty="0" smtClean="0">
                <a:solidFill>
                  <a:schemeClr val="tx1"/>
                </a:solidFill>
              </a:rPr>
              <a:t>mitosedelingen</a:t>
            </a:r>
          </a:p>
          <a:p>
            <a:pPr marL="457200" indent="-457200" algn="l">
              <a:buFont typeface="Arial" panose="020B0604020202020204" pitchFamily="34" charset="0"/>
              <a:buChar char="•"/>
            </a:pPr>
            <a:r>
              <a:rPr lang="nl-NL" sz="2800" dirty="0">
                <a:solidFill>
                  <a:schemeClr val="tx1"/>
                </a:solidFill>
              </a:rPr>
              <a:t>De dochtercellen zijn na de mitose identiek aan de moedercel</a:t>
            </a:r>
            <a:r>
              <a:rPr lang="nl-NL" sz="2800" dirty="0" smtClean="0">
                <a:solidFill>
                  <a:schemeClr val="tx1"/>
                </a:solidFill>
              </a:rPr>
              <a:t>.</a:t>
            </a:r>
          </a:p>
          <a:p>
            <a:r>
              <a:rPr lang="nl-NL" sz="2800" dirty="0" smtClean="0">
                <a:solidFill>
                  <a:schemeClr val="accent2"/>
                </a:solidFill>
              </a:rPr>
              <a:t>afbeelding</a:t>
            </a:r>
            <a:endParaRPr lang="nl-NL" sz="2800" dirty="0">
              <a:solidFill>
                <a:schemeClr val="accent2"/>
              </a:solidFill>
            </a:endParaRPr>
          </a:p>
          <a:p>
            <a:endParaRPr lang="nl-NL" sz="2800" dirty="0" smtClean="0">
              <a:solidFill>
                <a:schemeClr val="tx1"/>
              </a:solidFill>
            </a:endParaRPr>
          </a:p>
          <a:p>
            <a:endParaRPr lang="nl-NL" dirty="0"/>
          </a:p>
        </p:txBody>
      </p:sp>
      <p:pic>
        <p:nvPicPr>
          <p:cNvPr id="4" name="Tijdelijke aanduiding voor inhoud 4"/>
          <p:cNvPicPr>
            <a:picLocks noChangeAspect="1"/>
          </p:cNvPicPr>
          <p:nvPr/>
        </p:nvPicPr>
        <p:blipFill>
          <a:blip r:embed="rId2" cstate="print"/>
          <a:stretch>
            <a:fillRect/>
          </a:stretch>
        </p:blipFill>
        <p:spPr bwMode="auto">
          <a:xfrm rot="10800000">
            <a:off x="2483767" y="3789040"/>
            <a:ext cx="5758058" cy="2632289"/>
          </a:xfrm>
          <a:prstGeom prst="rect">
            <a:avLst/>
          </a:prstGeom>
          <a:noFill/>
          <a:ln w="9525">
            <a:noFill/>
            <a:miter lim="800000"/>
            <a:headEnd/>
            <a:tailEnd/>
          </a:ln>
        </p:spPr>
      </p:pic>
    </p:spTree>
    <p:extLst>
      <p:ext uri="{BB962C8B-B14F-4D97-AF65-F5344CB8AC3E}">
        <p14:creationId xmlns:p14="http://schemas.microsoft.com/office/powerpoint/2010/main" val="278614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Mitose</a:t>
            </a:r>
            <a:endParaRPr lang="nl-NL" dirty="0"/>
          </a:p>
        </p:txBody>
      </p:sp>
      <p:pic>
        <p:nvPicPr>
          <p:cNvPr id="5" name="Tijdelijke aanduiding voor inhoud 4"/>
          <p:cNvPicPr>
            <a:picLocks noGrp="1" noChangeAspect="1"/>
          </p:cNvPicPr>
          <p:nvPr>
            <p:ph idx="1"/>
          </p:nvPr>
        </p:nvPicPr>
        <p:blipFill>
          <a:blip r:embed="rId2" cstate="print"/>
          <a:stretch>
            <a:fillRect/>
          </a:stretch>
        </p:blipFill>
        <p:spPr>
          <a:xfrm rot="10800000">
            <a:off x="279473" y="1628801"/>
            <a:ext cx="8585053" cy="3960440"/>
          </a:xfrm>
          <a:prstGeom prst="rect">
            <a:avLst/>
          </a:prstGeom>
        </p:spPr>
      </p:pic>
    </p:spTree>
    <p:extLst>
      <p:ext uri="{BB962C8B-B14F-4D97-AF65-F5344CB8AC3E}">
        <p14:creationId xmlns:p14="http://schemas.microsoft.com/office/powerpoint/2010/main" val="357786177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45715"/>
            <a:ext cx="7772400" cy="1470025"/>
          </a:xfrm>
        </p:spPr>
        <p:txBody>
          <a:bodyPr/>
          <a:lstStyle/>
          <a:p>
            <a:r>
              <a:rPr lang="nl-NL" dirty="0" smtClean="0"/>
              <a:t>Meiose (=reductiedeling)</a:t>
            </a:r>
            <a:endParaRPr lang="nl-NL" dirty="0"/>
          </a:p>
        </p:txBody>
      </p:sp>
      <p:sp>
        <p:nvSpPr>
          <p:cNvPr id="3" name="Ondertitel 2"/>
          <p:cNvSpPr>
            <a:spLocks noGrp="1"/>
          </p:cNvSpPr>
          <p:nvPr>
            <p:ph type="subTitle" idx="1"/>
          </p:nvPr>
        </p:nvSpPr>
        <p:spPr>
          <a:xfrm>
            <a:off x="400607" y="1556792"/>
            <a:ext cx="8726062" cy="4680520"/>
          </a:xfrm>
        </p:spPr>
        <p:txBody>
          <a:bodyPr/>
          <a:lstStyle/>
          <a:p>
            <a:pPr marL="457200" indent="-457200" algn="l">
              <a:buFont typeface="Arial" panose="020B0604020202020204" pitchFamily="34" charset="0"/>
              <a:buChar char="•"/>
            </a:pPr>
            <a:r>
              <a:rPr lang="nl-NL" sz="2800" dirty="0" smtClean="0">
                <a:solidFill>
                  <a:schemeClr val="tx1"/>
                </a:solidFill>
              </a:rPr>
              <a:t>De meiose </a:t>
            </a:r>
            <a:r>
              <a:rPr lang="nl-NL" sz="2800" dirty="0">
                <a:solidFill>
                  <a:schemeClr val="tx1"/>
                </a:solidFill>
              </a:rPr>
              <a:t>vindt plaats in de geslachtscellen</a:t>
            </a:r>
            <a:r>
              <a:rPr lang="nl-NL" sz="2800" dirty="0" smtClean="0">
                <a:solidFill>
                  <a:schemeClr val="tx1"/>
                </a:solidFill>
              </a:rPr>
              <a:t>.</a:t>
            </a:r>
          </a:p>
          <a:p>
            <a:pPr marL="457200" indent="-457200" algn="l">
              <a:buFont typeface="Arial" panose="020B0604020202020204" pitchFamily="34" charset="0"/>
              <a:buChar char="•"/>
            </a:pPr>
            <a:r>
              <a:rPr lang="nl-NL" sz="2800" dirty="0" smtClean="0">
                <a:solidFill>
                  <a:schemeClr val="tx1"/>
                </a:solidFill>
              </a:rPr>
              <a:t>De dochtercellen bevatten de helft van het aantal chromosomen van de moedercel.</a:t>
            </a:r>
          </a:p>
          <a:p>
            <a:pPr marL="457200" indent="-457200" algn="l">
              <a:buFont typeface="Arial" panose="020B0604020202020204" pitchFamily="34" charset="0"/>
              <a:buChar char="•"/>
            </a:pPr>
            <a:r>
              <a:rPr lang="nl-NL" sz="2800" dirty="0" smtClean="0">
                <a:solidFill>
                  <a:schemeClr val="tx1"/>
                </a:solidFill>
              </a:rPr>
              <a:t>Bij de vorming van stuifmeelkorrels en eicellen in het zaadbeginsel vindt meiose plaats.</a:t>
            </a:r>
          </a:p>
          <a:p>
            <a:pPr marL="457200" indent="-457200" algn="l">
              <a:buFont typeface="Arial" panose="020B0604020202020204" pitchFamily="34" charset="0"/>
              <a:buChar char="•"/>
            </a:pPr>
            <a:endParaRPr lang="nl-NL" sz="2800" dirty="0">
              <a:solidFill>
                <a:schemeClr val="tx1"/>
              </a:solidFill>
            </a:endParaRPr>
          </a:p>
          <a:p>
            <a:pPr marL="457200" indent="-457200" algn="l">
              <a:buFont typeface="Arial" panose="020B0604020202020204" pitchFamily="34" charset="0"/>
              <a:buChar char="•"/>
            </a:pPr>
            <a:endParaRPr lang="nl-NL" sz="2800" dirty="0" smtClean="0">
              <a:solidFill>
                <a:schemeClr val="tx1"/>
              </a:solidFill>
            </a:endParaRPr>
          </a:p>
          <a:p>
            <a:endParaRPr lang="nl-NL" dirty="0"/>
          </a:p>
        </p:txBody>
      </p:sp>
      <p:pic>
        <p:nvPicPr>
          <p:cNvPr id="4" name="Afbeelding 3"/>
          <p:cNvPicPr>
            <a:picLocks noChangeAspect="1"/>
          </p:cNvPicPr>
          <p:nvPr/>
        </p:nvPicPr>
        <p:blipFill>
          <a:blip r:embed="rId2" cstate="print"/>
          <a:stretch>
            <a:fillRect/>
          </a:stretch>
        </p:blipFill>
        <p:spPr>
          <a:xfrm>
            <a:off x="1043608" y="4060477"/>
            <a:ext cx="6912768" cy="2671863"/>
          </a:xfrm>
          <a:prstGeom prst="rect">
            <a:avLst/>
          </a:prstGeom>
        </p:spPr>
      </p:pic>
    </p:spTree>
    <p:extLst>
      <p:ext uri="{BB962C8B-B14F-4D97-AF65-F5344CB8AC3E}">
        <p14:creationId xmlns:p14="http://schemas.microsoft.com/office/powerpoint/2010/main" val="3311653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Meiose</a:t>
            </a:r>
            <a:endParaRPr lang="nl-NL" dirty="0"/>
          </a:p>
        </p:txBody>
      </p:sp>
      <p:pic>
        <p:nvPicPr>
          <p:cNvPr id="8" name="Afbeelding 7"/>
          <p:cNvPicPr>
            <a:picLocks noChangeAspect="1"/>
          </p:cNvPicPr>
          <p:nvPr/>
        </p:nvPicPr>
        <p:blipFill>
          <a:blip r:embed="rId2" cstate="print"/>
          <a:stretch>
            <a:fillRect/>
          </a:stretch>
        </p:blipFill>
        <p:spPr>
          <a:xfrm>
            <a:off x="433189" y="1700808"/>
            <a:ext cx="8472334" cy="4056451"/>
          </a:xfrm>
          <a:prstGeom prst="rect">
            <a:avLst/>
          </a:prstGeom>
        </p:spPr>
      </p:pic>
    </p:spTree>
    <p:extLst>
      <p:ext uri="{BB962C8B-B14F-4D97-AF65-F5344CB8AC3E}">
        <p14:creationId xmlns:p14="http://schemas.microsoft.com/office/powerpoint/2010/main" val="247199536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611560" y="260648"/>
            <a:ext cx="7772400" cy="1470025"/>
          </a:xfrm>
        </p:spPr>
        <p:txBody>
          <a:bodyPr/>
          <a:lstStyle/>
          <a:p>
            <a:r>
              <a:rPr lang="nl-NL" dirty="0" smtClean="0"/>
              <a:t>Geslachtelijke voortplanting</a:t>
            </a:r>
            <a:endParaRPr lang="nl-NL" dirty="0"/>
          </a:p>
        </p:txBody>
      </p:sp>
      <p:sp>
        <p:nvSpPr>
          <p:cNvPr id="4" name="Ondertitel 3"/>
          <p:cNvSpPr>
            <a:spLocks noGrp="1"/>
          </p:cNvSpPr>
          <p:nvPr>
            <p:ph type="subTitle" idx="1"/>
          </p:nvPr>
        </p:nvSpPr>
        <p:spPr>
          <a:xfrm>
            <a:off x="429308" y="1556792"/>
            <a:ext cx="8568952" cy="5040560"/>
          </a:xfrm>
        </p:spPr>
        <p:txBody>
          <a:bodyPr/>
          <a:lstStyle/>
          <a:p>
            <a:pPr algn="l"/>
            <a:r>
              <a:rPr lang="nl-NL" dirty="0" smtClean="0">
                <a:solidFill>
                  <a:schemeClr val="tx1"/>
                </a:solidFill>
              </a:rPr>
              <a:t>Bij de meiose worden de chromosomen van de chromosomenparen over de dochtercellen verdeeld</a:t>
            </a:r>
          </a:p>
          <a:p>
            <a:pPr algn="l"/>
            <a:r>
              <a:rPr lang="nl-NL" dirty="0" smtClean="0">
                <a:solidFill>
                  <a:schemeClr val="tx1"/>
                </a:solidFill>
              </a:rPr>
              <a:t>Elke dochtercel bevat de helft van het aantal chromosomen.</a:t>
            </a:r>
          </a:p>
          <a:p>
            <a:pPr algn="l"/>
            <a:r>
              <a:rPr lang="nl-NL" dirty="0" smtClean="0">
                <a:solidFill>
                  <a:schemeClr val="tx1"/>
                </a:solidFill>
              </a:rPr>
              <a:t>Bij bevruchting versmelten de 2 geslachtcellen</a:t>
            </a:r>
          </a:p>
          <a:p>
            <a:pPr algn="l"/>
            <a:r>
              <a:rPr lang="nl-NL" b="1" dirty="0" smtClean="0">
                <a:solidFill>
                  <a:schemeClr val="tx1"/>
                </a:solidFill>
              </a:rPr>
              <a:t>Vraag: </a:t>
            </a:r>
          </a:p>
          <a:p>
            <a:pPr algn="l"/>
            <a:r>
              <a:rPr lang="nl-NL" dirty="0" smtClean="0">
                <a:solidFill>
                  <a:schemeClr val="tx1"/>
                </a:solidFill>
              </a:rPr>
              <a:t>Zijn de nakomelingen zijn gelijk of zijn ze verschillend van de moederplant ???</a:t>
            </a:r>
          </a:p>
          <a:p>
            <a:endParaRPr lang="nl-NL" dirty="0"/>
          </a:p>
        </p:txBody>
      </p:sp>
    </p:spTree>
    <p:extLst>
      <p:ext uri="{BB962C8B-B14F-4D97-AF65-F5344CB8AC3E}">
        <p14:creationId xmlns:p14="http://schemas.microsoft.com/office/powerpoint/2010/main" val="77509976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Verschil mitose en meiose</a:t>
            </a:r>
            <a:endParaRPr lang="nl-NL" dirty="0"/>
          </a:p>
        </p:txBody>
      </p:sp>
      <p:pic>
        <p:nvPicPr>
          <p:cNvPr id="4" name="Afbeelding 3"/>
          <p:cNvPicPr>
            <a:picLocks noChangeAspect="1"/>
          </p:cNvPicPr>
          <p:nvPr/>
        </p:nvPicPr>
        <p:blipFill>
          <a:blip r:embed="rId2" cstate="print"/>
          <a:stretch>
            <a:fillRect/>
          </a:stretch>
        </p:blipFill>
        <p:spPr>
          <a:xfrm>
            <a:off x="1604962" y="1772815"/>
            <a:ext cx="6279406" cy="4354259"/>
          </a:xfrm>
          <a:prstGeom prst="rect">
            <a:avLst/>
          </a:prstGeom>
        </p:spPr>
      </p:pic>
    </p:spTree>
    <p:extLst>
      <p:ext uri="{BB962C8B-B14F-4D97-AF65-F5344CB8AC3E}">
        <p14:creationId xmlns:p14="http://schemas.microsoft.com/office/powerpoint/2010/main" val="7333002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Korte filmpjes over thema 7</a:t>
            </a:r>
            <a:br>
              <a:rPr lang="nl-NL" dirty="0" smtClean="0"/>
            </a:br>
            <a:endParaRPr lang="nl-NL" dirty="0"/>
          </a:p>
        </p:txBody>
      </p:sp>
      <p:sp>
        <p:nvSpPr>
          <p:cNvPr id="3" name="Tijdelijke aanduiding voor inhoud 2"/>
          <p:cNvSpPr>
            <a:spLocks noGrp="1"/>
          </p:cNvSpPr>
          <p:nvPr>
            <p:ph idx="1"/>
          </p:nvPr>
        </p:nvSpPr>
        <p:spPr>
          <a:xfrm>
            <a:off x="172467" y="846138"/>
            <a:ext cx="8784976" cy="5679206"/>
          </a:xfrm>
        </p:spPr>
        <p:txBody>
          <a:bodyPr/>
          <a:lstStyle/>
          <a:p>
            <a:r>
              <a:rPr lang="nl-NL" sz="2800" dirty="0" err="1" smtClean="0"/>
              <a:t>Bs</a:t>
            </a:r>
            <a:r>
              <a:rPr lang="nl-NL" sz="2800" dirty="0" smtClean="0"/>
              <a:t> 1 Bloemen  </a:t>
            </a:r>
            <a:r>
              <a:rPr lang="nl-NL" sz="2800" dirty="0"/>
              <a:t>9.17 min </a:t>
            </a:r>
            <a:r>
              <a:rPr lang="nl-NL" sz="800" dirty="0">
                <a:hlinkClick r:id="rId2"/>
              </a:rPr>
              <a:t>https://</a:t>
            </a:r>
            <a:r>
              <a:rPr lang="nl-NL" sz="800" dirty="0" smtClean="0">
                <a:hlinkClick r:id="rId2"/>
              </a:rPr>
              <a:t>www.youtube.com/watch?v=7rGbiJLa3-c</a:t>
            </a:r>
            <a:endParaRPr lang="nl-NL" sz="2800" dirty="0" smtClean="0"/>
          </a:p>
          <a:p>
            <a:r>
              <a:rPr lang="nl-NL" sz="2800" dirty="0" err="1" smtClean="0"/>
              <a:t>Bs</a:t>
            </a:r>
            <a:r>
              <a:rPr lang="nl-NL" sz="2800" dirty="0" smtClean="0"/>
              <a:t> 2 Bestuiving   5.42 min </a:t>
            </a:r>
            <a:r>
              <a:rPr lang="nl-NL" sz="800" dirty="0" smtClean="0">
                <a:hlinkClick r:id="rId3"/>
              </a:rPr>
              <a:t>https://www.youtube.com/watch?v=cUkzMiYL9vI</a:t>
            </a:r>
            <a:endParaRPr lang="nl-NL" sz="800" dirty="0" smtClean="0"/>
          </a:p>
          <a:p>
            <a:endParaRPr lang="nl-NL" sz="800" dirty="0" smtClean="0"/>
          </a:p>
          <a:p>
            <a:r>
              <a:rPr lang="nl-NL" sz="2800" dirty="0" err="1" smtClean="0"/>
              <a:t>Bs</a:t>
            </a:r>
            <a:r>
              <a:rPr lang="nl-NL" sz="2800" dirty="0" smtClean="0"/>
              <a:t> 3 </a:t>
            </a:r>
            <a:r>
              <a:rPr lang="nl-NL" sz="2800" dirty="0"/>
              <a:t>Bevruchting 5.49 min </a:t>
            </a:r>
            <a:r>
              <a:rPr lang="nl-NL" sz="800" dirty="0">
                <a:hlinkClick r:id="rId4"/>
              </a:rPr>
              <a:t>https://</a:t>
            </a:r>
            <a:r>
              <a:rPr lang="nl-NL" sz="800" dirty="0" smtClean="0">
                <a:hlinkClick r:id="rId4"/>
              </a:rPr>
              <a:t>www.youtube.com/watch?v=rjsGFuo4VCI</a:t>
            </a:r>
            <a:endParaRPr lang="nl-NL" sz="800" dirty="0" smtClean="0"/>
          </a:p>
          <a:p>
            <a:endParaRPr lang="nl-NL" sz="800" dirty="0" smtClean="0"/>
          </a:p>
          <a:p>
            <a:r>
              <a:rPr lang="nl-NL" sz="2800" dirty="0" err="1" smtClean="0"/>
              <a:t>Bs</a:t>
            </a:r>
            <a:r>
              <a:rPr lang="nl-NL" sz="2800" dirty="0" smtClean="0"/>
              <a:t> 4 Vruchten </a:t>
            </a:r>
            <a:r>
              <a:rPr lang="nl-NL" sz="2800" dirty="0"/>
              <a:t>en zaden 4.43 min </a:t>
            </a:r>
            <a:endParaRPr lang="nl-NL" sz="2800" dirty="0" smtClean="0"/>
          </a:p>
          <a:p>
            <a:r>
              <a:rPr lang="nl-NL" sz="800" dirty="0" smtClean="0">
                <a:hlinkClick r:id="rId5"/>
              </a:rPr>
              <a:t>https</a:t>
            </a:r>
            <a:r>
              <a:rPr lang="nl-NL" sz="800" dirty="0">
                <a:hlinkClick r:id="rId5"/>
              </a:rPr>
              <a:t>://</a:t>
            </a:r>
            <a:r>
              <a:rPr lang="nl-NL" sz="800" dirty="0" smtClean="0">
                <a:hlinkClick r:id="rId5"/>
              </a:rPr>
              <a:t>www.youtube.com/watch?v=3Lmqmj6dtSg</a:t>
            </a:r>
            <a:endParaRPr lang="nl-NL" sz="800" dirty="0"/>
          </a:p>
          <a:p>
            <a:r>
              <a:rPr lang="nl-NL" sz="2800" dirty="0" err="1" smtClean="0"/>
              <a:t>Bs</a:t>
            </a:r>
            <a:r>
              <a:rPr lang="nl-NL" sz="2800" dirty="0" smtClean="0"/>
              <a:t> 5 Verspreiding van vruchten en zaden 4.33 min </a:t>
            </a:r>
          </a:p>
          <a:p>
            <a:r>
              <a:rPr lang="nl-NL" sz="800" dirty="0">
                <a:hlinkClick r:id="rId6"/>
              </a:rPr>
              <a:t>https://</a:t>
            </a:r>
            <a:r>
              <a:rPr lang="nl-NL" sz="800" dirty="0" smtClean="0">
                <a:hlinkClick r:id="rId6"/>
              </a:rPr>
              <a:t>www.youtube.com/watch?v=RnABwV6Ol3k</a:t>
            </a:r>
            <a:endParaRPr lang="nl-NL" sz="2800" dirty="0" smtClean="0"/>
          </a:p>
          <a:p>
            <a:r>
              <a:rPr lang="nl-NL" sz="2800" dirty="0" err="1" smtClean="0"/>
              <a:t>Bs</a:t>
            </a:r>
            <a:r>
              <a:rPr lang="nl-NL" sz="2800" dirty="0" smtClean="0"/>
              <a:t> 6 Ongeslachtelijke voortplanting 6.27 min</a:t>
            </a:r>
          </a:p>
          <a:p>
            <a:r>
              <a:rPr lang="nl-NL" sz="800" dirty="0">
                <a:hlinkClick r:id="rId7"/>
              </a:rPr>
              <a:t>https://</a:t>
            </a:r>
            <a:r>
              <a:rPr lang="nl-NL" sz="800" dirty="0" smtClean="0">
                <a:hlinkClick r:id="rId7"/>
              </a:rPr>
              <a:t>www.youtube.com/watch?v=F0Q74GWRuf4</a:t>
            </a:r>
            <a:endParaRPr lang="nl-NL" sz="800" dirty="0" smtClean="0"/>
          </a:p>
          <a:p>
            <a:endParaRPr lang="nl-NL" sz="800" dirty="0" smtClean="0"/>
          </a:p>
          <a:p>
            <a:r>
              <a:rPr lang="nl-NL" sz="2800" dirty="0" err="1" smtClean="0"/>
              <a:t>Bs</a:t>
            </a:r>
            <a:r>
              <a:rPr lang="nl-NL" sz="2800" dirty="0" smtClean="0"/>
              <a:t> 7 Mannelijke en </a:t>
            </a:r>
            <a:r>
              <a:rPr lang="nl-NL" sz="2800" dirty="0"/>
              <a:t>vrouwelijke bloemen </a:t>
            </a:r>
            <a:r>
              <a:rPr lang="nl-NL" sz="2800" dirty="0" smtClean="0"/>
              <a:t>4.49 min </a:t>
            </a:r>
            <a:r>
              <a:rPr lang="nl-NL" sz="800" dirty="0" smtClean="0">
                <a:hlinkClick r:id="rId8"/>
              </a:rPr>
              <a:t>https</a:t>
            </a:r>
            <a:r>
              <a:rPr lang="nl-NL" sz="800" dirty="0">
                <a:hlinkClick r:id="rId8"/>
              </a:rPr>
              <a:t>://</a:t>
            </a:r>
            <a:r>
              <a:rPr lang="nl-NL" sz="800" dirty="0" smtClean="0">
                <a:hlinkClick r:id="rId8"/>
              </a:rPr>
              <a:t>www.youtube.com/watch?v=ip5a3WCg5cg</a:t>
            </a:r>
            <a:endParaRPr lang="nl-NL" sz="800" dirty="0" smtClean="0"/>
          </a:p>
          <a:p>
            <a:pPr marL="0" indent="0">
              <a:buNone/>
            </a:pPr>
            <a:endParaRPr lang="nl-NL" sz="800" dirty="0" smtClean="0"/>
          </a:p>
          <a:p>
            <a:r>
              <a:rPr lang="nl-NL" sz="2800" dirty="0" err="1" smtClean="0"/>
              <a:t>Bs</a:t>
            </a:r>
            <a:r>
              <a:rPr lang="nl-NL" sz="2800" dirty="0" smtClean="0"/>
              <a:t> 8 Mitose en Meiose bij planten </a:t>
            </a:r>
            <a:r>
              <a:rPr lang="nl-NL" sz="800" dirty="0" smtClean="0"/>
              <a:t>geen video</a:t>
            </a:r>
          </a:p>
          <a:p>
            <a:pPr marL="0" indent="0">
              <a:buNone/>
            </a:pPr>
            <a:endParaRPr lang="nl-NL" dirty="0"/>
          </a:p>
          <a:p>
            <a:pPr marL="0" indent="0">
              <a:buNone/>
            </a:pPr>
            <a:endParaRPr lang="nl-NL" dirty="0" smtClean="0"/>
          </a:p>
          <a:p>
            <a:pPr marL="0" indent="0">
              <a:buNone/>
            </a:pPr>
            <a:r>
              <a:rPr lang="nl-NL" sz="800" dirty="0"/>
              <a:t>	</a:t>
            </a:r>
            <a:endParaRPr lang="nl-NL" dirty="0"/>
          </a:p>
          <a:p>
            <a:pPr marL="0" indent="0">
              <a:buNone/>
            </a:pPr>
            <a:endParaRPr lang="nl-NL" sz="800" dirty="0" smtClean="0"/>
          </a:p>
          <a:p>
            <a:pPr marL="0" indent="0">
              <a:buNone/>
            </a:pPr>
            <a:r>
              <a:rPr lang="nl-NL" sz="800" dirty="0" smtClean="0"/>
              <a:t> </a:t>
            </a:r>
            <a:endParaRPr lang="nl-NL" sz="800" dirty="0"/>
          </a:p>
        </p:txBody>
      </p:sp>
    </p:spTree>
    <p:extLst>
      <p:ext uri="{BB962C8B-B14F-4D97-AF65-F5344CB8AC3E}">
        <p14:creationId xmlns:p14="http://schemas.microsoft.com/office/powerpoint/2010/main" val="171887613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p:cNvSpPr>
            <a:spLocks noGrp="1"/>
          </p:cNvSpPr>
          <p:nvPr>
            <p:ph type="title"/>
          </p:nvPr>
        </p:nvSpPr>
        <p:spPr/>
        <p:txBody>
          <a:bodyPr/>
          <a:lstStyle/>
          <a:p>
            <a:pPr eaLnBrk="1" hangingPunct="1"/>
            <a:r>
              <a:rPr lang="nl-NL" dirty="0" smtClean="0"/>
              <a:t>Extra opdracht (staat niet in boek)</a:t>
            </a:r>
            <a:br>
              <a:rPr lang="nl-NL" dirty="0" smtClean="0"/>
            </a:br>
            <a:r>
              <a:rPr lang="nl-NL" dirty="0" smtClean="0"/>
              <a:t>Een bloem bestuderen.</a:t>
            </a:r>
          </a:p>
        </p:txBody>
      </p:sp>
      <p:sp>
        <p:nvSpPr>
          <p:cNvPr id="54275" name="Tijdelijke aanduiding voor inhoud 2"/>
          <p:cNvSpPr>
            <a:spLocks noGrp="1"/>
          </p:cNvSpPr>
          <p:nvPr>
            <p:ph idx="1"/>
          </p:nvPr>
        </p:nvSpPr>
        <p:spPr>
          <a:xfrm>
            <a:off x="684213" y="1600200"/>
            <a:ext cx="8229600" cy="4525963"/>
          </a:xfrm>
        </p:spPr>
        <p:txBody>
          <a:bodyPr/>
          <a:lstStyle/>
          <a:p>
            <a:pPr eaLnBrk="1" hangingPunct="1"/>
            <a:r>
              <a:rPr lang="nl-NL" smtClean="0"/>
              <a:t>Bestudeer de witte dovenetel en schrijf zoveel mogelijk kenmerken op van deze plant.</a:t>
            </a:r>
          </a:p>
          <a:p>
            <a:pPr eaLnBrk="1" hangingPunct="1"/>
            <a:endParaRPr lang="nl-NL" smtClean="0"/>
          </a:p>
        </p:txBody>
      </p:sp>
      <p:pic>
        <p:nvPicPr>
          <p:cNvPr id="54276" name="Picture 7" descr="dovenetel2"/>
          <p:cNvPicPr>
            <a:picLocks noChangeAspect="1" noChangeArrowheads="1"/>
          </p:cNvPicPr>
          <p:nvPr/>
        </p:nvPicPr>
        <p:blipFill>
          <a:blip r:embed="rId2" cstate="print"/>
          <a:srcRect/>
          <a:stretch>
            <a:fillRect/>
          </a:stretch>
        </p:blipFill>
        <p:spPr bwMode="auto">
          <a:xfrm>
            <a:off x="5376863" y="2843213"/>
            <a:ext cx="2457450" cy="3332162"/>
          </a:xfrm>
          <a:prstGeom prst="rect">
            <a:avLst/>
          </a:prstGeom>
          <a:noFill/>
          <a:ln w="9525">
            <a:noFill/>
            <a:miter lim="800000"/>
            <a:headEnd/>
            <a:tailEnd/>
          </a:ln>
        </p:spPr>
      </p:pic>
      <p:pic>
        <p:nvPicPr>
          <p:cNvPr id="54277" name="Picture 2" descr="http://www.wildebijen.nl/wdovenetel1.jpg"/>
          <p:cNvPicPr>
            <a:picLocks noChangeAspect="1" noChangeArrowheads="1"/>
          </p:cNvPicPr>
          <p:nvPr/>
        </p:nvPicPr>
        <p:blipFill>
          <a:blip r:embed="rId3" cstate="print"/>
          <a:srcRect/>
          <a:stretch>
            <a:fillRect/>
          </a:stretch>
        </p:blipFill>
        <p:spPr bwMode="auto">
          <a:xfrm>
            <a:off x="1584325" y="2798763"/>
            <a:ext cx="2879725" cy="3421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93688" y="374650"/>
            <a:ext cx="8229600" cy="1143000"/>
          </a:xfrm>
        </p:spPr>
        <p:txBody>
          <a:bodyPr/>
          <a:lstStyle/>
          <a:p>
            <a:pPr eaLnBrk="1" hangingPunct="1"/>
            <a:r>
              <a:rPr lang="nl-NL" sz="4000" dirty="0" smtClean="0"/>
              <a:t>Leerdoelen Thema 7</a:t>
            </a:r>
          </a:p>
        </p:txBody>
      </p:sp>
      <p:sp>
        <p:nvSpPr>
          <p:cNvPr id="6147" name="Rectangle 3"/>
          <p:cNvSpPr>
            <a:spLocks noGrp="1" noChangeArrowheads="1"/>
          </p:cNvSpPr>
          <p:nvPr>
            <p:ph idx="1"/>
          </p:nvPr>
        </p:nvSpPr>
        <p:spPr>
          <a:xfrm>
            <a:off x="457200" y="1935163"/>
            <a:ext cx="6202363" cy="4389437"/>
          </a:xfrm>
        </p:spPr>
        <p:txBody>
          <a:bodyPr/>
          <a:lstStyle/>
          <a:p>
            <a:pPr eaLnBrk="1" hangingPunct="1"/>
            <a:r>
              <a:rPr lang="nl-NL" altLang="nl-NL" smtClean="0"/>
              <a:t>In dit thema leren wij waarom planten bloemen maken.</a:t>
            </a:r>
          </a:p>
          <a:p>
            <a:pPr eaLnBrk="1" hangingPunct="1"/>
            <a:r>
              <a:rPr lang="nl-NL" altLang="nl-NL" smtClean="0"/>
              <a:t>Hoe een bloem zijn stuifmeelkorrels verspreidt.</a:t>
            </a:r>
          </a:p>
          <a:p>
            <a:pPr eaLnBrk="1" hangingPunct="1"/>
            <a:r>
              <a:rPr lang="nl-NL" altLang="nl-NL" smtClean="0"/>
              <a:t>Hoe zaden worden gemaakt.</a:t>
            </a:r>
          </a:p>
          <a:p>
            <a:pPr eaLnBrk="1" hangingPunct="1"/>
            <a:r>
              <a:rPr lang="nl-NL" altLang="nl-NL" smtClean="0"/>
              <a:t>Hoe de plant zijn zaden verspreidt.</a:t>
            </a:r>
          </a:p>
        </p:txBody>
      </p:sp>
      <p:pic>
        <p:nvPicPr>
          <p:cNvPr id="6148" name="Afbeelding 3" descr="kroonblad.jpg"/>
          <p:cNvPicPr>
            <a:picLocks noChangeAspect="1"/>
          </p:cNvPicPr>
          <p:nvPr/>
        </p:nvPicPr>
        <p:blipFill>
          <a:blip r:embed="rId3" cstate="print"/>
          <a:srcRect/>
          <a:stretch>
            <a:fillRect/>
          </a:stretch>
        </p:blipFill>
        <p:spPr bwMode="auto">
          <a:xfrm>
            <a:off x="7065963" y="1431925"/>
            <a:ext cx="957262" cy="717550"/>
          </a:xfrm>
          <a:prstGeom prst="rect">
            <a:avLst/>
          </a:prstGeom>
          <a:noFill/>
          <a:ln w="9525">
            <a:noFill/>
            <a:miter lim="800000"/>
            <a:headEnd/>
            <a:tailEnd/>
          </a:ln>
        </p:spPr>
      </p:pic>
      <p:pic>
        <p:nvPicPr>
          <p:cNvPr id="5" name="Afbeelding 4" descr="windbloem stuifmeel bestuiving.jpg"/>
          <p:cNvPicPr>
            <a:picLocks noChangeAspect="1"/>
          </p:cNvPicPr>
          <p:nvPr/>
        </p:nvPicPr>
        <p:blipFill>
          <a:blip r:embed="rId4" cstate="print"/>
          <a:srcRect/>
          <a:stretch>
            <a:fillRect/>
          </a:stretch>
        </p:blipFill>
        <p:spPr bwMode="auto">
          <a:xfrm>
            <a:off x="6948488" y="2451100"/>
            <a:ext cx="1574800" cy="900113"/>
          </a:xfrm>
          <a:prstGeom prst="rect">
            <a:avLst/>
          </a:prstGeom>
          <a:noFill/>
          <a:ln w="9525">
            <a:noFill/>
            <a:miter lim="800000"/>
            <a:headEnd/>
            <a:tailEnd/>
          </a:ln>
        </p:spPr>
      </p:pic>
      <p:pic>
        <p:nvPicPr>
          <p:cNvPr id="7" name="Afbeelding 6" descr="zaden wegschieten.jpg"/>
          <p:cNvPicPr>
            <a:picLocks noChangeAspect="1"/>
          </p:cNvPicPr>
          <p:nvPr/>
        </p:nvPicPr>
        <p:blipFill>
          <a:blip r:embed="rId5" cstate="print"/>
          <a:srcRect/>
          <a:stretch>
            <a:fillRect/>
          </a:stretch>
        </p:blipFill>
        <p:spPr bwMode="auto">
          <a:xfrm>
            <a:off x="7545388" y="4184650"/>
            <a:ext cx="1166812" cy="1455738"/>
          </a:xfrm>
          <a:prstGeom prst="rect">
            <a:avLst/>
          </a:prstGeom>
          <a:noFill/>
          <a:ln w="9525">
            <a:noFill/>
            <a:miter lim="800000"/>
            <a:headEnd/>
            <a:tailEnd/>
          </a:ln>
        </p:spPr>
      </p:pic>
      <p:pic>
        <p:nvPicPr>
          <p:cNvPr id="8" name="Afbeelding 7" descr="eikel.jpg"/>
          <p:cNvPicPr>
            <a:picLocks noChangeAspect="1"/>
          </p:cNvPicPr>
          <p:nvPr/>
        </p:nvPicPr>
        <p:blipFill>
          <a:blip r:embed="rId6" cstate="print"/>
          <a:srcRect/>
          <a:stretch>
            <a:fillRect/>
          </a:stretch>
        </p:blipFill>
        <p:spPr bwMode="auto">
          <a:xfrm>
            <a:off x="6019800" y="3602038"/>
            <a:ext cx="1108075" cy="942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8"/>
                                        </p:tgtEl>
                                        <p:attrNameLst>
                                          <p:attrName>style.visibility</p:attrName>
                                        </p:attrNameLst>
                                      </p:cBhvr>
                                      <p:to>
                                        <p:strVal val="visible"/>
                                      </p:to>
                                    </p:set>
                                    <p:anim calcmode="lin" valueType="num">
                                      <p:cBhvr additive="base">
                                        <p:cTn id="11" dur="500" fill="hold"/>
                                        <p:tgtEl>
                                          <p:spTgt spid="6148"/>
                                        </p:tgtEl>
                                        <p:attrNameLst>
                                          <p:attrName>ppt_x</p:attrName>
                                        </p:attrNameLst>
                                      </p:cBhvr>
                                      <p:tavLst>
                                        <p:tav tm="0">
                                          <p:val>
                                            <p:strVal val="#ppt_x"/>
                                          </p:val>
                                        </p:tav>
                                        <p:tav tm="100000">
                                          <p:val>
                                            <p:strVal val="#ppt_x"/>
                                          </p:val>
                                        </p:tav>
                                      </p:tavLst>
                                    </p:anim>
                                    <p:anim calcmode="lin" valueType="num">
                                      <p:cBhvr additive="base">
                                        <p:cTn id="12"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 calcmode="lin" valueType="num">
                                      <p:cBhvr additive="base">
                                        <p:cTn id="17"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14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6147">
                                            <p:txEl>
                                              <p:pRg st="2" end="2"/>
                                            </p:txEl>
                                          </p:spTgt>
                                        </p:tgtEl>
                                        <p:attrNameLst>
                                          <p:attrName>style.visibility</p:attrName>
                                        </p:attrNameLst>
                                      </p:cBhvr>
                                      <p:to>
                                        <p:strVal val="visible"/>
                                      </p:to>
                                    </p:set>
                                    <p:anim calcmode="lin" valueType="num">
                                      <p:cBhvr additive="base">
                                        <p:cTn id="27" dur="500" fill="hold"/>
                                        <p:tgtEl>
                                          <p:spTgt spid="6147">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47">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6147">
                                            <p:txEl>
                                              <p:pRg st="3" end="3"/>
                                            </p:txEl>
                                          </p:spTgt>
                                        </p:tgtEl>
                                        <p:attrNameLst>
                                          <p:attrName>style.visibility</p:attrName>
                                        </p:attrNameLst>
                                      </p:cBhvr>
                                      <p:to>
                                        <p:strVal val="visible"/>
                                      </p:to>
                                    </p:set>
                                    <p:anim calcmode="lin" valueType="num">
                                      <p:cBhvr additive="base">
                                        <p:cTn id="37"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7">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Extra Opdracht (staat niet in boek)  </a:t>
            </a:r>
            <a:endParaRPr lang="nl-NL" dirty="0"/>
          </a:p>
        </p:txBody>
      </p:sp>
      <p:sp>
        <p:nvSpPr>
          <p:cNvPr id="3" name="Tijdelijke aanduiding voor inhoud 2"/>
          <p:cNvSpPr>
            <a:spLocks noGrp="1"/>
          </p:cNvSpPr>
          <p:nvPr>
            <p:ph idx="1"/>
          </p:nvPr>
        </p:nvSpPr>
        <p:spPr/>
        <p:txBody>
          <a:bodyPr/>
          <a:lstStyle/>
          <a:p>
            <a:r>
              <a:rPr lang="nl-NL" dirty="0" smtClean="0"/>
              <a:t>Ik ben een bloem</a:t>
            </a:r>
          </a:p>
          <a:p>
            <a:r>
              <a:rPr lang="nl-NL" dirty="0" smtClean="0"/>
              <a:t>Opdracht zie stencil </a:t>
            </a:r>
            <a:endParaRPr lang="nl-NL" dirty="0"/>
          </a:p>
          <a:p>
            <a:pPr marL="0" indent="0">
              <a:buNone/>
            </a:pPr>
            <a:endParaRPr lang="nl-NL" dirty="0">
              <a:solidFill>
                <a:srgbClr val="FF0000"/>
              </a:solidFill>
            </a:endParaRPr>
          </a:p>
          <a:p>
            <a:pPr marL="0" indent="0">
              <a:buNone/>
            </a:pPr>
            <a:r>
              <a:rPr lang="nl-NL" dirty="0" smtClean="0">
                <a:solidFill>
                  <a:srgbClr val="FF0000"/>
                </a:solidFill>
              </a:rPr>
              <a:t>Opdracht stencil nog in deze </a:t>
            </a:r>
            <a:r>
              <a:rPr lang="nl-NL" dirty="0" err="1" smtClean="0">
                <a:solidFill>
                  <a:srgbClr val="FF0000"/>
                </a:solidFill>
              </a:rPr>
              <a:t>ppt</a:t>
            </a:r>
            <a:r>
              <a:rPr lang="nl-NL" dirty="0" smtClean="0">
                <a:solidFill>
                  <a:srgbClr val="FF0000"/>
                </a:solidFill>
              </a:rPr>
              <a:t> zetten </a:t>
            </a:r>
            <a:endParaRPr lang="nl-NL" dirty="0">
              <a:solidFill>
                <a:srgbClr val="FF0000"/>
              </a:solidFill>
            </a:endParaRPr>
          </a:p>
        </p:txBody>
      </p:sp>
    </p:spTree>
    <p:extLst>
      <p:ext uri="{BB962C8B-B14F-4D97-AF65-F5344CB8AC3E}">
        <p14:creationId xmlns:p14="http://schemas.microsoft.com/office/powerpoint/2010/main" val="322006579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allergieplatform.nl/wp-content/uploads/2010/08/Ambros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844824"/>
            <a:ext cx="3381840" cy="450912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vlijpark.nl/natuurlijk%20tuinieren/AMBROSIA%20PLANT/ambrosia_plant_arnold_van_vlie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8362" y="1993180"/>
            <a:ext cx="3280698" cy="436076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smtClean="0"/>
              <a:t>Ambrosia (hooikoortsplant) </a:t>
            </a:r>
            <a:endParaRPr lang="nl-NL" dirty="0"/>
          </a:p>
        </p:txBody>
      </p:sp>
    </p:spTree>
    <p:extLst>
      <p:ext uri="{BB962C8B-B14F-4D97-AF65-F5344CB8AC3E}">
        <p14:creationId xmlns:p14="http://schemas.microsoft.com/office/powerpoint/2010/main" val="157018977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el 1"/>
          <p:cNvSpPr>
            <a:spLocks noGrp="1"/>
          </p:cNvSpPr>
          <p:nvPr>
            <p:ph type="ctrTitle"/>
          </p:nvPr>
        </p:nvSpPr>
        <p:spPr>
          <a:xfrm>
            <a:off x="755650" y="1052513"/>
            <a:ext cx="7772400" cy="1470025"/>
          </a:xfrm>
        </p:spPr>
        <p:txBody>
          <a:bodyPr/>
          <a:lstStyle/>
          <a:p>
            <a:pPr eaLnBrk="1" hangingPunct="1"/>
            <a:r>
              <a:rPr lang="nl-NL" dirty="0" smtClean="0"/>
              <a:t>Filmpje: Samenvatting Thema 7</a:t>
            </a:r>
            <a:br>
              <a:rPr lang="nl-NL" dirty="0" smtClean="0"/>
            </a:br>
            <a:r>
              <a:rPr lang="nl-NL" dirty="0" smtClean="0"/>
              <a:t>6.03 min.</a:t>
            </a:r>
          </a:p>
        </p:txBody>
      </p:sp>
      <p:sp>
        <p:nvSpPr>
          <p:cNvPr id="3" name="Ondertitel 2"/>
          <p:cNvSpPr>
            <a:spLocks noGrp="1"/>
          </p:cNvSpPr>
          <p:nvPr>
            <p:ph type="subTitle" idx="1"/>
          </p:nvPr>
        </p:nvSpPr>
        <p:spPr>
          <a:xfrm>
            <a:off x="1150938" y="2744788"/>
            <a:ext cx="6400800" cy="1752600"/>
          </a:xfrm>
        </p:spPr>
        <p:txBody>
          <a:bodyPr/>
          <a:lstStyle/>
          <a:p>
            <a:pPr eaLnBrk="1" hangingPunct="1">
              <a:defRPr/>
            </a:pPr>
            <a:r>
              <a:rPr lang="nl-NL" dirty="0"/>
              <a:t>https://www.youtube.com/watch?v=2LA-YsGdqHs</a:t>
            </a:r>
          </a:p>
        </p:txBody>
      </p:sp>
      <p:pic>
        <p:nvPicPr>
          <p:cNvPr id="55300" name="Picture 2"/>
          <p:cNvPicPr>
            <a:picLocks noChangeAspect="1" noChangeArrowheads="1"/>
          </p:cNvPicPr>
          <p:nvPr/>
        </p:nvPicPr>
        <p:blipFill>
          <a:blip r:embed="rId2" cstate="print"/>
          <a:srcRect/>
          <a:stretch>
            <a:fillRect/>
          </a:stretch>
        </p:blipFill>
        <p:spPr bwMode="auto">
          <a:xfrm>
            <a:off x="5843588" y="3789363"/>
            <a:ext cx="2381250" cy="2381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el 1"/>
          <p:cNvSpPr>
            <a:spLocks noGrp="1"/>
          </p:cNvSpPr>
          <p:nvPr>
            <p:ph type="title"/>
          </p:nvPr>
        </p:nvSpPr>
        <p:spPr/>
        <p:txBody>
          <a:bodyPr/>
          <a:lstStyle/>
          <a:p>
            <a:pPr eaLnBrk="1" hangingPunct="1"/>
            <a:r>
              <a:rPr lang="nl-NL" dirty="0" smtClean="0"/>
              <a:t>VS1 Minder bekende vruchten </a:t>
            </a:r>
          </a:p>
        </p:txBody>
      </p:sp>
      <p:sp>
        <p:nvSpPr>
          <p:cNvPr id="56323" name="Tijdelijke aanduiding voor inhoud 2"/>
          <p:cNvSpPr>
            <a:spLocks noGrp="1"/>
          </p:cNvSpPr>
          <p:nvPr>
            <p:ph idx="1"/>
          </p:nvPr>
        </p:nvSpPr>
        <p:spPr/>
        <p:txBody>
          <a:bodyPr/>
          <a:lstStyle/>
          <a:p>
            <a:pPr eaLnBrk="1" hangingPunct="1"/>
            <a:r>
              <a:rPr lang="nl-NL" dirty="0" smtClean="0"/>
              <a:t>Maak opdracht 1 en 2 blz.  116.</a:t>
            </a:r>
          </a:p>
          <a:p>
            <a:pPr eaLnBrk="1" hangingPunct="1"/>
            <a:r>
              <a:rPr lang="nl-NL" dirty="0"/>
              <a:t>Behoort niet tot de proefwerkstof.</a:t>
            </a:r>
          </a:p>
          <a:p>
            <a:pPr eaLnBrk="1" hangingPunct="1"/>
            <a:endParaRPr lang="nl-NL"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el 1"/>
          <p:cNvSpPr>
            <a:spLocks noGrp="1"/>
          </p:cNvSpPr>
          <p:nvPr>
            <p:ph type="title"/>
          </p:nvPr>
        </p:nvSpPr>
        <p:spPr/>
        <p:txBody>
          <a:bodyPr/>
          <a:lstStyle/>
          <a:p>
            <a:pPr eaLnBrk="1" hangingPunct="1"/>
            <a:r>
              <a:rPr lang="nl-NL" dirty="0" smtClean="0"/>
              <a:t>VS2 Een bloem bestuderen</a:t>
            </a:r>
          </a:p>
        </p:txBody>
      </p:sp>
      <p:sp>
        <p:nvSpPr>
          <p:cNvPr id="56323" name="Tijdelijke aanduiding voor inhoud 2"/>
          <p:cNvSpPr>
            <a:spLocks noGrp="1"/>
          </p:cNvSpPr>
          <p:nvPr>
            <p:ph idx="1"/>
          </p:nvPr>
        </p:nvSpPr>
        <p:spPr/>
        <p:txBody>
          <a:bodyPr/>
          <a:lstStyle/>
          <a:p>
            <a:pPr eaLnBrk="1" hangingPunct="1"/>
            <a:r>
              <a:rPr lang="nl-NL" dirty="0" smtClean="0"/>
              <a:t>Maak opdracht 1 blz. 118.</a:t>
            </a:r>
          </a:p>
          <a:p>
            <a:pPr eaLnBrk="1" hangingPunct="1"/>
            <a:r>
              <a:rPr lang="nl-NL" dirty="0"/>
              <a:t>Behoort niet tot de proefwerkstof.</a:t>
            </a:r>
          </a:p>
          <a:p>
            <a:pPr eaLnBrk="1" hangingPunct="1"/>
            <a:endParaRPr lang="nl-NL" dirty="0" smtClean="0"/>
          </a:p>
        </p:txBody>
      </p:sp>
    </p:spTree>
    <p:extLst>
      <p:ext uri="{BB962C8B-B14F-4D97-AF65-F5344CB8AC3E}">
        <p14:creationId xmlns:p14="http://schemas.microsoft.com/office/powerpoint/2010/main" val="16371885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el 1"/>
          <p:cNvSpPr>
            <a:spLocks noGrp="1"/>
          </p:cNvSpPr>
          <p:nvPr>
            <p:ph type="title"/>
          </p:nvPr>
        </p:nvSpPr>
        <p:spPr/>
        <p:txBody>
          <a:bodyPr/>
          <a:lstStyle/>
          <a:p>
            <a:pPr eaLnBrk="1" hangingPunct="1"/>
            <a:r>
              <a:rPr lang="nl-NL" dirty="0" smtClean="0"/>
              <a:t>VS 3 Een nieuw </a:t>
            </a:r>
            <a:r>
              <a:rPr lang="nl-NL" dirty="0" err="1" smtClean="0"/>
              <a:t>plantenras</a:t>
            </a:r>
            <a:endParaRPr lang="nl-NL" dirty="0" smtClean="0"/>
          </a:p>
        </p:txBody>
      </p:sp>
      <p:sp>
        <p:nvSpPr>
          <p:cNvPr id="56323" name="Tijdelijke aanduiding voor inhoud 2"/>
          <p:cNvSpPr>
            <a:spLocks noGrp="1"/>
          </p:cNvSpPr>
          <p:nvPr>
            <p:ph idx="1"/>
          </p:nvPr>
        </p:nvSpPr>
        <p:spPr/>
        <p:txBody>
          <a:bodyPr/>
          <a:lstStyle/>
          <a:p>
            <a:pPr eaLnBrk="1" hangingPunct="1"/>
            <a:r>
              <a:rPr lang="nl-NL" dirty="0" smtClean="0"/>
              <a:t>Maak opdracht 1  </a:t>
            </a:r>
            <a:r>
              <a:rPr lang="nl-NL" dirty="0" err="1" smtClean="0"/>
              <a:t>blz</a:t>
            </a:r>
            <a:r>
              <a:rPr lang="nl-NL" dirty="0" smtClean="0"/>
              <a:t> 119.</a:t>
            </a:r>
          </a:p>
          <a:p>
            <a:pPr eaLnBrk="1" hangingPunct="1"/>
            <a:r>
              <a:rPr lang="nl-NL" dirty="0" smtClean="0"/>
              <a:t>Behoort niet tot de proefwerkstof.</a:t>
            </a:r>
          </a:p>
        </p:txBody>
      </p:sp>
    </p:spTree>
    <p:extLst>
      <p:ext uri="{BB962C8B-B14F-4D97-AF65-F5344CB8AC3E}">
        <p14:creationId xmlns:p14="http://schemas.microsoft.com/office/powerpoint/2010/main" val="1576509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ome_icoon">
            <a:hlinkClick r:id="rId2" action="ppaction://hlinksldjump"/>
          </p:cNvPr>
          <p:cNvPicPr preferRelativeResize="0">
            <a:picLocks noChangeArrowheads="1"/>
          </p:cNvPicPr>
          <p:nvPr/>
        </p:nvPicPr>
        <p:blipFill>
          <a:blip r:embed="rId3" cstate="print"/>
          <a:srcRect/>
          <a:stretch>
            <a:fillRect/>
          </a:stretch>
        </p:blipFill>
        <p:spPr bwMode="auto">
          <a:xfrm>
            <a:off x="6889750" y="476250"/>
            <a:ext cx="252413" cy="252413"/>
          </a:xfrm>
          <a:prstGeom prst="rect">
            <a:avLst/>
          </a:prstGeom>
          <a:noFill/>
          <a:ln w="9525">
            <a:noFill/>
            <a:miter lim="800000"/>
            <a:headEnd/>
            <a:tailEnd/>
          </a:ln>
        </p:spPr>
      </p:pic>
      <p:sp>
        <p:nvSpPr>
          <p:cNvPr id="389123" name="Rectangle 3"/>
          <p:cNvSpPr>
            <a:spLocks noGrp="1"/>
          </p:cNvSpPr>
          <p:nvPr>
            <p:ph type="title" idx="4294967295"/>
          </p:nvPr>
        </p:nvSpPr>
        <p:spPr>
          <a:xfrm>
            <a:off x="2397125" y="342900"/>
            <a:ext cx="3781425" cy="642938"/>
          </a:xfrm>
        </p:spPr>
        <p:txBody>
          <a:bodyPr rtlCol="0">
            <a:normAutofit fontScale="90000"/>
          </a:bodyPr>
          <a:lstStyle/>
          <a:p>
            <a:pPr eaLnBrk="1" fontAlgn="auto" hangingPunct="1">
              <a:spcAft>
                <a:spcPts val="0"/>
              </a:spcAft>
              <a:defRPr/>
            </a:pPr>
            <a:r>
              <a:rPr lang="en-US" dirty="0" smtClean="0">
                <a:solidFill>
                  <a:srgbClr val="37441C"/>
                </a:solidFill>
              </a:rPr>
              <a:t>Bs 1. </a:t>
            </a:r>
            <a:r>
              <a:rPr lang="en-US" dirty="0" err="1" smtClean="0">
                <a:solidFill>
                  <a:srgbClr val="37441C"/>
                </a:solidFill>
              </a:rPr>
              <a:t>Bloemen</a:t>
            </a:r>
            <a:endParaRPr lang="nl-NL" dirty="0" smtClean="0">
              <a:solidFill>
                <a:srgbClr val="37441C"/>
              </a:solidFill>
            </a:endParaRPr>
          </a:p>
        </p:txBody>
      </p:sp>
      <p:pic>
        <p:nvPicPr>
          <p:cNvPr id="8196" name="Picture 6" descr="20040318-roze-bloemen"/>
          <p:cNvPicPr>
            <a:picLocks noChangeAspect="1" noChangeArrowheads="1"/>
          </p:cNvPicPr>
          <p:nvPr/>
        </p:nvPicPr>
        <p:blipFill>
          <a:blip r:embed="rId4" cstate="print"/>
          <a:srcRect/>
          <a:stretch>
            <a:fillRect/>
          </a:stretch>
        </p:blipFill>
        <p:spPr bwMode="auto">
          <a:xfrm>
            <a:off x="358775" y="1090613"/>
            <a:ext cx="4176713" cy="3132137"/>
          </a:xfrm>
          <a:prstGeom prst="rect">
            <a:avLst/>
          </a:prstGeom>
          <a:noFill/>
          <a:ln w="9525">
            <a:noFill/>
            <a:miter lim="800000"/>
            <a:headEnd/>
            <a:tailEnd/>
          </a:ln>
        </p:spPr>
      </p:pic>
      <p:sp>
        <p:nvSpPr>
          <p:cNvPr id="8197" name="Text Box 7"/>
          <p:cNvSpPr txBox="1">
            <a:spLocks noChangeArrowheads="1"/>
          </p:cNvSpPr>
          <p:nvPr/>
        </p:nvSpPr>
        <p:spPr bwMode="auto">
          <a:xfrm>
            <a:off x="1030288" y="5084763"/>
            <a:ext cx="1366837" cy="144462"/>
          </a:xfrm>
          <a:prstGeom prst="rect">
            <a:avLst/>
          </a:prstGeom>
          <a:noFill/>
          <a:ln w="0">
            <a:noFill/>
            <a:miter lim="800000"/>
            <a:headEnd/>
            <a:tailEnd/>
          </a:ln>
        </p:spPr>
        <p:txBody>
          <a:bodyPr wrap="none" lIns="0" tIns="0" rIns="0" bIns="0"/>
          <a:lstStyle/>
          <a:p>
            <a:r>
              <a:rPr lang="nl-NL" altLang="nl-NL">
                <a:solidFill>
                  <a:srgbClr val="003300"/>
                </a:solidFill>
              </a:rPr>
              <a:t>Bouw en functie van de bloem</a:t>
            </a:r>
          </a:p>
        </p:txBody>
      </p:sp>
      <p:pic>
        <p:nvPicPr>
          <p:cNvPr id="8198" name="Picture 8" descr="img">
            <a:hlinkClick r:id="rId5"/>
          </p:cNvPr>
          <p:cNvPicPr>
            <a:picLocks noChangeAspect="1" noChangeArrowheads="1"/>
          </p:cNvPicPr>
          <p:nvPr/>
        </p:nvPicPr>
        <p:blipFill>
          <a:blip r:embed="rId6" cstate="print"/>
          <a:srcRect/>
          <a:stretch>
            <a:fillRect/>
          </a:stretch>
        </p:blipFill>
        <p:spPr bwMode="auto">
          <a:xfrm>
            <a:off x="523875" y="5002213"/>
            <a:ext cx="412750" cy="246062"/>
          </a:xfrm>
          <a:prstGeom prst="rect">
            <a:avLst/>
          </a:prstGeom>
          <a:noFill/>
          <a:ln w="9525">
            <a:noFill/>
            <a:miter lim="800000"/>
            <a:headEnd/>
            <a:tailEnd/>
          </a:ln>
        </p:spPr>
      </p:pic>
      <p:pic>
        <p:nvPicPr>
          <p:cNvPr id="8199" name="Picture 11" descr="logo">
            <a:hlinkClick r:id="rId7"/>
          </p:cNvPr>
          <p:cNvPicPr>
            <a:picLocks noChangeAspect="1" noChangeArrowheads="1"/>
          </p:cNvPicPr>
          <p:nvPr/>
        </p:nvPicPr>
        <p:blipFill>
          <a:blip r:embed="rId8" cstate="print"/>
          <a:srcRect/>
          <a:stretch>
            <a:fillRect/>
          </a:stretch>
        </p:blipFill>
        <p:spPr bwMode="auto">
          <a:xfrm>
            <a:off x="490538" y="5446713"/>
            <a:ext cx="468312" cy="298450"/>
          </a:xfrm>
          <a:prstGeom prst="rect">
            <a:avLst/>
          </a:prstGeom>
          <a:noFill/>
          <a:ln w="9525">
            <a:noFill/>
            <a:miter lim="800000"/>
            <a:headEnd/>
            <a:tailEnd/>
          </a:ln>
        </p:spPr>
      </p:pic>
      <p:sp>
        <p:nvSpPr>
          <p:cNvPr id="8200" name="Rectangle 12"/>
          <p:cNvSpPr>
            <a:spLocks noChangeArrowheads="1"/>
          </p:cNvSpPr>
          <p:nvPr/>
        </p:nvSpPr>
        <p:spPr bwMode="auto">
          <a:xfrm>
            <a:off x="936625" y="5445125"/>
            <a:ext cx="2087563" cy="214313"/>
          </a:xfrm>
          <a:prstGeom prst="rect">
            <a:avLst/>
          </a:prstGeom>
          <a:noFill/>
          <a:ln w="9525">
            <a:noFill/>
            <a:miter lim="800000"/>
            <a:headEnd/>
            <a:tailEnd/>
          </a:ln>
        </p:spPr>
        <p:txBody>
          <a:bodyPr>
            <a:spAutoFit/>
          </a:bodyPr>
          <a:lstStyle/>
          <a:p>
            <a:pPr eaLnBrk="0" hangingPunct="0"/>
            <a:r>
              <a:rPr lang="nl-NL" altLang="nl-NL"/>
              <a:t>Quiz over bloemen</a:t>
            </a:r>
          </a:p>
        </p:txBody>
      </p:sp>
      <p:sp>
        <p:nvSpPr>
          <p:cNvPr id="8201" name="Text Box 13"/>
          <p:cNvSpPr txBox="1">
            <a:spLocks noChangeArrowheads="1"/>
          </p:cNvSpPr>
          <p:nvPr/>
        </p:nvSpPr>
        <p:spPr bwMode="auto">
          <a:xfrm>
            <a:off x="885825" y="5954713"/>
            <a:ext cx="1366838" cy="144462"/>
          </a:xfrm>
          <a:prstGeom prst="rect">
            <a:avLst/>
          </a:prstGeom>
          <a:noFill/>
          <a:ln w="0">
            <a:noFill/>
            <a:miter lim="800000"/>
            <a:headEnd/>
            <a:tailEnd/>
          </a:ln>
        </p:spPr>
        <p:txBody>
          <a:bodyPr wrap="none" lIns="0" tIns="0" rIns="0" bIns="0"/>
          <a:lstStyle/>
          <a:p>
            <a:r>
              <a:rPr lang="nl-NL" altLang="nl-NL">
                <a:solidFill>
                  <a:srgbClr val="003300"/>
                </a:solidFill>
              </a:rPr>
              <a:t>Puzzel de bouw van een bloem</a:t>
            </a:r>
          </a:p>
        </p:txBody>
      </p:sp>
      <p:pic>
        <p:nvPicPr>
          <p:cNvPr id="8202" name="Picture 14" descr="FlashLogo_6">
            <a:hlinkClick r:id="rId9"/>
          </p:cNvPr>
          <p:cNvPicPr>
            <a:picLocks noChangeAspect="1" noChangeArrowheads="1"/>
          </p:cNvPicPr>
          <p:nvPr/>
        </p:nvPicPr>
        <p:blipFill>
          <a:blip r:embed="rId10" cstate="print"/>
          <a:srcRect/>
          <a:stretch>
            <a:fillRect/>
          </a:stretch>
        </p:blipFill>
        <p:spPr bwMode="auto">
          <a:xfrm>
            <a:off x="523875" y="5932488"/>
            <a:ext cx="314325" cy="209550"/>
          </a:xfrm>
          <a:prstGeom prst="rect">
            <a:avLst/>
          </a:prstGeom>
          <a:noFill/>
          <a:ln w="9525">
            <a:noFill/>
            <a:miter lim="800000"/>
            <a:headEnd/>
            <a:tailEnd/>
          </a:ln>
        </p:spPr>
      </p:pic>
      <p:pic>
        <p:nvPicPr>
          <p:cNvPr id="8203" name="Picture 34" descr="Flower%20Power"/>
          <p:cNvPicPr>
            <a:picLocks noChangeAspect="1" noChangeArrowheads="1"/>
          </p:cNvPicPr>
          <p:nvPr/>
        </p:nvPicPr>
        <p:blipFill>
          <a:blip r:embed="rId11" cstate="print"/>
          <a:srcRect/>
          <a:stretch>
            <a:fillRect/>
          </a:stretch>
        </p:blipFill>
        <p:spPr bwMode="auto">
          <a:xfrm>
            <a:off x="5081588" y="985838"/>
            <a:ext cx="2060575" cy="2917825"/>
          </a:xfrm>
          <a:prstGeom prst="rect">
            <a:avLst/>
          </a:prstGeom>
          <a:noFill/>
          <a:ln w="9525">
            <a:noFill/>
            <a:miter lim="800000"/>
            <a:headEnd/>
            <a:tailEnd/>
          </a:ln>
        </p:spPr>
      </p:pic>
      <p:pic>
        <p:nvPicPr>
          <p:cNvPr id="8204" name="Picture 36" descr="lily_pad_lotus_flower"/>
          <p:cNvPicPr>
            <a:picLocks noChangeAspect="1" noChangeArrowheads="1"/>
          </p:cNvPicPr>
          <p:nvPr/>
        </p:nvPicPr>
        <p:blipFill>
          <a:blip r:embed="rId12" cstate="print"/>
          <a:srcRect/>
          <a:stretch>
            <a:fillRect/>
          </a:stretch>
        </p:blipFill>
        <p:spPr bwMode="auto">
          <a:xfrm>
            <a:off x="2735263" y="4478338"/>
            <a:ext cx="2906712" cy="1933575"/>
          </a:xfrm>
          <a:prstGeom prst="rect">
            <a:avLst/>
          </a:prstGeom>
          <a:noFill/>
          <a:ln w="9525">
            <a:noFill/>
            <a:miter lim="800000"/>
            <a:headEnd/>
            <a:tailEnd/>
          </a:ln>
        </p:spPr>
      </p:pic>
      <p:pic>
        <p:nvPicPr>
          <p:cNvPr id="8205" name="Picture 13"/>
          <p:cNvPicPr>
            <a:picLocks noChangeAspect="1" noChangeArrowheads="1"/>
          </p:cNvPicPr>
          <p:nvPr/>
        </p:nvPicPr>
        <p:blipFill>
          <a:blip r:embed="rId13" cstate="print"/>
          <a:srcRect/>
          <a:stretch>
            <a:fillRect/>
          </a:stretch>
        </p:blipFill>
        <p:spPr bwMode="auto">
          <a:xfrm>
            <a:off x="5976938" y="3903663"/>
            <a:ext cx="2765425" cy="2197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iologie lessen">
  <a:themeElements>
    <a:clrScheme name="Biologie lessen 4">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3300"/>
      </a:hlink>
      <a:folHlink>
        <a:srgbClr val="0033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iologie lessen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Biologie lessen 2">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800080"/>
        </a:folHlink>
      </a:clrScheme>
      <a:clrMap bg1="lt1" tx1="dk1" bg2="lt2" tx2="dk2" accent1="accent1" accent2="accent2" accent3="accent3" accent4="accent4" accent5="accent5" accent6="accent6" hlink="hlink" folHlink="folHlink"/>
    </a:extraClrScheme>
    <a:extraClrScheme>
      <a:clrScheme name="Biologie lessen 3">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FFFF99"/>
        </a:folHlink>
      </a:clrScheme>
      <a:clrMap bg1="lt1" tx1="dk1" bg2="lt2" tx2="dk2" accent1="accent1" accent2="accent2" accent3="accent3" accent4="accent4" accent5="accent5" accent6="accent6" hlink="hlink" folHlink="folHlink"/>
    </a:extraClrScheme>
    <a:extraClrScheme>
      <a:clrScheme name="Biologie lessen 4">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3300"/>
        </a:hlink>
        <a:folHlink>
          <a:srgbClr val="0033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19156</TotalTime>
  <Words>2758</Words>
  <Application>Microsoft Office PowerPoint</Application>
  <PresentationFormat>Diavoorstelling (4:3)</PresentationFormat>
  <Paragraphs>495</Paragraphs>
  <Slides>85</Slides>
  <Notes>31</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85</vt:i4>
      </vt:variant>
    </vt:vector>
  </HeadingPairs>
  <TitlesOfParts>
    <vt:vector size="91" baseType="lpstr">
      <vt:lpstr>Arial</vt:lpstr>
      <vt:lpstr>Arial Narrow</vt:lpstr>
      <vt:lpstr>Calibri</vt:lpstr>
      <vt:lpstr>Trebuchet MS</vt:lpstr>
      <vt:lpstr>Biologie lessen</vt:lpstr>
      <vt:lpstr>Office-thema</vt:lpstr>
      <vt:lpstr>Bloemen, vruchten, zaden</vt:lpstr>
      <vt:lpstr>Zeg het met bloemen.</vt:lpstr>
      <vt:lpstr>De bloementeelt is in Nederland een belangrijke bedrijfstak. </vt:lpstr>
      <vt:lpstr>Planning </vt:lpstr>
      <vt:lpstr>Bloemen zijn de voortplantingsorganen van planten</vt:lpstr>
      <vt:lpstr>Filmpje: Samenvatting Thema 7 basisstof 2 (eerste 2 min.)</vt:lpstr>
      <vt:lpstr>Dovenetel (Lamium album) practicum</vt:lpstr>
      <vt:lpstr>Leerdoelen Thema 7</vt:lpstr>
      <vt:lpstr>Bs 1. Bloemen</vt:lpstr>
      <vt:lpstr>B1: Bloemen</vt:lpstr>
      <vt:lpstr>Bs1: De bouw van bloemen.</vt:lpstr>
      <vt:lpstr>B1: De kroonbladeren.</vt:lpstr>
      <vt:lpstr>B1: Bloemknoppen</vt:lpstr>
      <vt:lpstr>Bs 1: De meeldraden (mannelijke voortplantingsorganen van een plant)</vt:lpstr>
      <vt:lpstr>Bs 1: De stamper. (vrouwelijke voortplantingsorganen van een plant)</vt:lpstr>
      <vt:lpstr>B2: Bestuiving</vt:lpstr>
      <vt:lpstr>B2: bestuiving</vt:lpstr>
      <vt:lpstr>Bs 2: Hoe lok je een insect?</vt:lpstr>
      <vt:lpstr>Bs 2. Bestuiving</vt:lpstr>
      <vt:lpstr>Bs 2: bestuiving</vt:lpstr>
      <vt:lpstr>Kenmerken insectenbloemen.</vt:lpstr>
      <vt:lpstr>Kenmerken windbloemen.</vt:lpstr>
      <vt:lpstr> Stuifmeel van een insectenbloem en een windbloem</vt:lpstr>
      <vt:lpstr>Stuifmeel windbloemen en insectenbloemen</vt:lpstr>
      <vt:lpstr>En nu jullie!</vt:lpstr>
      <vt:lpstr>Er is een duidelijk verschil tussen bestuiving en bevruchting!  </vt:lpstr>
      <vt:lpstr>Bs 3: Bevruchting.</vt:lpstr>
      <vt:lpstr>Bevruchting</vt:lpstr>
      <vt:lpstr>Bs 3. Bevruchting</vt:lpstr>
      <vt:lpstr>Wat gebeurt er bij de bevruchting?</vt:lpstr>
      <vt:lpstr>Na de bevruchting.</vt:lpstr>
      <vt:lpstr>Bs 4: Vruchten en zaden.</vt:lpstr>
      <vt:lpstr>PowerPoint-presentatie</vt:lpstr>
      <vt:lpstr>Boontjes</vt:lpstr>
      <vt:lpstr>B4. Vruchten en zaden</vt:lpstr>
      <vt:lpstr>Het zaad.</vt:lpstr>
      <vt:lpstr>Vruchtbeginsel</vt:lpstr>
      <vt:lpstr>Vruchten</vt:lpstr>
      <vt:lpstr>Bs 5: Verspreiding van vruchten en zaden.</vt:lpstr>
      <vt:lpstr>Ontwikkeling van een vrucht bij een sperzieboon</vt:lpstr>
      <vt:lpstr>Ontwikkeling van een vrucht bij een appel (schijnvrucht)</vt:lpstr>
      <vt:lpstr>Aardbei (schijnvrucht)</vt:lpstr>
      <vt:lpstr>Ware vruchten</vt:lpstr>
      <vt:lpstr>Bs 5: Manieren van verspreiding</vt:lpstr>
      <vt:lpstr>Bs 5: Verspreiding door de plant zelf</vt:lpstr>
      <vt:lpstr>Bs 5: Verspreiding door de wind</vt:lpstr>
      <vt:lpstr>Bs 5: Verspreiding door dieren</vt:lpstr>
      <vt:lpstr>PowerPoint-presentatie</vt:lpstr>
      <vt:lpstr>Plantago major (grote weegbree) Verspreiding via..? </vt:lpstr>
      <vt:lpstr>Bs 6. Ongeslachtelijke voortplanting</vt:lpstr>
      <vt:lpstr>PowerPoint-presentatie</vt:lpstr>
      <vt:lpstr>Bs 6: Stekken</vt:lpstr>
      <vt:lpstr>Bs 6: Knollen </vt:lpstr>
      <vt:lpstr>Bs 6: Wat zijn knollen?</vt:lpstr>
      <vt:lpstr>Bs 6: Wat zijn bollen?</vt:lpstr>
      <vt:lpstr>Bs 6: Bollen </vt:lpstr>
      <vt:lpstr>PowerPoint-presentatie</vt:lpstr>
      <vt:lpstr>Bs 6: Uitlopers   Uitlopers zijn bovengrondse stengels waaraan op bepaalde plaatsen jonge planten ontstaan</vt:lpstr>
      <vt:lpstr>Bs 6: Wortelstokken  wortelstokken zijn ondergrondse stengels waaraan op bepaalde plaatsen jonge planten ontstaan.</vt:lpstr>
      <vt:lpstr>BS 6 Weefselkweek</vt:lpstr>
      <vt:lpstr>Vraag:</vt:lpstr>
      <vt:lpstr>PowerPoint-presentatie</vt:lpstr>
      <vt:lpstr>Bs 7: Mannelijke en vrouwelijke bloemen</vt:lpstr>
      <vt:lpstr>PowerPoint-presentatie</vt:lpstr>
      <vt:lpstr>eenslachtig/tweeslachtig</vt:lpstr>
      <vt:lpstr>eenhuizig/tweehuizig</vt:lpstr>
      <vt:lpstr>PowerPoint-presentatie</vt:lpstr>
      <vt:lpstr>Ezelsbruggetje De soort is………</vt:lpstr>
      <vt:lpstr>Vraag</vt:lpstr>
      <vt:lpstr>Vraag</vt:lpstr>
      <vt:lpstr>BS 8 Mitose en Meiose  bij planten</vt:lpstr>
      <vt:lpstr>Mitose (=gewone celdeling)</vt:lpstr>
      <vt:lpstr>Mitose</vt:lpstr>
      <vt:lpstr>Meiose (=reductiedeling)</vt:lpstr>
      <vt:lpstr>Meiose</vt:lpstr>
      <vt:lpstr>Geslachtelijke voortplanting</vt:lpstr>
      <vt:lpstr>Verschil mitose en meiose</vt:lpstr>
      <vt:lpstr>Korte filmpjes over thema 7 </vt:lpstr>
      <vt:lpstr>Extra opdracht (staat niet in boek) Een bloem bestuderen.</vt:lpstr>
      <vt:lpstr>Extra Opdracht (staat niet in boek)  </vt:lpstr>
      <vt:lpstr>Ambrosia (hooikoortsplant) </vt:lpstr>
      <vt:lpstr>Filmpje: Samenvatting Thema 7 6.03 min.</vt:lpstr>
      <vt:lpstr>VS1 Minder bekende vruchten </vt:lpstr>
      <vt:lpstr>VS2 Een bloem bestuderen</vt:lpstr>
      <vt:lpstr>VS 3 Een nieuw plantenras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D. Hafner</dc:creator>
  <cp:lastModifiedBy>Ingrid de Wit</cp:lastModifiedBy>
  <cp:revision>278</cp:revision>
  <dcterms:created xsi:type="dcterms:W3CDTF">2009-01-13T13:03:19Z</dcterms:created>
  <dcterms:modified xsi:type="dcterms:W3CDTF">2017-06-04T20:43:27Z</dcterms:modified>
</cp:coreProperties>
</file>