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75" r:id="rId5"/>
    <p:sldId id="259" r:id="rId6"/>
    <p:sldId id="260" r:id="rId7"/>
    <p:sldId id="271" r:id="rId8"/>
    <p:sldId id="263" r:id="rId9"/>
    <p:sldId id="270" r:id="rId10"/>
    <p:sldId id="269" r:id="rId11"/>
    <p:sldId id="262" r:id="rId12"/>
    <p:sldId id="261" r:id="rId13"/>
    <p:sldId id="264" r:id="rId14"/>
    <p:sldId id="265" r:id="rId15"/>
    <p:sldId id="266" r:id="rId16"/>
    <p:sldId id="267" r:id="rId17"/>
    <p:sldId id="272" r:id="rId18"/>
    <p:sldId id="278" r:id="rId19"/>
    <p:sldId id="273" r:id="rId20"/>
    <p:sldId id="274" r:id="rId21"/>
    <p:sldId id="277" r:id="rId22"/>
    <p:sldId id="276" r:id="rId2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10571-7D2C-4152-995E-93809002C387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62D53-6E19-4B8D-AEE4-DC8A3168B4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406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57DE-11F2-482B-94FF-922EC8F06886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972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428B5-9990-4A9B-AB57-5F23250B6C5D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1231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DF9E-D476-4E5D-A7A3-6138BD60E1B9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4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6E10-AFF9-4260-A225-9567322283CF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6007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B0D06-FDF6-4670-A5B1-92FF864EB75C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6510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DAF25-039B-4B2F-A7CF-B49974778B6C}" type="datetime1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5627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0513-37A5-47A4-B898-5B1A96699283}" type="datetime1">
              <a:rPr lang="nl-NL" smtClean="0"/>
              <a:t>6-11-2017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706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F283-CEBE-4253-8FC5-A8B2AE25C5CB}" type="datetime1">
              <a:rPr lang="nl-NL" smtClean="0"/>
              <a:t>6-11-2017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103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0CC46-FB15-48B3-BF5B-F24B5F5163AD}" type="datetime1">
              <a:rPr lang="nl-NL" smtClean="0"/>
              <a:t>6-11-2017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112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82BCA-FE03-4D37-BCAF-7393B92616C2}" type="datetime1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814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F9B1-C2FC-482D-9AEE-6390FB5B6F89}" type="datetime1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116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1677-7BD3-4098-94E1-BD66A9D9653A}" type="datetime1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9D9E8-BF0B-4CC5-9093-2CF342D88C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69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a5rX-Kva2W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1" y="4725144"/>
            <a:ext cx="6400800" cy="1752600"/>
          </a:xfrm>
        </p:spPr>
        <p:txBody>
          <a:bodyPr>
            <a:normAutofit/>
          </a:bodyPr>
          <a:lstStyle/>
          <a:p>
            <a:r>
              <a:rPr lang="nl-NL" sz="4000" dirty="0" smtClean="0"/>
              <a:t>1200 - 1400</a:t>
            </a:r>
            <a:endParaRPr lang="nl-NL" sz="400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0974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kruisribgewelf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4" b="4062"/>
          <a:stretch/>
        </p:blipFill>
        <p:spPr>
          <a:xfrm>
            <a:off x="2123728" y="1124744"/>
            <a:ext cx="4999886" cy="5068416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5374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19650"/>
            <a:ext cx="8229600" cy="1143000"/>
          </a:xfrm>
        </p:spPr>
        <p:txBody>
          <a:bodyPr>
            <a:normAutofit/>
          </a:bodyPr>
          <a:lstStyle/>
          <a:p>
            <a:r>
              <a:rPr lang="nl-NL" sz="2800" dirty="0" smtClean="0">
                <a:solidFill>
                  <a:schemeClr val="bg1"/>
                </a:solidFill>
              </a:rPr>
              <a:t>Rozetvenster in de </a:t>
            </a:r>
            <a:r>
              <a:rPr lang="nl-NL" sz="2800" dirty="0" err="1" smtClean="0">
                <a:solidFill>
                  <a:schemeClr val="bg1"/>
                </a:solidFill>
              </a:rPr>
              <a:t>Notre</a:t>
            </a:r>
            <a:r>
              <a:rPr lang="nl-NL" sz="2800" dirty="0" smtClean="0">
                <a:solidFill>
                  <a:schemeClr val="bg1"/>
                </a:solidFill>
              </a:rPr>
              <a:t> Dame</a:t>
            </a:r>
            <a:endParaRPr lang="nl-NL" sz="2800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pic>
        <p:nvPicPr>
          <p:cNvPr id="3074" name="Picture 2" descr="http://www.schooltv.nl/eigenwijzer/mmbase/images/2344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20314"/>
            <a:ext cx="4248472" cy="565676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113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Je kan je voorstellen dat dergelijke ramen veel geld kosten. </a:t>
            </a:r>
          </a:p>
          <a:p>
            <a:pPr marL="0" indent="0">
              <a:buNone/>
            </a:pPr>
            <a:endParaRPr lang="nl-NL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De burgers van een stad betaalden vol trots mee aan hun kerk. </a:t>
            </a: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Het gilde van bijvoorbeeld de slagers of bakkers gaven geld aan de kerk om een raam te kunnen bekostigen. </a:t>
            </a: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In ruil daarvoor kregen de gildes een eigen plekje op de ramen. 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5466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Sint Jan in Den Bosch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4098" name="Picture 2" descr="http://www.attiyatunc.nl/wp-content/uploads/2007/10/den-bosch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321" y="1268760"/>
            <a:ext cx="6624736" cy="496855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455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143000"/>
          </a:xfrm>
        </p:spPr>
        <p:txBody>
          <a:bodyPr/>
          <a:lstStyle/>
          <a:p>
            <a:r>
              <a:rPr lang="nl-NL" dirty="0" err="1" smtClean="0">
                <a:solidFill>
                  <a:schemeClr val="bg1"/>
                </a:solidFill>
              </a:rPr>
              <a:t>Waterspruwers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>
                <a:solidFill>
                  <a:schemeClr val="bg1"/>
                </a:solidFill>
              </a:rPr>
              <a:t>Het buiten houden van kwade krachten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5122" name="Picture 2" descr="http://www.gargoyles.hobbysite.info/images/frankrijk,%20parijs,%20notre%20dames,%20hyena-achti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3"/>
            <a:ext cx="6467475" cy="4305301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089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Rijkelijk versierd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221676" cy="4666257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68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Bloemwerk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nl-NL" dirty="0" smtClean="0">
                <a:solidFill>
                  <a:schemeClr val="bg1"/>
                </a:solidFill>
              </a:rPr>
              <a:t> Bloemversieringen in een kerk</a:t>
            </a:r>
          </a:p>
          <a:p>
            <a:pPr>
              <a:buFont typeface="Wingdings" pitchFamily="2" charset="2"/>
              <a:buChar char="q"/>
            </a:pPr>
            <a:r>
              <a:rPr lang="nl-NL" dirty="0">
                <a:solidFill>
                  <a:schemeClr val="bg1"/>
                </a:solidFill>
              </a:rPr>
              <a:t> </a:t>
            </a:r>
            <a:r>
              <a:rPr lang="nl-NL" dirty="0" smtClean="0">
                <a:solidFill>
                  <a:schemeClr val="bg1"/>
                </a:solidFill>
              </a:rPr>
              <a:t>Omhooggaande lijnen</a:t>
            </a:r>
          </a:p>
          <a:p>
            <a:pPr>
              <a:buFont typeface="Wingdings" pitchFamily="2" charset="2"/>
              <a:buChar char="q"/>
            </a:pPr>
            <a:r>
              <a:rPr lang="nl-NL" dirty="0" smtClean="0">
                <a:solidFill>
                  <a:schemeClr val="bg1"/>
                </a:solidFill>
              </a:rPr>
              <a:t> Smal en lang</a:t>
            </a:r>
          </a:p>
          <a:p>
            <a:pPr>
              <a:buFont typeface="Wingdings" pitchFamily="2" charset="2"/>
              <a:buChar char="q"/>
            </a:pPr>
            <a:r>
              <a:rPr lang="nl-NL" dirty="0" smtClean="0">
                <a:solidFill>
                  <a:schemeClr val="bg1"/>
                </a:solidFill>
              </a:rPr>
              <a:t> Langwerpige bloemen</a:t>
            </a:r>
          </a:p>
          <a:p>
            <a:pPr>
              <a:buFont typeface="Wingdings" pitchFamily="2" charset="2"/>
              <a:buChar char="q"/>
            </a:pPr>
            <a:r>
              <a:rPr lang="nl-NL" dirty="0" smtClean="0">
                <a:solidFill>
                  <a:schemeClr val="bg1"/>
                </a:solidFill>
              </a:rPr>
              <a:t> Bloemwerk rondom zuilen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88057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1" t="18692" r="13855" b="12420"/>
          <a:stretch/>
        </p:blipFill>
        <p:spPr>
          <a:xfrm rot="10800000">
            <a:off x="2339752" y="260648"/>
            <a:ext cx="4377146" cy="640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83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4"/>
          <a:stretch/>
        </p:blipFill>
        <p:spPr>
          <a:xfrm>
            <a:off x="3703669" y="0"/>
            <a:ext cx="1796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526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717" y="1600200"/>
            <a:ext cx="3200566" cy="4525963"/>
          </a:xfr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0"/>
          <a:stretch/>
        </p:blipFill>
        <p:spPr>
          <a:xfrm rot="10800000">
            <a:off x="2627784" y="-32436"/>
            <a:ext cx="39650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22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KATHEDRAAL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  <a:effectLst/>
              </a:rPr>
              <a:t>Rond 1130 ging de romaanse stijl geleidelijk over op de gotische stijl. </a:t>
            </a: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Er </a:t>
            </a:r>
            <a:r>
              <a:rPr lang="nl-NL" dirty="0" smtClean="0">
                <a:solidFill>
                  <a:schemeClr val="bg1"/>
                </a:solidFill>
                <a:effectLst/>
              </a:rPr>
              <a:t>kwamen er steeds meer steden bij, waarin kerken moesten worden gebouwd. </a:t>
            </a:r>
          </a:p>
          <a:p>
            <a:pPr marL="0" indent="0">
              <a:buNone/>
            </a:pPr>
            <a:endParaRPr lang="nl-NL" dirty="0" smtClean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  <a:effectLst/>
              </a:rPr>
              <a:t>Bouwmeesters probeerden steeds mooiere en nieuwere kerken te maken dan andere.</a:t>
            </a:r>
          </a:p>
          <a:p>
            <a:pPr marL="0" indent="0">
              <a:buNone/>
            </a:pPr>
            <a:endParaRPr lang="nl-NL" dirty="0" smtClean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  <a:effectLst/>
              </a:rPr>
              <a:t>Hierdoor werd vooral de schoonheid van kathedralen steeds groter. Er werd niet meer met hout, maar uitsluitend met steen gebouwd. 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AOC GROENE WELLE                                                  B.RIJNBERG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7315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De puntige vorm je zou het ook kunnen opdraaien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02"/>
          <a:stretch/>
        </p:blipFill>
        <p:spPr>
          <a:xfrm rot="10800000">
            <a:off x="2480518" y="116632"/>
            <a:ext cx="1677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24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4376" b="15617"/>
          <a:stretch/>
        </p:blipFill>
        <p:spPr>
          <a:xfrm rot="10800000">
            <a:off x="2780338" y="908720"/>
            <a:ext cx="3667497" cy="493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89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Kijk ook eens hier..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>
                <a:hlinkClick r:id="rId2"/>
              </a:rPr>
              <a:t>http://youtu.be/a5rX-Kva2Wg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781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</a:t>
            </a:r>
            <a:endParaRPr lang="nl-NL" dirty="0"/>
          </a:p>
        </p:txBody>
      </p:sp>
      <p:pic>
        <p:nvPicPr>
          <p:cNvPr id="1026" name="Picture 2" descr="http://www.parijs.nu/wp-content/uploads/Notre-Da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16059"/>
            <a:ext cx="6336704" cy="5069365"/>
          </a:xfrm>
          <a:prstGeom prst="rect">
            <a:avLst/>
          </a:prstGeom>
          <a:noFill/>
          <a:ln w="63500">
            <a:solidFill>
              <a:schemeClr val="bg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2987824" y="25806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err="1" smtClean="0">
                <a:solidFill>
                  <a:schemeClr val="bg1"/>
                </a:solidFill>
              </a:rPr>
              <a:t>Notre</a:t>
            </a:r>
            <a:r>
              <a:rPr lang="nl-NL" sz="2800" dirty="0" smtClean="0">
                <a:solidFill>
                  <a:schemeClr val="bg1"/>
                </a:solidFill>
              </a:rPr>
              <a:t> dame in Parijs</a:t>
            </a:r>
            <a:endParaRPr lang="nl-N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1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 smtClean="0">
                <a:solidFill>
                  <a:schemeClr val="bg1"/>
                </a:solidFill>
              </a:rPr>
              <a:t>York </a:t>
            </a:r>
            <a:r>
              <a:rPr lang="nl-NL" sz="4000" dirty="0" err="1" smtClean="0">
                <a:solidFill>
                  <a:schemeClr val="bg1"/>
                </a:solidFill>
              </a:rPr>
              <a:t>Minster</a:t>
            </a:r>
            <a:r>
              <a:rPr lang="nl-NL" sz="4000" dirty="0" smtClean="0">
                <a:solidFill>
                  <a:schemeClr val="bg1"/>
                </a:solidFill>
              </a:rPr>
              <a:t> in Engeland</a:t>
            </a:r>
            <a:endParaRPr lang="nl-NL" sz="4000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11266" name="Picture 2" descr="http://nl.dreamstime.com/gotische-kathedraal-in-york-het-uk-thumb174800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4"/>
          <a:stretch/>
        </p:blipFill>
        <p:spPr bwMode="auto">
          <a:xfrm>
            <a:off x="971778" y="1700808"/>
            <a:ext cx="7221880" cy="4493505"/>
          </a:xfrm>
          <a:prstGeom prst="rect">
            <a:avLst/>
          </a:prstGeom>
          <a:noFill/>
          <a:ln w="635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589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" b="3792"/>
          <a:stretch/>
        </p:blipFill>
        <p:spPr bwMode="auto">
          <a:xfrm>
            <a:off x="2123728" y="2636912"/>
            <a:ext cx="6802581" cy="363919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6882" y="-171400"/>
            <a:ext cx="8229600" cy="11430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Bouwkunst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3024336"/>
          </a:xfrm>
        </p:spPr>
        <p:txBody>
          <a:bodyPr/>
          <a:lstStyle/>
          <a:p>
            <a:pPr marL="0" indent="0">
              <a:buNone/>
            </a:pPr>
            <a:r>
              <a:rPr lang="nl-NL" sz="2800" dirty="0" smtClean="0">
                <a:solidFill>
                  <a:schemeClr val="bg1"/>
                </a:solidFill>
              </a:rPr>
              <a:t>Kerken zo hoog mogelijk, een kerk die letterlijk naar de hemel wees. Hoe hoger de kerk hoe meer aanzien het dorp of stad kreeg.</a:t>
            </a:r>
          </a:p>
          <a:p>
            <a:pPr marL="0" indent="0">
              <a:buNone/>
            </a:pPr>
            <a:r>
              <a:rPr lang="nl-NL" sz="2800" dirty="0" smtClean="0">
                <a:solidFill>
                  <a:schemeClr val="bg1"/>
                </a:solidFill>
              </a:rPr>
              <a:t>                      SKELETBOUW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46587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Een dergelijk skelet kan veel meer gewicht en kracht (ver)dragen </a:t>
            </a:r>
          </a:p>
          <a:p>
            <a:pPr marL="0" indent="0">
              <a:buNone/>
            </a:pPr>
            <a:endParaRPr lang="nl-NL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voordeel is dat je makkelijk grote ramen in de muren kan plaatsen. De muren hebben namelijk geen dragende functie meer. </a:t>
            </a:r>
          </a:p>
          <a:p>
            <a:pPr marL="0" indent="0">
              <a:buNone/>
            </a:pPr>
            <a:endParaRPr lang="nl-NL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de kruisribgewelven  krijgen steun van de luchtbogen en steunberen.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6995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4608512" cy="5544616"/>
          </a:xfrm>
        </p:spPr>
        <p:txBody>
          <a:bodyPr>
            <a:no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Typisch gotische ornamenten zijn </a:t>
            </a:r>
            <a:r>
              <a:rPr lang="nl-NL" sz="2400" b="1" dirty="0">
                <a:solidFill>
                  <a:schemeClr val="bg1"/>
                </a:solidFill>
              </a:rPr>
              <a:t>hogels</a:t>
            </a:r>
            <a:r>
              <a:rPr lang="nl-NL" sz="2400" dirty="0">
                <a:solidFill>
                  <a:schemeClr val="bg1"/>
                </a:solidFill>
              </a:rPr>
              <a:t>, </a:t>
            </a:r>
            <a:r>
              <a:rPr lang="nl-NL" sz="2400" b="1" dirty="0">
                <a:solidFill>
                  <a:schemeClr val="bg1"/>
                </a:solidFill>
              </a:rPr>
              <a:t>kruisbloemen</a:t>
            </a:r>
            <a:r>
              <a:rPr lang="nl-NL" sz="2400" dirty="0">
                <a:solidFill>
                  <a:schemeClr val="bg1"/>
                </a:solidFill>
              </a:rPr>
              <a:t> en </a:t>
            </a:r>
            <a:r>
              <a:rPr lang="nl-NL" sz="2400" b="1" dirty="0">
                <a:solidFill>
                  <a:schemeClr val="bg1"/>
                </a:solidFill>
              </a:rPr>
              <a:t>pinakels</a:t>
            </a:r>
            <a:r>
              <a:rPr lang="nl-NL" sz="2400" dirty="0">
                <a:solidFill>
                  <a:schemeClr val="bg1"/>
                </a:solidFill>
              </a:rPr>
              <a:t>. </a:t>
            </a:r>
            <a:r>
              <a:rPr lang="nl-NL" sz="2400" dirty="0" smtClean="0">
                <a:solidFill>
                  <a:schemeClr val="bg1"/>
                </a:solidFill>
              </a:rPr>
              <a:t/>
            </a:r>
            <a:br>
              <a:rPr lang="nl-NL" sz="2400" dirty="0" smtClean="0">
                <a:solidFill>
                  <a:schemeClr val="bg1"/>
                </a:solidFill>
              </a:rPr>
            </a:br>
            <a:r>
              <a:rPr lang="nl-NL" sz="2400" dirty="0">
                <a:solidFill>
                  <a:schemeClr val="bg1"/>
                </a:solidFill>
              </a:rPr>
              <a:t/>
            </a:r>
            <a:br>
              <a:rPr lang="nl-NL" sz="2400" dirty="0">
                <a:solidFill>
                  <a:schemeClr val="bg1"/>
                </a:solidFill>
              </a:rPr>
            </a:br>
            <a:r>
              <a:rPr lang="nl-NL" sz="2400" dirty="0" smtClean="0">
                <a:solidFill>
                  <a:schemeClr val="bg1"/>
                </a:solidFill>
              </a:rPr>
              <a:t>Boven </a:t>
            </a:r>
            <a:r>
              <a:rPr lang="nl-NL" sz="2400" dirty="0">
                <a:solidFill>
                  <a:schemeClr val="bg1"/>
                </a:solidFill>
              </a:rPr>
              <a:t>ramen werden soms </a:t>
            </a:r>
            <a:r>
              <a:rPr lang="nl-NL" sz="2400" b="1" dirty="0">
                <a:solidFill>
                  <a:schemeClr val="bg1"/>
                </a:solidFill>
              </a:rPr>
              <a:t>wimbergen</a:t>
            </a:r>
            <a:r>
              <a:rPr lang="nl-NL" sz="2400" dirty="0">
                <a:solidFill>
                  <a:schemeClr val="bg1"/>
                </a:solidFill>
              </a:rPr>
              <a:t> </a:t>
            </a:r>
            <a:r>
              <a:rPr lang="nl-NL" sz="2400" dirty="0" smtClean="0">
                <a:solidFill>
                  <a:schemeClr val="bg1"/>
                </a:solidFill>
              </a:rPr>
              <a:t>gemaakt</a:t>
            </a:r>
            <a:r>
              <a:rPr lang="nl-NL" sz="2400" dirty="0">
                <a:solidFill>
                  <a:schemeClr val="bg1"/>
                </a:solidFill>
              </a:rPr>
              <a:t>. </a:t>
            </a:r>
            <a:r>
              <a:rPr lang="nl-NL" sz="2400" dirty="0" smtClean="0">
                <a:solidFill>
                  <a:schemeClr val="bg1"/>
                </a:solidFill>
              </a:rPr>
              <a:t/>
            </a:r>
            <a:br>
              <a:rPr lang="nl-NL" sz="2400" dirty="0" smtClean="0">
                <a:solidFill>
                  <a:schemeClr val="bg1"/>
                </a:solidFill>
              </a:rPr>
            </a:br>
            <a:r>
              <a:rPr lang="nl-NL" sz="2400" dirty="0" smtClean="0">
                <a:solidFill>
                  <a:schemeClr val="bg1"/>
                </a:solidFill>
              </a:rPr>
              <a:t/>
            </a:r>
            <a:br>
              <a:rPr lang="nl-NL" sz="2400" dirty="0" smtClean="0">
                <a:solidFill>
                  <a:schemeClr val="bg1"/>
                </a:solidFill>
              </a:rPr>
            </a:br>
            <a:r>
              <a:rPr lang="nl-NL" sz="2400" dirty="0" smtClean="0">
                <a:solidFill>
                  <a:schemeClr val="bg1"/>
                </a:solidFill>
              </a:rPr>
              <a:t>Ook </a:t>
            </a:r>
            <a:r>
              <a:rPr lang="nl-NL" sz="2400" dirty="0">
                <a:solidFill>
                  <a:schemeClr val="bg1"/>
                </a:solidFill>
              </a:rPr>
              <a:t>torenspitsen werden wel </a:t>
            </a:r>
            <a:r>
              <a:rPr lang="nl-NL" sz="2400" b="1" dirty="0">
                <a:solidFill>
                  <a:schemeClr val="bg1"/>
                </a:solidFill>
              </a:rPr>
              <a:t>ajour</a:t>
            </a:r>
            <a:r>
              <a:rPr lang="nl-NL" sz="2400" dirty="0">
                <a:solidFill>
                  <a:schemeClr val="bg1"/>
                </a:solidFill>
              </a:rPr>
              <a:t> (opengewerkt) uitgevoerd</a:t>
            </a:r>
            <a:r>
              <a:rPr lang="nl-NL" sz="2400" dirty="0" smtClean="0">
                <a:solidFill>
                  <a:schemeClr val="bg1"/>
                </a:solidFill>
              </a:rPr>
              <a:t>.</a:t>
            </a:r>
            <a:br>
              <a:rPr lang="nl-NL" sz="2400" dirty="0" smtClean="0">
                <a:solidFill>
                  <a:schemeClr val="bg1"/>
                </a:solidFill>
              </a:rPr>
            </a:br>
            <a:r>
              <a:rPr lang="nl-NL" sz="2400" dirty="0">
                <a:solidFill>
                  <a:schemeClr val="bg1"/>
                </a:solidFill>
              </a:rPr>
              <a:t/>
            </a:r>
            <a:br>
              <a:rPr lang="nl-NL" sz="2400" dirty="0">
                <a:solidFill>
                  <a:schemeClr val="bg1"/>
                </a:solidFill>
              </a:rPr>
            </a:br>
            <a:r>
              <a:rPr lang="nl-NL" sz="2400" dirty="0">
                <a:solidFill>
                  <a:schemeClr val="bg1"/>
                </a:solidFill>
              </a:rPr>
              <a:t/>
            </a:r>
            <a:br>
              <a:rPr lang="nl-NL" sz="2400" dirty="0">
                <a:solidFill>
                  <a:schemeClr val="bg1"/>
                </a:solidFill>
              </a:rPr>
            </a:br>
            <a:r>
              <a:rPr lang="nl-NL" sz="2400" dirty="0">
                <a:solidFill>
                  <a:schemeClr val="bg1"/>
                </a:solidFill>
              </a:rPr>
              <a:t>Het regenwater werd meestal afgevoerd via </a:t>
            </a:r>
            <a:r>
              <a:rPr lang="nl-NL" sz="2400" b="1" dirty="0">
                <a:solidFill>
                  <a:schemeClr val="bg1"/>
                </a:solidFill>
              </a:rPr>
              <a:t>spuwers</a:t>
            </a:r>
            <a:endParaRPr lang="nl-NL" sz="2400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37" y="764704"/>
            <a:ext cx="3600401" cy="5328592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772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Gotische ramen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God is bovennatuurlijk licht dat over de aarde schijnt. </a:t>
            </a:r>
          </a:p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dirty="0" smtClean="0">
                <a:solidFill>
                  <a:schemeClr val="bg1"/>
                </a:solidFill>
              </a:rPr>
              <a:t>Men wilde dat de kerk een bron van licht zou zijn. God moest als licht de kerk kunnen binnen komen. Hiertoe waren veel en grote ramen nodig. 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387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3740" y="0"/>
            <a:ext cx="8229600" cy="11430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Rondboog en spitsboog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AOC GROENE WELLE                                                 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" t="4085" r="7503" b="3374"/>
          <a:stretch/>
        </p:blipFill>
        <p:spPr>
          <a:xfrm>
            <a:off x="1911927" y="1052735"/>
            <a:ext cx="5373226" cy="5098683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703746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388</Words>
  <Application>Microsoft Office PowerPoint</Application>
  <PresentationFormat>Diavoorstelling (4:3)</PresentationFormat>
  <Paragraphs>66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Kantoorthema</vt:lpstr>
      <vt:lpstr>PowerPoint-presentatie</vt:lpstr>
      <vt:lpstr>KATHEDRAAL</vt:lpstr>
      <vt:lpstr>PowerPoint-presentatie</vt:lpstr>
      <vt:lpstr>York Minster in Engeland</vt:lpstr>
      <vt:lpstr>Bouwkunst</vt:lpstr>
      <vt:lpstr>PowerPoint-presentatie</vt:lpstr>
      <vt:lpstr>Typisch gotische ornamenten zijn hogels, kruisbloemen en pinakels.   Boven ramen werden soms wimbergen gemaakt.   Ook torenspitsen werden wel ajour (opengewerkt) uitgevoerd.   Het regenwater werd meestal afgevoerd via spuwers</vt:lpstr>
      <vt:lpstr>Gotische ramen</vt:lpstr>
      <vt:lpstr>Rondboog en spitsboog</vt:lpstr>
      <vt:lpstr>kruisribgewelf</vt:lpstr>
      <vt:lpstr>Rozetvenster in de Notre Dame</vt:lpstr>
      <vt:lpstr>PowerPoint-presentatie</vt:lpstr>
      <vt:lpstr>Sint Jan in Den Bosch</vt:lpstr>
      <vt:lpstr>Waterspruwers</vt:lpstr>
      <vt:lpstr>Rijkelijk versierd</vt:lpstr>
      <vt:lpstr>Bloemwerk</vt:lpstr>
      <vt:lpstr>PowerPoint-presentatie</vt:lpstr>
      <vt:lpstr>PowerPoint-presentatie</vt:lpstr>
      <vt:lpstr>PowerPoint-presentatie</vt:lpstr>
      <vt:lpstr>PowerPoint-presentatie</vt:lpstr>
      <vt:lpstr>PowerPoint-presentatie</vt:lpstr>
      <vt:lpstr>Kijk ook eens hier..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</dc:creator>
  <cp:lastModifiedBy>Annoeschka Turksema</cp:lastModifiedBy>
  <cp:revision>17</cp:revision>
  <dcterms:created xsi:type="dcterms:W3CDTF">2012-03-01T13:34:57Z</dcterms:created>
  <dcterms:modified xsi:type="dcterms:W3CDTF">2017-11-06T11:33:40Z</dcterms:modified>
</cp:coreProperties>
</file>