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61" r:id="rId4"/>
    <p:sldId id="263" r:id="rId5"/>
    <p:sldId id="262" r:id="rId6"/>
    <p:sldId id="264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69" d="100"/>
          <a:sy n="69" d="100"/>
        </p:scale>
        <p:origin x="78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jp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 om de ondertitelstijl van het model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028218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0518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090077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228167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935389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797176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6243364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324508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220819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13346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Tekststijl van het model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26467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92D050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de stijl te bewerken</a:t>
            </a:r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Tekststijl van het model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A9BDE2-214B-46FE-AABD-EAA6CD1DA83E}" type="datetimeFigureOut">
              <a:rPr lang="nl-NL" smtClean="0"/>
              <a:t>28-9-2017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6C73091-2F92-4C8E-AB54-E49E33891E8A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2565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g"/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Spieren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nl-NL" dirty="0"/>
              <a:t>Joska de Kroon</a:t>
            </a:r>
          </a:p>
        </p:txBody>
      </p:sp>
    </p:spTree>
    <p:extLst>
      <p:ext uri="{BB962C8B-B14F-4D97-AF65-F5344CB8AC3E}">
        <p14:creationId xmlns:p14="http://schemas.microsoft.com/office/powerpoint/2010/main" val="290866976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Wat gaan we vandaag doen?</a:t>
            </a:r>
          </a:p>
        </p:txBody>
      </p:sp>
      <p:sp>
        <p:nvSpPr>
          <p:cNvPr id="7" name="Tijdelijke aanduiding voor inhoud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Tx/>
              <a:buChar char="-"/>
            </a:pPr>
            <a:r>
              <a:rPr lang="nl-NL" dirty="0"/>
              <a:t>Bouw van spieren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Werking van spieren</a:t>
            </a:r>
          </a:p>
          <a:p>
            <a:pPr>
              <a:buFontTx/>
              <a:buChar char="-"/>
            </a:pPr>
            <a:endParaRPr lang="nl-NL" dirty="0"/>
          </a:p>
          <a:p>
            <a:pPr>
              <a:buFontTx/>
              <a:buChar char="-"/>
            </a:pPr>
            <a:r>
              <a:rPr lang="nl-NL" dirty="0"/>
              <a:t>Antagonisten</a:t>
            </a:r>
          </a:p>
        </p:txBody>
      </p:sp>
    </p:spTree>
    <p:extLst>
      <p:ext uri="{BB962C8B-B14F-4D97-AF65-F5344CB8AC3E}">
        <p14:creationId xmlns:p14="http://schemas.microsoft.com/office/powerpoint/2010/main" val="15434860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: Shape 18"/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480797" y="1690688"/>
            <a:ext cx="8711202" cy="5167312"/>
          </a:xfrm>
          <a:custGeom>
            <a:avLst/>
            <a:gdLst>
              <a:gd name="connsiteX0" fmla="*/ 0 w 8711202"/>
              <a:gd name="connsiteY0" fmla="*/ 0 h 5167312"/>
              <a:gd name="connsiteX1" fmla="*/ 7243482 w 8711202"/>
              <a:gd name="connsiteY1" fmla="*/ 0 h 5167312"/>
              <a:gd name="connsiteX2" fmla="*/ 8711202 w 8711202"/>
              <a:gd name="connsiteY2" fmla="*/ 0 h 5167312"/>
              <a:gd name="connsiteX3" fmla="*/ 8711202 w 8711202"/>
              <a:gd name="connsiteY3" fmla="*/ 5167312 h 5167312"/>
              <a:gd name="connsiteX4" fmla="*/ 7243482 w 8711202"/>
              <a:gd name="connsiteY4" fmla="*/ 5167312 h 5167312"/>
              <a:gd name="connsiteX5" fmla="*/ 221324 w 8711202"/>
              <a:gd name="connsiteY5" fmla="*/ 5167312 h 5167312"/>
              <a:gd name="connsiteX6" fmla="*/ 2615203 w 8711202"/>
              <a:gd name="connsiteY6" fmla="*/ 952 h 5167312"/>
              <a:gd name="connsiteX7" fmla="*/ 0 w 8711202"/>
              <a:gd name="connsiteY7" fmla="*/ 952 h 5167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711202" h="5167312">
                <a:moveTo>
                  <a:pt x="0" y="0"/>
                </a:moveTo>
                <a:lnTo>
                  <a:pt x="7243482" y="0"/>
                </a:lnTo>
                <a:lnTo>
                  <a:pt x="8711202" y="0"/>
                </a:lnTo>
                <a:lnTo>
                  <a:pt x="8711202" y="5167312"/>
                </a:lnTo>
                <a:lnTo>
                  <a:pt x="7243482" y="5167312"/>
                </a:lnTo>
                <a:lnTo>
                  <a:pt x="221324" y="5167312"/>
                </a:lnTo>
                <a:lnTo>
                  <a:pt x="2615203" y="952"/>
                </a:lnTo>
                <a:lnTo>
                  <a:pt x="0" y="952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: Shape 20"/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1691640"/>
            <a:ext cx="5931454" cy="5166360"/>
          </a:xfrm>
          <a:custGeom>
            <a:avLst/>
            <a:gdLst>
              <a:gd name="connsiteX0" fmla="*/ 0 w 5931454"/>
              <a:gd name="connsiteY0" fmla="*/ 0 h 5166360"/>
              <a:gd name="connsiteX1" fmla="*/ 5931454 w 5931454"/>
              <a:gd name="connsiteY1" fmla="*/ 0 h 5166360"/>
              <a:gd name="connsiteX2" fmla="*/ 3537575 w 5931454"/>
              <a:gd name="connsiteY2" fmla="*/ 5166360 h 5166360"/>
              <a:gd name="connsiteX3" fmla="*/ 0 w 5931454"/>
              <a:gd name="connsiteY3" fmla="*/ 5166360 h 5166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31454" h="5166360">
                <a:moveTo>
                  <a:pt x="0" y="0"/>
                </a:moveTo>
                <a:lnTo>
                  <a:pt x="5931454" y="0"/>
                </a:lnTo>
                <a:lnTo>
                  <a:pt x="3537575" y="5166360"/>
                </a:lnTo>
                <a:lnTo>
                  <a:pt x="0" y="5166360"/>
                </a:lnTo>
                <a:close/>
              </a:path>
            </a:pathLst>
          </a:custGeom>
          <a:solidFill>
            <a:schemeClr val="tx1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pic>
        <p:nvPicPr>
          <p:cNvPr id="8" name="Tijdelijke aanduiding voor inhoud 4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6183088" y="2882447"/>
            <a:ext cx="5170711" cy="2585355"/>
          </a:xfrm>
          <a:custGeom>
            <a:avLst/>
            <a:gdLst>
              <a:gd name="connsiteX0" fmla="*/ 0 w 4636009"/>
              <a:gd name="connsiteY0" fmla="*/ 0 h 5032375"/>
              <a:gd name="connsiteX1" fmla="*/ 4636009 w 4636009"/>
              <a:gd name="connsiteY1" fmla="*/ 0 h 5032375"/>
              <a:gd name="connsiteX2" fmla="*/ 4636009 w 4636009"/>
              <a:gd name="connsiteY2" fmla="*/ 5032375 h 5032375"/>
              <a:gd name="connsiteX3" fmla="*/ 0 w 4636009"/>
              <a:gd name="connsiteY3" fmla="*/ 5032375 h 50323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36009" h="5032375">
                <a:moveTo>
                  <a:pt x="0" y="0"/>
                </a:moveTo>
                <a:lnTo>
                  <a:pt x="4636009" y="0"/>
                </a:lnTo>
                <a:lnTo>
                  <a:pt x="4636009" y="5032375"/>
                </a:lnTo>
                <a:lnTo>
                  <a:pt x="0" y="5032375"/>
                </a:lnTo>
                <a:close/>
              </a:path>
            </a:pathLst>
          </a:custGeom>
        </p:spPr>
      </p:pic>
      <p:sp>
        <p:nvSpPr>
          <p:cNvPr id="23" name="Freeform: Shape 22"/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178805" y="-2"/>
            <a:ext cx="6013194" cy="1511304"/>
          </a:xfrm>
          <a:custGeom>
            <a:avLst/>
            <a:gdLst>
              <a:gd name="connsiteX0" fmla="*/ 4545473 w 6013194"/>
              <a:gd name="connsiteY0" fmla="*/ 0 h 1511304"/>
              <a:gd name="connsiteX1" fmla="*/ 6013194 w 6013194"/>
              <a:gd name="connsiteY1" fmla="*/ 0 h 1511304"/>
              <a:gd name="connsiteX2" fmla="*/ 6013194 w 6013194"/>
              <a:gd name="connsiteY2" fmla="*/ 1508760 h 1511304"/>
              <a:gd name="connsiteX3" fmla="*/ 4545474 w 6013194"/>
              <a:gd name="connsiteY3" fmla="*/ 1508760 h 1511304"/>
              <a:gd name="connsiteX4" fmla="*/ 4545474 w 6013194"/>
              <a:gd name="connsiteY4" fmla="*/ 1511304 h 1511304"/>
              <a:gd name="connsiteX5" fmla="*/ 0 w 6013194"/>
              <a:gd name="connsiteY5" fmla="*/ 1511304 h 1511304"/>
              <a:gd name="connsiteX6" fmla="*/ 697617 w 6013194"/>
              <a:gd name="connsiteY6" fmla="*/ 3 h 1511304"/>
              <a:gd name="connsiteX7" fmla="*/ 4545473 w 6013194"/>
              <a:gd name="connsiteY7" fmla="*/ 3 h 15113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6013194" h="1511304">
                <a:moveTo>
                  <a:pt x="4545473" y="0"/>
                </a:moveTo>
                <a:lnTo>
                  <a:pt x="6013194" y="0"/>
                </a:lnTo>
                <a:lnTo>
                  <a:pt x="6013194" y="1508760"/>
                </a:lnTo>
                <a:lnTo>
                  <a:pt x="4545474" y="1508760"/>
                </a:lnTo>
                <a:lnTo>
                  <a:pt x="4545474" y="1511304"/>
                </a:lnTo>
                <a:lnTo>
                  <a:pt x="0" y="1511304"/>
                </a:lnTo>
                <a:lnTo>
                  <a:pt x="697617" y="3"/>
                </a:lnTo>
                <a:lnTo>
                  <a:pt x="4545473" y="3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5340605" cy="1146176"/>
          </a:xfrm>
        </p:spPr>
        <p:txBody>
          <a:bodyPr>
            <a:normAutofit/>
          </a:bodyPr>
          <a:lstStyle/>
          <a:p>
            <a:r>
              <a:rPr lang="nl-NL" dirty="0"/>
              <a:t>Spieren - bouw</a:t>
            </a:r>
          </a:p>
        </p:txBody>
      </p:sp>
      <p:sp>
        <p:nvSpPr>
          <p:cNvPr id="14" name="Content Placeholder 9"/>
          <p:cNvSpPr>
            <a:spLocks noGrp="1"/>
          </p:cNvSpPr>
          <p:nvPr>
            <p:ph idx="1"/>
          </p:nvPr>
        </p:nvSpPr>
        <p:spPr>
          <a:xfrm>
            <a:off x="838200" y="2173288"/>
            <a:ext cx="3603171" cy="3639684"/>
          </a:xfrm>
        </p:spPr>
        <p:txBody>
          <a:bodyPr anchor="ctr">
            <a:normAutofit/>
          </a:bodyPr>
          <a:lstStyle/>
          <a:p>
            <a:r>
              <a:rPr lang="en-US" dirty="0" err="1">
                <a:solidFill>
                  <a:schemeClr val="bg1"/>
                </a:solidFill>
              </a:rPr>
              <a:t>Pezen</a:t>
            </a:r>
            <a:r>
              <a:rPr lang="en-US" dirty="0">
                <a:solidFill>
                  <a:schemeClr val="bg1"/>
                </a:solidFill>
              </a:rPr>
              <a:t>:</a:t>
            </a:r>
          </a:p>
          <a:p>
            <a:pPr>
              <a:buFontTx/>
              <a:buChar char="-"/>
            </a:pPr>
            <a:r>
              <a:rPr lang="en-US" dirty="0" err="1">
                <a:solidFill>
                  <a:schemeClr val="bg1"/>
                </a:solidFill>
              </a:rPr>
              <a:t>Aanhechting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aan</a:t>
            </a:r>
            <a:r>
              <a:rPr lang="en-US" dirty="0">
                <a:solidFill>
                  <a:schemeClr val="bg1"/>
                </a:solidFill>
              </a:rPr>
              <a:t> het bot</a:t>
            </a:r>
          </a:p>
          <a:p>
            <a:pPr>
              <a:buFontTx/>
              <a:buChar char="-"/>
            </a:pPr>
            <a:endParaRPr lang="en-US" dirty="0">
              <a:solidFill>
                <a:schemeClr val="bg1"/>
              </a:solidFill>
            </a:endParaRPr>
          </a:p>
          <a:p>
            <a:r>
              <a:rPr lang="en-US" dirty="0" err="1">
                <a:solidFill>
                  <a:schemeClr val="bg1"/>
                </a:solidFill>
              </a:rPr>
              <a:t>Spierschede</a:t>
            </a:r>
            <a:r>
              <a:rPr lang="en-US" dirty="0">
                <a:solidFill>
                  <a:schemeClr val="bg1"/>
                </a:solidFill>
              </a:rPr>
              <a:t>: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- </a:t>
            </a:r>
            <a:r>
              <a:rPr lang="en-US" dirty="0" err="1">
                <a:solidFill>
                  <a:schemeClr val="bg1"/>
                </a:solidFill>
              </a:rPr>
              <a:t>Stevig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bindweefsel</a:t>
            </a:r>
            <a:r>
              <a:rPr lang="en-US" dirty="0">
                <a:solidFill>
                  <a:schemeClr val="bg1"/>
                </a:solidFill>
              </a:rPr>
              <a:t> om </a:t>
            </a:r>
            <a:r>
              <a:rPr lang="en-US" dirty="0" err="1">
                <a:solidFill>
                  <a:schemeClr val="bg1"/>
                </a:solidFill>
              </a:rPr>
              <a:t>een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spier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1780231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Freeform: Shape 18"/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480797" y="1690688"/>
            <a:ext cx="8711202" cy="5167312"/>
          </a:xfrm>
          <a:custGeom>
            <a:avLst/>
            <a:gdLst>
              <a:gd name="connsiteX0" fmla="*/ 0 w 8711202"/>
              <a:gd name="connsiteY0" fmla="*/ 0 h 5167312"/>
              <a:gd name="connsiteX1" fmla="*/ 7243482 w 8711202"/>
              <a:gd name="connsiteY1" fmla="*/ 0 h 5167312"/>
              <a:gd name="connsiteX2" fmla="*/ 8711202 w 8711202"/>
              <a:gd name="connsiteY2" fmla="*/ 0 h 5167312"/>
              <a:gd name="connsiteX3" fmla="*/ 8711202 w 8711202"/>
              <a:gd name="connsiteY3" fmla="*/ 5167312 h 5167312"/>
              <a:gd name="connsiteX4" fmla="*/ 7243482 w 8711202"/>
              <a:gd name="connsiteY4" fmla="*/ 5167312 h 5167312"/>
              <a:gd name="connsiteX5" fmla="*/ 221324 w 8711202"/>
              <a:gd name="connsiteY5" fmla="*/ 5167312 h 5167312"/>
              <a:gd name="connsiteX6" fmla="*/ 2615203 w 8711202"/>
              <a:gd name="connsiteY6" fmla="*/ 952 h 5167312"/>
              <a:gd name="connsiteX7" fmla="*/ 0 w 8711202"/>
              <a:gd name="connsiteY7" fmla="*/ 952 h 5167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8711202" h="5167312">
                <a:moveTo>
                  <a:pt x="0" y="0"/>
                </a:moveTo>
                <a:lnTo>
                  <a:pt x="7243482" y="0"/>
                </a:lnTo>
                <a:lnTo>
                  <a:pt x="8711202" y="0"/>
                </a:lnTo>
                <a:lnTo>
                  <a:pt x="8711202" y="5167312"/>
                </a:lnTo>
                <a:lnTo>
                  <a:pt x="7243482" y="5167312"/>
                </a:lnTo>
                <a:lnTo>
                  <a:pt x="221324" y="5167312"/>
                </a:lnTo>
                <a:lnTo>
                  <a:pt x="2615203" y="952"/>
                </a:lnTo>
                <a:lnTo>
                  <a:pt x="0" y="952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Freeform: Shape 20"/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1691640"/>
            <a:ext cx="5931454" cy="5166360"/>
          </a:xfrm>
          <a:custGeom>
            <a:avLst/>
            <a:gdLst>
              <a:gd name="connsiteX0" fmla="*/ 0 w 5931454"/>
              <a:gd name="connsiteY0" fmla="*/ 0 h 5166360"/>
              <a:gd name="connsiteX1" fmla="*/ 5931454 w 5931454"/>
              <a:gd name="connsiteY1" fmla="*/ 0 h 5166360"/>
              <a:gd name="connsiteX2" fmla="*/ 3537575 w 5931454"/>
              <a:gd name="connsiteY2" fmla="*/ 5166360 h 5166360"/>
              <a:gd name="connsiteX3" fmla="*/ 0 w 5931454"/>
              <a:gd name="connsiteY3" fmla="*/ 5166360 h 5166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31454" h="5166360">
                <a:moveTo>
                  <a:pt x="0" y="0"/>
                </a:moveTo>
                <a:lnTo>
                  <a:pt x="5931454" y="0"/>
                </a:lnTo>
                <a:lnTo>
                  <a:pt x="3537575" y="5166360"/>
                </a:lnTo>
                <a:lnTo>
                  <a:pt x="0" y="5166360"/>
                </a:lnTo>
                <a:close/>
              </a:path>
            </a:pathLst>
          </a:custGeom>
          <a:solidFill>
            <a:schemeClr val="tx1"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pic>
        <p:nvPicPr>
          <p:cNvPr id="8" name="Tijdelijke aanduiding voor inhoud 4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6183088" y="2882447"/>
            <a:ext cx="5170711" cy="2585355"/>
          </a:xfrm>
          <a:custGeom>
            <a:avLst/>
            <a:gdLst>
              <a:gd name="connsiteX0" fmla="*/ 0 w 4636009"/>
              <a:gd name="connsiteY0" fmla="*/ 0 h 5032375"/>
              <a:gd name="connsiteX1" fmla="*/ 4636009 w 4636009"/>
              <a:gd name="connsiteY1" fmla="*/ 0 h 5032375"/>
              <a:gd name="connsiteX2" fmla="*/ 4636009 w 4636009"/>
              <a:gd name="connsiteY2" fmla="*/ 5032375 h 5032375"/>
              <a:gd name="connsiteX3" fmla="*/ 0 w 4636009"/>
              <a:gd name="connsiteY3" fmla="*/ 5032375 h 50323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36009" h="5032375">
                <a:moveTo>
                  <a:pt x="0" y="0"/>
                </a:moveTo>
                <a:lnTo>
                  <a:pt x="4636009" y="0"/>
                </a:lnTo>
                <a:lnTo>
                  <a:pt x="4636009" y="5032375"/>
                </a:lnTo>
                <a:lnTo>
                  <a:pt x="0" y="5032375"/>
                </a:lnTo>
                <a:close/>
              </a:path>
            </a:pathLst>
          </a:custGeom>
        </p:spPr>
      </p:pic>
      <p:sp>
        <p:nvSpPr>
          <p:cNvPr id="23" name="Freeform: Shape 22"/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178805" y="-2"/>
            <a:ext cx="6013194" cy="1511304"/>
          </a:xfrm>
          <a:custGeom>
            <a:avLst/>
            <a:gdLst>
              <a:gd name="connsiteX0" fmla="*/ 4545473 w 6013194"/>
              <a:gd name="connsiteY0" fmla="*/ 0 h 1511304"/>
              <a:gd name="connsiteX1" fmla="*/ 6013194 w 6013194"/>
              <a:gd name="connsiteY1" fmla="*/ 0 h 1511304"/>
              <a:gd name="connsiteX2" fmla="*/ 6013194 w 6013194"/>
              <a:gd name="connsiteY2" fmla="*/ 1508760 h 1511304"/>
              <a:gd name="connsiteX3" fmla="*/ 4545474 w 6013194"/>
              <a:gd name="connsiteY3" fmla="*/ 1508760 h 1511304"/>
              <a:gd name="connsiteX4" fmla="*/ 4545474 w 6013194"/>
              <a:gd name="connsiteY4" fmla="*/ 1511304 h 1511304"/>
              <a:gd name="connsiteX5" fmla="*/ 0 w 6013194"/>
              <a:gd name="connsiteY5" fmla="*/ 1511304 h 1511304"/>
              <a:gd name="connsiteX6" fmla="*/ 697617 w 6013194"/>
              <a:gd name="connsiteY6" fmla="*/ 3 h 1511304"/>
              <a:gd name="connsiteX7" fmla="*/ 4545473 w 6013194"/>
              <a:gd name="connsiteY7" fmla="*/ 3 h 15113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6013194" h="1511304">
                <a:moveTo>
                  <a:pt x="4545473" y="0"/>
                </a:moveTo>
                <a:lnTo>
                  <a:pt x="6013194" y="0"/>
                </a:lnTo>
                <a:lnTo>
                  <a:pt x="6013194" y="1508760"/>
                </a:lnTo>
                <a:lnTo>
                  <a:pt x="4545474" y="1508760"/>
                </a:lnTo>
                <a:lnTo>
                  <a:pt x="4545474" y="1511304"/>
                </a:lnTo>
                <a:lnTo>
                  <a:pt x="0" y="1511304"/>
                </a:lnTo>
                <a:lnTo>
                  <a:pt x="697617" y="3"/>
                </a:lnTo>
                <a:lnTo>
                  <a:pt x="4545473" y="3"/>
                </a:lnTo>
                <a:close/>
              </a:path>
            </a:pathLst>
          </a:cu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5340605" cy="1146176"/>
          </a:xfrm>
        </p:spPr>
        <p:txBody>
          <a:bodyPr>
            <a:normAutofit/>
          </a:bodyPr>
          <a:lstStyle/>
          <a:p>
            <a:r>
              <a:rPr lang="nl-NL" dirty="0"/>
              <a:t>Spieren - bouw</a:t>
            </a:r>
          </a:p>
        </p:txBody>
      </p:sp>
      <p:sp>
        <p:nvSpPr>
          <p:cNvPr id="14" name="Content Placeholder 9"/>
          <p:cNvSpPr>
            <a:spLocks noGrp="1"/>
          </p:cNvSpPr>
          <p:nvPr>
            <p:ph idx="1"/>
          </p:nvPr>
        </p:nvSpPr>
        <p:spPr>
          <a:xfrm>
            <a:off x="838200" y="2173288"/>
            <a:ext cx="3603171" cy="3639684"/>
          </a:xfrm>
        </p:spPr>
        <p:txBody>
          <a:bodyPr anchor="ctr">
            <a:normAutofit/>
          </a:bodyPr>
          <a:lstStyle/>
          <a:p>
            <a:r>
              <a:rPr lang="en-US" dirty="0" err="1">
                <a:solidFill>
                  <a:schemeClr val="bg1"/>
                </a:solidFill>
              </a:rPr>
              <a:t>Spierbundel</a:t>
            </a:r>
            <a:r>
              <a:rPr lang="en-US" dirty="0">
                <a:solidFill>
                  <a:schemeClr val="bg1"/>
                </a:solidFill>
              </a:rPr>
              <a:t>: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- </a:t>
            </a:r>
            <a:r>
              <a:rPr lang="en-US" dirty="0" err="1">
                <a:solidFill>
                  <a:schemeClr val="bg1"/>
                </a:solidFill>
              </a:rPr>
              <a:t>Meerdere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spieren</a:t>
            </a:r>
            <a:r>
              <a:rPr lang="en-US" dirty="0">
                <a:solidFill>
                  <a:schemeClr val="bg1"/>
                </a:solidFill>
              </a:rPr>
              <a:t>, </a:t>
            </a:r>
            <a:r>
              <a:rPr lang="en-US" dirty="0" err="1">
                <a:solidFill>
                  <a:schemeClr val="bg1"/>
                </a:solidFill>
              </a:rPr>
              <a:t>omgeven</a:t>
            </a:r>
            <a:r>
              <a:rPr lang="en-US" dirty="0">
                <a:solidFill>
                  <a:schemeClr val="bg1"/>
                </a:solidFill>
              </a:rPr>
              <a:t> door </a:t>
            </a:r>
            <a:r>
              <a:rPr lang="en-US" dirty="0" err="1">
                <a:solidFill>
                  <a:schemeClr val="bg1"/>
                </a:solidFill>
              </a:rPr>
              <a:t>bindweefsel</a:t>
            </a:r>
            <a:endParaRPr lang="en-US" dirty="0">
              <a:solidFill>
                <a:schemeClr val="bg1"/>
              </a:solidFill>
            </a:endParaRPr>
          </a:p>
          <a:p>
            <a:pPr marL="0" indent="0">
              <a:buNone/>
            </a:pPr>
            <a:endParaRPr lang="en-US" dirty="0">
              <a:solidFill>
                <a:schemeClr val="bg1"/>
              </a:solidFill>
            </a:endParaRPr>
          </a:p>
          <a:p>
            <a:r>
              <a:rPr lang="en-US" dirty="0" err="1">
                <a:solidFill>
                  <a:schemeClr val="bg1"/>
                </a:solidFill>
              </a:rPr>
              <a:t>Spiervezels</a:t>
            </a:r>
            <a:r>
              <a:rPr lang="en-US" dirty="0">
                <a:solidFill>
                  <a:schemeClr val="bg1"/>
                </a:solidFill>
              </a:rPr>
              <a:t>:</a:t>
            </a:r>
          </a:p>
          <a:p>
            <a:pPr marL="0" indent="0">
              <a:buNone/>
            </a:pPr>
            <a:r>
              <a:rPr lang="en-US" dirty="0">
                <a:solidFill>
                  <a:schemeClr val="bg1"/>
                </a:solidFill>
              </a:rPr>
              <a:t>- </a:t>
            </a:r>
            <a:r>
              <a:rPr lang="en-US" dirty="0" err="1">
                <a:solidFill>
                  <a:schemeClr val="bg1"/>
                </a:solidFill>
              </a:rPr>
              <a:t>Meerdere</a:t>
            </a:r>
            <a:r>
              <a:rPr lang="en-US" dirty="0">
                <a:solidFill>
                  <a:schemeClr val="bg1"/>
                </a:solidFill>
              </a:rPr>
              <a:t> </a:t>
            </a:r>
            <a:r>
              <a:rPr lang="en-US" dirty="0" err="1">
                <a:solidFill>
                  <a:schemeClr val="bg1"/>
                </a:solidFill>
              </a:rPr>
              <a:t>spiercellen</a:t>
            </a:r>
            <a:endParaRPr lang="en-US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7532372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ectangle 15">
            <a:extLst>
              <a:ext uri="{FF2B5EF4-FFF2-40B4-BE49-F238E27FC236}">
                <a16:creationId xmlns:a16="http://schemas.microsoft.com/office/drawing/2014/main" id="{E02F3C71-C981-4614-98EA-D6C494F8091E}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ltGray">
          <a:xfrm>
            <a:off x="336883" y="321176"/>
            <a:ext cx="7174247" cy="5896743"/>
          </a:xfrm>
          <a:prstGeom prst="rect">
            <a:avLst/>
          </a:prstGeom>
          <a:solidFill>
            <a:schemeClr val="tx1">
              <a:alpha val="15000"/>
            </a:schemeClr>
          </a:solidFill>
          <a:ln w="127000" cap="sq" cmpd="thinThick">
            <a:solidFill>
              <a:schemeClr val="tx1">
                <a:alpha val="1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Afbeelding 8">
            <a:extLst>
              <a:ext uri="{FF2B5EF4-FFF2-40B4-BE49-F238E27FC236}">
                <a16:creationId xmlns:a16="http://schemas.microsoft.com/office/drawing/2014/main" id="{782B0557-2A36-43A0-A271-AA9B6D3D3AF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03075" y="2828925"/>
            <a:ext cx="3095362" cy="3388994"/>
          </a:xfrm>
          <a:prstGeom prst="rect">
            <a:avLst/>
          </a:prstGeom>
        </p:spPr>
      </p:pic>
      <p:pic>
        <p:nvPicPr>
          <p:cNvPr id="7" name="Tijdelijke aanduiding voor inhoud 5">
            <a:extLst>
              <a:ext uri="{FF2B5EF4-FFF2-40B4-BE49-F238E27FC236}">
                <a16:creationId xmlns:a16="http://schemas.microsoft.com/office/drawing/2014/main" id="{5A61F80C-7661-41F6-9D7E-F29F97BA6B2F}"/>
              </a:ext>
            </a:extLst>
          </p:cNvPr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23955"/>
          <a:stretch/>
        </p:blipFill>
        <p:spPr>
          <a:xfrm>
            <a:off x="8441420" y="306909"/>
            <a:ext cx="2818671" cy="22860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21516" y="640263"/>
            <a:ext cx="6204984" cy="1344975"/>
          </a:xfr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z="4000"/>
              <a:t>Werking</a:t>
            </a:r>
          </a:p>
        </p:txBody>
      </p:sp>
      <p:sp>
        <p:nvSpPr>
          <p:cNvPr id="11" name="Tekstvak 10"/>
          <p:cNvSpPr txBox="1"/>
          <p:nvPr/>
        </p:nvSpPr>
        <p:spPr>
          <a:xfrm>
            <a:off x="821515" y="2121762"/>
            <a:ext cx="6204984" cy="36269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marL="400050" indent="-28575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700" dirty="0" err="1"/>
              <a:t>Impulsen</a:t>
            </a:r>
            <a:r>
              <a:rPr lang="en-US" sz="1700" dirty="0"/>
              <a:t> </a:t>
            </a:r>
            <a:r>
              <a:rPr lang="en-US" sz="1700" dirty="0" err="1"/>
              <a:t>naar</a:t>
            </a:r>
            <a:r>
              <a:rPr lang="en-US" sz="1700" dirty="0"/>
              <a:t> </a:t>
            </a:r>
            <a:r>
              <a:rPr lang="en-US" sz="1700" dirty="0" err="1"/>
              <a:t>bewegingszenuwcellen</a:t>
            </a:r>
            <a:endParaRPr lang="en-US" sz="1700" dirty="0"/>
          </a:p>
          <a:p>
            <a:pPr>
              <a:lnSpc>
                <a:spcPct val="90000"/>
              </a:lnSpc>
              <a:spcAft>
                <a:spcPts val="600"/>
              </a:spcAft>
            </a:pPr>
            <a:r>
              <a:rPr lang="en-US" sz="1700" dirty="0"/>
              <a:t>	Hoe </a:t>
            </a:r>
            <a:r>
              <a:rPr lang="en-US" sz="1700" dirty="0" err="1"/>
              <a:t>zat</a:t>
            </a:r>
            <a:r>
              <a:rPr lang="en-US" sz="1700" dirty="0"/>
              <a:t> </a:t>
            </a:r>
            <a:r>
              <a:rPr lang="en-US" sz="1700" dirty="0" err="1"/>
              <a:t>dat</a:t>
            </a:r>
            <a:r>
              <a:rPr lang="en-US" sz="1700" dirty="0"/>
              <a:t> </a:t>
            </a:r>
            <a:r>
              <a:rPr lang="en-US" sz="1700" dirty="0" err="1"/>
              <a:t>ook</a:t>
            </a:r>
            <a:r>
              <a:rPr lang="en-US" sz="1700" dirty="0"/>
              <a:t> </a:t>
            </a:r>
            <a:r>
              <a:rPr lang="en-US" sz="1700" dirty="0" err="1"/>
              <a:t>alweer</a:t>
            </a:r>
            <a:r>
              <a:rPr lang="en-US" sz="1700" dirty="0"/>
              <a:t>?</a:t>
            </a:r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7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700" dirty="0"/>
              <a:t>2. </a:t>
            </a:r>
            <a:r>
              <a:rPr lang="en-US" sz="1700" dirty="0" err="1"/>
              <a:t>Spiervezels</a:t>
            </a:r>
            <a:r>
              <a:rPr lang="en-US" sz="1700" dirty="0"/>
              <a:t> </a:t>
            </a:r>
            <a:r>
              <a:rPr lang="en-US" sz="1700" dirty="0" err="1"/>
              <a:t>trekken</a:t>
            </a:r>
            <a:r>
              <a:rPr lang="en-US" sz="1700" dirty="0"/>
              <a:t> </a:t>
            </a:r>
            <a:r>
              <a:rPr lang="en-US" sz="1700" dirty="0" err="1"/>
              <a:t>samen</a:t>
            </a:r>
            <a:endParaRPr lang="en-US" sz="17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7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700" dirty="0"/>
              <a:t>3. Spier </a:t>
            </a:r>
            <a:r>
              <a:rPr lang="en-US" sz="1700" dirty="0" err="1"/>
              <a:t>wordt</a:t>
            </a:r>
            <a:r>
              <a:rPr lang="en-US" sz="1700" dirty="0"/>
              <a:t> </a:t>
            </a:r>
            <a:r>
              <a:rPr lang="en-US" sz="1700" dirty="0" err="1"/>
              <a:t>korter</a:t>
            </a:r>
            <a:r>
              <a:rPr lang="en-US" sz="1700" dirty="0"/>
              <a:t> </a:t>
            </a:r>
            <a:r>
              <a:rPr lang="en-US" sz="1700" dirty="0" err="1"/>
              <a:t>en</a:t>
            </a:r>
            <a:r>
              <a:rPr lang="en-US" sz="1700" dirty="0"/>
              <a:t> </a:t>
            </a:r>
            <a:r>
              <a:rPr lang="en-US" sz="1700" dirty="0" err="1"/>
              <a:t>dikker</a:t>
            </a:r>
            <a:endParaRPr lang="en-US" sz="17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7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700" dirty="0"/>
              <a:t>4. </a:t>
            </a:r>
            <a:r>
              <a:rPr lang="en-US" sz="1700" dirty="0" err="1"/>
              <a:t>Afstand</a:t>
            </a:r>
            <a:r>
              <a:rPr lang="en-US" sz="1700" dirty="0"/>
              <a:t> </a:t>
            </a:r>
            <a:r>
              <a:rPr lang="en-US" sz="1700" dirty="0" err="1"/>
              <a:t>tussen</a:t>
            </a:r>
            <a:r>
              <a:rPr lang="en-US" sz="1700" dirty="0"/>
              <a:t> </a:t>
            </a:r>
            <a:r>
              <a:rPr lang="en-US" sz="1700" dirty="0" err="1"/>
              <a:t>aanhechtingsplaatsen</a:t>
            </a:r>
            <a:r>
              <a:rPr lang="en-US" sz="1700" dirty="0"/>
              <a:t> </a:t>
            </a:r>
            <a:r>
              <a:rPr lang="en-US" sz="1700" dirty="0" err="1"/>
              <a:t>wordt</a:t>
            </a:r>
            <a:r>
              <a:rPr lang="en-US" sz="1700" dirty="0"/>
              <a:t> </a:t>
            </a:r>
            <a:r>
              <a:rPr lang="en-US" sz="1700" dirty="0" err="1"/>
              <a:t>korter</a:t>
            </a:r>
            <a:endParaRPr lang="en-US" sz="17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endParaRPr lang="en-US" sz="1700" dirty="0"/>
          </a:p>
          <a:p>
            <a:pPr indent="-228600">
              <a:lnSpc>
                <a:spcPct val="90000"/>
              </a:lnSpc>
              <a:spcAft>
                <a:spcPts val="600"/>
              </a:spcAft>
              <a:buFont typeface="Arial" panose="020B0604020202020204" pitchFamily="34" charset="0"/>
              <a:buChar char="•"/>
            </a:pPr>
            <a:r>
              <a:rPr lang="en-US" sz="1700" dirty="0"/>
              <a:t>5. </a:t>
            </a:r>
            <a:r>
              <a:rPr lang="en-US" sz="1700" dirty="0" err="1"/>
              <a:t>Verbranding</a:t>
            </a:r>
            <a:r>
              <a:rPr lang="en-US" sz="1700" dirty="0"/>
              <a:t> in spier</a:t>
            </a:r>
          </a:p>
          <a:p>
            <a:pPr>
              <a:lnSpc>
                <a:spcPct val="90000"/>
              </a:lnSpc>
              <a:spcAft>
                <a:spcPts val="600"/>
              </a:spcAft>
            </a:pPr>
            <a:r>
              <a:rPr lang="en-US" sz="1700" dirty="0"/>
              <a:t>	Wat is </a:t>
            </a:r>
            <a:r>
              <a:rPr lang="en-US" sz="1700" dirty="0" err="1"/>
              <a:t>daar</a:t>
            </a:r>
            <a:r>
              <a:rPr lang="en-US" sz="1700" dirty="0"/>
              <a:t> </a:t>
            </a:r>
            <a:r>
              <a:rPr lang="en-US" sz="1700" dirty="0" err="1"/>
              <a:t>ook</a:t>
            </a:r>
            <a:r>
              <a:rPr lang="en-US" sz="1700" dirty="0"/>
              <a:t> </a:t>
            </a:r>
            <a:r>
              <a:rPr lang="en-US" sz="1700" dirty="0" err="1"/>
              <a:t>alweer</a:t>
            </a:r>
            <a:r>
              <a:rPr lang="en-US" sz="1700" dirty="0"/>
              <a:t> </a:t>
            </a:r>
            <a:r>
              <a:rPr lang="en-US" sz="1700" dirty="0" err="1"/>
              <a:t>voor</a:t>
            </a:r>
            <a:r>
              <a:rPr lang="en-US" sz="1700" dirty="0"/>
              <a:t> </a:t>
            </a:r>
            <a:r>
              <a:rPr lang="en-US" sz="1700" dirty="0" err="1"/>
              <a:t>nodig</a:t>
            </a:r>
            <a:r>
              <a:rPr lang="en-US" sz="1700" dirty="0"/>
              <a:t>?</a:t>
            </a:r>
          </a:p>
        </p:txBody>
      </p:sp>
    </p:spTree>
    <p:extLst>
      <p:ext uri="{BB962C8B-B14F-4D97-AF65-F5344CB8AC3E}">
        <p14:creationId xmlns:p14="http://schemas.microsoft.com/office/powerpoint/2010/main" val="39459609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11"/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876801" y="1690688"/>
            <a:ext cx="7316944" cy="5167312"/>
          </a:xfrm>
          <a:custGeom>
            <a:avLst/>
            <a:gdLst>
              <a:gd name="connsiteX0" fmla="*/ 0 w 7316944"/>
              <a:gd name="connsiteY0" fmla="*/ 0 h 5167312"/>
              <a:gd name="connsiteX1" fmla="*/ 7316944 w 7316944"/>
              <a:gd name="connsiteY1" fmla="*/ 0 h 5167312"/>
              <a:gd name="connsiteX2" fmla="*/ 7316944 w 7316944"/>
              <a:gd name="connsiteY2" fmla="*/ 5167312 h 5167312"/>
              <a:gd name="connsiteX3" fmla="*/ 472697 w 7316944"/>
              <a:gd name="connsiteY3" fmla="*/ 5167312 h 5167312"/>
              <a:gd name="connsiteX4" fmla="*/ 2866576 w 7316944"/>
              <a:gd name="connsiteY4" fmla="*/ 952 h 5167312"/>
              <a:gd name="connsiteX5" fmla="*/ 0 w 7316944"/>
              <a:gd name="connsiteY5" fmla="*/ 952 h 51673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316944" h="5167312">
                <a:moveTo>
                  <a:pt x="0" y="0"/>
                </a:moveTo>
                <a:lnTo>
                  <a:pt x="7316944" y="0"/>
                </a:lnTo>
                <a:lnTo>
                  <a:pt x="7316944" y="5167312"/>
                </a:lnTo>
                <a:lnTo>
                  <a:pt x="472697" y="5167312"/>
                </a:lnTo>
                <a:lnTo>
                  <a:pt x="2866576" y="952"/>
                </a:lnTo>
                <a:lnTo>
                  <a:pt x="0" y="952"/>
                </a:lnTo>
                <a:close/>
              </a:path>
            </a:pathLst>
          </a:cu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12" name="Freeform 37"/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V="1">
            <a:off x="-1746" y="1691164"/>
            <a:ext cx="7571262" cy="5166360"/>
          </a:xfrm>
          <a:custGeom>
            <a:avLst/>
            <a:gdLst>
              <a:gd name="connsiteX0" fmla="*/ 0 w 7571262"/>
              <a:gd name="connsiteY0" fmla="*/ 5166360 h 5166360"/>
              <a:gd name="connsiteX1" fmla="*/ 7571262 w 7571262"/>
              <a:gd name="connsiteY1" fmla="*/ 5166360 h 5166360"/>
              <a:gd name="connsiteX2" fmla="*/ 5177382 w 7571262"/>
              <a:gd name="connsiteY2" fmla="*/ 0 h 5166360"/>
              <a:gd name="connsiteX3" fmla="*/ 5171159 w 7571262"/>
              <a:gd name="connsiteY3" fmla="*/ 0 h 5166360"/>
              <a:gd name="connsiteX4" fmla="*/ 3981368 w 7571262"/>
              <a:gd name="connsiteY4" fmla="*/ 0 h 5166360"/>
              <a:gd name="connsiteX5" fmla="*/ 2331323 w 7571262"/>
              <a:gd name="connsiteY5" fmla="*/ 0 h 5166360"/>
              <a:gd name="connsiteX6" fmla="*/ 0 w 7571262"/>
              <a:gd name="connsiteY6" fmla="*/ 0 h 5166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7571262" h="5166360">
                <a:moveTo>
                  <a:pt x="0" y="5166360"/>
                </a:moveTo>
                <a:lnTo>
                  <a:pt x="7571262" y="5166360"/>
                </a:lnTo>
                <a:lnTo>
                  <a:pt x="5177382" y="0"/>
                </a:lnTo>
                <a:lnTo>
                  <a:pt x="5171159" y="0"/>
                </a:lnTo>
                <a:lnTo>
                  <a:pt x="3981368" y="0"/>
                </a:lnTo>
                <a:lnTo>
                  <a:pt x="2331323" y="0"/>
                </a:lnTo>
                <a:lnTo>
                  <a:pt x="0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pic>
        <p:nvPicPr>
          <p:cNvPr id="5" name="Afbeelding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185243" y="4567701"/>
            <a:ext cx="1929406" cy="2112433"/>
          </a:xfrm>
          <a:custGeom>
            <a:avLst/>
            <a:gdLst>
              <a:gd name="connsiteX0" fmla="*/ 0 w 4636009"/>
              <a:gd name="connsiteY0" fmla="*/ 0 h 5032375"/>
              <a:gd name="connsiteX1" fmla="*/ 4636009 w 4636009"/>
              <a:gd name="connsiteY1" fmla="*/ 0 h 5032375"/>
              <a:gd name="connsiteX2" fmla="*/ 4636009 w 4636009"/>
              <a:gd name="connsiteY2" fmla="*/ 5032375 h 5032375"/>
              <a:gd name="connsiteX3" fmla="*/ 0 w 4636009"/>
              <a:gd name="connsiteY3" fmla="*/ 5032375 h 50323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36009" h="5032375">
                <a:moveTo>
                  <a:pt x="0" y="0"/>
                </a:moveTo>
                <a:lnTo>
                  <a:pt x="4636009" y="0"/>
                </a:lnTo>
                <a:lnTo>
                  <a:pt x="4636009" y="5032375"/>
                </a:lnTo>
                <a:lnTo>
                  <a:pt x="0" y="5032375"/>
                </a:lnTo>
                <a:close/>
              </a:path>
            </a:pathLst>
          </a:custGeom>
        </p:spPr>
      </p:pic>
      <p:pic>
        <p:nvPicPr>
          <p:cNvPr id="4" name="Tijdelijke aanduiding voor inhoud 5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8508310" y="2015406"/>
            <a:ext cx="3425159" cy="2112433"/>
          </a:xfrm>
          <a:custGeom>
            <a:avLst/>
            <a:gdLst>
              <a:gd name="connsiteX0" fmla="*/ 0 w 4636009"/>
              <a:gd name="connsiteY0" fmla="*/ 0 h 5032375"/>
              <a:gd name="connsiteX1" fmla="*/ 4636009 w 4636009"/>
              <a:gd name="connsiteY1" fmla="*/ 0 h 5032375"/>
              <a:gd name="connsiteX2" fmla="*/ 4636009 w 4636009"/>
              <a:gd name="connsiteY2" fmla="*/ 5032375 h 5032375"/>
              <a:gd name="connsiteX3" fmla="*/ 0 w 4636009"/>
              <a:gd name="connsiteY3" fmla="*/ 5032375 h 50323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636009" h="5032375">
                <a:moveTo>
                  <a:pt x="0" y="0"/>
                </a:moveTo>
                <a:lnTo>
                  <a:pt x="4636009" y="0"/>
                </a:lnTo>
                <a:lnTo>
                  <a:pt x="4636009" y="5032375"/>
                </a:lnTo>
                <a:lnTo>
                  <a:pt x="0" y="5032375"/>
                </a:lnTo>
                <a:close/>
              </a:path>
            </a:pathLst>
          </a:custGeom>
        </p:spPr>
      </p:pic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</p:spPr>
        <p:txBody>
          <a:bodyPr>
            <a:normAutofit/>
          </a:bodyPr>
          <a:lstStyle/>
          <a:p>
            <a:r>
              <a:rPr lang="nl-NL" dirty="0"/>
              <a:t>Antagonist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38200" y="2015406"/>
            <a:ext cx="5097779" cy="4065986"/>
          </a:xfrm>
        </p:spPr>
        <p:txBody>
          <a:bodyPr anchor="t">
            <a:normAutofit/>
          </a:bodyPr>
          <a:lstStyle/>
          <a:p>
            <a:r>
              <a:rPr lang="nl-NL" dirty="0">
                <a:solidFill>
                  <a:schemeClr val="bg1"/>
                </a:solidFill>
              </a:rPr>
              <a:t>Spieren waarvan het samentrekken een tegengesteld effect hebben.</a:t>
            </a:r>
          </a:p>
          <a:p>
            <a:endParaRPr lang="nl-NL" dirty="0">
              <a:solidFill>
                <a:schemeClr val="bg1"/>
              </a:solidFill>
            </a:endParaRPr>
          </a:p>
          <a:p>
            <a:r>
              <a:rPr lang="nl-NL" sz="2000" b="1" u="sng" dirty="0">
                <a:solidFill>
                  <a:schemeClr val="bg1"/>
                </a:solidFill>
              </a:rPr>
              <a:t>Tr</a:t>
            </a:r>
            <a:r>
              <a:rPr lang="nl-NL" sz="2000" dirty="0">
                <a:solidFill>
                  <a:schemeClr val="bg1"/>
                </a:solidFill>
              </a:rPr>
              <a:t>ekspieren en </a:t>
            </a:r>
            <a:r>
              <a:rPr lang="nl-NL" sz="2000" b="1" u="sng" dirty="0">
                <a:solidFill>
                  <a:schemeClr val="bg1"/>
                </a:solidFill>
              </a:rPr>
              <a:t>B</a:t>
            </a:r>
            <a:r>
              <a:rPr lang="nl-NL" sz="2000" dirty="0">
                <a:solidFill>
                  <a:schemeClr val="bg1"/>
                </a:solidFill>
              </a:rPr>
              <a:t>uigspieren</a:t>
            </a:r>
          </a:p>
          <a:p>
            <a:endParaRPr lang="nl-NL" sz="2000" b="1" dirty="0">
              <a:solidFill>
                <a:schemeClr val="bg1"/>
              </a:solidFill>
            </a:endParaRPr>
          </a:p>
          <a:p>
            <a:r>
              <a:rPr lang="nl-NL" sz="2000" b="1" u="sng" dirty="0" err="1">
                <a:solidFill>
                  <a:schemeClr val="bg1"/>
                </a:solidFill>
              </a:rPr>
              <a:t>Tr</a:t>
            </a:r>
            <a:r>
              <a:rPr lang="nl-NL" sz="2000" dirty="0" err="1">
                <a:solidFill>
                  <a:schemeClr val="bg1"/>
                </a:solidFill>
              </a:rPr>
              <a:t>iceps</a:t>
            </a:r>
            <a:r>
              <a:rPr lang="nl-NL" sz="2000" dirty="0">
                <a:solidFill>
                  <a:schemeClr val="bg1"/>
                </a:solidFill>
              </a:rPr>
              <a:t> en </a:t>
            </a:r>
            <a:r>
              <a:rPr lang="nl-NL" sz="2000" b="1" u="sng" dirty="0">
                <a:solidFill>
                  <a:schemeClr val="bg1"/>
                </a:solidFill>
              </a:rPr>
              <a:t>B</a:t>
            </a:r>
            <a:r>
              <a:rPr lang="nl-NL" sz="2000" dirty="0">
                <a:solidFill>
                  <a:schemeClr val="bg1"/>
                </a:solidFill>
              </a:rPr>
              <a:t>iceps</a:t>
            </a:r>
            <a:endParaRPr lang="nl-NL" sz="2000" b="1" u="sng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023016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71</Words>
  <Application>Microsoft Office PowerPoint</Application>
  <PresentationFormat>Breedbeeld</PresentationFormat>
  <Paragraphs>38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Spieren</vt:lpstr>
      <vt:lpstr>Wat gaan we vandaag doen?</vt:lpstr>
      <vt:lpstr>Spieren - bouw</vt:lpstr>
      <vt:lpstr>Spieren - bouw</vt:lpstr>
      <vt:lpstr>Werking</vt:lpstr>
      <vt:lpstr>Antagonist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Beenverbindingen</dc:title>
  <dc:creator>joska de kroon</dc:creator>
  <cp:lastModifiedBy>joska de kroon</cp:lastModifiedBy>
  <cp:revision>12</cp:revision>
  <dcterms:created xsi:type="dcterms:W3CDTF">2017-05-12T13:18:41Z</dcterms:created>
  <dcterms:modified xsi:type="dcterms:W3CDTF">2017-09-28T17:26:37Z</dcterms:modified>
</cp:coreProperties>
</file>

<file path=docProps/thumbnail.jpeg>
</file>