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1" r:id="rId2"/>
  </p:sldMasterIdLst>
  <p:notesMasterIdLst>
    <p:notesMasterId r:id="rId17"/>
  </p:notesMasterIdLst>
  <p:sldIdLst>
    <p:sldId id="256" r:id="rId3"/>
    <p:sldId id="257" r:id="rId4"/>
    <p:sldId id="259" r:id="rId5"/>
    <p:sldId id="260" r:id="rId6"/>
    <p:sldId id="265" r:id="rId7"/>
    <p:sldId id="266" r:id="rId8"/>
    <p:sldId id="262" r:id="rId9"/>
    <p:sldId id="267" r:id="rId10"/>
    <p:sldId id="261" r:id="rId11"/>
    <p:sldId id="268" r:id="rId12"/>
    <p:sldId id="269" r:id="rId13"/>
    <p:sldId id="270" r:id="rId14"/>
    <p:sldId id="263" r:id="rId15"/>
    <p:sldId id="26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F9BD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04"/>
    <p:restoredTop sz="75489" autoAdjust="0"/>
  </p:normalViewPr>
  <p:slideViewPr>
    <p:cSldViewPr snapToGrid="0" snapToObjects="1">
      <p:cViewPr varScale="1">
        <p:scale>
          <a:sx n="55" d="100"/>
          <a:sy n="55" d="100"/>
        </p:scale>
        <p:origin x="1476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0" d="100"/>
        <a:sy n="13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1087EF-0553-42DF-893A-91C634DE6385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70F0D5-052A-4191-8EA4-C346C2E5734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83653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5675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09695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nl-NL" dirty="0" smtClean="0"/>
              <a:t>Dit is juist, als dierverzorger ben jij verantwoordelijk om te beoordelen of een dier ziek is of niet.</a:t>
            </a:r>
          </a:p>
          <a:p>
            <a:pPr marL="228600" indent="-228600">
              <a:buAutoNum type="arabicPeriod"/>
            </a:pPr>
            <a:r>
              <a:rPr lang="nl-NL" dirty="0" smtClean="0"/>
              <a:t>Nee, je kan niet altijd alles van een afstand zien. De eerste</a:t>
            </a:r>
            <a:r>
              <a:rPr lang="nl-NL" baseline="0" dirty="0" smtClean="0"/>
              <a:t> observatie is op afstand, maar je observeert ook van dichtbij. Dichtbij kan je bepaalde kenmerken beter observeren.</a:t>
            </a:r>
          </a:p>
          <a:p>
            <a:pPr marL="228600" indent="-228600">
              <a:buAutoNum type="arabicPeriod"/>
            </a:pPr>
            <a:r>
              <a:rPr lang="nl-NL" baseline="0" dirty="0" smtClean="0"/>
              <a:t>Als een dier chronisch ziek is dan duurt de ziekte langer dan </a:t>
            </a:r>
            <a:r>
              <a:rPr lang="nl-NL" baseline="0" smtClean="0"/>
              <a:t>6 weken.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70F0D5-052A-4191-8EA4-C346C2E5734C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162103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2387600"/>
          </a:xfrm>
        </p:spPr>
        <p:txBody>
          <a:bodyPr anchor="b">
            <a:normAutofit/>
          </a:bodyPr>
          <a:lstStyle>
            <a:lvl1pPr algn="ctr">
              <a:defRPr sz="72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133291"/>
            <a:ext cx="9144000" cy="1655762"/>
          </a:xfrm>
        </p:spPr>
        <p:txBody>
          <a:bodyPr/>
          <a:lstStyle>
            <a:lvl1pPr marL="0" indent="0" algn="ctr">
              <a:buNone/>
              <a:defRPr sz="2400" b="0" i="0">
                <a:latin typeface="Avenir Book" charset="0"/>
                <a:ea typeface="Avenir Book" charset="0"/>
                <a:cs typeface="Avenir Book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0029" y="5296636"/>
            <a:ext cx="3252987" cy="922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96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608465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41085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31371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3656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>
            <a:alphaModFix amt="1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00000">
            <a:off x="8745415" y="3750408"/>
            <a:ext cx="3680069" cy="368006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800">
                <a:solidFill>
                  <a:srgbClr val="1F9BDE"/>
                </a:solidFill>
                <a:latin typeface="DIN Condensed" charset="0"/>
                <a:ea typeface="DIN Condensed" charset="0"/>
                <a:cs typeface="DIN Condensed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2286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1pPr>
            <a:lvl2pPr marL="6858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2pPr>
            <a:lvl3pPr marL="11430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3pPr>
            <a:lvl4pPr marL="16002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4pPr>
            <a:lvl5pPr marL="2057400" indent="-228600">
              <a:buFont typeface="Wingdings" charset="2"/>
              <a:buChar char="§"/>
              <a:defRPr b="0" i="0">
                <a:latin typeface="Avenir Book" charset="0"/>
                <a:ea typeface="Avenir Book" charset="0"/>
                <a:cs typeface="Avenir Book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 smtClean="0"/>
              <a:t>Titel Hoofdstuk</a:t>
            </a:r>
            <a:endParaRPr lang="nl-NL" dirty="0"/>
          </a:p>
        </p:txBody>
      </p:sp>
      <p:sp>
        <p:nvSpPr>
          <p:cNvPr id="11" name="Tijdelijke aanduiding voor tekst 10"/>
          <p:cNvSpPr>
            <a:spLocks noGrp="1"/>
          </p:cNvSpPr>
          <p:nvPr>
            <p:ph type="body" sz="quarter" idx="13" hasCustomPrompt="1"/>
          </p:nvPr>
        </p:nvSpPr>
        <p:spPr>
          <a:xfrm>
            <a:off x="838200" y="6356350"/>
            <a:ext cx="2743200" cy="365125"/>
          </a:xfrm>
        </p:spPr>
        <p:txBody>
          <a:bodyPr>
            <a:noAutofit/>
          </a:bodyPr>
          <a:lstStyle>
            <a:lvl1pPr marL="0" indent="0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Kenniskiem</a:t>
            </a:r>
            <a:endParaRPr lang="nl-NL" dirty="0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sz="quarter" idx="14" hasCustomPrompt="1"/>
          </p:nvPr>
        </p:nvSpPr>
        <p:spPr>
          <a:xfrm>
            <a:off x="8610600" y="6356350"/>
            <a:ext cx="2743200" cy="365125"/>
          </a:xfrm>
        </p:spPr>
        <p:txBody>
          <a:bodyPr>
            <a:normAutofit/>
          </a:bodyPr>
          <a:lstStyle>
            <a:lvl1pPr marL="0" indent="0" algn="r">
              <a:buNone/>
              <a:defRPr sz="1400">
                <a:solidFill>
                  <a:srgbClr val="1F9BDE"/>
                </a:solidFill>
              </a:defRPr>
            </a:lvl1pPr>
          </a:lstStyle>
          <a:p>
            <a:pPr lvl="0"/>
            <a:r>
              <a:rPr lang="nl-NL" dirty="0" smtClean="0"/>
              <a:t>Titel hoofdstuk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86814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1220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62084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74734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0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171399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97770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33440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Titelstijl van model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tekststijl van het model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ABFA54-F40C-8041-B70B-973F0B56D9B8}" type="datetimeFigureOut">
              <a:rPr lang="nl-NL" smtClean="0"/>
              <a:t>29-11-2018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312C79-C462-234E-A35C-93AED18ADBCE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81240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3C2C0E-B441-429A-A2E5-A434B4231498}" type="datetimeFigureOut">
              <a:rPr lang="nl-NL" smtClean="0"/>
              <a:t>29-11-2018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8CCB8-0802-4FCC-A2D6-CAC58A356F5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0459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653616"/>
            <a:ext cx="9144000" cy="1929927"/>
          </a:xfrm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tx1"/>
                </a:solidFill>
              </a:rPr>
              <a:t>Module</a:t>
            </a:r>
            <a:r>
              <a:rPr lang="en-US" sz="4800" dirty="0" smtClean="0"/>
              <a:t/>
            </a:r>
            <a:br>
              <a:rPr lang="en-US" sz="4800" dirty="0" smtClean="0"/>
            </a:br>
            <a:r>
              <a:rPr lang="en-US" sz="4800" dirty="0" err="1" smtClean="0"/>
              <a:t>Diergezondheidszorg</a:t>
            </a:r>
            <a:endParaRPr lang="nl-NL" sz="48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Hoofdstuk</a:t>
            </a:r>
            <a:r>
              <a:rPr lang="en-US" dirty="0" smtClean="0"/>
              <a:t> 4. </a:t>
            </a:r>
          </a:p>
          <a:p>
            <a:r>
              <a:rPr lang="en-US" sz="3600" b="1" dirty="0" err="1" smtClean="0"/>
              <a:t>Gezond</a:t>
            </a:r>
            <a:r>
              <a:rPr lang="en-US" sz="3600" b="1" dirty="0" smtClean="0"/>
              <a:t> of </a:t>
            </a:r>
            <a:r>
              <a:rPr lang="en-US" sz="3600" b="1" dirty="0" err="1" smtClean="0"/>
              <a:t>ziek</a:t>
            </a:r>
            <a:endParaRPr lang="nl-NL" sz="3600" b="1" dirty="0"/>
          </a:p>
        </p:txBody>
      </p:sp>
    </p:spTree>
    <p:extLst>
      <p:ext uri="{BB962C8B-B14F-4D97-AF65-F5344CB8AC3E}">
        <p14:creationId xmlns:p14="http://schemas.microsoft.com/office/powerpoint/2010/main" val="195827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5069114" cy="7379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 smtClean="0"/>
              <a:t>Volgorde van onderzoek</a:t>
            </a:r>
          </a:p>
          <a:p>
            <a:r>
              <a:rPr lang="nl-NL" dirty="0" smtClean="0"/>
              <a:t>Ademhaling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</a:t>
            </a:r>
            <a:r>
              <a:rPr lang="nl-NL" dirty="0"/>
              <a:t>ademhalingsfrequentie is het aantal ademhalingen per tijdseenheid </a:t>
            </a:r>
            <a:endParaRPr lang="nl-NL" dirty="0" smtClean="0"/>
          </a:p>
          <a:p>
            <a:r>
              <a:rPr lang="nl-NL" dirty="0" smtClean="0"/>
              <a:t>Pols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/>
              <a:t>D</a:t>
            </a:r>
            <a:r>
              <a:rPr lang="nl-NL" dirty="0" smtClean="0"/>
              <a:t>e </a:t>
            </a:r>
            <a:r>
              <a:rPr lang="nl-NL" dirty="0"/>
              <a:t>pols </a:t>
            </a:r>
            <a:r>
              <a:rPr lang="nl-NL" dirty="0" smtClean="0"/>
              <a:t>is </a:t>
            </a:r>
            <a:r>
              <a:rPr lang="nl-NL" dirty="0"/>
              <a:t>de hartslag die voelbaar is aan de slagaders die aan de oppervlakte liggen </a:t>
            </a:r>
            <a:endParaRPr lang="nl-NL" dirty="0" smtClean="0"/>
          </a:p>
          <a:p>
            <a:r>
              <a:rPr lang="nl-NL" dirty="0" smtClean="0"/>
              <a:t>Lichaamstemperatuur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lichaamstemperatuur meet je bij dieren in de anus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232" y="1655127"/>
            <a:ext cx="10310888" cy="4611530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3741" y="1724988"/>
            <a:ext cx="10283379" cy="455261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061" y="1203723"/>
            <a:ext cx="10310888" cy="4524239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86231" y="2490463"/>
            <a:ext cx="2932862" cy="16699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05084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62767"/>
            <a:ext cx="10515600" cy="4662261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Huid, beharing en hoornige structuren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 huid ligt los en is elastisch ten opzichte van de onderliggende laag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Deze elasticiteit heet </a:t>
            </a:r>
            <a:r>
              <a:rPr lang="nl-NL" i="1" dirty="0" err="1" smtClean="0"/>
              <a:t>turgor</a:t>
            </a:r>
            <a:endParaRPr lang="nl-NL" i="1" dirty="0" smtClean="0"/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Slijmvliezen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Slijmvliezen beoordeel je aan de binnenkant van de bek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Beoordeling is op kleur, vochtigheid en bloedingen of wondjes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Lymfeknopen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Lymfeknopen voelen bij de kaakomslag, voor het schouderblad en in de knieholte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Onder de huid betasten met duim en wijsvinger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nl-NL" dirty="0" smtClean="0"/>
              <a:t>Lymfeknoop aan de rechter en linkerkant even groot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789960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4116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4.5 </a:t>
            </a:r>
            <a:r>
              <a:rPr lang="en-US" sz="4000" dirty="0" err="1" smtClean="0"/>
              <a:t>Een</a:t>
            </a:r>
            <a:r>
              <a:rPr lang="en-US" sz="4000" dirty="0" smtClean="0"/>
              <a:t> </a:t>
            </a:r>
            <a:r>
              <a:rPr lang="en-US" sz="4000" dirty="0" err="1" smtClean="0"/>
              <a:t>ziek</a:t>
            </a:r>
            <a:r>
              <a:rPr lang="en-US" sz="4000" dirty="0" smtClean="0"/>
              <a:t> </a:t>
            </a:r>
            <a:r>
              <a:rPr lang="en-US" sz="4000" dirty="0" err="1" smtClean="0"/>
              <a:t>dier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Bij ziekte toont het dier algemene ziekteverschijnselen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Minder alert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Ligt veel en beweegt minder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Heeft minder of geen eetlust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Vaak ademhaling versneld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Lichaamstemperatuur </a:t>
            </a:r>
            <a:r>
              <a:rPr lang="nl-NL" dirty="0" smtClean="0"/>
              <a:t>verhoogd</a:t>
            </a:r>
          </a:p>
          <a:p>
            <a:r>
              <a:rPr lang="nl-NL" dirty="0" smtClean="0"/>
              <a:t>Acuut ziekteverloop duurt maar een paar dagen</a:t>
            </a:r>
          </a:p>
          <a:p>
            <a:r>
              <a:rPr lang="nl-NL" dirty="0" smtClean="0"/>
              <a:t>Chronische ziekte dan duurt het langer dan 6 weken</a:t>
            </a:r>
          </a:p>
          <a:p>
            <a:r>
              <a:rPr lang="nl-NL" dirty="0" smtClean="0"/>
              <a:t>Congenitale afwijkingen zijn bij de geboorte aanwezig</a:t>
            </a:r>
          </a:p>
          <a:p>
            <a:r>
              <a:rPr lang="nl-NL" dirty="0" smtClean="0"/>
              <a:t>Idiopathische ziekte is de oorzaak van ziekte niet bekend 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86281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88310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4.5 </a:t>
            </a:r>
            <a:r>
              <a:rPr lang="en-US" sz="4000" dirty="0" err="1" smtClean="0"/>
              <a:t>Een</a:t>
            </a:r>
            <a:r>
              <a:rPr lang="en-US" sz="4000" dirty="0" smtClean="0"/>
              <a:t> </a:t>
            </a:r>
            <a:r>
              <a:rPr lang="en-US" sz="4000" dirty="0" err="1" smtClean="0"/>
              <a:t>ziek</a:t>
            </a:r>
            <a:r>
              <a:rPr lang="en-US" sz="4000" dirty="0" smtClean="0"/>
              <a:t> </a:t>
            </a:r>
            <a:r>
              <a:rPr lang="en-US" sz="4000" dirty="0" err="1" smtClean="0"/>
              <a:t>dier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22400"/>
            <a:ext cx="10515600" cy="4754563"/>
          </a:xfrm>
        </p:spPr>
        <p:txBody>
          <a:bodyPr>
            <a:normAutofit/>
          </a:bodyPr>
          <a:lstStyle/>
          <a:p>
            <a:r>
              <a:rPr lang="nl-NL" dirty="0" smtClean="0"/>
              <a:t>Afwijkingen melden bij leidinggevende</a:t>
            </a:r>
          </a:p>
          <a:p>
            <a:r>
              <a:rPr lang="nl-NL" dirty="0" smtClean="0"/>
              <a:t>Leidinggevende beoordeeld bellen naar dierenarts</a:t>
            </a:r>
          </a:p>
          <a:p>
            <a:r>
              <a:rPr lang="nl-NL" dirty="0" smtClean="0"/>
              <a:t>Afwijking registreren zodat collega’s op de hoogte zijn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Registreren met de 5 W’s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ie (welk dier)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at (gevonden afwijking)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aar (waar was het dier toen en nu)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aar mee of waardoor (bijvoorbeeld bij verwondingen)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b="1" dirty="0" smtClean="0">
                <a:solidFill>
                  <a:srgbClr val="1F9BDE"/>
                </a:solidFill>
              </a:rPr>
              <a:t>W</a:t>
            </a:r>
            <a:r>
              <a:rPr lang="nl-NL" dirty="0" smtClean="0"/>
              <a:t>anneer (wanneer is het gebeurd/ geconstateerd)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344484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err="1" smtClean="0"/>
              <a:t>Stellingen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988355"/>
            <a:ext cx="10515600" cy="157071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dierverzorger moet je goed waarnemen.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Je kan van een afstand al zien of een dier ziek is.</a:t>
            </a:r>
          </a:p>
          <a:p>
            <a:pPr marL="514350" indent="-514350">
              <a:buFont typeface="+mj-lt"/>
              <a:buAutoNum type="arabicPeriod"/>
            </a:pPr>
            <a:r>
              <a:rPr lang="nl-NL" dirty="0" smtClean="0"/>
              <a:t>Als een dier chronisch ziek is, duurt dit maar een paar dagen.</a:t>
            </a:r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1384" y="594171"/>
            <a:ext cx="2882674" cy="185897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2">
                <a:lumMod val="60000"/>
                <a:lumOff val="4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20568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 </a:t>
            </a:r>
            <a:r>
              <a:rPr lang="en-US" sz="4000" dirty="0" err="1" smtClean="0"/>
              <a:t>Gezond</a:t>
            </a:r>
            <a:r>
              <a:rPr lang="en-US" sz="4000" dirty="0" smtClean="0"/>
              <a:t> of </a:t>
            </a:r>
            <a:r>
              <a:rPr lang="en-US" sz="4000" dirty="0" err="1" smtClean="0"/>
              <a:t>ziek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2278743"/>
            <a:ext cx="6980873" cy="3898220"/>
          </a:xfrm>
        </p:spPr>
        <p:txBody>
          <a:bodyPr/>
          <a:lstStyle/>
          <a:p>
            <a:r>
              <a:rPr lang="en-US" dirty="0" err="1" smtClean="0"/>
              <a:t>Gezondheidskenmerken</a:t>
            </a:r>
            <a:r>
              <a:rPr lang="en-US" dirty="0" smtClean="0"/>
              <a:t> </a:t>
            </a:r>
            <a:r>
              <a:rPr lang="en-US" dirty="0" err="1" smtClean="0"/>
              <a:t>observeren</a:t>
            </a:r>
            <a:endParaRPr lang="en-US" dirty="0" smtClean="0"/>
          </a:p>
          <a:p>
            <a:r>
              <a:rPr lang="en-US" dirty="0" err="1" smtClean="0"/>
              <a:t>Onderzoeken</a:t>
            </a:r>
            <a:r>
              <a:rPr lang="en-US" dirty="0" smtClean="0"/>
              <a:t> van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dier</a:t>
            </a:r>
            <a:endParaRPr lang="en-US" dirty="0" smtClean="0"/>
          </a:p>
          <a:p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ziek</a:t>
            </a:r>
            <a:r>
              <a:rPr lang="en-US" dirty="0" smtClean="0"/>
              <a:t> </a:t>
            </a:r>
            <a:r>
              <a:rPr lang="en-US" dirty="0" err="1" smtClean="0"/>
              <a:t>dier</a:t>
            </a:r>
            <a:endParaRPr lang="en-US" dirty="0" smtClean="0"/>
          </a:p>
        </p:txBody>
      </p:sp>
      <p:sp>
        <p:nvSpPr>
          <p:cNvPr id="8" name="Tijdelijke aanduiding voor tekst 3"/>
          <p:cNvSpPr>
            <a:spLocks noGrp="1"/>
          </p:cNvSpPr>
          <p:nvPr>
            <p:ph type="body" sz="quarter" idx="13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9" name="Tijdelijke aanduiding voor tekst 4"/>
          <p:cNvSpPr>
            <a:spLocks noGrp="1"/>
          </p:cNvSpPr>
          <p:nvPr>
            <p:ph type="body" sz="quarter" idx="14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r>
              <a:rPr lang="en-US" dirty="0" smtClean="0"/>
              <a:t>4. </a:t>
            </a:r>
            <a:r>
              <a:rPr lang="en-US" dirty="0" err="1" smtClean="0"/>
              <a:t>Gezond</a:t>
            </a:r>
            <a:r>
              <a:rPr lang="en-US" dirty="0" smtClean="0"/>
              <a:t> of </a:t>
            </a:r>
            <a:r>
              <a:rPr lang="en-US" dirty="0" err="1" smtClean="0"/>
              <a:t>ziek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19073" y="432141"/>
            <a:ext cx="3677360" cy="379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9354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42761"/>
          </a:xfrm>
        </p:spPr>
        <p:txBody>
          <a:bodyPr>
            <a:normAutofit/>
          </a:bodyPr>
          <a:lstStyle/>
          <a:p>
            <a:r>
              <a:rPr lang="en-US" sz="4000" dirty="0"/>
              <a:t>4</a:t>
            </a:r>
            <a:r>
              <a:rPr lang="en-US" sz="4000" dirty="0" smtClean="0"/>
              <a:t>.1 </a:t>
            </a:r>
            <a:r>
              <a:rPr lang="en-US" sz="4000" dirty="0" err="1" smtClean="0"/>
              <a:t>Oriëntatie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407886"/>
            <a:ext cx="10515600" cy="4769077"/>
          </a:xfrm>
        </p:spPr>
        <p:txBody>
          <a:bodyPr/>
          <a:lstStyle/>
          <a:p>
            <a:pPr marL="0" indent="0" algn="ctr">
              <a:buNone/>
            </a:pPr>
            <a:r>
              <a:rPr lang="nl-NL" dirty="0" smtClean="0">
                <a:solidFill>
                  <a:srgbClr val="1F9BDE"/>
                </a:solidFill>
              </a:rPr>
              <a:t>“Een </a:t>
            </a:r>
            <a:r>
              <a:rPr lang="nl-NL" dirty="0">
                <a:solidFill>
                  <a:srgbClr val="1F9BDE"/>
                </a:solidFill>
              </a:rPr>
              <a:t>dierverzorger </a:t>
            </a:r>
            <a:r>
              <a:rPr lang="nl-NL" dirty="0" smtClean="0">
                <a:solidFill>
                  <a:srgbClr val="1F9BDE"/>
                </a:solidFill>
              </a:rPr>
              <a:t>moet beoordelen of een dier </a:t>
            </a:r>
          </a:p>
          <a:p>
            <a:pPr marL="0" indent="0" algn="ctr">
              <a:buNone/>
            </a:pPr>
            <a:r>
              <a:rPr lang="nl-NL" dirty="0" smtClean="0">
                <a:solidFill>
                  <a:srgbClr val="1F9BDE"/>
                </a:solidFill>
              </a:rPr>
              <a:t>gezond is of niet”</a:t>
            </a:r>
            <a:endParaRPr lang="nl-NL" dirty="0">
              <a:solidFill>
                <a:srgbClr val="1F9BDE"/>
              </a:solidFill>
            </a:endParaRPr>
          </a:p>
          <a:p>
            <a:pPr marL="0" indent="0">
              <a:buNone/>
            </a:pPr>
            <a:endParaRPr lang="nl-NL" sz="1200" dirty="0" smtClean="0"/>
          </a:p>
          <a:p>
            <a:r>
              <a:rPr lang="nl-NL" dirty="0" smtClean="0"/>
              <a:t>Goed waarnemen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Kijken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Luisteren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Ruiken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Voelen</a:t>
            </a:r>
          </a:p>
          <a:p>
            <a:pPr marL="457200" lvl="1" indent="0">
              <a:buNone/>
            </a:pPr>
            <a:endParaRPr lang="nl-NL" dirty="0" smtClean="0"/>
          </a:p>
          <a:p>
            <a:r>
              <a:rPr lang="nl-NL" dirty="0" smtClean="0"/>
              <a:t>Niet zichtbare kenmerken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Metingen uitvoeren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3385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78611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 smtClean="0"/>
              <a:t> 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72343"/>
            <a:ext cx="10515600" cy="4849132"/>
          </a:xfrm>
        </p:spPr>
        <p:txBody>
          <a:bodyPr/>
          <a:lstStyle/>
          <a:p>
            <a:r>
              <a:rPr lang="nl-NL" dirty="0" smtClean="0"/>
              <a:t>Kennis van gedrag en biologie van het dier</a:t>
            </a:r>
          </a:p>
          <a:p>
            <a:r>
              <a:rPr lang="nl-NL" dirty="0" smtClean="0"/>
              <a:t>Hoe ziet een gezond dier eruit?</a:t>
            </a:r>
          </a:p>
          <a:p>
            <a:r>
              <a:rPr lang="nl-NL" dirty="0" smtClean="0"/>
              <a:t>Hoe gedraagt een gezond dier zich?</a:t>
            </a:r>
          </a:p>
          <a:p>
            <a:r>
              <a:rPr lang="nl-NL" dirty="0" smtClean="0"/>
              <a:t>Afwijkingen herkennen</a:t>
            </a:r>
          </a:p>
          <a:p>
            <a:r>
              <a:rPr lang="nl-NL" dirty="0" smtClean="0"/>
              <a:t>Controleren op gezondheidskenmerken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10600" y="2006836"/>
            <a:ext cx="3013710" cy="219085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2836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049000" cy="85407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Eerst observeren op afstand dan pas van dichtbij</a:t>
            </a:r>
          </a:p>
          <a:p>
            <a:r>
              <a:rPr lang="nl-NL" dirty="0" smtClean="0"/>
              <a:t>Observeren gedrag zonder beïnvloeding jouw aanwezigheid</a:t>
            </a:r>
          </a:p>
          <a:p>
            <a:r>
              <a:rPr lang="nl-NL" dirty="0" smtClean="0"/>
              <a:t>Bij prooidieren extra goed opletten</a:t>
            </a:r>
          </a:p>
          <a:p>
            <a:r>
              <a:rPr lang="nl-NL" dirty="0" smtClean="0"/>
              <a:t>Niet alleen kijken, maar ook luisteren</a:t>
            </a:r>
          </a:p>
          <a:p>
            <a:r>
              <a:rPr lang="nl-NL" dirty="0" smtClean="0"/>
              <a:t>Kenmerken die je op afstand kan observeren 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Bewustzijn en gedrag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Houding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Beweging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Vacht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Opvallende afwijkingen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070959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845800" cy="132556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4.2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 smtClean="0"/>
              <a:t> op </a:t>
            </a:r>
            <a:r>
              <a:rPr lang="en-US" sz="3600" dirty="0" err="1"/>
              <a:t>afstand</a:t>
            </a:r>
            <a:endParaRPr lang="nl-NL" sz="36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Bewustzijn en gedrag</a:t>
            </a:r>
          </a:p>
          <a:p>
            <a:r>
              <a:rPr lang="nl-NL" dirty="0" smtClean="0"/>
              <a:t>Houding</a:t>
            </a:r>
          </a:p>
          <a:p>
            <a:r>
              <a:rPr lang="nl-NL" dirty="0" smtClean="0"/>
              <a:t>Beweging</a:t>
            </a:r>
          </a:p>
          <a:p>
            <a:r>
              <a:rPr lang="nl-NL" dirty="0" smtClean="0"/>
              <a:t>Vacht</a:t>
            </a:r>
          </a:p>
          <a:p>
            <a:r>
              <a:rPr lang="nl-NL" dirty="0" smtClean="0"/>
              <a:t>Opvallende afwijkingen</a:t>
            </a:r>
            <a:endParaRPr lang="nl-NL" dirty="0"/>
          </a:p>
        </p:txBody>
      </p:sp>
      <p:sp>
        <p:nvSpPr>
          <p:cNvPr id="7" name="Tekstvak 6"/>
          <p:cNvSpPr txBox="1"/>
          <p:nvPr/>
        </p:nvSpPr>
        <p:spPr>
          <a:xfrm>
            <a:off x="829628" y="2223297"/>
            <a:ext cx="1051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‘Dit valt als eerste op, is het dier zich bewust van zijn omgeving en reageert het dier alert’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829628" y="2610657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‘Lichaamshouding voor het specifieke dier, diersoort en ras, kijk naar de stand van lichaamsdelen’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829628" y="3200026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‘Voortbeweging (gang) van het dier, houdingsafwijkingen als het dier loopt’</a:t>
            </a:r>
          </a:p>
        </p:txBody>
      </p:sp>
      <p:sp>
        <p:nvSpPr>
          <p:cNvPr id="10" name="Tekstvak 9"/>
          <p:cNvSpPr txBox="1"/>
          <p:nvPr/>
        </p:nvSpPr>
        <p:spPr>
          <a:xfrm>
            <a:off x="838200" y="3743739"/>
            <a:ext cx="9906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‘Een gezonde vacht glanst, de haren sluiten goed op elkaar aan en geen kale plekken. Voor vogels geldt hetzelfde ’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829628" y="4233080"/>
            <a:ext cx="1012317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800" dirty="0" smtClean="0">
                <a:solidFill>
                  <a:srgbClr val="1F9BDE"/>
                </a:solidFill>
                <a:latin typeface="Avenir Book"/>
              </a:rPr>
              <a:t>‘Afwijkingen die goed zichtbaar zijn, zoals verdikkingen of verwondingen, ook hoorbare afwijkingen zijn van belang’</a:t>
            </a:r>
          </a:p>
        </p:txBody>
      </p:sp>
    </p:spTree>
    <p:extLst>
      <p:ext uri="{BB962C8B-B14F-4D97-AF65-F5344CB8AC3E}">
        <p14:creationId xmlns:p14="http://schemas.microsoft.com/office/powerpoint/2010/main" val="3371699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" grpId="1"/>
      <p:bldP spid="8" grpId="0"/>
      <p:bldP spid="8" grpId="1"/>
      <p:bldP spid="9" grpId="0"/>
      <p:bldP spid="9" grpId="1"/>
      <p:bldP spid="10" grpId="0"/>
      <p:bldP spid="10" grpId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787743" cy="1187904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4.3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van </a:t>
            </a:r>
            <a:r>
              <a:rPr lang="en-US" sz="3600" dirty="0" err="1" smtClean="0"/>
              <a:t>dichtbij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530725"/>
          </a:xfrm>
        </p:spPr>
        <p:txBody>
          <a:bodyPr>
            <a:normAutofit/>
          </a:bodyPr>
          <a:lstStyle/>
          <a:p>
            <a:r>
              <a:rPr lang="nl-NL" dirty="0" smtClean="0"/>
              <a:t>Aantal gezondheidskenmerken moeilijk van veraf waarnemen</a:t>
            </a:r>
          </a:p>
          <a:p>
            <a:r>
              <a:rPr lang="nl-NL" dirty="0" smtClean="0"/>
              <a:t>Dier van dichtbij bekijken en eventueel vastzetten</a:t>
            </a:r>
          </a:p>
          <a:p>
            <a:r>
              <a:rPr lang="nl-NL" dirty="0" smtClean="0"/>
              <a:t>Lichaamskenmerken die een indicatie geven over gezondheid</a:t>
            </a:r>
          </a:p>
          <a:p>
            <a:r>
              <a:rPr lang="nl-NL" dirty="0"/>
              <a:t>Kenmerken die je </a:t>
            </a:r>
            <a:r>
              <a:rPr lang="nl-NL" dirty="0" smtClean="0"/>
              <a:t>van dichtbij </a:t>
            </a:r>
            <a:r>
              <a:rPr lang="nl-NL" dirty="0"/>
              <a:t>kan </a:t>
            </a:r>
            <a:r>
              <a:rPr lang="nl-NL" dirty="0" smtClean="0"/>
              <a:t>observeren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Voedingstoestand en conditie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Huid, vacht, nagels, klauwen en hoeven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Ogen en lichaamsopeningen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Gebit</a:t>
            </a:r>
            <a:endParaRPr lang="nl-NL" dirty="0"/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Spijsvertering (eten, drinken en ontlasting)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 smtClean="0"/>
              <a:t>Urine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7125" y="4219574"/>
            <a:ext cx="4714875" cy="2638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8532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199" y="365126"/>
            <a:ext cx="10903857" cy="102824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4.3 </a:t>
            </a:r>
            <a:r>
              <a:rPr lang="en-US" sz="3600" dirty="0" err="1" smtClean="0"/>
              <a:t>Gezondheidskenmerken</a:t>
            </a:r>
            <a:r>
              <a:rPr lang="en-US" sz="3600" dirty="0" smtClean="0"/>
              <a:t> </a:t>
            </a:r>
            <a:r>
              <a:rPr lang="en-US" sz="3600" dirty="0" err="1" smtClean="0"/>
              <a:t>observeren</a:t>
            </a:r>
            <a:r>
              <a:rPr lang="en-US" sz="3600" dirty="0"/>
              <a:t> </a:t>
            </a:r>
            <a:r>
              <a:rPr lang="en-US" sz="3600" dirty="0" smtClean="0"/>
              <a:t>van </a:t>
            </a:r>
            <a:r>
              <a:rPr lang="en-US" sz="3600" dirty="0" err="1" smtClean="0"/>
              <a:t>dichtbij</a:t>
            </a:r>
            <a:endParaRPr lang="nl-NL" sz="3600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sp>
        <p:nvSpPr>
          <p:cNvPr id="9" name="Rond diagonale hoek rechthoek 8"/>
          <p:cNvSpPr/>
          <p:nvPr/>
        </p:nvSpPr>
        <p:spPr>
          <a:xfrm>
            <a:off x="838200" y="1685822"/>
            <a:ext cx="1051560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Voedingstoestand en conditie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Voedingstoestand  ook wel conditie genoemd. Dier te mager of te vet, rekening houdend met ras, leeftijd, geslacht en voeding                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0" name="Rond diagonale hoek rechthoek 9"/>
          <p:cNvSpPr/>
          <p:nvPr/>
        </p:nvSpPr>
        <p:spPr>
          <a:xfrm>
            <a:off x="838200" y="2380886"/>
            <a:ext cx="10515600" cy="935355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Huid en vacht, nagels, klauwen en hoeven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De huid heeft een voor het dier normale kleur, let ook op de temperatuur. Nagels, hoeven en klauwen controleer je op beschadigingen en lengte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2" name="Rond diagonale hoek rechthoek 11"/>
          <p:cNvSpPr/>
          <p:nvPr/>
        </p:nvSpPr>
        <p:spPr>
          <a:xfrm>
            <a:off x="838200" y="3358047"/>
            <a:ext cx="10515600" cy="651510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Ogen en lichaamsopeningen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Ogen en lichaamsopeningen moeten schoon zijn. Geen uitvloeiing en niet stinken                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3" name="Rond diagonale hoek rechthoek 12"/>
          <p:cNvSpPr/>
          <p:nvPr/>
        </p:nvSpPr>
        <p:spPr>
          <a:xfrm>
            <a:off x="838200" y="4064248"/>
            <a:ext cx="10515600" cy="65151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Gebit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Zijn alle tanden er nog en hoeveel gebitselementen moeten er zijn afhankelijk van leeftijd en van het dier. Tanden moeten niet beschadigd zijn of scheef staan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4" name="Rond diagonale hoek rechthoek 13"/>
          <p:cNvSpPr/>
          <p:nvPr/>
        </p:nvSpPr>
        <p:spPr>
          <a:xfrm>
            <a:off x="838200" y="4763178"/>
            <a:ext cx="10515600" cy="873255"/>
          </a:xfrm>
          <a:prstGeom prst="round2Diag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Spijsvertering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Kijken naar het eten, drinken en de ontlasting. Dier moet een goede eetlust tonen en vlot eten en drinken. Ontlasting moet een normale kleur hebben en een redelijk vaste vorm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  <p:sp>
        <p:nvSpPr>
          <p:cNvPr id="15" name="Rond diagonale hoek rechthoek 14"/>
          <p:cNvSpPr/>
          <p:nvPr/>
        </p:nvSpPr>
        <p:spPr>
          <a:xfrm>
            <a:off x="838200" y="5683853"/>
            <a:ext cx="10515600" cy="651510"/>
          </a:xfrm>
          <a:prstGeom prst="round2Diag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</a:rPr>
              <a:t>Urine </a:t>
            </a:r>
            <a:r>
              <a:rPr lang="nl-NL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venir Book"/>
                <a:sym typeface="Wingdings" panose="05000000000000000000" pitchFamily="2" charset="2"/>
              </a:rPr>
              <a:t> Let op de kleur van de urine en de manier van urineren. Plast het dier niet vaker  of grotere hoeveelheden dan normaal</a:t>
            </a:r>
            <a:endParaRPr lang="nl-NL" sz="2000" dirty="0">
              <a:solidFill>
                <a:schemeClr val="tx1">
                  <a:lumMod val="95000"/>
                  <a:lumOff val="5000"/>
                </a:schemeClr>
              </a:solidFill>
              <a:latin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947145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51511"/>
          </a:xfrm>
        </p:spPr>
        <p:txBody>
          <a:bodyPr>
            <a:normAutofit/>
          </a:bodyPr>
          <a:lstStyle/>
          <a:p>
            <a:r>
              <a:rPr lang="en-US" sz="4000" dirty="0" smtClean="0"/>
              <a:t>4.4 Het </a:t>
            </a:r>
            <a:r>
              <a:rPr lang="en-US" sz="4000" dirty="0" err="1" smtClean="0"/>
              <a:t>onderzoek</a:t>
            </a:r>
            <a:endParaRPr lang="nl-NL" sz="4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8200" y="1219835"/>
            <a:ext cx="9902371" cy="5166995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Details waarnemen als je het dier dicht bij je hebt</a:t>
            </a:r>
          </a:p>
          <a:p>
            <a:r>
              <a:rPr lang="nl-NL" dirty="0" smtClean="0"/>
              <a:t>Dier aftasten om b.v. verwondingen waar te nemen</a:t>
            </a:r>
          </a:p>
          <a:p>
            <a:r>
              <a:rPr lang="nl-NL" dirty="0" smtClean="0"/>
              <a:t>Lymfeklieren zeggen iets over aanwezigheid ontstekingen</a:t>
            </a:r>
          </a:p>
          <a:p>
            <a:r>
              <a:rPr lang="nl-NL" dirty="0" smtClean="0"/>
              <a:t>Werken in een vaste volgorde voor betere inschatting</a:t>
            </a:r>
          </a:p>
          <a:p>
            <a:r>
              <a:rPr lang="nl-NL" dirty="0" smtClean="0"/>
              <a:t>Start met waarden die het snelst veranderen door stress</a:t>
            </a:r>
          </a:p>
          <a:p>
            <a:r>
              <a:rPr lang="nl-NL" dirty="0" smtClean="0"/>
              <a:t>Volgorde van het onderzoek bij het dier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Ademhaling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Pols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Lichaamstemperatuur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Huid, beharing en hoornige structuren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Slijmvliezen</a:t>
            </a:r>
          </a:p>
          <a:p>
            <a:pPr lvl="1" indent="-423863">
              <a:buFont typeface="Arial" panose="020B0604020202020204" pitchFamily="34" charset="0"/>
              <a:buChar char="•"/>
            </a:pPr>
            <a:r>
              <a:rPr lang="nl-NL" dirty="0"/>
              <a:t>Lymfeknopen</a:t>
            </a:r>
          </a:p>
          <a:p>
            <a:endParaRPr lang="nl-NL" dirty="0" smtClean="0"/>
          </a:p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 err="1"/>
              <a:t>Diergezondheidszorg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Gezond</a:t>
            </a:r>
            <a:r>
              <a:rPr lang="en-US" dirty="0"/>
              <a:t> of </a:t>
            </a:r>
            <a:r>
              <a:rPr lang="en-US" dirty="0" err="1"/>
              <a:t>ziek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1729" y="3975735"/>
            <a:ext cx="3060942" cy="20459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190051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r">
          <a:defRPr sz="1600" dirty="0" smtClean="0">
            <a:solidFill>
              <a:srgbClr val="1F9BDE"/>
            </a:solidFill>
            <a:latin typeface="DIN Condense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Template Ontwikkelcentrum" id="{58AA8E0B-BC53-5947-8014-EFF79423B6D5}" vid="{65046F71-7F92-7648-9609-8E30722A779F}"/>
    </a:ext>
  </a:extLst>
</a:theme>
</file>

<file path=ppt/theme/theme2.xml><?xml version="1.0" encoding="utf-8"?>
<a:theme xmlns:a="http://schemas.openxmlformats.org/drawingml/2006/main" name="Aangepast ontwerp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 Ontwikkelcentrum</Template>
  <TotalTime>1</TotalTime>
  <Words>955</Words>
  <Application>Microsoft Office PowerPoint</Application>
  <PresentationFormat>Breedbeeld</PresentationFormat>
  <Paragraphs>158</Paragraphs>
  <Slides>14</Slides>
  <Notes>3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2</vt:i4>
      </vt:variant>
      <vt:variant>
        <vt:lpstr>Diatitels</vt:lpstr>
      </vt:variant>
      <vt:variant>
        <vt:i4>14</vt:i4>
      </vt:variant>
    </vt:vector>
  </HeadingPairs>
  <TitlesOfParts>
    <vt:vector size="22" baseType="lpstr">
      <vt:lpstr>Arial</vt:lpstr>
      <vt:lpstr>Avenir Book</vt:lpstr>
      <vt:lpstr>Calibri</vt:lpstr>
      <vt:lpstr>Calibri Light</vt:lpstr>
      <vt:lpstr>DIN Condensed</vt:lpstr>
      <vt:lpstr>Wingdings</vt:lpstr>
      <vt:lpstr>Office-thema</vt:lpstr>
      <vt:lpstr>Aangepast ontwerp</vt:lpstr>
      <vt:lpstr>Module Diergezondheidszorg</vt:lpstr>
      <vt:lpstr>4. Gezond of ziek</vt:lpstr>
      <vt:lpstr>4.1 Oriëntatie</vt:lpstr>
      <vt:lpstr>4.2 Gezondheidskenmerken observeren op afstand</vt:lpstr>
      <vt:lpstr>4.2 Gezondheidskenmerken observeren op afstand</vt:lpstr>
      <vt:lpstr>4.2 Gezondheidskenmerken observeren op afstand</vt:lpstr>
      <vt:lpstr>4.3 Gezondheidskenmerken observeren van dichtbij</vt:lpstr>
      <vt:lpstr>4.3 Gezondheidskenmerken observeren van dichtbij</vt:lpstr>
      <vt:lpstr>4.4 Het onderzoek</vt:lpstr>
      <vt:lpstr>4.4 Het onderzoek</vt:lpstr>
      <vt:lpstr>4.4 Het onderzoek</vt:lpstr>
      <vt:lpstr>4.5 Een ziek dier</vt:lpstr>
      <vt:lpstr>4.5 Een ziek dier</vt:lpstr>
      <vt:lpstr>Stellingen</vt:lpstr>
    </vt:vector>
  </TitlesOfParts>
  <Company>Corporate Desktop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Marian Oskam</dc:creator>
  <cp:lastModifiedBy>Nikki Pots</cp:lastModifiedBy>
  <cp:revision>56</cp:revision>
  <dcterms:created xsi:type="dcterms:W3CDTF">2018-01-29T13:04:35Z</dcterms:created>
  <dcterms:modified xsi:type="dcterms:W3CDTF">2018-11-29T15:38:11Z</dcterms:modified>
</cp:coreProperties>
</file>