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643382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656523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88354002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010794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14095834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0027466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831678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88091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52928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302983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06260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10681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861817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639774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82918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938208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257EBB-CD31-4259-800A-47CD831609EC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739E20F5-A9EE-466A-90A9-B83D195E3C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9779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file:///C:\Users\npots\Downloads\file_2.142188_001%20(1).pdf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Les 3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Gezondheid en gedrag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5503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Rangorde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Pikorden bij kippen (hoe werkt dit)</a:t>
            </a:r>
          </a:p>
          <a:p>
            <a:r>
              <a:rPr lang="nl-NL" dirty="0" smtClean="0"/>
              <a:t>Toompje is ideaal</a:t>
            </a:r>
          </a:p>
          <a:p>
            <a:r>
              <a:rPr lang="nl-NL" dirty="0" smtClean="0"/>
              <a:t>Bij veranderingen opnieuw bepaald worden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061322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</a:t>
            </a:r>
            <a:r>
              <a:rPr lang="nl-NL" dirty="0" smtClean="0"/>
              <a:t>etgedrag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Waarom herkauwen van vluchtdieren/kuddedieren</a:t>
            </a:r>
          </a:p>
          <a:p>
            <a:r>
              <a:rPr lang="nl-NL" dirty="0" smtClean="0"/>
              <a:t>Slimme selectie van de natuur.</a:t>
            </a:r>
          </a:p>
          <a:p>
            <a:r>
              <a:rPr lang="nl-NL" dirty="0" smtClean="0"/>
              <a:t>Kuddedieren (grote groepen)</a:t>
            </a:r>
            <a:r>
              <a:rPr lang="nl-NL" dirty="0" smtClean="0">
                <a:sym typeface="Wingdings" panose="05000000000000000000" pitchFamily="2" charset="2"/>
              </a:rPr>
              <a:t> tegen roofdieren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Hondachtigen (ook groepen) jagen </a:t>
            </a:r>
          </a:p>
          <a:p>
            <a:endParaRPr lang="nl-NL" dirty="0">
              <a:sym typeface="Wingdings" panose="05000000000000000000" pitchFamily="2" charset="2"/>
            </a:endParaRPr>
          </a:p>
          <a:p>
            <a:r>
              <a:rPr lang="nl-NL" dirty="0" smtClean="0">
                <a:sym typeface="Wingdings" panose="05000000000000000000" pitchFamily="2" charset="2"/>
              </a:rPr>
              <a:t>Waarom is deze informatie belangrijk voor ons als dierverzorgers?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32507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Opdrachten nabespreken les 2</a:t>
            </a:r>
          </a:p>
          <a:p>
            <a:r>
              <a:rPr lang="nl-NL" dirty="0" smtClean="0"/>
              <a:t>Opdrachten gedrag  les 2 : hoofdstuk </a:t>
            </a:r>
            <a:r>
              <a:rPr lang="nl-NL" dirty="0"/>
              <a:t>6 van het kenniskiem boekje </a:t>
            </a:r>
            <a:r>
              <a:rPr lang="nl-NL" dirty="0" smtClean="0"/>
              <a:t>'Ethologie‘</a:t>
            </a:r>
          </a:p>
        </p:txBody>
      </p:sp>
    </p:spTree>
    <p:extLst>
      <p:ext uri="{BB962C8B-B14F-4D97-AF65-F5344CB8AC3E}">
        <p14:creationId xmlns:p14="http://schemas.microsoft.com/office/powerpoint/2010/main" val="28033973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Kennis hebben van welzijn</a:t>
            </a:r>
          </a:p>
          <a:p>
            <a:r>
              <a:rPr lang="nl-NL" dirty="0" smtClean="0"/>
              <a:t>Een gezondheidscheck kunnen doen</a:t>
            </a:r>
          </a:p>
          <a:p>
            <a:r>
              <a:rPr lang="nl-NL" dirty="0" smtClean="0"/>
              <a:t>Kennis hebben van afwijkend gedrag</a:t>
            </a:r>
          </a:p>
          <a:p>
            <a:r>
              <a:rPr lang="nl-NL" dirty="0" smtClean="0"/>
              <a:t>Kennis hebben van samenlevingsvormen</a:t>
            </a:r>
          </a:p>
          <a:p>
            <a:r>
              <a:rPr lang="nl-NL" dirty="0" smtClean="0"/>
              <a:t>Kennis hebben van natuurlijk gedrag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0153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Welzijn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is welzijn?</a:t>
            </a:r>
          </a:p>
          <a:p>
            <a:r>
              <a:rPr lang="nl-NL" dirty="0"/>
              <a:t>Welzijn </a:t>
            </a:r>
            <a:r>
              <a:rPr lang="nl-NL" dirty="0" smtClean="0"/>
              <a:t>meten</a:t>
            </a:r>
          </a:p>
          <a:p>
            <a:r>
              <a:rPr lang="nl-NL" dirty="0" smtClean="0"/>
              <a:t>Goede voeding</a:t>
            </a:r>
          </a:p>
          <a:p>
            <a:r>
              <a:rPr lang="nl-NL" dirty="0" smtClean="0"/>
              <a:t>Goede huisvesting</a:t>
            </a:r>
          </a:p>
          <a:p>
            <a:r>
              <a:rPr lang="nl-NL" dirty="0" smtClean="0"/>
              <a:t>Optimaal gedrag</a:t>
            </a:r>
          </a:p>
          <a:p>
            <a:r>
              <a:rPr lang="nl-NL" dirty="0" smtClean="0"/>
              <a:t>Goede gezondheid</a:t>
            </a:r>
            <a:endParaRPr lang="nl-NL" dirty="0"/>
          </a:p>
          <a:p>
            <a:endParaRPr lang="nl-NL" dirty="0"/>
          </a:p>
        </p:txBody>
      </p:sp>
      <p:sp>
        <p:nvSpPr>
          <p:cNvPr id="6" name="Tijdelijke aanduiding voor inhoud 2"/>
          <p:cNvSpPr txBox="1">
            <a:spLocks/>
          </p:cNvSpPr>
          <p:nvPr/>
        </p:nvSpPr>
        <p:spPr>
          <a:xfrm>
            <a:off x="7483083" y="402113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nl-NL" dirty="0"/>
          </a:p>
        </p:txBody>
      </p:sp>
      <p:pic>
        <p:nvPicPr>
          <p:cNvPr id="7" name="Picture 2" descr="Afbeeldingsresultaat voor gezondheid en gedrag dieren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961324" y="230187"/>
            <a:ext cx="5048250" cy="340042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64005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Vijf vrijheden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In veel welzijnsonderzoeken vormen de vijf vrijheden van </a:t>
            </a:r>
            <a:r>
              <a:rPr lang="nl-NL" dirty="0" err="1"/>
              <a:t>Brambell</a:t>
            </a:r>
            <a:r>
              <a:rPr lang="nl-NL" dirty="0"/>
              <a:t> de grondslag als meetpunt en als de definitie van het welzijn van het dier (Farm </a:t>
            </a:r>
            <a:r>
              <a:rPr lang="nl-NL" dirty="0" err="1"/>
              <a:t>Animal</a:t>
            </a:r>
            <a:r>
              <a:rPr lang="nl-NL" dirty="0"/>
              <a:t> Welfare Council, 1992), (Smolders, </a:t>
            </a:r>
            <a:r>
              <a:rPr lang="nl-NL" dirty="0" err="1"/>
              <a:t>Bestman</a:t>
            </a:r>
            <a:r>
              <a:rPr lang="nl-NL" dirty="0"/>
              <a:t>, &amp; Eijck, 2007). Kort omschreven zijn de vijf vrijheden:  </a:t>
            </a:r>
            <a:endParaRPr lang="nl-NL" dirty="0" smtClean="0"/>
          </a:p>
          <a:p>
            <a:r>
              <a:rPr lang="nl-NL" dirty="0" smtClean="0"/>
              <a:t>Dieren </a:t>
            </a:r>
            <a:r>
              <a:rPr lang="nl-NL" dirty="0"/>
              <a:t>zijn vrij van honger en dorst.  </a:t>
            </a:r>
            <a:endParaRPr lang="nl-NL" dirty="0" smtClean="0"/>
          </a:p>
          <a:p>
            <a:r>
              <a:rPr lang="nl-NL" dirty="0" smtClean="0"/>
              <a:t>Dieren </a:t>
            </a:r>
            <a:r>
              <a:rPr lang="nl-NL" dirty="0"/>
              <a:t>zijn vrij van pijn, verwonding en ziekte.  </a:t>
            </a:r>
            <a:endParaRPr lang="nl-NL" dirty="0" smtClean="0"/>
          </a:p>
          <a:p>
            <a:r>
              <a:rPr lang="nl-NL" dirty="0" smtClean="0"/>
              <a:t>Dieren </a:t>
            </a:r>
            <a:r>
              <a:rPr lang="nl-NL" dirty="0"/>
              <a:t>zijn vrij van ongemak.  </a:t>
            </a:r>
            <a:endParaRPr lang="nl-NL" dirty="0" smtClean="0"/>
          </a:p>
          <a:p>
            <a:r>
              <a:rPr lang="nl-NL" dirty="0" smtClean="0"/>
              <a:t>Dieren </a:t>
            </a:r>
            <a:r>
              <a:rPr lang="nl-NL" dirty="0"/>
              <a:t>zijn vrij van angst en leed.  </a:t>
            </a:r>
            <a:endParaRPr lang="nl-NL" dirty="0" smtClean="0"/>
          </a:p>
          <a:p>
            <a:r>
              <a:rPr lang="nl-NL" dirty="0" smtClean="0"/>
              <a:t>Dieren </a:t>
            </a:r>
            <a:r>
              <a:rPr lang="nl-NL" dirty="0"/>
              <a:t>zijn vrij om normaal gedrag uit te voeren</a:t>
            </a:r>
          </a:p>
        </p:txBody>
      </p:sp>
    </p:spTree>
    <p:extLst>
      <p:ext uri="{BB962C8B-B14F-4D97-AF65-F5344CB8AC3E}">
        <p14:creationId xmlns:p14="http://schemas.microsoft.com/office/powerpoint/2010/main" val="3894163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Scriptie welzijn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solidFill>
                  <a:schemeClr val="tx1"/>
                </a:solidFill>
                <a:hlinkClick r:id="rId2" action="ppaction://hlinkfile"/>
              </a:rPr>
              <a:t>Hoe meet je het welzijn? Specifiek zijn om te meten</a:t>
            </a:r>
          </a:p>
          <a:p>
            <a:r>
              <a:rPr lang="nl-NL" dirty="0">
                <a:solidFill>
                  <a:schemeClr val="tx1"/>
                </a:solidFill>
                <a:hlinkClick r:id="rId2" action="ppaction://hlinkfile"/>
              </a:rPr>
              <a:t>Wanneer goed en wanneer niet, hoe beslis je dat?</a:t>
            </a:r>
          </a:p>
          <a:p>
            <a:r>
              <a:rPr lang="nl-NL" dirty="0">
                <a:solidFill>
                  <a:schemeClr val="tx1"/>
                </a:solidFill>
                <a:hlinkClick r:id="rId2" action="ppaction://hlinkfile"/>
              </a:rPr>
              <a:t>Meetbare en zichtbare gezondheidskenmerken</a:t>
            </a:r>
          </a:p>
          <a:p>
            <a:r>
              <a:rPr lang="nl-NL" dirty="0">
                <a:solidFill>
                  <a:schemeClr val="tx1"/>
                </a:solidFill>
                <a:hlinkClick r:id="rId2" action="ppaction://hlinkfile"/>
              </a:rPr>
              <a:t>Observeren en monitoren</a:t>
            </a:r>
          </a:p>
          <a:p>
            <a:r>
              <a:rPr lang="nl-NL" dirty="0">
                <a:solidFill>
                  <a:schemeClr val="tx1"/>
                </a:solidFill>
                <a:hlinkClick r:id="rId2" action="ppaction://hlinkfile"/>
              </a:rPr>
              <a:t>Pat waarden</a:t>
            </a:r>
          </a:p>
          <a:p>
            <a:r>
              <a:rPr lang="nl-NL" dirty="0">
                <a:solidFill>
                  <a:schemeClr val="tx1"/>
                </a:solidFill>
                <a:hlinkClick r:id="rId2" action="ppaction://hlinkfile"/>
              </a:rPr>
              <a:t>file:///C:/Users/npots/Downloads/file_2.142188_001%20(1).pdf</a:t>
            </a:r>
            <a:endParaRPr lang="nl-NL" dirty="0">
              <a:solidFill>
                <a:schemeClr val="tx1"/>
              </a:solidFill>
            </a:endParaRPr>
          </a:p>
          <a:p>
            <a:r>
              <a:rPr lang="nl-NL" dirty="0" err="1">
                <a:solidFill>
                  <a:schemeClr val="tx1"/>
                </a:solidFill>
              </a:rPr>
              <a:t>Blz</a:t>
            </a:r>
            <a:r>
              <a:rPr lang="nl-NL" dirty="0">
                <a:solidFill>
                  <a:schemeClr val="tx1"/>
                </a:solidFill>
              </a:rPr>
              <a:t> 27</a:t>
            </a:r>
          </a:p>
          <a:p>
            <a:endParaRPr lang="nl-N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3001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Gedrag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Doel </a:t>
            </a:r>
            <a:r>
              <a:rPr lang="nl-NL" dirty="0"/>
              <a:t>van </a:t>
            </a:r>
            <a:r>
              <a:rPr lang="nl-NL" dirty="0" smtClean="0"/>
              <a:t>gedrag: Het </a:t>
            </a:r>
            <a:r>
              <a:rPr lang="nl-NL" dirty="0"/>
              <a:t>doel van alle gedrag is zodanige aanpassing aan de omgeving dat het dier in die omgeving kan overleven</a:t>
            </a:r>
            <a:r>
              <a:rPr lang="nl-NL" dirty="0" smtClean="0"/>
              <a:t>.</a:t>
            </a:r>
          </a:p>
          <a:p>
            <a:r>
              <a:rPr lang="nl-NL" dirty="0" smtClean="0"/>
              <a:t>Belangrijkste is</a:t>
            </a:r>
            <a:r>
              <a:rPr lang="nl-NL" dirty="0" smtClean="0">
                <a:sym typeface="Wingdings" panose="05000000000000000000" pitchFamily="2" charset="2"/>
              </a:rPr>
              <a:t> overleven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Individu, </a:t>
            </a:r>
            <a:r>
              <a:rPr lang="nl-NL" dirty="0" smtClean="0">
                <a:sym typeface="Wingdings" panose="05000000000000000000" pitchFamily="2" charset="2"/>
              </a:rPr>
              <a:t>groep </a:t>
            </a:r>
            <a:r>
              <a:rPr lang="nl-NL" smtClean="0">
                <a:sym typeface="Wingdings" panose="05000000000000000000" pitchFamily="2" charset="2"/>
              </a:rPr>
              <a:t>en soort</a:t>
            </a:r>
            <a:endParaRPr lang="nl-NL" dirty="0" smtClean="0">
              <a:sym typeface="Wingdings" panose="05000000000000000000" pitchFamily="2" charset="2"/>
            </a:endParaRPr>
          </a:p>
          <a:p>
            <a:r>
              <a:rPr lang="nl-NL" dirty="0" smtClean="0">
                <a:sym typeface="Wingdings" panose="05000000000000000000" pitchFamily="2" charset="2"/>
              </a:rPr>
              <a:t>Aanpassingsmogelijkheden Natuurlijke selectie  </a:t>
            </a:r>
            <a:r>
              <a:rPr lang="nl-NL" dirty="0"/>
              <a:t>gedrag dat functioneel is voor de overlevingskansen van het dier of van de soort</a:t>
            </a:r>
            <a:r>
              <a:rPr lang="nl-NL" dirty="0" smtClean="0"/>
              <a:t>.</a:t>
            </a:r>
          </a:p>
          <a:p>
            <a:endParaRPr lang="nl-NL" dirty="0" smtClean="0">
              <a:sym typeface="Wingdings" panose="05000000000000000000" pitchFamily="2" charset="2"/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13389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Natuurlijk gedrag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valt allemaal onder natuurlijk gedrag</a:t>
            </a:r>
          </a:p>
          <a:p>
            <a:r>
              <a:rPr lang="nl-NL" dirty="0"/>
              <a:t>– sociaal gedrag, </a:t>
            </a:r>
            <a:endParaRPr lang="nl-NL" dirty="0" smtClean="0"/>
          </a:p>
          <a:p>
            <a:r>
              <a:rPr lang="nl-NL" dirty="0" smtClean="0"/>
              <a:t>groepsgrootte </a:t>
            </a:r>
            <a:r>
              <a:rPr lang="nl-NL" dirty="0"/>
              <a:t>en samenlevingsvorm; – </a:t>
            </a:r>
            <a:endParaRPr lang="nl-NL" dirty="0" smtClean="0"/>
          </a:p>
          <a:p>
            <a:r>
              <a:rPr lang="nl-NL" dirty="0" smtClean="0"/>
              <a:t>eetgedrag</a:t>
            </a:r>
          </a:p>
          <a:p>
            <a:r>
              <a:rPr lang="nl-NL" dirty="0" smtClean="0"/>
              <a:t>vluchtgedrag</a:t>
            </a:r>
          </a:p>
          <a:p>
            <a:r>
              <a:rPr lang="nl-NL" dirty="0" smtClean="0"/>
              <a:t>voortplantingsgedrag</a:t>
            </a:r>
          </a:p>
          <a:p>
            <a:r>
              <a:rPr lang="nl-NL" dirty="0" smtClean="0"/>
              <a:t>overig gedrag</a:t>
            </a:r>
            <a:endParaRPr lang="nl-NL" dirty="0"/>
          </a:p>
          <a:p>
            <a:r>
              <a:rPr lang="nl-NL" dirty="0" smtClean="0"/>
              <a:t>comfortgedrag</a:t>
            </a:r>
            <a:endParaRPr lang="nl-NL" dirty="0"/>
          </a:p>
          <a:p>
            <a:r>
              <a:rPr lang="nl-NL" dirty="0" smtClean="0"/>
              <a:t>exploratiegedrag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411660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Samenlevingsvormen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Geef de betekenis van de volgende samenlevingsvormen</a:t>
            </a:r>
          </a:p>
          <a:p>
            <a:endParaRPr lang="nl-NL" dirty="0" smtClean="0"/>
          </a:p>
          <a:p>
            <a:r>
              <a:rPr lang="nl-NL" dirty="0" smtClean="0"/>
              <a:t>1 </a:t>
            </a:r>
            <a:r>
              <a:rPr lang="nl-NL" dirty="0"/>
              <a:t>Solitair levend. 2 Paarvorming. 3 Gezinsvorming. 4 Harem. 5 Matriarchale orde. 6 </a:t>
            </a:r>
            <a:r>
              <a:rPr lang="nl-NL" dirty="0" smtClean="0"/>
              <a:t>Oligarchie</a:t>
            </a:r>
            <a:r>
              <a:rPr lang="nl-NL" dirty="0"/>
              <a:t>. 7 Kolonie</a:t>
            </a:r>
            <a:r>
              <a:rPr lang="nl-NL" dirty="0" smtClean="0"/>
              <a:t>.</a:t>
            </a:r>
          </a:p>
          <a:p>
            <a:endParaRPr lang="nl-NL" dirty="0"/>
          </a:p>
          <a:p>
            <a:r>
              <a:rPr lang="nl-NL" dirty="0" smtClean="0"/>
              <a:t>Nestvlieders en nestblijvers</a:t>
            </a:r>
          </a:p>
          <a:p>
            <a:r>
              <a:rPr lang="nl-NL" dirty="0" smtClean="0"/>
              <a:t>Vluchtgedrag (kuddeverband)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99859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846</TotalTime>
  <Words>368</Words>
  <Application>Microsoft Office PowerPoint</Application>
  <PresentationFormat>Breedbeeld</PresentationFormat>
  <Paragraphs>66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6" baseType="lpstr">
      <vt:lpstr>Arial</vt:lpstr>
      <vt:lpstr>Trebuchet MS</vt:lpstr>
      <vt:lpstr>Wingdings</vt:lpstr>
      <vt:lpstr>Wingdings 3</vt:lpstr>
      <vt:lpstr>Facet</vt:lpstr>
      <vt:lpstr>Les 3 </vt:lpstr>
      <vt:lpstr>Inhoud</vt:lpstr>
      <vt:lpstr>Doel</vt:lpstr>
      <vt:lpstr>Welzijn</vt:lpstr>
      <vt:lpstr>Vijf vrijheden</vt:lpstr>
      <vt:lpstr>Scriptie welzijn</vt:lpstr>
      <vt:lpstr>Gedrag</vt:lpstr>
      <vt:lpstr>Natuurlijk gedrag</vt:lpstr>
      <vt:lpstr>Samenlevingsvormen</vt:lpstr>
      <vt:lpstr>Rangorde</vt:lpstr>
      <vt:lpstr>Eetgedrag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3</dc:title>
  <dc:creator>Nikki Pots</dc:creator>
  <cp:lastModifiedBy>Nikki Pots</cp:lastModifiedBy>
  <cp:revision>13</cp:revision>
  <dcterms:created xsi:type="dcterms:W3CDTF">2017-11-22T11:28:32Z</dcterms:created>
  <dcterms:modified xsi:type="dcterms:W3CDTF">2018-12-03T11:01:27Z</dcterms:modified>
</cp:coreProperties>
</file>

<file path=docProps/thumbnail.jpeg>
</file>